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9" r:id="rId3"/>
    <p:sldId id="258" r:id="rId4"/>
    <p:sldId id="270" r:id="rId5"/>
    <p:sldId id="257" r:id="rId6"/>
    <p:sldId id="259" r:id="rId7"/>
    <p:sldId id="260" r:id="rId8"/>
    <p:sldId id="261" r:id="rId9"/>
    <p:sldId id="280" r:id="rId10"/>
    <p:sldId id="281" r:id="rId11"/>
    <p:sldId id="262" r:id="rId12"/>
    <p:sldId id="282" r:id="rId13"/>
    <p:sldId id="278" r:id="rId14"/>
    <p:sldId id="283" r:id="rId15"/>
    <p:sldId id="264" r:id="rId16"/>
    <p:sldId id="699" r:id="rId17"/>
    <p:sldId id="269" r:id="rId18"/>
    <p:sldId id="273" r:id="rId19"/>
    <p:sldId id="274" r:id="rId20"/>
    <p:sldId id="275" r:id="rId21"/>
    <p:sldId id="703" r:id="rId22"/>
    <p:sldId id="704" r:id="rId23"/>
    <p:sldId id="263" r:id="rId24"/>
    <p:sldId id="271" r:id="rId25"/>
    <p:sldId id="272" r:id="rId26"/>
    <p:sldId id="284" r:id="rId27"/>
    <p:sldId id="705" r:id="rId28"/>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gbring" initials="E" lastIdx="1" clrIdx="0">
    <p:extLst>
      <p:ext uri="{19B8F6BF-5375-455C-9EA6-DF929625EA0E}">
        <p15:presenceInfo xmlns:p15="http://schemas.microsoft.com/office/powerpoint/2012/main" userId="Engb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74441" autoAdjust="0"/>
  </p:normalViewPr>
  <p:slideViewPr>
    <p:cSldViewPr snapToGrid="0">
      <p:cViewPr varScale="1">
        <p:scale>
          <a:sx n="57" d="100"/>
          <a:sy n="57" d="100"/>
        </p:scale>
        <p:origin x="98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2"/>
            <a:ext cx="3078427" cy="513507"/>
          </a:xfrm>
          <a:prstGeom prst="rect">
            <a:avLst/>
          </a:prstGeom>
        </p:spPr>
        <p:txBody>
          <a:bodyPr vert="horz" lIns="94796" tIns="47398" rIns="94796" bIns="47398" rtlCol="0"/>
          <a:lstStyle>
            <a:lvl1pPr algn="l">
              <a:defRPr sz="1200"/>
            </a:lvl1pPr>
          </a:lstStyle>
          <a:p>
            <a:endParaRPr lang="de-DE"/>
          </a:p>
        </p:txBody>
      </p:sp>
      <p:sp>
        <p:nvSpPr>
          <p:cNvPr id="3" name="Datumsplatzhalter 2"/>
          <p:cNvSpPr>
            <a:spLocks noGrp="1"/>
          </p:cNvSpPr>
          <p:nvPr>
            <p:ph type="dt" idx="1"/>
          </p:nvPr>
        </p:nvSpPr>
        <p:spPr>
          <a:xfrm>
            <a:off x="4023995" y="2"/>
            <a:ext cx="3078427" cy="513507"/>
          </a:xfrm>
          <a:prstGeom prst="rect">
            <a:avLst/>
          </a:prstGeom>
        </p:spPr>
        <p:txBody>
          <a:bodyPr vert="horz" lIns="94796" tIns="47398" rIns="94796" bIns="47398" rtlCol="0"/>
          <a:lstStyle>
            <a:lvl1pPr algn="r">
              <a:defRPr sz="1200"/>
            </a:lvl1pPr>
          </a:lstStyle>
          <a:p>
            <a:fld id="{B3336D0F-9E0D-4E7C-BF63-2AAA38B2FBD6}" type="datetimeFigureOut">
              <a:rPr lang="de-DE" smtClean="0"/>
              <a:t>30.09.2024</a:t>
            </a:fld>
            <a:endParaRPr lang="de-DE"/>
          </a:p>
        </p:txBody>
      </p:sp>
      <p:sp>
        <p:nvSpPr>
          <p:cNvPr id="4" name="Folienbildplatzhalter 3"/>
          <p:cNvSpPr>
            <a:spLocks noGrp="1" noRot="1" noChangeAspect="1"/>
          </p:cNvSpPr>
          <p:nvPr>
            <p:ph type="sldImg" idx="2"/>
          </p:nvPr>
        </p:nvSpPr>
        <p:spPr>
          <a:xfrm>
            <a:off x="484188" y="1281113"/>
            <a:ext cx="6135687" cy="3451225"/>
          </a:xfrm>
          <a:prstGeom prst="rect">
            <a:avLst/>
          </a:prstGeom>
          <a:noFill/>
          <a:ln w="12700">
            <a:solidFill>
              <a:prstClr val="black"/>
            </a:solidFill>
          </a:ln>
        </p:spPr>
        <p:txBody>
          <a:bodyPr vert="horz" lIns="94796" tIns="47398" rIns="94796" bIns="47398" rtlCol="0" anchor="ctr"/>
          <a:lstStyle/>
          <a:p>
            <a:endParaRPr lang="de-DE"/>
          </a:p>
        </p:txBody>
      </p:sp>
      <p:sp>
        <p:nvSpPr>
          <p:cNvPr id="5" name="Notizenplatzhalter 4"/>
          <p:cNvSpPr>
            <a:spLocks noGrp="1"/>
          </p:cNvSpPr>
          <p:nvPr>
            <p:ph type="body" sz="quarter" idx="3"/>
          </p:nvPr>
        </p:nvSpPr>
        <p:spPr>
          <a:xfrm>
            <a:off x="710407" y="4925408"/>
            <a:ext cx="5683250" cy="4029879"/>
          </a:xfrm>
          <a:prstGeom prst="rect">
            <a:avLst/>
          </a:prstGeom>
        </p:spPr>
        <p:txBody>
          <a:bodyPr vert="horz" lIns="94796" tIns="47398" rIns="94796" bIns="4739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721110"/>
            <a:ext cx="3078427" cy="513507"/>
          </a:xfrm>
          <a:prstGeom prst="rect">
            <a:avLst/>
          </a:prstGeom>
        </p:spPr>
        <p:txBody>
          <a:bodyPr vert="horz" lIns="94796" tIns="47398" rIns="94796" bIns="47398" rtlCol="0" anchor="b"/>
          <a:lstStyle>
            <a:lvl1pPr algn="l">
              <a:defRPr sz="1200"/>
            </a:lvl1pPr>
          </a:lstStyle>
          <a:p>
            <a:endParaRPr lang="de-DE"/>
          </a:p>
        </p:txBody>
      </p:sp>
      <p:sp>
        <p:nvSpPr>
          <p:cNvPr id="7" name="Foliennummernplatzhalter 6"/>
          <p:cNvSpPr>
            <a:spLocks noGrp="1"/>
          </p:cNvSpPr>
          <p:nvPr>
            <p:ph type="sldNum" sz="quarter" idx="5"/>
          </p:nvPr>
        </p:nvSpPr>
        <p:spPr>
          <a:xfrm>
            <a:off x="4023995" y="9721110"/>
            <a:ext cx="3078427" cy="513507"/>
          </a:xfrm>
          <a:prstGeom prst="rect">
            <a:avLst/>
          </a:prstGeom>
        </p:spPr>
        <p:txBody>
          <a:bodyPr vert="horz" lIns="94796" tIns="47398" rIns="94796" bIns="47398" rtlCol="0" anchor="b"/>
          <a:lstStyle>
            <a:lvl1pPr algn="r">
              <a:defRPr sz="1200"/>
            </a:lvl1pPr>
          </a:lstStyle>
          <a:p>
            <a:fld id="{ECAC089F-C685-4724-9CCE-23382F0AD2B7}" type="slidenum">
              <a:rPr lang="de-DE" smtClean="0"/>
              <a:t>‹Nr.›</a:t>
            </a:fld>
            <a:endParaRPr lang="de-DE"/>
          </a:p>
        </p:txBody>
      </p:sp>
    </p:spTree>
    <p:extLst>
      <p:ext uri="{BB962C8B-B14F-4D97-AF65-F5344CB8AC3E}">
        <p14:creationId xmlns:p14="http://schemas.microsoft.com/office/powerpoint/2010/main" val="3108344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CAC089F-C685-4724-9CCE-23382F0AD2B7}" type="slidenum">
              <a:rPr lang="de-DE" smtClean="0"/>
              <a:t>1</a:t>
            </a:fld>
            <a:endParaRPr lang="de-DE"/>
          </a:p>
        </p:txBody>
      </p:sp>
    </p:spTree>
    <p:extLst>
      <p:ext uri="{BB962C8B-B14F-4D97-AF65-F5344CB8AC3E}">
        <p14:creationId xmlns:p14="http://schemas.microsoft.com/office/powerpoint/2010/main" val="332257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CAC089F-C685-4724-9CCE-23382F0AD2B7}" type="slidenum">
              <a:rPr lang="de-DE" smtClean="0"/>
              <a:t>10</a:t>
            </a:fld>
            <a:endParaRPr lang="de-DE"/>
          </a:p>
        </p:txBody>
      </p:sp>
    </p:spTree>
    <p:extLst>
      <p:ext uri="{BB962C8B-B14F-4D97-AF65-F5344CB8AC3E}">
        <p14:creationId xmlns:p14="http://schemas.microsoft.com/office/powerpoint/2010/main" val="371572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zur Systemorientierten Didaktik. Neben den schon dargestellten Grundlagen basiert der Ansatz auf hier nur zu skizzierenden bzw. zu benennende Grundlagen. Im Folgenden werden die lerntheoretischen Grundlagen, die Verankerung in der Gedankenwelt Derridas und der Systemtheorie benannt. Auch für eine Auseinandersetzung mit den folgenden vier Folien sei auf den Aufsatz von Magenheim aus dem Jahr 2008 verwiesen:   Magenheim, J. (2008): Systemorientierte Didaktik der Informatik Sozio-technische Informatiksysteme als Unterrichtsgegenstand? In </a:t>
            </a:r>
            <a:r>
              <a:rPr lang="de-DE" dirty="0" err="1"/>
              <a:t>Kortenkamp</a:t>
            </a:r>
            <a:r>
              <a:rPr lang="de-DE" dirty="0"/>
              <a:t>; U.; Weigand; H.G.; Weth, T. (Hrsg.): Informatische Ideen im Mathematikunterricht, S. 17 – 36, Hildesheim 2008 (Franzbecker) ISBN 978-3-88120-471-2. </a:t>
            </a:r>
          </a:p>
        </p:txBody>
      </p:sp>
      <p:sp>
        <p:nvSpPr>
          <p:cNvPr id="4" name="Foliennummernplatzhalter 3"/>
          <p:cNvSpPr>
            <a:spLocks noGrp="1"/>
          </p:cNvSpPr>
          <p:nvPr>
            <p:ph type="sldNum" sz="quarter" idx="5"/>
          </p:nvPr>
        </p:nvSpPr>
        <p:spPr/>
        <p:txBody>
          <a:bodyPr/>
          <a:lstStyle/>
          <a:p>
            <a:fld id="{ECAC089F-C685-4724-9CCE-23382F0AD2B7}" type="slidenum">
              <a:rPr lang="de-DE" smtClean="0"/>
              <a:t>11</a:t>
            </a:fld>
            <a:endParaRPr lang="de-DE"/>
          </a:p>
        </p:txBody>
      </p:sp>
    </p:spTree>
    <p:extLst>
      <p:ext uri="{BB962C8B-B14F-4D97-AF65-F5344CB8AC3E}">
        <p14:creationId xmlns:p14="http://schemas.microsoft.com/office/powerpoint/2010/main" val="180400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würde zu weit führen, zum einen die lerntheoretischen Grundlagen an dieser Stelle darzustellen und zum anderen sich ausführlicher mit den genannten Autoren auseinanderzusetzen. Daher werden hier die Dinge nur benannt und auf die grundlegenden Papiere verwiesen, die Johannes Magenheim und seiner Mitstreiter verfasst haben. Diese stellen die Bezüge her. Der systemorientierte Ansatz geht davon aus, das Lernen mit Aktivität verbunden ist und die Lehre vielfältig die Sinne der Lernenden ansprechen muss. </a:t>
            </a:r>
          </a:p>
        </p:txBody>
      </p:sp>
      <p:sp>
        <p:nvSpPr>
          <p:cNvPr id="4" name="Foliennummernplatzhalter 3"/>
          <p:cNvSpPr>
            <a:spLocks noGrp="1"/>
          </p:cNvSpPr>
          <p:nvPr>
            <p:ph type="sldNum" sz="quarter" idx="5"/>
          </p:nvPr>
        </p:nvSpPr>
        <p:spPr/>
        <p:txBody>
          <a:bodyPr/>
          <a:lstStyle/>
          <a:p>
            <a:fld id="{ECAC089F-C685-4724-9CCE-23382F0AD2B7}" type="slidenum">
              <a:rPr lang="de-DE" smtClean="0"/>
              <a:t>12</a:t>
            </a:fld>
            <a:endParaRPr lang="de-DE"/>
          </a:p>
        </p:txBody>
      </p:sp>
    </p:spTree>
    <p:extLst>
      <p:ext uri="{BB962C8B-B14F-4D97-AF65-F5344CB8AC3E}">
        <p14:creationId xmlns:p14="http://schemas.microsoft.com/office/powerpoint/2010/main" val="1208240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zum zentralen Begriff der Dekonstruktion. Das meint eine ausführliche in den Kontext eingebettete Analyse, die sich nicht nur auf die Struktur, sondern auch auf die Bedeutung bezieht. Begründet wurde der Dekonstruktionsansatz von Jacques Derrida, einem französischen Philosophen. Die Methode der Dekonstruktion besteht vor allem im kritischen Hinterfragen eines Textes im Weiteren, also deren kontextuellen Einbettung betreffenden Bedeutung. Da Text auch eine Repräsentation von Software ist, scheint es möglich, dieses Verfahren auf Software zu übertragen. </a:t>
            </a:r>
          </a:p>
        </p:txBody>
      </p:sp>
      <p:sp>
        <p:nvSpPr>
          <p:cNvPr id="4" name="Foliennummernplatzhalter 3"/>
          <p:cNvSpPr>
            <a:spLocks noGrp="1"/>
          </p:cNvSpPr>
          <p:nvPr>
            <p:ph type="sldNum" sz="quarter" idx="5"/>
          </p:nvPr>
        </p:nvSpPr>
        <p:spPr/>
        <p:txBody>
          <a:bodyPr/>
          <a:lstStyle/>
          <a:p>
            <a:fld id="{ECAC089F-C685-4724-9CCE-23382F0AD2B7}" type="slidenum">
              <a:rPr lang="de-DE" smtClean="0"/>
              <a:t>13</a:t>
            </a:fld>
            <a:endParaRPr lang="de-DE"/>
          </a:p>
        </p:txBody>
      </p:sp>
    </p:spTree>
    <p:extLst>
      <p:ext uri="{BB962C8B-B14F-4D97-AF65-F5344CB8AC3E}">
        <p14:creationId xmlns:p14="http://schemas.microsoft.com/office/powerpoint/2010/main" val="3508117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ist artverwandt zu den Überlegungen zur Systemtheorie, die maßgeblich von Niclas Luhmann vorangetrieben wurden. Insbesondere in der Leitdifferenz von System und Umwelt (Kontext). Damit stellt die Systemtheorie Begriffe zur Verfügung, die dem Erschließen von Systemen als Teil der jeweiligen Umwelt erlaubt.</a:t>
            </a:r>
          </a:p>
        </p:txBody>
      </p:sp>
      <p:sp>
        <p:nvSpPr>
          <p:cNvPr id="4" name="Foliennummernplatzhalter 3"/>
          <p:cNvSpPr>
            <a:spLocks noGrp="1"/>
          </p:cNvSpPr>
          <p:nvPr>
            <p:ph type="sldNum" sz="quarter" idx="5"/>
          </p:nvPr>
        </p:nvSpPr>
        <p:spPr/>
        <p:txBody>
          <a:bodyPr/>
          <a:lstStyle/>
          <a:p>
            <a:fld id="{ECAC089F-C685-4724-9CCE-23382F0AD2B7}" type="slidenum">
              <a:rPr lang="de-DE" smtClean="0"/>
              <a:t>14</a:t>
            </a:fld>
            <a:endParaRPr lang="de-DE"/>
          </a:p>
        </p:txBody>
      </p:sp>
    </p:spTree>
    <p:extLst>
      <p:ext uri="{BB962C8B-B14F-4D97-AF65-F5344CB8AC3E}">
        <p14:creationId xmlns:p14="http://schemas.microsoft.com/office/powerpoint/2010/main" val="357370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Techniksoziologe Günter </a:t>
            </a:r>
            <a:r>
              <a:rPr lang="de-DE" dirty="0" err="1"/>
              <a:t>Ropohl</a:t>
            </a:r>
            <a:r>
              <a:rPr lang="de-DE" dirty="0"/>
              <a:t> fasst anknüpfend an die Überlegungen Luhmanns, technische Systeme als soziotechnische Systeme auf. </a:t>
            </a:r>
          </a:p>
        </p:txBody>
      </p:sp>
      <p:sp>
        <p:nvSpPr>
          <p:cNvPr id="4" name="Foliennummernplatzhalter 3"/>
          <p:cNvSpPr>
            <a:spLocks noGrp="1"/>
          </p:cNvSpPr>
          <p:nvPr>
            <p:ph type="sldNum" sz="quarter" idx="5"/>
          </p:nvPr>
        </p:nvSpPr>
        <p:spPr/>
        <p:txBody>
          <a:bodyPr/>
          <a:lstStyle/>
          <a:p>
            <a:fld id="{ECAC089F-C685-4724-9CCE-23382F0AD2B7}" type="slidenum">
              <a:rPr lang="de-DE" smtClean="0"/>
              <a:t>15</a:t>
            </a:fld>
            <a:endParaRPr lang="de-DE"/>
          </a:p>
        </p:txBody>
      </p:sp>
    </p:spTree>
    <p:extLst>
      <p:ext uri="{BB962C8B-B14F-4D97-AF65-F5344CB8AC3E}">
        <p14:creationId xmlns:p14="http://schemas.microsoft.com/office/powerpoint/2010/main" val="239383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heißt das für den Unterricht? Letztlich verbergen sich in dieser Abbildung auch die im „Berliner Modell der Didaktik“ benannten Strukturelemente von Unterricht und schärfen diese fachbezogen aus. Ziel der Planung ist es, sinnvolle Lernpfade zu erstellen, die Inhalte und Ziele (linke Seite) mit Methoden- und Medieneinsatz (rechte Seite) verbinden. Wichtig ist es, die ‚Didaktischen Linsen‘ anzuwenden, um den Lerngegenstand didaktisch aufzubereiten. In diesem Fall erkennt man einen Pfad im Kontext computergestützter Büroarbeit, der auf die didaktischen Linsen Interaktivität, Vernetzung und sozialen Angelegenheiten Bezug nimmt und diese zu verknüpfen versucht. Je nach Lernziel sollten dann passende Medien und Methoden ausgewählt werden.  </a:t>
            </a:r>
          </a:p>
        </p:txBody>
      </p:sp>
      <p:sp>
        <p:nvSpPr>
          <p:cNvPr id="4" name="Foliennummernplatzhalter 3"/>
          <p:cNvSpPr>
            <a:spLocks noGrp="1"/>
          </p:cNvSpPr>
          <p:nvPr>
            <p:ph type="sldNum" sz="quarter" idx="5"/>
          </p:nvPr>
        </p:nvSpPr>
        <p:spPr/>
        <p:txBody>
          <a:bodyPr/>
          <a:lstStyle/>
          <a:p>
            <a:fld id="{ECAC089F-C685-4724-9CCE-23382F0AD2B7}" type="slidenum">
              <a:rPr lang="de-DE" smtClean="0"/>
              <a:t>16</a:t>
            </a:fld>
            <a:endParaRPr lang="de-DE"/>
          </a:p>
        </p:txBody>
      </p:sp>
    </p:spTree>
    <p:extLst>
      <p:ext uri="{BB962C8B-B14F-4D97-AF65-F5344CB8AC3E}">
        <p14:creationId xmlns:p14="http://schemas.microsoft.com/office/powerpoint/2010/main" val="981714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 weit, so abstrakt. In dieser Abbildung sind z. B. unterschiedliche mediale Repräsentationen ein und desselben Informatiksystems, in diesem Fall ein Hochregallager dargestellt, das siehe oben links mit LEGO-Mindstorms nachgebaut wurde. </a:t>
            </a:r>
          </a:p>
        </p:txBody>
      </p:sp>
      <p:sp>
        <p:nvSpPr>
          <p:cNvPr id="4" name="Foliennummernplatzhalter 3"/>
          <p:cNvSpPr>
            <a:spLocks noGrp="1"/>
          </p:cNvSpPr>
          <p:nvPr>
            <p:ph type="sldNum" sz="quarter" idx="5"/>
          </p:nvPr>
        </p:nvSpPr>
        <p:spPr/>
        <p:txBody>
          <a:bodyPr/>
          <a:lstStyle/>
          <a:p>
            <a:fld id="{ECAC089F-C685-4724-9CCE-23382F0AD2B7}" type="slidenum">
              <a:rPr lang="de-DE" smtClean="0"/>
              <a:t>17</a:t>
            </a:fld>
            <a:endParaRPr lang="de-DE"/>
          </a:p>
        </p:txBody>
      </p:sp>
    </p:spTree>
    <p:extLst>
      <p:ext uri="{BB962C8B-B14F-4D97-AF65-F5344CB8AC3E}">
        <p14:creationId xmlns:p14="http://schemas.microsoft.com/office/powerpoint/2010/main" val="2659679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Dekonstruktionsansatz besteht nicht nur darin, existierende Systeme (bzw. deren Modelle, wie hier  z. B. das Lego-</a:t>
            </a:r>
            <a:r>
              <a:rPr lang="de-DE" dirty="0" err="1"/>
              <a:t>Mindstorm</a:t>
            </a:r>
            <a:r>
              <a:rPr lang="de-DE" dirty="0"/>
              <a:t> Hochregallager) zu analysieren. Es soll auch etwas neues daraus und damit konstruiert werden. Im Zuge dieser Konstruktion können all die genannten fachlichen und überfachlichen Inhalte angesprochen werden. Ein präziserer Ablauf wird durch …</a:t>
            </a:r>
          </a:p>
        </p:txBody>
      </p:sp>
      <p:sp>
        <p:nvSpPr>
          <p:cNvPr id="4" name="Foliennummernplatzhalter 3"/>
          <p:cNvSpPr>
            <a:spLocks noGrp="1"/>
          </p:cNvSpPr>
          <p:nvPr>
            <p:ph type="sldNum" sz="quarter" idx="5"/>
          </p:nvPr>
        </p:nvSpPr>
        <p:spPr/>
        <p:txBody>
          <a:bodyPr/>
          <a:lstStyle/>
          <a:p>
            <a:fld id="{ECAC089F-C685-4724-9CCE-23382F0AD2B7}" type="slidenum">
              <a:rPr lang="de-DE" smtClean="0"/>
              <a:t>18</a:t>
            </a:fld>
            <a:endParaRPr lang="de-DE"/>
          </a:p>
        </p:txBody>
      </p:sp>
    </p:spTree>
    <p:extLst>
      <p:ext uri="{BB962C8B-B14F-4D97-AF65-F5344CB8AC3E}">
        <p14:creationId xmlns:p14="http://schemas.microsoft.com/office/powerpoint/2010/main" val="3335902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sieben Schritte zur Dekonstruktion, die Analyse mit Synthese (Konstruktion) und Bewertung beschrieben … </a:t>
            </a:r>
          </a:p>
        </p:txBody>
      </p:sp>
      <p:sp>
        <p:nvSpPr>
          <p:cNvPr id="4" name="Foliennummernplatzhalter 3"/>
          <p:cNvSpPr>
            <a:spLocks noGrp="1"/>
          </p:cNvSpPr>
          <p:nvPr>
            <p:ph type="sldNum" sz="quarter" idx="5"/>
          </p:nvPr>
        </p:nvSpPr>
        <p:spPr/>
        <p:txBody>
          <a:bodyPr/>
          <a:lstStyle/>
          <a:p>
            <a:fld id="{ECAC089F-C685-4724-9CCE-23382F0AD2B7}" type="slidenum">
              <a:rPr lang="de-DE" smtClean="0"/>
              <a:t>19</a:t>
            </a:fld>
            <a:endParaRPr lang="de-DE"/>
          </a:p>
        </p:txBody>
      </p:sp>
    </p:spTree>
    <p:extLst>
      <p:ext uri="{BB962C8B-B14F-4D97-AF65-F5344CB8AC3E}">
        <p14:creationId xmlns:p14="http://schemas.microsoft.com/office/powerpoint/2010/main" val="335274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vorliegende Foliensatz besteht aus insgesamt 27 Folien, von denen die meisten von Johannes Magenheim in seinen Vorlesungen so ähnlich gezeigt und besprochen wurden. Dieser Foliensatz ergänzt das Expertengespräch und ist ein Kondensat aus insgesamt vier Vorlesungen. Sofern nicht anders angegeben sind die Abbildungen und Fotos von Johannes Magenheim bzw. seinen Mitarbeitenden produziert worden. </a:t>
            </a:r>
          </a:p>
          <a:p>
            <a:r>
              <a:rPr lang="de-DE" dirty="0"/>
              <a:t>Den Einstieg bietet eine Auseinandersetzung um den Begriff Informatiksystem. Dann geht es um die Besonderheiten von Software. Nur kurz werden die außerinformatischen Grundlagen des Dekonstruktionsansatzes dargestellt. Anschließend wird auf die wesentlichen Aspekte und Umsetzungen des systemorientierten Ansatzes verwiesen. Ein kurzes Fazit und die Referenzen runden die Präsentation ab. </a:t>
            </a:r>
          </a:p>
        </p:txBody>
      </p:sp>
      <p:sp>
        <p:nvSpPr>
          <p:cNvPr id="4" name="Foliennummernplatzhalter 3"/>
          <p:cNvSpPr>
            <a:spLocks noGrp="1"/>
          </p:cNvSpPr>
          <p:nvPr>
            <p:ph type="sldNum" sz="quarter" idx="5"/>
          </p:nvPr>
        </p:nvSpPr>
        <p:spPr/>
        <p:txBody>
          <a:bodyPr/>
          <a:lstStyle/>
          <a:p>
            <a:fld id="{ECAC089F-C685-4724-9CCE-23382F0AD2B7}" type="slidenum">
              <a:rPr lang="de-DE" smtClean="0"/>
              <a:t>2</a:t>
            </a:fld>
            <a:endParaRPr lang="de-DE"/>
          </a:p>
        </p:txBody>
      </p:sp>
    </p:spTree>
    <p:extLst>
      <p:ext uri="{BB962C8B-B14F-4D97-AF65-F5344CB8AC3E}">
        <p14:creationId xmlns:p14="http://schemas.microsoft.com/office/powerpoint/2010/main" val="373524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die mir der Methodik des Informatik Lernlabors (ILL) verbunden sind. Man startet mit einer komplexen Explorationsaufgabe eines Modells eines realen Informatiksystems und erstellt ein neues System, das Komponenten des zu explorierenden Systems enthält. Vgl. dazu:  Magenheim, J.: Informatik Lernlabor - Systemorientierte Didaktik in der Praxis. In: </a:t>
            </a:r>
            <a:r>
              <a:rPr lang="de-DE" dirty="0" err="1"/>
              <a:t>Hubwieser</a:t>
            </a:r>
            <a:r>
              <a:rPr lang="de-DE" dirty="0"/>
              <a:t>, P. (Hrsg.): Informatische Fachkonzepte im Unterricht, Proceedings der infos2003, 10.GI-Fachtagung Informatik und Schule, 17.-19. September in Garching bei München, S. 13-31. https://dl.gi.de/server/api/core/bitstreams/98478bb4-f86a-461e-a32b-dcf7eeb81336/content  </a:t>
            </a:r>
          </a:p>
          <a:p>
            <a:endParaRPr lang="de-DE" dirty="0"/>
          </a:p>
        </p:txBody>
      </p:sp>
      <p:sp>
        <p:nvSpPr>
          <p:cNvPr id="4" name="Foliennummernplatzhalter 3"/>
          <p:cNvSpPr>
            <a:spLocks noGrp="1"/>
          </p:cNvSpPr>
          <p:nvPr>
            <p:ph type="sldNum" sz="quarter" idx="5"/>
          </p:nvPr>
        </p:nvSpPr>
        <p:spPr/>
        <p:txBody>
          <a:bodyPr/>
          <a:lstStyle/>
          <a:p>
            <a:fld id="{ECAC089F-C685-4724-9CCE-23382F0AD2B7}" type="slidenum">
              <a:rPr lang="de-DE" smtClean="0"/>
              <a:t>20</a:t>
            </a:fld>
            <a:endParaRPr lang="de-DE"/>
          </a:p>
        </p:txBody>
      </p:sp>
    </p:spTree>
    <p:extLst>
      <p:ext uri="{BB962C8B-B14F-4D97-AF65-F5344CB8AC3E}">
        <p14:creationId xmlns:p14="http://schemas.microsoft.com/office/powerpoint/2010/main" val="2966896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Letztlich – und das ist Teil der Weiterentwicklung des Ansatzes – lassen sich Komponenten dieser verschränkten Explorations- und Gestaltungszyklen identifizieren. Für weitere Informationen nicht nur den genannte englischen Aufsatz sondern auch:  Humbert, L.; Magenheim, J.; Schroeder, U.: Handreichungen und Unterrichtsmaterial Hinweise zur Schulung/Fortbildung. Projekt Informatik an Grundschulen (</a:t>
            </a:r>
            <a:r>
              <a:rPr lang="de-DE" dirty="0" err="1"/>
              <a:t>IaG</a:t>
            </a:r>
            <a:r>
              <a:rPr lang="de-DE" dirty="0"/>
              <a:t>) https://www.schulministerium.nrw/sites/default/files/documents/Handreichung-fuer-Lehrkraefte.pdf </a:t>
            </a:r>
          </a:p>
          <a:p>
            <a:endParaRPr lang="de-DE" dirty="0"/>
          </a:p>
        </p:txBody>
      </p:sp>
      <p:sp>
        <p:nvSpPr>
          <p:cNvPr id="4" name="Foliennummernplatzhalter 3"/>
          <p:cNvSpPr>
            <a:spLocks noGrp="1"/>
          </p:cNvSpPr>
          <p:nvPr>
            <p:ph type="sldNum" sz="quarter" idx="5"/>
          </p:nvPr>
        </p:nvSpPr>
        <p:spPr/>
        <p:txBody>
          <a:bodyPr/>
          <a:lstStyle/>
          <a:p>
            <a:fld id="{ECAC089F-C685-4724-9CCE-23382F0AD2B7}" type="slidenum">
              <a:rPr lang="de-DE" smtClean="0"/>
              <a:t>21</a:t>
            </a:fld>
            <a:endParaRPr lang="de-DE"/>
          </a:p>
        </p:txBody>
      </p:sp>
    </p:spTree>
    <p:extLst>
      <p:ext uri="{BB962C8B-B14F-4D97-AF65-F5344CB8AC3E}">
        <p14:creationId xmlns:p14="http://schemas.microsoft.com/office/powerpoint/2010/main" val="221773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CAC089F-C685-4724-9CCE-23382F0AD2B7}" type="slidenum">
              <a:rPr lang="de-DE" smtClean="0"/>
              <a:t>22</a:t>
            </a:fld>
            <a:endParaRPr lang="de-DE"/>
          </a:p>
        </p:txBody>
      </p:sp>
    </p:spTree>
    <p:extLst>
      <p:ext uri="{BB962C8B-B14F-4D97-AF65-F5344CB8AC3E}">
        <p14:creationId xmlns:p14="http://schemas.microsoft.com/office/powerpoint/2010/main" val="102957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der Versuch einer Zusammenfassung und …</a:t>
            </a:r>
          </a:p>
        </p:txBody>
      </p:sp>
      <p:sp>
        <p:nvSpPr>
          <p:cNvPr id="4" name="Foliennummernplatzhalter 3"/>
          <p:cNvSpPr>
            <a:spLocks noGrp="1"/>
          </p:cNvSpPr>
          <p:nvPr>
            <p:ph type="sldNum" sz="quarter" idx="5"/>
          </p:nvPr>
        </p:nvSpPr>
        <p:spPr/>
        <p:txBody>
          <a:bodyPr/>
          <a:lstStyle/>
          <a:p>
            <a:fld id="{ECAC089F-C685-4724-9CCE-23382F0AD2B7}" type="slidenum">
              <a:rPr lang="de-DE" smtClean="0"/>
              <a:t>23</a:t>
            </a:fld>
            <a:endParaRPr lang="de-DE"/>
          </a:p>
        </p:txBody>
      </p:sp>
    </p:spTree>
    <p:extLst>
      <p:ext uri="{BB962C8B-B14F-4D97-AF65-F5344CB8AC3E}">
        <p14:creationId xmlns:p14="http://schemas.microsoft.com/office/powerpoint/2010/main" val="1984473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eines Fazits.</a:t>
            </a:r>
          </a:p>
        </p:txBody>
      </p:sp>
      <p:sp>
        <p:nvSpPr>
          <p:cNvPr id="4" name="Foliennummernplatzhalter 3"/>
          <p:cNvSpPr>
            <a:spLocks noGrp="1"/>
          </p:cNvSpPr>
          <p:nvPr>
            <p:ph type="sldNum" sz="quarter" idx="5"/>
          </p:nvPr>
        </p:nvSpPr>
        <p:spPr/>
        <p:txBody>
          <a:bodyPr/>
          <a:lstStyle/>
          <a:p>
            <a:fld id="{ECAC089F-C685-4724-9CCE-23382F0AD2B7}" type="slidenum">
              <a:rPr lang="de-DE" smtClean="0"/>
              <a:t>24</a:t>
            </a:fld>
            <a:endParaRPr lang="de-DE"/>
          </a:p>
        </p:txBody>
      </p:sp>
    </p:spTree>
    <p:extLst>
      <p:ext uri="{BB962C8B-B14F-4D97-AF65-F5344CB8AC3E}">
        <p14:creationId xmlns:p14="http://schemas.microsoft.com/office/powerpoint/2010/main" val="2365419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CAC089F-C685-4724-9CCE-23382F0AD2B7}" type="slidenum">
              <a:rPr lang="de-DE" smtClean="0"/>
              <a:t>25</a:t>
            </a:fld>
            <a:endParaRPr lang="de-DE"/>
          </a:p>
        </p:txBody>
      </p:sp>
    </p:spTree>
    <p:extLst>
      <p:ext uri="{BB962C8B-B14F-4D97-AF65-F5344CB8AC3E}">
        <p14:creationId xmlns:p14="http://schemas.microsoft.com/office/powerpoint/2010/main" val="1070293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CAC089F-C685-4724-9CCE-23382F0AD2B7}" type="slidenum">
              <a:rPr lang="de-DE" smtClean="0"/>
              <a:t>26</a:t>
            </a:fld>
            <a:endParaRPr lang="de-DE"/>
          </a:p>
        </p:txBody>
      </p:sp>
    </p:spTree>
    <p:extLst>
      <p:ext uri="{BB962C8B-B14F-4D97-AF65-F5344CB8AC3E}">
        <p14:creationId xmlns:p14="http://schemas.microsoft.com/office/powerpoint/2010/main" val="2921981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CAC089F-C685-4724-9CCE-23382F0AD2B7}" type="slidenum">
              <a:rPr lang="de-DE" smtClean="0"/>
              <a:t>27</a:t>
            </a:fld>
            <a:endParaRPr lang="de-DE"/>
          </a:p>
        </p:txBody>
      </p:sp>
    </p:spTree>
    <p:extLst>
      <p:ext uri="{BB962C8B-B14F-4D97-AF65-F5344CB8AC3E}">
        <p14:creationId xmlns:p14="http://schemas.microsoft.com/office/powerpoint/2010/main" val="74309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Welt ist voller Informatiksysteme. Eigentlich bedarf das keiner weiteren Erläuterung. Die Frage ist, wie der Informatikunterricht darauf reagieren kann und soll.  </a:t>
            </a:r>
          </a:p>
        </p:txBody>
      </p:sp>
      <p:sp>
        <p:nvSpPr>
          <p:cNvPr id="4" name="Foliennummernplatzhalter 3"/>
          <p:cNvSpPr>
            <a:spLocks noGrp="1"/>
          </p:cNvSpPr>
          <p:nvPr>
            <p:ph type="sldNum" sz="quarter" idx="5"/>
          </p:nvPr>
        </p:nvSpPr>
        <p:spPr/>
        <p:txBody>
          <a:bodyPr/>
          <a:lstStyle/>
          <a:p>
            <a:fld id="{ECAC089F-C685-4724-9CCE-23382F0AD2B7}" type="slidenum">
              <a:rPr lang="de-DE" smtClean="0"/>
              <a:t>3</a:t>
            </a:fld>
            <a:endParaRPr lang="de-DE"/>
          </a:p>
        </p:txBody>
      </p:sp>
    </p:spTree>
    <p:extLst>
      <p:ext uri="{BB962C8B-B14F-4D97-AF65-F5344CB8AC3E}">
        <p14:creationId xmlns:p14="http://schemas.microsoft.com/office/powerpoint/2010/main" val="354101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Drei Perspektiven können für den Zugang zu Informatiksystemen im Unterricht gewählt werden. In diesen enthalten sind jeweils Dekonstruktionsprozesse. Die gegenwärtige Unterrichtspraxis betont allerdings die Konstruktion. Ziel wäre es, Erkundung der Funktionalität und Evaluation mit zu integrieren. </a:t>
            </a:r>
          </a:p>
        </p:txBody>
      </p:sp>
      <p:sp>
        <p:nvSpPr>
          <p:cNvPr id="4" name="Foliennummernplatzhalter 3"/>
          <p:cNvSpPr>
            <a:spLocks noGrp="1"/>
          </p:cNvSpPr>
          <p:nvPr>
            <p:ph type="sldNum" sz="quarter" idx="5"/>
          </p:nvPr>
        </p:nvSpPr>
        <p:spPr/>
        <p:txBody>
          <a:bodyPr/>
          <a:lstStyle/>
          <a:p>
            <a:fld id="{ECAC089F-C685-4724-9CCE-23382F0AD2B7}" type="slidenum">
              <a:rPr lang="de-DE" smtClean="0"/>
              <a:t>4</a:t>
            </a:fld>
            <a:endParaRPr lang="de-DE"/>
          </a:p>
        </p:txBody>
      </p:sp>
    </p:spTree>
    <p:extLst>
      <p:ext uri="{BB962C8B-B14F-4D97-AF65-F5344CB8AC3E}">
        <p14:creationId xmlns:p14="http://schemas.microsoft.com/office/powerpoint/2010/main" val="2550509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Begründung für diese Einbindung des Kontextes ergibt sich aus den noch darzustellenden Besonderheiten der Software, die sich tief in den Kontext einschreiben und auch nur als Teil dessen beurteilen lassen. Max Syrbe hat 1995 im Informatik-Spektrum, dem Mitgliedermagazin der Gesellschaft für Informatik e.V. (GI) vorgeschlagen, Überlegungen der Systemtheorie in die Fachdisziplin Informatik zu integrieren. Dies betrifft insbesondere die Interpretation der Rolle von Informatiksystemen, die wie in der Abbildung rechts oben zu erkennen nur in einem Wechselspiel von Systemanalyse und -synthese realisiert werden kann. Der zugehörige Originalartikel ist nicht online erhältlich. Er kann beim Verantwortlichen des Bausteins angefragt werden.  </a:t>
            </a:r>
          </a:p>
        </p:txBody>
      </p:sp>
      <p:sp>
        <p:nvSpPr>
          <p:cNvPr id="4" name="Foliennummernplatzhalter 3"/>
          <p:cNvSpPr>
            <a:spLocks noGrp="1"/>
          </p:cNvSpPr>
          <p:nvPr>
            <p:ph type="sldNum" sz="quarter" idx="5"/>
          </p:nvPr>
        </p:nvSpPr>
        <p:spPr/>
        <p:txBody>
          <a:bodyPr/>
          <a:lstStyle/>
          <a:p>
            <a:fld id="{ECAC089F-C685-4724-9CCE-23382F0AD2B7}" type="slidenum">
              <a:rPr lang="de-DE" smtClean="0"/>
              <a:t>5</a:t>
            </a:fld>
            <a:endParaRPr lang="de-DE"/>
          </a:p>
        </p:txBody>
      </p:sp>
    </p:spTree>
    <p:extLst>
      <p:ext uri="{BB962C8B-B14F-4D97-AF65-F5344CB8AC3E}">
        <p14:creationId xmlns:p14="http://schemas.microsoft.com/office/powerpoint/2010/main" val="301990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weiterer Aufsatz, auf den nur kurz verwiesen werden soll, ist der von Peter Wegner. Er stellte als Theoretischer Informatiker 1997 zur Diskussion, ob interaktive Systeme ‚mehr‘ berechnen können, als traditionelle </a:t>
            </a:r>
            <a:r>
              <a:rPr lang="de-DE" dirty="0" err="1"/>
              <a:t>algorithmenbasierte</a:t>
            </a:r>
            <a:r>
              <a:rPr lang="de-DE" dirty="0"/>
              <a:t> Systeme. Dafür liefert er plausible Argumente, die sich jedoch nicht mathematisch fassen lassen.  Wichtig scheint sich vor Augen zu führen, dass der traditionelle Zugang über Algorithmen die Vielfalt der heute im Einsatz befindlichen Systeme nicht abbildet und dass insbesondere die Human Computer Interaction nur im Kontext bewertbar ist.  </a:t>
            </a:r>
          </a:p>
        </p:txBody>
      </p:sp>
      <p:sp>
        <p:nvSpPr>
          <p:cNvPr id="4" name="Foliennummernplatzhalter 3"/>
          <p:cNvSpPr>
            <a:spLocks noGrp="1"/>
          </p:cNvSpPr>
          <p:nvPr>
            <p:ph type="sldNum" sz="quarter" idx="5"/>
          </p:nvPr>
        </p:nvSpPr>
        <p:spPr/>
        <p:txBody>
          <a:bodyPr/>
          <a:lstStyle/>
          <a:p>
            <a:fld id="{ECAC089F-C685-4724-9CCE-23382F0AD2B7}" type="slidenum">
              <a:rPr lang="de-DE" smtClean="0"/>
              <a:t>6</a:t>
            </a:fld>
            <a:endParaRPr lang="de-DE"/>
          </a:p>
        </p:txBody>
      </p:sp>
    </p:spTree>
    <p:extLst>
      <p:ext uri="{BB962C8B-B14F-4D97-AF65-F5344CB8AC3E}">
        <p14:creationId xmlns:p14="http://schemas.microsoft.com/office/powerpoint/2010/main" val="402033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rein technische Betrachtung von Informatiksystemen ist nicht ausreichend, um deren Bedeutung zu verstehen. Sie sind eingebettet in den Kontext der Arbeitsaufgaben, die wiederum in </a:t>
            </a:r>
            <a:r>
              <a:rPr lang="de-DE" dirty="0" err="1"/>
              <a:t>Organisationsstruktueren</a:t>
            </a:r>
            <a:r>
              <a:rPr lang="de-DE" dirty="0"/>
              <a:t> integriert sind. Adaptiert aus der Veranstaltung „Praxis der Systemgestaltung“ wird hier eine (weitere) mögliche Sichtweise auf diese Einbettungen dargestellt. Wichtig ist zu erkennen, dass mit jedem dieser Segmente eine Kapselung stattfindet, die wiederum Kommunikation erfordert und je nach Gestaltung, Kommunikationsbarrieren liefert. Auf diese Weise wird auf die steigende Komplexität begleitet durch sinkende Kompetenz reagiert. Beispiel: Eine grafische Benutzungsoberfläche schränkt in der Regel die Konfigurationsmöglichkeiten ein, die via Programmierung und direkter Eingabe von Betriebssystembefehlen bestehen. Dies erlaubt dann aber zugleich, sich auf die Arbeitsaufgaben zu konzentrieren.  </a:t>
            </a:r>
          </a:p>
        </p:txBody>
      </p:sp>
      <p:sp>
        <p:nvSpPr>
          <p:cNvPr id="4" name="Foliennummernplatzhalter 3"/>
          <p:cNvSpPr>
            <a:spLocks noGrp="1"/>
          </p:cNvSpPr>
          <p:nvPr>
            <p:ph type="sldNum" sz="quarter" idx="5"/>
          </p:nvPr>
        </p:nvSpPr>
        <p:spPr/>
        <p:txBody>
          <a:bodyPr/>
          <a:lstStyle/>
          <a:p>
            <a:fld id="{ECAC089F-C685-4724-9CCE-23382F0AD2B7}" type="slidenum">
              <a:rPr lang="de-DE" smtClean="0"/>
              <a:t>7</a:t>
            </a:fld>
            <a:endParaRPr lang="de-DE"/>
          </a:p>
        </p:txBody>
      </p:sp>
    </p:spTree>
    <p:extLst>
      <p:ext uri="{BB962C8B-B14F-4D97-AF65-F5344CB8AC3E}">
        <p14:creationId xmlns:p14="http://schemas.microsoft.com/office/powerpoint/2010/main" val="3892773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Abbildung greift die Abbildung der vorausgehenden Folien auf, um die Einbettung von Informatiksystemen darzustellen und dabei deren Elemente darzustellen. Für weitergehende Überlegungen sei hier auf Magenheim, J. (2008): Systemorientierte Didaktik der Informatik Sozio-technische Informatiksysteme als Unterrichtsgegenstand? In </a:t>
            </a:r>
            <a:r>
              <a:rPr lang="de-DE" dirty="0" err="1"/>
              <a:t>Kortenkamp</a:t>
            </a:r>
            <a:r>
              <a:rPr lang="de-DE" dirty="0"/>
              <a:t>; U.; Weigand; H.G.; Weth, T. (Hrsg.): Informatische Ideen im Mathematikunterricht, S. 17 – 36, Hildesheim 2008 (Franzbecker) ISBN 978-3-88120-471-2. Leider nicht online erhältlich. Kann aber auch beim Verantwortlichen für den Baustein oder beim Autor des Ansatzes angefragt werden. </a:t>
            </a:r>
          </a:p>
          <a:p>
            <a:endParaRPr lang="de-DE" dirty="0"/>
          </a:p>
        </p:txBody>
      </p:sp>
      <p:sp>
        <p:nvSpPr>
          <p:cNvPr id="4" name="Foliennummernplatzhalter 3"/>
          <p:cNvSpPr>
            <a:spLocks noGrp="1"/>
          </p:cNvSpPr>
          <p:nvPr>
            <p:ph type="sldNum" sz="quarter" idx="5"/>
          </p:nvPr>
        </p:nvSpPr>
        <p:spPr/>
        <p:txBody>
          <a:bodyPr/>
          <a:lstStyle/>
          <a:p>
            <a:fld id="{ECAC089F-C685-4724-9CCE-23382F0AD2B7}" type="slidenum">
              <a:rPr lang="de-DE" smtClean="0"/>
              <a:t>8</a:t>
            </a:fld>
            <a:endParaRPr lang="de-DE"/>
          </a:p>
        </p:txBody>
      </p:sp>
    </p:spTree>
    <p:extLst>
      <p:ext uri="{BB962C8B-B14F-4D97-AF65-F5344CB8AC3E}">
        <p14:creationId xmlns:p14="http://schemas.microsoft.com/office/powerpoint/2010/main" val="92120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Abschluss der theoretischen Betrachtungen wird auf die Komplementarität von Produkt und Prozess hingewiesen werden. Das verweist auf qualitative Studien zur Entwicklung von Software, die Christiane Floyd durchgeführt hat. Entscheidend ist nicht, nur die Produkte zu bewerten, sondern auch die Prozesse, in denen die Produkte entstehen. </a:t>
            </a:r>
          </a:p>
        </p:txBody>
      </p:sp>
      <p:sp>
        <p:nvSpPr>
          <p:cNvPr id="4" name="Foliennummernplatzhalter 3"/>
          <p:cNvSpPr>
            <a:spLocks noGrp="1"/>
          </p:cNvSpPr>
          <p:nvPr>
            <p:ph type="sldNum" sz="quarter" idx="5"/>
          </p:nvPr>
        </p:nvSpPr>
        <p:spPr/>
        <p:txBody>
          <a:bodyPr/>
          <a:lstStyle/>
          <a:p>
            <a:fld id="{ECAC089F-C685-4724-9CCE-23382F0AD2B7}" type="slidenum">
              <a:rPr lang="de-DE" smtClean="0"/>
              <a:t>9</a:t>
            </a:fld>
            <a:endParaRPr lang="de-DE"/>
          </a:p>
        </p:txBody>
      </p:sp>
    </p:spTree>
    <p:extLst>
      <p:ext uri="{BB962C8B-B14F-4D97-AF65-F5344CB8AC3E}">
        <p14:creationId xmlns:p14="http://schemas.microsoft.com/office/powerpoint/2010/main" val="109088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2CD7C-B35A-4BB3-9307-E5E28FABD9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E0A5025-5563-464A-B88C-3C097E4880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380ACCA-ABD9-4E00-AC5B-5BC6F206B45E}"/>
              </a:ext>
            </a:extLst>
          </p:cNvPr>
          <p:cNvSpPr>
            <a:spLocks noGrp="1"/>
          </p:cNvSpPr>
          <p:nvPr>
            <p:ph type="dt" sz="half" idx="10"/>
          </p:nvPr>
        </p:nvSpPr>
        <p:spPr/>
        <p:txBody>
          <a:bodyPr/>
          <a:lstStyle/>
          <a:p>
            <a:fld id="{CDFCD2FD-0776-4B33-B73B-D6DD0118626F}" type="datetime1">
              <a:rPr lang="de-DE" smtClean="0"/>
              <a:t>30.09.2024</a:t>
            </a:fld>
            <a:endParaRPr lang="de-DE"/>
          </a:p>
        </p:txBody>
      </p:sp>
      <p:sp>
        <p:nvSpPr>
          <p:cNvPr id="5" name="Fußzeilenplatzhalter 4">
            <a:extLst>
              <a:ext uri="{FF2B5EF4-FFF2-40B4-BE49-F238E27FC236}">
                <a16:creationId xmlns:a16="http://schemas.microsoft.com/office/drawing/2014/main" id="{C1B321F6-CC52-442C-A94F-467A703514B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5AD1BDC-7E04-4ACA-9840-DC970FD1771A}"/>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4258131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544BE-9C84-49BB-8B54-0BB2CE69B16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1EF19CD-8C99-4B39-9178-364A360BC6A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600FE24-EA0C-4C18-A7ED-B4E2C582131C}"/>
              </a:ext>
            </a:extLst>
          </p:cNvPr>
          <p:cNvSpPr>
            <a:spLocks noGrp="1"/>
          </p:cNvSpPr>
          <p:nvPr>
            <p:ph type="dt" sz="half" idx="10"/>
          </p:nvPr>
        </p:nvSpPr>
        <p:spPr/>
        <p:txBody>
          <a:bodyPr/>
          <a:lstStyle/>
          <a:p>
            <a:fld id="{8BC8EE46-C16A-42BD-851E-D3B463DE5B66}" type="datetime1">
              <a:rPr lang="de-DE" smtClean="0"/>
              <a:t>30.09.2024</a:t>
            </a:fld>
            <a:endParaRPr lang="de-DE"/>
          </a:p>
        </p:txBody>
      </p:sp>
      <p:sp>
        <p:nvSpPr>
          <p:cNvPr id="5" name="Fußzeilenplatzhalter 4">
            <a:extLst>
              <a:ext uri="{FF2B5EF4-FFF2-40B4-BE49-F238E27FC236}">
                <a16:creationId xmlns:a16="http://schemas.microsoft.com/office/drawing/2014/main" id="{85A2BB5A-77EC-4B92-A00C-369419DDF6E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55D3207-6625-414D-BB3F-A99A934339F3}"/>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272927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62F5932-DEB6-4522-81D2-BF238EC9D7D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A4AAC97-7FD4-4073-BAD1-63DFD333038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504DEA-CBB6-4C06-9BBD-4D77C61847B0}"/>
              </a:ext>
            </a:extLst>
          </p:cNvPr>
          <p:cNvSpPr>
            <a:spLocks noGrp="1"/>
          </p:cNvSpPr>
          <p:nvPr>
            <p:ph type="dt" sz="half" idx="10"/>
          </p:nvPr>
        </p:nvSpPr>
        <p:spPr/>
        <p:txBody>
          <a:bodyPr/>
          <a:lstStyle/>
          <a:p>
            <a:fld id="{033EC1E8-A985-4A22-83AA-03DC3B908F7F}" type="datetime1">
              <a:rPr lang="de-DE" smtClean="0"/>
              <a:t>30.09.2024</a:t>
            </a:fld>
            <a:endParaRPr lang="de-DE"/>
          </a:p>
        </p:txBody>
      </p:sp>
      <p:sp>
        <p:nvSpPr>
          <p:cNvPr id="5" name="Fußzeilenplatzhalter 4">
            <a:extLst>
              <a:ext uri="{FF2B5EF4-FFF2-40B4-BE49-F238E27FC236}">
                <a16:creationId xmlns:a16="http://schemas.microsoft.com/office/drawing/2014/main" id="{F186105E-2AFC-405F-80F9-1A978E2309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01EA2D-29EB-4F01-BA71-DEE4973D8222}"/>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133328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F6D01-9B5B-4D67-AD00-5F70A7FE9D8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7CA6D9C-5151-4583-8F16-8CBAD4E32EE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F665B4-203B-4007-986E-F3E471EF2A6D}"/>
              </a:ext>
            </a:extLst>
          </p:cNvPr>
          <p:cNvSpPr>
            <a:spLocks noGrp="1"/>
          </p:cNvSpPr>
          <p:nvPr>
            <p:ph type="dt" sz="half" idx="10"/>
          </p:nvPr>
        </p:nvSpPr>
        <p:spPr/>
        <p:txBody>
          <a:bodyPr/>
          <a:lstStyle/>
          <a:p>
            <a:fld id="{05C4E0E7-2BF9-447F-8E97-ACC2DB4C7BA2}" type="datetime1">
              <a:rPr lang="de-DE" smtClean="0"/>
              <a:t>30.09.2024</a:t>
            </a:fld>
            <a:endParaRPr lang="de-DE"/>
          </a:p>
        </p:txBody>
      </p:sp>
      <p:sp>
        <p:nvSpPr>
          <p:cNvPr id="5" name="Fußzeilenplatzhalter 4">
            <a:extLst>
              <a:ext uri="{FF2B5EF4-FFF2-40B4-BE49-F238E27FC236}">
                <a16:creationId xmlns:a16="http://schemas.microsoft.com/office/drawing/2014/main" id="{D94FB63A-6C73-4D55-947D-12BAA143AB3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3CB7BF9-AD96-4646-A552-0484F591920B}"/>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114319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563D6-B79D-4465-B27E-79AC6B010A3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09D7C0C-78E3-405F-BDBD-87C322C3DC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DDD0CE-CDED-406A-BE63-AE2A17532A3B}"/>
              </a:ext>
            </a:extLst>
          </p:cNvPr>
          <p:cNvSpPr>
            <a:spLocks noGrp="1"/>
          </p:cNvSpPr>
          <p:nvPr>
            <p:ph type="dt" sz="half" idx="10"/>
          </p:nvPr>
        </p:nvSpPr>
        <p:spPr/>
        <p:txBody>
          <a:bodyPr/>
          <a:lstStyle/>
          <a:p>
            <a:fld id="{055C8411-8A75-4555-984E-B583463C7758}" type="datetime1">
              <a:rPr lang="de-DE" smtClean="0"/>
              <a:t>30.09.2024</a:t>
            </a:fld>
            <a:endParaRPr lang="de-DE"/>
          </a:p>
        </p:txBody>
      </p:sp>
      <p:sp>
        <p:nvSpPr>
          <p:cNvPr id="5" name="Fußzeilenplatzhalter 4">
            <a:extLst>
              <a:ext uri="{FF2B5EF4-FFF2-40B4-BE49-F238E27FC236}">
                <a16:creationId xmlns:a16="http://schemas.microsoft.com/office/drawing/2014/main" id="{C354051C-F177-41AB-9889-48C845E7130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A272748-8B23-4423-989C-3E06894462ED}"/>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3821156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4481B-7BF2-4C0B-8CE6-F22E183C167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1CA74C8-02E9-4ED1-BC2B-E12D79D3AB0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A80F8A-CDE8-43BA-9751-8C88333FA58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B45C9CF-6CF9-4604-9D35-3268EC6101DB}"/>
              </a:ext>
            </a:extLst>
          </p:cNvPr>
          <p:cNvSpPr>
            <a:spLocks noGrp="1"/>
          </p:cNvSpPr>
          <p:nvPr>
            <p:ph type="dt" sz="half" idx="10"/>
          </p:nvPr>
        </p:nvSpPr>
        <p:spPr/>
        <p:txBody>
          <a:bodyPr/>
          <a:lstStyle/>
          <a:p>
            <a:fld id="{334BF41E-9531-486C-B81B-2A100530F3B7}" type="datetime1">
              <a:rPr lang="de-DE" smtClean="0"/>
              <a:t>30.09.2024</a:t>
            </a:fld>
            <a:endParaRPr lang="de-DE"/>
          </a:p>
        </p:txBody>
      </p:sp>
      <p:sp>
        <p:nvSpPr>
          <p:cNvPr id="6" name="Fußzeilenplatzhalter 5">
            <a:extLst>
              <a:ext uri="{FF2B5EF4-FFF2-40B4-BE49-F238E27FC236}">
                <a16:creationId xmlns:a16="http://schemas.microsoft.com/office/drawing/2014/main" id="{ECF7C107-D45C-4006-9092-5480828CF67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BC1D439-4FB7-46A1-8693-C2C8135A8F73}"/>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170660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CAF3E-DD73-4122-8C83-AAFB58FCB4BB}"/>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20005C7-37E9-4573-A6C2-A1473A97AA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ECFBB9F-D755-4DA6-B36F-D5EFAB6D331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5A691865-98A2-49EF-8ABE-55C1E3CC84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52E3400-314D-48DA-B9D5-677FF21FDB4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B902937-6AC9-466F-90CB-2D2AB98E8B56}"/>
              </a:ext>
            </a:extLst>
          </p:cNvPr>
          <p:cNvSpPr>
            <a:spLocks noGrp="1"/>
          </p:cNvSpPr>
          <p:nvPr>
            <p:ph type="dt" sz="half" idx="10"/>
          </p:nvPr>
        </p:nvSpPr>
        <p:spPr/>
        <p:txBody>
          <a:bodyPr/>
          <a:lstStyle/>
          <a:p>
            <a:fld id="{EDB7E6A1-1323-4BFB-BE76-509DB3C6F0C1}" type="datetime1">
              <a:rPr lang="de-DE" smtClean="0"/>
              <a:t>30.09.2024</a:t>
            </a:fld>
            <a:endParaRPr lang="de-DE"/>
          </a:p>
        </p:txBody>
      </p:sp>
      <p:sp>
        <p:nvSpPr>
          <p:cNvPr id="8" name="Fußzeilenplatzhalter 7">
            <a:extLst>
              <a:ext uri="{FF2B5EF4-FFF2-40B4-BE49-F238E27FC236}">
                <a16:creationId xmlns:a16="http://schemas.microsoft.com/office/drawing/2014/main" id="{B956FA6F-EE84-45FC-A092-B389535C46B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B40B8EA-D409-4764-B390-919C1D92687C}"/>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1397090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51AF5-1E85-4B9C-AAFF-D301207CF3E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12A3911-7E6D-4C88-8664-BCBF745626B0}"/>
              </a:ext>
            </a:extLst>
          </p:cNvPr>
          <p:cNvSpPr>
            <a:spLocks noGrp="1"/>
          </p:cNvSpPr>
          <p:nvPr>
            <p:ph type="dt" sz="half" idx="10"/>
          </p:nvPr>
        </p:nvSpPr>
        <p:spPr/>
        <p:txBody>
          <a:bodyPr/>
          <a:lstStyle/>
          <a:p>
            <a:fld id="{31967A3B-2579-4018-9E36-F93CF645B6CF}" type="datetime1">
              <a:rPr lang="de-DE" smtClean="0"/>
              <a:t>30.09.2024</a:t>
            </a:fld>
            <a:endParaRPr lang="de-DE"/>
          </a:p>
        </p:txBody>
      </p:sp>
      <p:sp>
        <p:nvSpPr>
          <p:cNvPr id="4" name="Fußzeilenplatzhalter 3">
            <a:extLst>
              <a:ext uri="{FF2B5EF4-FFF2-40B4-BE49-F238E27FC236}">
                <a16:creationId xmlns:a16="http://schemas.microsoft.com/office/drawing/2014/main" id="{BCA79D78-E8DA-49FA-8002-D12E0DBFF65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072AF0E-592D-478B-8191-F17179F25035}"/>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322638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3FDD415-6374-4C40-B55C-C12496046647}"/>
              </a:ext>
            </a:extLst>
          </p:cNvPr>
          <p:cNvSpPr>
            <a:spLocks noGrp="1"/>
          </p:cNvSpPr>
          <p:nvPr>
            <p:ph type="dt" sz="half" idx="10"/>
          </p:nvPr>
        </p:nvSpPr>
        <p:spPr/>
        <p:txBody>
          <a:bodyPr/>
          <a:lstStyle/>
          <a:p>
            <a:fld id="{7E250C92-D43B-4996-B81C-79EC74004F70}" type="datetime1">
              <a:rPr lang="de-DE" smtClean="0"/>
              <a:t>30.09.2024</a:t>
            </a:fld>
            <a:endParaRPr lang="de-DE"/>
          </a:p>
        </p:txBody>
      </p:sp>
      <p:sp>
        <p:nvSpPr>
          <p:cNvPr id="3" name="Fußzeilenplatzhalter 2">
            <a:extLst>
              <a:ext uri="{FF2B5EF4-FFF2-40B4-BE49-F238E27FC236}">
                <a16:creationId xmlns:a16="http://schemas.microsoft.com/office/drawing/2014/main" id="{A780BD31-8AB3-4244-BCAC-C8C902E5409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28478FA-ED2D-490C-9029-34DFC04A5A43}"/>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256715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FFEA8-3A08-43CD-9688-C9B7911409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B038CA2-33CF-4E2E-9025-39A6BA68B7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CA1CEB3-FA44-47A7-BB69-A64B4457D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1A2C9AF-0B59-4B93-82EF-5FC7D982437F}"/>
              </a:ext>
            </a:extLst>
          </p:cNvPr>
          <p:cNvSpPr>
            <a:spLocks noGrp="1"/>
          </p:cNvSpPr>
          <p:nvPr>
            <p:ph type="dt" sz="half" idx="10"/>
          </p:nvPr>
        </p:nvSpPr>
        <p:spPr/>
        <p:txBody>
          <a:bodyPr/>
          <a:lstStyle/>
          <a:p>
            <a:fld id="{C6C64CCA-FD03-4556-8A48-45D553D2C87C}" type="datetime1">
              <a:rPr lang="de-DE" smtClean="0"/>
              <a:t>30.09.2024</a:t>
            </a:fld>
            <a:endParaRPr lang="de-DE"/>
          </a:p>
        </p:txBody>
      </p:sp>
      <p:sp>
        <p:nvSpPr>
          <p:cNvPr id="6" name="Fußzeilenplatzhalter 5">
            <a:extLst>
              <a:ext uri="{FF2B5EF4-FFF2-40B4-BE49-F238E27FC236}">
                <a16:creationId xmlns:a16="http://schemas.microsoft.com/office/drawing/2014/main" id="{F1D110A0-0009-428B-ACE2-8879B86DE8E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5B6AC82-281F-447E-B2F8-B058D4D14D0F}"/>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412342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DAB4C-1C8B-4D40-855A-AE792DDAD19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43B3708-2538-4759-BD2C-755776C1EC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4FC27A3-D2E7-4E48-907D-D4E7750F1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9DEAD93-F3AA-411E-AA29-4331AAFD9B2C}"/>
              </a:ext>
            </a:extLst>
          </p:cNvPr>
          <p:cNvSpPr>
            <a:spLocks noGrp="1"/>
          </p:cNvSpPr>
          <p:nvPr>
            <p:ph type="dt" sz="half" idx="10"/>
          </p:nvPr>
        </p:nvSpPr>
        <p:spPr/>
        <p:txBody>
          <a:bodyPr/>
          <a:lstStyle/>
          <a:p>
            <a:fld id="{FD5C2000-5D55-4EE9-B2B4-768E7543B2D4}" type="datetime1">
              <a:rPr lang="de-DE" smtClean="0"/>
              <a:t>30.09.2024</a:t>
            </a:fld>
            <a:endParaRPr lang="de-DE"/>
          </a:p>
        </p:txBody>
      </p:sp>
      <p:sp>
        <p:nvSpPr>
          <p:cNvPr id="6" name="Fußzeilenplatzhalter 5">
            <a:extLst>
              <a:ext uri="{FF2B5EF4-FFF2-40B4-BE49-F238E27FC236}">
                <a16:creationId xmlns:a16="http://schemas.microsoft.com/office/drawing/2014/main" id="{AD43E1C6-522E-4B30-B5E3-A32BF9E0695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8FC9600-EFA5-4871-8261-974EEE254C14}"/>
              </a:ext>
            </a:extLst>
          </p:cNvPr>
          <p:cNvSpPr>
            <a:spLocks noGrp="1"/>
          </p:cNvSpPr>
          <p:nvPr>
            <p:ph type="sldNum" sz="quarter" idx="12"/>
          </p:nvPr>
        </p:nvSpPr>
        <p:spPr/>
        <p:txBody>
          <a:bodyPr/>
          <a:lstStyle/>
          <a:p>
            <a:fld id="{FA114BA8-E1E8-4B17-A80F-E8E9EE814FDD}" type="slidenum">
              <a:rPr lang="de-DE" smtClean="0"/>
              <a:t>‹Nr.›</a:t>
            </a:fld>
            <a:endParaRPr lang="de-DE"/>
          </a:p>
        </p:txBody>
      </p:sp>
    </p:spTree>
    <p:extLst>
      <p:ext uri="{BB962C8B-B14F-4D97-AF65-F5344CB8AC3E}">
        <p14:creationId xmlns:p14="http://schemas.microsoft.com/office/powerpoint/2010/main" val="121180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E109128-EE24-495D-8496-74D6C3FD8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FC381E7-51D8-4C90-ABFD-2D1503C518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D84B1A4-606F-49EE-ADA1-E4F92B121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268F53-D7D2-4485-ACA9-2028FB9ED5DD}" type="datetime1">
              <a:rPr lang="de-DE" smtClean="0"/>
              <a:t>30.09.2024</a:t>
            </a:fld>
            <a:endParaRPr lang="de-DE"/>
          </a:p>
        </p:txBody>
      </p:sp>
      <p:sp>
        <p:nvSpPr>
          <p:cNvPr id="5" name="Fußzeilenplatzhalter 4">
            <a:extLst>
              <a:ext uri="{FF2B5EF4-FFF2-40B4-BE49-F238E27FC236}">
                <a16:creationId xmlns:a16="http://schemas.microsoft.com/office/drawing/2014/main" id="{0C398459-BFC4-4E39-8DA3-4FF5AFD01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6DA3445-3E84-4743-9B67-0F1FB085A3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14BA8-E1E8-4B17-A80F-E8E9EE814FDD}" type="slidenum">
              <a:rPr lang="de-DE" smtClean="0"/>
              <a:t>‹Nr.›</a:t>
            </a:fld>
            <a:endParaRPr lang="de-DE"/>
          </a:p>
        </p:txBody>
      </p:sp>
    </p:spTree>
    <p:extLst>
      <p:ext uri="{BB962C8B-B14F-4D97-AF65-F5344CB8AC3E}">
        <p14:creationId xmlns:p14="http://schemas.microsoft.com/office/powerpoint/2010/main" val="3304241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7.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jpeg"/><Relationship Id="rId11" Type="http://schemas.openxmlformats.org/officeDocument/2006/relationships/image" Target="../media/image25.wmf"/><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oleObject" Target="../embeddings/oleObject3.bin"/><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l.gi.de/server/api/core/bitstreams/98478bb4-f86a-461e-a32b-dcf7eeb81336/conten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schulministerium.nrw/sites/default/files/documents/Handreichung-fuer-Lehrkraeft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l.acm.org/doi/pdf/10.1145/253769.25380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commons.wikimedia.org/wiki/File:Various_smartphones_-_Android,_Blackberry,_Windows_Phone,_and_iOS.jpg" TargetMode="External"/><Relationship Id="rId3" Type="http://schemas.openxmlformats.org/officeDocument/2006/relationships/hyperlink" Target="https://flickr.com/photos/thetalesend/6399821873/" TargetMode="External"/><Relationship Id="rId7" Type="http://schemas.openxmlformats.org/officeDocument/2006/relationships/hyperlink" Target="https://commons.wikimedia.org/wiki/File:Einkaufswagen_(24140951728).jp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commons.wikimedia.org/wiki/File:The_All-New_Range_Rover_-_Manufacturing_Shots_(7948064394).jpg" TargetMode="External"/><Relationship Id="rId5" Type="http://schemas.openxmlformats.org/officeDocument/2006/relationships/hyperlink" Target="https://flickr.com/photos/johnas/4557330366/in/photolist-5fMsBz-536MSc-f3kJRR-noAkzR-afo3iD-m7QVye-JQAg2n-6p3vyk-rgKM1L-dN7pyW-7WHvxu-7WEgit-7WEbAc-dwrLg1-bTGkvR-7WHqoE-7WEfkB-5P2wrE-8UArbm-7WHqvh-7WHvDG-5EEyq-7WEqa6-7WWLR2-8Uxnni-eaXixN-7WEepP-8UArsj-8UAtsy-eLPB5-7WWKZp-7WEjQv-7WHAHj-7WHtAu-7WHyp7-7WHnMy-7W6DuT-CJTKR-eLQwn-AYeFA1-7WEo1e-9a9GFT-7VFSLN-R5D2-bTGnkt-7WEiQk-FcX2B" TargetMode="External"/><Relationship Id="rId10" Type="http://schemas.openxmlformats.org/officeDocument/2006/relationships/hyperlink" Target="https://commons.wikimedia.org/wiki/File:Social_media_collection_2020s.png" TargetMode="External"/><Relationship Id="rId4" Type="http://schemas.openxmlformats.org/officeDocument/2006/relationships/hyperlink" Target="https://creativecommons.org/licenses/by/2.0/" TargetMode="External"/><Relationship Id="rId9" Type="http://schemas.openxmlformats.org/officeDocument/2006/relationships/hyperlink" Target="https://commons.wikimedia.org/wiki/File:DB-Fahrkartenautomat.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hyperlink" Target="https://dl.acm.org/doi/pdf/10.1145/253769.25380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854DF1-38A2-44FF-8ACB-B2A4B49C1CE6}"/>
              </a:ext>
            </a:extLst>
          </p:cNvPr>
          <p:cNvSpPr>
            <a:spLocks noGrp="1"/>
          </p:cNvSpPr>
          <p:nvPr>
            <p:ph type="ctrTitle"/>
          </p:nvPr>
        </p:nvSpPr>
        <p:spPr/>
        <p:txBody>
          <a:bodyPr/>
          <a:lstStyle/>
          <a:p>
            <a:r>
              <a:rPr lang="de-DE" dirty="0"/>
              <a:t>Systemorientierte Didaktik der Informatik</a:t>
            </a:r>
          </a:p>
        </p:txBody>
      </p:sp>
      <p:sp>
        <p:nvSpPr>
          <p:cNvPr id="3" name="Untertitel 2">
            <a:extLst>
              <a:ext uri="{FF2B5EF4-FFF2-40B4-BE49-F238E27FC236}">
                <a16:creationId xmlns:a16="http://schemas.microsoft.com/office/drawing/2014/main" id="{CA0D0959-FDAA-4A63-90B1-6275F5A5C3A1}"/>
              </a:ext>
            </a:extLst>
          </p:cNvPr>
          <p:cNvSpPr>
            <a:spLocks noGrp="1"/>
          </p:cNvSpPr>
          <p:nvPr>
            <p:ph type="subTitle" idx="1"/>
          </p:nvPr>
        </p:nvSpPr>
        <p:spPr/>
        <p:txBody>
          <a:bodyPr>
            <a:normAutofit lnSpcReduction="10000"/>
          </a:bodyPr>
          <a:lstStyle/>
          <a:p>
            <a:r>
              <a:rPr lang="de-DE" dirty="0"/>
              <a:t>Dekonstruktion von Informatiksystemen</a:t>
            </a:r>
          </a:p>
          <a:p>
            <a:endParaRPr lang="de-DE" dirty="0"/>
          </a:p>
          <a:p>
            <a:r>
              <a:rPr lang="de-DE" sz="2000" dirty="0"/>
              <a:t>Folien aus dem Fundus von Prof. Dr. Johannes Magenheim</a:t>
            </a:r>
          </a:p>
          <a:p>
            <a:r>
              <a:rPr lang="de-DE" sz="2000" dirty="0"/>
              <a:t>ergänzt durch Dr. Dieter Engbring</a:t>
            </a:r>
          </a:p>
        </p:txBody>
      </p:sp>
      <p:sp>
        <p:nvSpPr>
          <p:cNvPr id="4" name="Foliennummernplatzhalter 3">
            <a:extLst>
              <a:ext uri="{FF2B5EF4-FFF2-40B4-BE49-F238E27FC236}">
                <a16:creationId xmlns:a16="http://schemas.microsoft.com/office/drawing/2014/main" id="{9F274181-A78C-4095-B5A0-2C65B5A8446E}"/>
              </a:ext>
            </a:extLst>
          </p:cNvPr>
          <p:cNvSpPr>
            <a:spLocks noGrp="1"/>
          </p:cNvSpPr>
          <p:nvPr>
            <p:ph type="sldNum" sz="quarter" idx="12"/>
          </p:nvPr>
        </p:nvSpPr>
        <p:spPr/>
        <p:txBody>
          <a:bodyPr/>
          <a:lstStyle/>
          <a:p>
            <a:fld id="{FA114BA8-E1E8-4B17-A80F-E8E9EE814FDD}" type="slidenum">
              <a:rPr lang="de-DE" smtClean="0"/>
              <a:t>1</a:t>
            </a:fld>
            <a:endParaRPr lang="de-DE"/>
          </a:p>
        </p:txBody>
      </p:sp>
    </p:spTree>
    <p:extLst>
      <p:ext uri="{BB962C8B-B14F-4D97-AF65-F5344CB8AC3E}">
        <p14:creationId xmlns:p14="http://schemas.microsoft.com/office/powerpoint/2010/main" val="209778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B2160-7835-41AE-B1D1-5971076D3139}"/>
              </a:ext>
            </a:extLst>
          </p:cNvPr>
          <p:cNvSpPr>
            <a:spLocks noGrp="1"/>
          </p:cNvSpPr>
          <p:nvPr>
            <p:ph type="title"/>
          </p:nvPr>
        </p:nvSpPr>
        <p:spPr/>
        <p:txBody>
          <a:bodyPr>
            <a:normAutofit fontScale="90000"/>
          </a:bodyPr>
          <a:lstStyle/>
          <a:p>
            <a:r>
              <a:rPr lang="de-DE" dirty="0"/>
              <a:t>Software als Teil von Informatiksystemen</a:t>
            </a:r>
            <a:br>
              <a:rPr lang="de-DE" dirty="0"/>
            </a:br>
            <a:r>
              <a:rPr lang="de-DE" dirty="0"/>
              <a:t>                                 </a:t>
            </a:r>
            <a:r>
              <a:rPr lang="de-DE" sz="2800" dirty="0"/>
              <a:t>beachte Produkt Prozess Komplementarität II</a:t>
            </a:r>
          </a:p>
        </p:txBody>
      </p:sp>
      <p:sp>
        <p:nvSpPr>
          <p:cNvPr id="3" name="Inhaltsplatzhalter 2">
            <a:extLst>
              <a:ext uri="{FF2B5EF4-FFF2-40B4-BE49-F238E27FC236}">
                <a16:creationId xmlns:a16="http://schemas.microsoft.com/office/drawing/2014/main" id="{A2FE3779-F294-4561-8F17-9E0A59F05C05}"/>
              </a:ext>
            </a:extLst>
          </p:cNvPr>
          <p:cNvSpPr>
            <a:spLocks noGrp="1"/>
          </p:cNvSpPr>
          <p:nvPr>
            <p:ph idx="1"/>
          </p:nvPr>
        </p:nvSpPr>
        <p:spPr/>
        <p:txBody>
          <a:bodyPr>
            <a:normAutofit fontScale="70000" lnSpcReduction="20000"/>
          </a:bodyPr>
          <a:lstStyle/>
          <a:p>
            <a:pPr>
              <a:lnSpc>
                <a:spcPct val="90000"/>
              </a:lnSpc>
              <a:buFont typeface="Wingdings" charset="2"/>
              <a:buChar char="w"/>
            </a:pPr>
            <a:r>
              <a:rPr lang="de-DE" sz="2800" dirty="0">
                <a:solidFill>
                  <a:srgbClr val="FF6600"/>
                </a:solidFill>
              </a:rPr>
              <a:t>Dynamik der Programm-Laufzeit</a:t>
            </a:r>
            <a:br>
              <a:rPr lang="de-DE" sz="2800" dirty="0">
                <a:solidFill>
                  <a:srgbClr val="FF6699"/>
                </a:solidFill>
              </a:rPr>
            </a:br>
            <a:r>
              <a:rPr lang="de-DE" sz="2800" dirty="0"/>
              <a:t>Klassen – Objekte, </a:t>
            </a:r>
            <a:r>
              <a:rPr lang="de-DE" sz="2800" dirty="0" err="1"/>
              <a:t>garbage</a:t>
            </a:r>
            <a:r>
              <a:rPr lang="de-DE" sz="2800" dirty="0"/>
              <a:t> </a:t>
            </a:r>
            <a:r>
              <a:rPr lang="de-DE" sz="2800" dirty="0" err="1"/>
              <a:t>collection</a:t>
            </a:r>
            <a:r>
              <a:rPr lang="de-DE" sz="2800" dirty="0"/>
              <a:t>, späte Bindung, Allokation von Speicherplatz, Rechnermodell</a:t>
            </a:r>
          </a:p>
          <a:p>
            <a:pPr>
              <a:lnSpc>
                <a:spcPct val="90000"/>
              </a:lnSpc>
              <a:buFont typeface="Wingdings" charset="2"/>
              <a:buChar char="w"/>
            </a:pPr>
            <a:r>
              <a:rPr lang="de-DE" sz="2800" dirty="0">
                <a:solidFill>
                  <a:srgbClr val="FF6600"/>
                </a:solidFill>
              </a:rPr>
              <a:t>Evolutionäre Prozesse</a:t>
            </a:r>
            <a:br>
              <a:rPr lang="de-DE" sz="2800" dirty="0"/>
            </a:br>
            <a:r>
              <a:rPr lang="de-DE" sz="2800" dirty="0"/>
              <a:t>Gestaltung über den Software-Life-Cycle hinaus: Neue Versionen des Informatiksystems</a:t>
            </a:r>
          </a:p>
          <a:p>
            <a:pPr>
              <a:buFont typeface="Wingdings" charset="2"/>
              <a:buChar char="w"/>
            </a:pPr>
            <a:r>
              <a:rPr lang="de-DE" sz="2800" dirty="0"/>
              <a:t>Im Produkt Software sind in der Entwicklungsphase durch </a:t>
            </a:r>
            <a:r>
              <a:rPr lang="de-DE" sz="2800" dirty="0">
                <a:solidFill>
                  <a:srgbClr val="FF6600"/>
                </a:solidFill>
              </a:rPr>
              <a:t>Modellierung</a:t>
            </a:r>
            <a:r>
              <a:rPr lang="de-DE" sz="2800" dirty="0"/>
              <a:t>, Entwurf und Design </a:t>
            </a:r>
            <a:r>
              <a:rPr lang="de-DE" sz="2800" dirty="0">
                <a:solidFill>
                  <a:srgbClr val="FF6600"/>
                </a:solidFill>
              </a:rPr>
              <a:t>soziale Beziehungen im künftigen Einsatzumfeld</a:t>
            </a:r>
            <a:r>
              <a:rPr lang="de-DE" sz="2800" dirty="0"/>
              <a:t> des IS </a:t>
            </a:r>
            <a:r>
              <a:rPr lang="de-DE" sz="2800" dirty="0">
                <a:solidFill>
                  <a:srgbClr val="FF6600"/>
                </a:solidFill>
              </a:rPr>
              <a:t>antizipiert</a:t>
            </a:r>
            <a:r>
              <a:rPr lang="de-DE" sz="2800" dirty="0"/>
              <a:t> und vergegenständlicht worden. Das Produkt beinhaltet somit Entwürfe für Interaktionsmuster und prägt beim Einsatz die realen Kommunikations- und Interaktionsprozesse.</a:t>
            </a:r>
          </a:p>
          <a:p>
            <a:pPr>
              <a:buFont typeface="Wingdings" charset="2"/>
              <a:buChar char="w"/>
            </a:pPr>
            <a:r>
              <a:rPr lang="de-DE" sz="2800" dirty="0"/>
              <a:t>Funktionen von </a:t>
            </a:r>
            <a:r>
              <a:rPr lang="de-DE" sz="2800" dirty="0">
                <a:solidFill>
                  <a:srgbClr val="FF6600"/>
                </a:solidFill>
              </a:rPr>
              <a:t>Software im Kontext</a:t>
            </a:r>
            <a:br>
              <a:rPr lang="de-DE" sz="2800" dirty="0">
                <a:solidFill>
                  <a:srgbClr val="FF6600"/>
                </a:solidFill>
              </a:rPr>
            </a:br>
            <a:r>
              <a:rPr lang="de-DE" sz="2800" dirty="0"/>
              <a:t>Typen (</a:t>
            </a:r>
            <a:r>
              <a:rPr lang="de-DE" sz="2800" dirty="0" err="1"/>
              <a:t>Cognitive</a:t>
            </a:r>
            <a:r>
              <a:rPr lang="de-DE" sz="2800" dirty="0"/>
              <a:t> Tools, CASE-tools, Medienfunktionen Steuerung, Anwendungskontexte)</a:t>
            </a:r>
          </a:p>
          <a:p>
            <a:pPr>
              <a:buFont typeface="Wingdings" charset="2"/>
              <a:buChar char="w"/>
            </a:pPr>
            <a:r>
              <a:rPr lang="de-DE" sz="2800" dirty="0"/>
              <a:t>Produkt Software </a:t>
            </a:r>
            <a:r>
              <a:rPr lang="de-DE" sz="2800" dirty="0">
                <a:solidFill>
                  <a:srgbClr val="FF6600"/>
                </a:solidFill>
              </a:rPr>
              <a:t>repräsentiert Wissen</a:t>
            </a:r>
            <a:br>
              <a:rPr lang="de-DE" sz="2800" dirty="0">
                <a:solidFill>
                  <a:srgbClr val="FF6600"/>
                </a:solidFill>
              </a:rPr>
            </a:br>
            <a:r>
              <a:rPr lang="de-DE" sz="2800" dirty="0"/>
              <a:t>(Daten, Informationen, Wissen)</a:t>
            </a:r>
          </a:p>
          <a:p>
            <a:pPr>
              <a:buFont typeface="Wingdings" charset="2"/>
              <a:buChar char="w"/>
            </a:pPr>
            <a:r>
              <a:rPr lang="de-DE" sz="2800" dirty="0">
                <a:solidFill>
                  <a:srgbClr val="FF6600"/>
                </a:solidFill>
              </a:rPr>
              <a:t>Code </a:t>
            </a:r>
            <a:r>
              <a:rPr lang="de-DE" sz="2800" dirty="0" err="1">
                <a:solidFill>
                  <a:srgbClr val="FF6600"/>
                </a:solidFill>
              </a:rPr>
              <a:t>is</a:t>
            </a:r>
            <a:r>
              <a:rPr lang="de-DE" sz="2800" dirty="0">
                <a:solidFill>
                  <a:srgbClr val="FF6600"/>
                </a:solidFill>
              </a:rPr>
              <a:t> Law</a:t>
            </a:r>
            <a:br>
              <a:rPr lang="de-DE" sz="2800" dirty="0">
                <a:solidFill>
                  <a:srgbClr val="FF6600"/>
                </a:solidFill>
              </a:rPr>
            </a:br>
            <a:r>
              <a:rPr lang="de-DE" sz="2800" dirty="0"/>
              <a:t>(Software ist ein System von Regeln und Handlungsmustern eingebunden)</a:t>
            </a:r>
          </a:p>
          <a:p>
            <a:pPr marL="457200" lvl="1" indent="0">
              <a:buNone/>
            </a:pPr>
            <a:r>
              <a:rPr lang="de-DE" dirty="0"/>
              <a:t>				</a:t>
            </a:r>
            <a:endParaRPr lang="de-DE" dirty="0">
              <a:solidFill>
                <a:srgbClr val="0070C0"/>
              </a:solidFill>
            </a:endParaRPr>
          </a:p>
          <a:p>
            <a:endParaRPr lang="de-DE" dirty="0"/>
          </a:p>
        </p:txBody>
      </p:sp>
      <p:sp>
        <p:nvSpPr>
          <p:cNvPr id="4" name="Foliennummernplatzhalter 3">
            <a:extLst>
              <a:ext uri="{FF2B5EF4-FFF2-40B4-BE49-F238E27FC236}">
                <a16:creationId xmlns:a16="http://schemas.microsoft.com/office/drawing/2014/main" id="{52EF17A2-AF1A-43F7-B64A-0A3D068738D0}"/>
              </a:ext>
            </a:extLst>
          </p:cNvPr>
          <p:cNvSpPr>
            <a:spLocks noGrp="1"/>
          </p:cNvSpPr>
          <p:nvPr>
            <p:ph type="sldNum" sz="quarter" idx="12"/>
          </p:nvPr>
        </p:nvSpPr>
        <p:spPr/>
        <p:txBody>
          <a:bodyPr/>
          <a:lstStyle/>
          <a:p>
            <a:fld id="{FA114BA8-E1E8-4B17-A80F-E8E9EE814FDD}" type="slidenum">
              <a:rPr lang="de-DE" smtClean="0"/>
              <a:t>10</a:t>
            </a:fld>
            <a:endParaRPr lang="de-DE"/>
          </a:p>
        </p:txBody>
      </p:sp>
    </p:spTree>
    <p:extLst>
      <p:ext uri="{BB962C8B-B14F-4D97-AF65-F5344CB8AC3E}">
        <p14:creationId xmlns:p14="http://schemas.microsoft.com/office/powerpoint/2010/main" val="200787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117E2-3838-438D-8996-C778D9EDD15A}"/>
              </a:ext>
            </a:extLst>
          </p:cNvPr>
          <p:cNvSpPr>
            <a:spLocks noGrp="1"/>
          </p:cNvSpPr>
          <p:nvPr>
            <p:ph type="title"/>
          </p:nvPr>
        </p:nvSpPr>
        <p:spPr/>
        <p:txBody>
          <a:bodyPr>
            <a:normAutofit/>
          </a:bodyPr>
          <a:lstStyle/>
          <a:p>
            <a:r>
              <a:rPr lang="de-DE" sz="3600" dirty="0"/>
              <a:t>Theoretische Bezüge der Systemorientierten Didaktik</a:t>
            </a:r>
          </a:p>
        </p:txBody>
      </p:sp>
      <p:sp>
        <p:nvSpPr>
          <p:cNvPr id="4" name="Foliennummernplatzhalter 3">
            <a:extLst>
              <a:ext uri="{FF2B5EF4-FFF2-40B4-BE49-F238E27FC236}">
                <a16:creationId xmlns:a16="http://schemas.microsoft.com/office/drawing/2014/main" id="{29927E0D-A721-4896-BF96-B8731188782C}"/>
              </a:ext>
            </a:extLst>
          </p:cNvPr>
          <p:cNvSpPr>
            <a:spLocks noGrp="1"/>
          </p:cNvSpPr>
          <p:nvPr>
            <p:ph type="sldNum" sz="quarter" idx="12"/>
          </p:nvPr>
        </p:nvSpPr>
        <p:spPr/>
        <p:txBody>
          <a:bodyPr/>
          <a:lstStyle/>
          <a:p>
            <a:fld id="{FA114BA8-E1E8-4B17-A80F-E8E9EE814FDD}" type="slidenum">
              <a:rPr lang="de-DE" smtClean="0"/>
              <a:t>11</a:t>
            </a:fld>
            <a:endParaRPr lang="de-DE"/>
          </a:p>
        </p:txBody>
      </p:sp>
      <p:sp>
        <p:nvSpPr>
          <p:cNvPr id="5" name="Oval 2">
            <a:extLst>
              <a:ext uri="{FF2B5EF4-FFF2-40B4-BE49-F238E27FC236}">
                <a16:creationId xmlns:a16="http://schemas.microsoft.com/office/drawing/2014/main" id="{6C1269CD-B246-4A10-910C-179F032278B4}"/>
              </a:ext>
            </a:extLst>
          </p:cNvPr>
          <p:cNvSpPr>
            <a:spLocks noChangeArrowheads="1"/>
          </p:cNvSpPr>
          <p:nvPr/>
        </p:nvSpPr>
        <p:spPr bwMode="auto">
          <a:xfrm>
            <a:off x="3795582" y="2944019"/>
            <a:ext cx="4419600" cy="2362200"/>
          </a:xfrm>
          <a:prstGeom prst="ellipse">
            <a:avLst/>
          </a:prstGeom>
          <a:solidFill>
            <a:srgbClr val="DDDDDD"/>
          </a:solidFill>
          <a:ln>
            <a:noFill/>
          </a:ln>
          <a:extLst>
            <a:ext uri="{91240B29-F687-4f45-9708-019B960494DF}">
              <a14:hiddenLine xmlns="" xmlns:a14="http://schemas.microsoft.com/office/drawing/2010/main" w="57150">
                <a:solidFill>
                  <a:srgbClr val="000000"/>
                </a:solidFill>
                <a:round/>
                <a:headEnd/>
                <a:tailEnd/>
              </a14:hiddenLine>
            </a:ext>
          </a:extLst>
        </p:spPr>
        <p:txBody>
          <a:bodyPr wrap="none" anchor="ctr"/>
          <a:lstStyle/>
          <a:p>
            <a:pPr algn="ctr" eaLnBrk="0" hangingPunct="0">
              <a:spcBef>
                <a:spcPct val="0"/>
              </a:spcBef>
              <a:buFontTx/>
              <a:buNone/>
            </a:pPr>
            <a:endParaRPr lang="en-GB" sz="2400">
              <a:solidFill>
                <a:srgbClr val="00019A"/>
              </a:solidFill>
            </a:endParaRPr>
          </a:p>
        </p:txBody>
      </p:sp>
      <p:sp>
        <p:nvSpPr>
          <p:cNvPr id="6" name="Text Box 3">
            <a:extLst>
              <a:ext uri="{FF2B5EF4-FFF2-40B4-BE49-F238E27FC236}">
                <a16:creationId xmlns:a16="http://schemas.microsoft.com/office/drawing/2014/main" id="{0B8E5046-AA13-4412-98C3-C2CD2E9C8F59}"/>
              </a:ext>
            </a:extLst>
          </p:cNvPr>
          <p:cNvSpPr txBox="1">
            <a:spLocks noChangeArrowheads="1"/>
          </p:cNvSpPr>
          <p:nvPr/>
        </p:nvSpPr>
        <p:spPr bwMode="auto">
          <a:xfrm>
            <a:off x="4100382" y="3629819"/>
            <a:ext cx="36576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en-GB" sz="2400" b="1">
                <a:solidFill>
                  <a:srgbClr val="00019A"/>
                </a:solidFill>
              </a:rPr>
              <a:t>Systemorientierte Didaktik der Informatik</a:t>
            </a:r>
            <a:endParaRPr lang="en-GB" sz="2400">
              <a:solidFill>
                <a:srgbClr val="00019A"/>
              </a:solidFill>
            </a:endParaRPr>
          </a:p>
        </p:txBody>
      </p:sp>
      <p:sp>
        <p:nvSpPr>
          <p:cNvPr id="7" name="Text Box 4">
            <a:extLst>
              <a:ext uri="{FF2B5EF4-FFF2-40B4-BE49-F238E27FC236}">
                <a16:creationId xmlns:a16="http://schemas.microsoft.com/office/drawing/2014/main" id="{9E92F7C2-7933-4444-9DC6-3AC5237F54E7}"/>
              </a:ext>
            </a:extLst>
          </p:cNvPr>
          <p:cNvSpPr txBox="1">
            <a:spLocks noChangeArrowheads="1"/>
          </p:cNvSpPr>
          <p:nvPr/>
        </p:nvSpPr>
        <p:spPr bwMode="auto">
          <a:xfrm>
            <a:off x="2652582" y="2105819"/>
            <a:ext cx="20574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en-GB" sz="1800">
                <a:solidFill>
                  <a:srgbClr val="00019A"/>
                </a:solidFill>
              </a:rPr>
              <a:t>Lerntheorien</a:t>
            </a:r>
          </a:p>
        </p:txBody>
      </p:sp>
      <p:sp>
        <p:nvSpPr>
          <p:cNvPr id="8" name="Text Box 5">
            <a:extLst>
              <a:ext uri="{FF2B5EF4-FFF2-40B4-BE49-F238E27FC236}">
                <a16:creationId xmlns:a16="http://schemas.microsoft.com/office/drawing/2014/main" id="{C5F23907-7874-494F-ACD6-506CAAF6C8E1}"/>
              </a:ext>
            </a:extLst>
          </p:cNvPr>
          <p:cNvSpPr txBox="1">
            <a:spLocks noChangeArrowheads="1"/>
          </p:cNvSpPr>
          <p:nvPr/>
        </p:nvSpPr>
        <p:spPr bwMode="auto">
          <a:xfrm>
            <a:off x="4862382" y="1801019"/>
            <a:ext cx="3352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en-GB" sz="1800">
                <a:solidFill>
                  <a:srgbClr val="00019A"/>
                </a:solidFill>
              </a:rPr>
              <a:t>(Bildungstheoretische) </a:t>
            </a:r>
            <a:r>
              <a:rPr lang="en-GB" sz="1800" b="1">
                <a:solidFill>
                  <a:srgbClr val="00019A"/>
                </a:solidFill>
              </a:rPr>
              <a:t>Didaktik</a:t>
            </a:r>
            <a:endParaRPr lang="en-GB" sz="1800">
              <a:solidFill>
                <a:srgbClr val="00019A"/>
              </a:solidFill>
            </a:endParaRPr>
          </a:p>
        </p:txBody>
      </p:sp>
      <p:sp>
        <p:nvSpPr>
          <p:cNvPr id="9" name="Text Box 6">
            <a:extLst>
              <a:ext uri="{FF2B5EF4-FFF2-40B4-BE49-F238E27FC236}">
                <a16:creationId xmlns:a16="http://schemas.microsoft.com/office/drawing/2014/main" id="{ABE0DD11-036C-469D-9DEA-D0B6557D7627}"/>
              </a:ext>
            </a:extLst>
          </p:cNvPr>
          <p:cNvSpPr txBox="1">
            <a:spLocks noChangeArrowheads="1"/>
          </p:cNvSpPr>
          <p:nvPr/>
        </p:nvSpPr>
        <p:spPr bwMode="auto">
          <a:xfrm>
            <a:off x="7986582" y="2791619"/>
            <a:ext cx="2438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en-GB" sz="1800">
                <a:solidFill>
                  <a:srgbClr val="00019A"/>
                </a:solidFill>
              </a:rPr>
              <a:t>Teildisziplinen der </a:t>
            </a:r>
            <a:r>
              <a:rPr lang="en-GB" sz="1800" b="1">
                <a:solidFill>
                  <a:srgbClr val="00019A"/>
                </a:solidFill>
              </a:rPr>
              <a:t>Informatik</a:t>
            </a:r>
          </a:p>
        </p:txBody>
      </p:sp>
      <p:sp>
        <p:nvSpPr>
          <p:cNvPr id="10" name="Text Box 7">
            <a:extLst>
              <a:ext uri="{FF2B5EF4-FFF2-40B4-BE49-F238E27FC236}">
                <a16:creationId xmlns:a16="http://schemas.microsoft.com/office/drawing/2014/main" id="{3FF928AF-5FE6-47E9-AD64-80ABC278418A}"/>
              </a:ext>
            </a:extLst>
          </p:cNvPr>
          <p:cNvSpPr txBox="1">
            <a:spLocks noChangeArrowheads="1"/>
          </p:cNvSpPr>
          <p:nvPr/>
        </p:nvSpPr>
        <p:spPr bwMode="auto">
          <a:xfrm>
            <a:off x="2119182" y="5001419"/>
            <a:ext cx="2286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en-GB" sz="1800">
                <a:solidFill>
                  <a:srgbClr val="00019A"/>
                </a:solidFill>
              </a:rPr>
              <a:t>Systemtheorie</a:t>
            </a:r>
          </a:p>
        </p:txBody>
      </p:sp>
      <p:sp>
        <p:nvSpPr>
          <p:cNvPr id="11" name="Text Box 9">
            <a:extLst>
              <a:ext uri="{FF2B5EF4-FFF2-40B4-BE49-F238E27FC236}">
                <a16:creationId xmlns:a16="http://schemas.microsoft.com/office/drawing/2014/main" id="{79BC4E67-2BD0-441D-B51D-CDDAF2FA6EBA}"/>
              </a:ext>
            </a:extLst>
          </p:cNvPr>
          <p:cNvSpPr txBox="1">
            <a:spLocks noChangeArrowheads="1"/>
          </p:cNvSpPr>
          <p:nvPr/>
        </p:nvSpPr>
        <p:spPr bwMode="auto">
          <a:xfrm>
            <a:off x="4709982" y="5611019"/>
            <a:ext cx="2971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en-GB" sz="1800">
                <a:solidFill>
                  <a:srgbClr val="00019A"/>
                </a:solidFill>
              </a:rPr>
              <a:t>Medienwissenschaft / Semiotik</a:t>
            </a:r>
          </a:p>
        </p:txBody>
      </p:sp>
      <p:sp>
        <p:nvSpPr>
          <p:cNvPr id="12" name="Text Box 10">
            <a:extLst>
              <a:ext uri="{FF2B5EF4-FFF2-40B4-BE49-F238E27FC236}">
                <a16:creationId xmlns:a16="http://schemas.microsoft.com/office/drawing/2014/main" id="{0B806B95-343C-46AD-8B32-04F325835912}"/>
              </a:ext>
            </a:extLst>
          </p:cNvPr>
          <p:cNvSpPr txBox="1">
            <a:spLocks noChangeArrowheads="1"/>
          </p:cNvSpPr>
          <p:nvPr/>
        </p:nvSpPr>
        <p:spPr bwMode="auto">
          <a:xfrm>
            <a:off x="1890582" y="3020219"/>
            <a:ext cx="2438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en-GB" dirty="0" err="1">
                <a:solidFill>
                  <a:srgbClr val="00019A"/>
                </a:solidFill>
              </a:rPr>
              <a:t>Erziehungswissenschaft</a:t>
            </a:r>
            <a:r>
              <a:rPr lang="de-DE" dirty="0">
                <a:solidFill>
                  <a:srgbClr val="00019A"/>
                </a:solidFill>
              </a:rPr>
              <a:t>en</a:t>
            </a:r>
            <a:r>
              <a:rPr lang="en-GB" dirty="0">
                <a:solidFill>
                  <a:srgbClr val="00019A"/>
                </a:solidFill>
              </a:rPr>
              <a:t> / </a:t>
            </a:r>
            <a:r>
              <a:rPr lang="en-GB" dirty="0" err="1">
                <a:solidFill>
                  <a:srgbClr val="00019A"/>
                </a:solidFill>
              </a:rPr>
              <a:t>Curriculumtheorie</a:t>
            </a:r>
            <a:endParaRPr lang="en-GB" dirty="0">
              <a:solidFill>
                <a:srgbClr val="00019A"/>
              </a:solidFill>
            </a:endParaRPr>
          </a:p>
        </p:txBody>
      </p:sp>
    </p:spTree>
    <p:extLst>
      <p:ext uri="{BB962C8B-B14F-4D97-AF65-F5344CB8AC3E}">
        <p14:creationId xmlns:p14="http://schemas.microsoft.com/office/powerpoint/2010/main" val="338253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6D868-86CD-45C2-BEEF-BC9CACC4DC8D}"/>
              </a:ext>
            </a:extLst>
          </p:cNvPr>
          <p:cNvSpPr>
            <a:spLocks noGrp="1"/>
          </p:cNvSpPr>
          <p:nvPr>
            <p:ph type="title"/>
          </p:nvPr>
        </p:nvSpPr>
        <p:spPr/>
        <p:txBody>
          <a:bodyPr/>
          <a:lstStyle/>
          <a:p>
            <a:r>
              <a:rPr lang="de-DE" dirty="0"/>
              <a:t>Lerntheoretische Grundlagen</a:t>
            </a:r>
          </a:p>
        </p:txBody>
      </p:sp>
      <p:sp>
        <p:nvSpPr>
          <p:cNvPr id="3" name="Inhaltsplatzhalter 2">
            <a:extLst>
              <a:ext uri="{FF2B5EF4-FFF2-40B4-BE49-F238E27FC236}">
                <a16:creationId xmlns:a16="http://schemas.microsoft.com/office/drawing/2014/main" id="{B3CDAF4A-31DE-45F7-ACBA-ED1FFF67D847}"/>
              </a:ext>
            </a:extLst>
          </p:cNvPr>
          <p:cNvSpPr>
            <a:spLocks noGrp="1"/>
          </p:cNvSpPr>
          <p:nvPr>
            <p:ph idx="1"/>
          </p:nvPr>
        </p:nvSpPr>
        <p:spPr>
          <a:xfrm>
            <a:off x="838200" y="1599122"/>
            <a:ext cx="10515600" cy="4365450"/>
          </a:xfrm>
        </p:spPr>
        <p:txBody>
          <a:bodyPr/>
          <a:lstStyle/>
          <a:p>
            <a:r>
              <a:rPr lang="de-DE" dirty="0"/>
              <a:t>Behaviorismus</a:t>
            </a:r>
          </a:p>
          <a:p>
            <a:r>
              <a:rPr lang="de-DE" dirty="0"/>
              <a:t>Kognitivismus</a:t>
            </a:r>
          </a:p>
          <a:p>
            <a:r>
              <a:rPr lang="de-DE" dirty="0"/>
              <a:t>Konstruktivismus</a:t>
            </a:r>
          </a:p>
          <a:p>
            <a:r>
              <a:rPr lang="de-DE" dirty="0" err="1"/>
              <a:t>Konnektivismus</a:t>
            </a:r>
            <a:r>
              <a:rPr lang="de-DE" dirty="0"/>
              <a:t> </a:t>
            </a:r>
          </a:p>
          <a:p>
            <a:endParaRPr lang="de-DE" dirty="0"/>
          </a:p>
        </p:txBody>
      </p:sp>
      <p:sp>
        <p:nvSpPr>
          <p:cNvPr id="4" name="Foliennummernplatzhalter 3">
            <a:extLst>
              <a:ext uri="{FF2B5EF4-FFF2-40B4-BE49-F238E27FC236}">
                <a16:creationId xmlns:a16="http://schemas.microsoft.com/office/drawing/2014/main" id="{350075FB-D379-4A75-9162-C884038FAA8F}"/>
              </a:ext>
            </a:extLst>
          </p:cNvPr>
          <p:cNvSpPr>
            <a:spLocks noGrp="1"/>
          </p:cNvSpPr>
          <p:nvPr>
            <p:ph type="sldNum" sz="quarter" idx="12"/>
          </p:nvPr>
        </p:nvSpPr>
        <p:spPr/>
        <p:txBody>
          <a:bodyPr/>
          <a:lstStyle/>
          <a:p>
            <a:fld id="{FA114BA8-E1E8-4B17-A80F-E8E9EE814FDD}" type="slidenum">
              <a:rPr lang="de-DE" smtClean="0"/>
              <a:t>12</a:t>
            </a:fld>
            <a:endParaRPr lang="de-DE"/>
          </a:p>
        </p:txBody>
      </p:sp>
      <p:sp>
        <p:nvSpPr>
          <p:cNvPr id="7" name="Textfeld 6">
            <a:extLst>
              <a:ext uri="{FF2B5EF4-FFF2-40B4-BE49-F238E27FC236}">
                <a16:creationId xmlns:a16="http://schemas.microsoft.com/office/drawing/2014/main" id="{F7EC1BD6-7B91-4A03-B76A-753049770921}"/>
              </a:ext>
            </a:extLst>
          </p:cNvPr>
          <p:cNvSpPr txBox="1"/>
          <p:nvPr/>
        </p:nvSpPr>
        <p:spPr>
          <a:xfrm>
            <a:off x="4770220" y="3636305"/>
            <a:ext cx="6583579" cy="2246769"/>
          </a:xfrm>
          <a:prstGeom prst="rect">
            <a:avLst/>
          </a:prstGeom>
          <a:noFill/>
        </p:spPr>
        <p:txBody>
          <a:bodyPr wrap="square">
            <a:spAutoFit/>
          </a:bodyPr>
          <a:lstStyle/>
          <a:p>
            <a:r>
              <a:rPr lang="de-DE" sz="2800" dirty="0"/>
              <a:t>Außerdem beachtet wurden die Autoren: </a:t>
            </a:r>
          </a:p>
          <a:p>
            <a:pPr marL="914400" lvl="1" indent="-457200">
              <a:buFont typeface="Arial" panose="020B0604020202020204" pitchFamily="34" charset="0"/>
              <a:buChar char="•"/>
            </a:pPr>
            <a:r>
              <a:rPr lang="de-DE" sz="2800" dirty="0"/>
              <a:t>Polanyi, </a:t>
            </a:r>
          </a:p>
          <a:p>
            <a:pPr marL="914400" lvl="1" indent="-457200">
              <a:buFont typeface="Arial" panose="020B0604020202020204" pitchFamily="34" charset="0"/>
              <a:buChar char="•"/>
            </a:pPr>
            <a:r>
              <a:rPr lang="de-DE" sz="2800" dirty="0"/>
              <a:t>Wenger/</a:t>
            </a:r>
            <a:r>
              <a:rPr lang="de-DE" sz="2800" dirty="0" err="1"/>
              <a:t>Lave</a:t>
            </a:r>
            <a:r>
              <a:rPr lang="de-DE" sz="2800" dirty="0"/>
              <a:t>, </a:t>
            </a:r>
          </a:p>
          <a:p>
            <a:pPr marL="914400" lvl="1" indent="-457200">
              <a:buFont typeface="Arial" panose="020B0604020202020204" pitchFamily="34" charset="0"/>
              <a:buChar char="•"/>
            </a:pPr>
            <a:r>
              <a:rPr lang="de-DE" sz="2800" dirty="0" err="1"/>
              <a:t>Leontjew</a:t>
            </a:r>
            <a:r>
              <a:rPr lang="de-DE" sz="2800" dirty="0"/>
              <a:t>/</a:t>
            </a:r>
            <a:r>
              <a:rPr lang="de-DE" sz="2800" dirty="0" err="1"/>
              <a:t>Vigotsky</a:t>
            </a:r>
            <a:r>
              <a:rPr lang="de-DE" sz="2800" dirty="0"/>
              <a:t> </a:t>
            </a:r>
            <a:r>
              <a:rPr lang="de-DE" sz="2800" i="1" dirty="0"/>
              <a:t>sowie</a:t>
            </a:r>
            <a:r>
              <a:rPr lang="de-DE" sz="2800" dirty="0"/>
              <a:t> </a:t>
            </a:r>
          </a:p>
          <a:p>
            <a:pPr marL="914400" lvl="1" indent="-457200">
              <a:buFont typeface="Arial" panose="020B0604020202020204" pitchFamily="34" charset="0"/>
              <a:buChar char="•"/>
            </a:pPr>
            <a:r>
              <a:rPr lang="de-DE" sz="2800" dirty="0"/>
              <a:t>Engström </a:t>
            </a:r>
          </a:p>
        </p:txBody>
      </p:sp>
    </p:spTree>
    <p:extLst>
      <p:ext uri="{BB962C8B-B14F-4D97-AF65-F5344CB8AC3E}">
        <p14:creationId xmlns:p14="http://schemas.microsoft.com/office/powerpoint/2010/main" val="18201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C7C82-C5E7-4B3B-BE4D-72CFD7C3AC0F}"/>
              </a:ext>
            </a:extLst>
          </p:cNvPr>
          <p:cNvSpPr>
            <a:spLocks noGrp="1"/>
          </p:cNvSpPr>
          <p:nvPr>
            <p:ph type="title"/>
          </p:nvPr>
        </p:nvSpPr>
        <p:spPr>
          <a:xfrm>
            <a:off x="509962" y="103785"/>
            <a:ext cx="10515600" cy="1325563"/>
          </a:xfrm>
        </p:spPr>
        <p:txBody>
          <a:bodyPr/>
          <a:lstStyle/>
          <a:p>
            <a:r>
              <a:rPr lang="de-DE" dirty="0"/>
              <a:t>                    </a:t>
            </a:r>
            <a:r>
              <a:rPr lang="de-DE" sz="1200" dirty="0"/>
              <a:t> </a:t>
            </a:r>
            <a:r>
              <a:rPr lang="de-DE" dirty="0"/>
              <a:t>Jacques Derrida:</a:t>
            </a:r>
          </a:p>
        </p:txBody>
      </p:sp>
      <p:sp>
        <p:nvSpPr>
          <p:cNvPr id="4" name="Foliennummernplatzhalter 3">
            <a:extLst>
              <a:ext uri="{FF2B5EF4-FFF2-40B4-BE49-F238E27FC236}">
                <a16:creationId xmlns:a16="http://schemas.microsoft.com/office/drawing/2014/main" id="{EBF6B8C5-FADD-4205-9C58-5E5465932B23}"/>
              </a:ext>
            </a:extLst>
          </p:cNvPr>
          <p:cNvSpPr>
            <a:spLocks noGrp="1"/>
          </p:cNvSpPr>
          <p:nvPr>
            <p:ph type="sldNum" sz="quarter" idx="12"/>
          </p:nvPr>
        </p:nvSpPr>
        <p:spPr/>
        <p:txBody>
          <a:bodyPr/>
          <a:lstStyle/>
          <a:p>
            <a:fld id="{FA114BA8-E1E8-4B17-A80F-E8E9EE814FDD}" type="slidenum">
              <a:rPr lang="de-DE" smtClean="0"/>
              <a:t>13</a:t>
            </a:fld>
            <a:endParaRPr lang="de-DE"/>
          </a:p>
        </p:txBody>
      </p:sp>
      <p:sp>
        <p:nvSpPr>
          <p:cNvPr id="6" name="Textfeld 5">
            <a:extLst>
              <a:ext uri="{FF2B5EF4-FFF2-40B4-BE49-F238E27FC236}">
                <a16:creationId xmlns:a16="http://schemas.microsoft.com/office/drawing/2014/main" id="{8D901C15-237C-45E0-8723-05C0EA109808}"/>
              </a:ext>
            </a:extLst>
          </p:cNvPr>
          <p:cNvSpPr txBox="1"/>
          <p:nvPr/>
        </p:nvSpPr>
        <p:spPr>
          <a:xfrm>
            <a:off x="3103743" y="1621500"/>
            <a:ext cx="3733800" cy="1938992"/>
          </a:xfrm>
          <a:prstGeom prst="rect">
            <a:avLst/>
          </a:prstGeom>
          <a:noFill/>
        </p:spPr>
        <p:txBody>
          <a:bodyPr wrap="square">
            <a:spAutoFit/>
          </a:bodyPr>
          <a:lstStyle/>
          <a:p>
            <a:r>
              <a:rPr lang="de-DE" sz="1400" dirty="0"/>
              <a:t>"</a:t>
            </a:r>
            <a:r>
              <a:rPr lang="de-DE" sz="1400" dirty="0" err="1"/>
              <a:t>Différance</a:t>
            </a:r>
            <a:r>
              <a:rPr lang="de-DE" sz="1400" dirty="0"/>
              <a:t> </a:t>
            </a:r>
            <a:r>
              <a:rPr lang="de-DE" sz="1400" dirty="0" err="1"/>
              <a:t>is</a:t>
            </a:r>
            <a:r>
              <a:rPr lang="de-DE" sz="1400" dirty="0"/>
              <a:t> </a:t>
            </a:r>
            <a:r>
              <a:rPr lang="de-DE" sz="1400" dirty="0" err="1"/>
              <a:t>the</a:t>
            </a:r>
            <a:r>
              <a:rPr lang="de-DE" sz="1400" dirty="0"/>
              <a:t> </a:t>
            </a:r>
            <a:r>
              <a:rPr lang="de-DE" sz="1400" dirty="0" err="1"/>
              <a:t>systematic</a:t>
            </a:r>
            <a:r>
              <a:rPr lang="de-DE" sz="1400" dirty="0"/>
              <a:t> </a:t>
            </a:r>
            <a:r>
              <a:rPr lang="de-DE" sz="1400" dirty="0" err="1"/>
              <a:t>play</a:t>
            </a:r>
            <a:r>
              <a:rPr lang="de-DE" sz="1400" dirty="0"/>
              <a:t> </a:t>
            </a:r>
            <a:r>
              <a:rPr lang="de-DE" sz="1400" dirty="0" err="1"/>
              <a:t>of</a:t>
            </a:r>
            <a:r>
              <a:rPr lang="de-DE" sz="1400" dirty="0"/>
              <a:t> </a:t>
            </a:r>
            <a:r>
              <a:rPr lang="de-DE" sz="1400" dirty="0" err="1"/>
              <a:t>differences</a:t>
            </a:r>
            <a:r>
              <a:rPr lang="de-DE" sz="1400" dirty="0"/>
              <a:t>, </a:t>
            </a:r>
            <a:r>
              <a:rPr lang="de-DE" sz="1400" dirty="0" err="1"/>
              <a:t>of</a:t>
            </a:r>
            <a:r>
              <a:rPr lang="de-DE" sz="1400" dirty="0"/>
              <a:t> </a:t>
            </a:r>
            <a:r>
              <a:rPr lang="de-DE" sz="1400" dirty="0" err="1"/>
              <a:t>the</a:t>
            </a:r>
            <a:r>
              <a:rPr lang="de-DE" sz="1400" dirty="0"/>
              <a:t> </a:t>
            </a:r>
            <a:r>
              <a:rPr lang="de-DE" sz="1400" dirty="0" err="1"/>
              <a:t>traces</a:t>
            </a:r>
            <a:r>
              <a:rPr lang="de-DE" sz="1400" dirty="0"/>
              <a:t> </a:t>
            </a:r>
            <a:r>
              <a:rPr lang="de-DE" sz="1400" dirty="0" err="1"/>
              <a:t>of</a:t>
            </a:r>
            <a:r>
              <a:rPr lang="de-DE" sz="1400" dirty="0"/>
              <a:t> </a:t>
            </a:r>
            <a:r>
              <a:rPr lang="de-DE" sz="1400" dirty="0" err="1"/>
              <a:t>differences</a:t>
            </a:r>
            <a:r>
              <a:rPr lang="de-DE" sz="1400" dirty="0"/>
              <a:t>, </a:t>
            </a:r>
            <a:r>
              <a:rPr lang="de-DE" sz="1400" dirty="0" err="1"/>
              <a:t>of</a:t>
            </a:r>
            <a:r>
              <a:rPr lang="de-DE" sz="1400" dirty="0"/>
              <a:t> </a:t>
            </a:r>
            <a:r>
              <a:rPr lang="de-DE" sz="1400" dirty="0" err="1"/>
              <a:t>the</a:t>
            </a:r>
            <a:r>
              <a:rPr lang="de-DE" sz="1400" dirty="0"/>
              <a:t> </a:t>
            </a:r>
            <a:r>
              <a:rPr lang="de-DE" sz="1400" dirty="0" err="1"/>
              <a:t>spacing</a:t>
            </a:r>
            <a:r>
              <a:rPr lang="de-DE" sz="1400" dirty="0"/>
              <a:t> </a:t>
            </a:r>
            <a:r>
              <a:rPr lang="de-DE" sz="1400" dirty="0" err="1"/>
              <a:t>by</a:t>
            </a:r>
            <a:r>
              <a:rPr lang="de-DE" sz="1400" dirty="0"/>
              <a:t> </a:t>
            </a:r>
            <a:r>
              <a:rPr lang="de-DE" sz="1400" dirty="0" err="1"/>
              <a:t>means</a:t>
            </a:r>
            <a:r>
              <a:rPr lang="de-DE" sz="1400" dirty="0"/>
              <a:t> </a:t>
            </a:r>
            <a:r>
              <a:rPr lang="de-DE" sz="1400" dirty="0" err="1"/>
              <a:t>of</a:t>
            </a:r>
            <a:r>
              <a:rPr lang="de-DE" sz="1400" dirty="0"/>
              <a:t> </a:t>
            </a:r>
            <a:r>
              <a:rPr lang="de-DE" sz="1400" dirty="0" err="1"/>
              <a:t>which</a:t>
            </a:r>
            <a:r>
              <a:rPr lang="de-DE" sz="1400" dirty="0"/>
              <a:t> </a:t>
            </a:r>
            <a:r>
              <a:rPr lang="de-DE" sz="1400" dirty="0" err="1"/>
              <a:t>elements</a:t>
            </a:r>
            <a:r>
              <a:rPr lang="de-DE" sz="1400" dirty="0"/>
              <a:t> </a:t>
            </a:r>
            <a:r>
              <a:rPr lang="de-DE" sz="1400" dirty="0" err="1"/>
              <a:t>are</a:t>
            </a:r>
            <a:r>
              <a:rPr lang="de-DE" sz="1400" dirty="0"/>
              <a:t> </a:t>
            </a:r>
            <a:r>
              <a:rPr lang="de-DE" sz="1400" dirty="0" err="1"/>
              <a:t>related</a:t>
            </a:r>
            <a:r>
              <a:rPr lang="de-DE" sz="1400" dirty="0"/>
              <a:t> </a:t>
            </a:r>
            <a:r>
              <a:rPr lang="de-DE" sz="1400" dirty="0" err="1"/>
              <a:t>to</a:t>
            </a:r>
            <a:r>
              <a:rPr lang="de-DE" sz="1400" dirty="0"/>
              <a:t> </a:t>
            </a:r>
            <a:r>
              <a:rPr lang="de-DE" sz="1400" dirty="0" err="1"/>
              <a:t>each</a:t>
            </a:r>
            <a:r>
              <a:rPr lang="de-DE" sz="1400" dirty="0"/>
              <a:t> </a:t>
            </a:r>
            <a:r>
              <a:rPr lang="de-DE" sz="1400" dirty="0" err="1"/>
              <a:t>other</a:t>
            </a:r>
            <a:r>
              <a:rPr lang="de-DE" sz="1400" dirty="0"/>
              <a:t>. This </a:t>
            </a:r>
            <a:r>
              <a:rPr lang="de-DE" sz="1400" dirty="0" err="1"/>
              <a:t>spacing</a:t>
            </a:r>
            <a:r>
              <a:rPr lang="de-DE" sz="1400" dirty="0"/>
              <a:t> </a:t>
            </a:r>
            <a:r>
              <a:rPr lang="de-DE" sz="1400" dirty="0" err="1"/>
              <a:t>is</a:t>
            </a:r>
            <a:r>
              <a:rPr lang="de-DE" sz="1400" dirty="0"/>
              <a:t> </a:t>
            </a:r>
            <a:r>
              <a:rPr lang="de-DE" sz="1400" dirty="0" err="1"/>
              <a:t>the</a:t>
            </a:r>
            <a:r>
              <a:rPr lang="de-DE" sz="1400" dirty="0"/>
              <a:t> </a:t>
            </a:r>
            <a:r>
              <a:rPr lang="de-DE" sz="1400" dirty="0" err="1"/>
              <a:t>simultaneously</a:t>
            </a:r>
            <a:r>
              <a:rPr lang="de-DE" sz="1400" dirty="0"/>
              <a:t> </a:t>
            </a:r>
            <a:r>
              <a:rPr lang="de-DE" sz="1400" dirty="0" err="1"/>
              <a:t>active</a:t>
            </a:r>
            <a:r>
              <a:rPr lang="de-DE" sz="1400" dirty="0"/>
              <a:t> and passive .....  </a:t>
            </a:r>
            <a:r>
              <a:rPr lang="de-DE" sz="1400" dirty="0" err="1"/>
              <a:t>production</a:t>
            </a:r>
            <a:r>
              <a:rPr lang="de-DE" sz="1400" dirty="0"/>
              <a:t> </a:t>
            </a:r>
            <a:r>
              <a:rPr lang="de-DE" sz="1400" dirty="0" err="1"/>
              <a:t>of</a:t>
            </a:r>
            <a:r>
              <a:rPr lang="de-DE" sz="1400" dirty="0"/>
              <a:t> </a:t>
            </a:r>
            <a:r>
              <a:rPr lang="de-DE" sz="1400" dirty="0" err="1"/>
              <a:t>the</a:t>
            </a:r>
            <a:r>
              <a:rPr lang="de-DE" sz="1400" dirty="0"/>
              <a:t> </a:t>
            </a:r>
            <a:r>
              <a:rPr lang="de-DE" sz="1400" dirty="0" err="1"/>
              <a:t>intervals</a:t>
            </a:r>
            <a:r>
              <a:rPr lang="de-DE" sz="1400" dirty="0"/>
              <a:t> </a:t>
            </a:r>
            <a:r>
              <a:rPr lang="de-DE" sz="1400" dirty="0" err="1"/>
              <a:t>without</a:t>
            </a:r>
            <a:r>
              <a:rPr lang="de-DE" sz="1400" dirty="0"/>
              <a:t> </a:t>
            </a:r>
            <a:r>
              <a:rPr lang="de-DE" sz="1400" dirty="0" err="1"/>
              <a:t>which</a:t>
            </a:r>
            <a:r>
              <a:rPr lang="de-DE" sz="1400" dirty="0"/>
              <a:t> </a:t>
            </a:r>
            <a:r>
              <a:rPr lang="de-DE" sz="1400" dirty="0" err="1"/>
              <a:t>the</a:t>
            </a:r>
            <a:r>
              <a:rPr lang="de-DE" sz="1400" dirty="0"/>
              <a:t> "</a:t>
            </a:r>
            <a:r>
              <a:rPr lang="de-DE" sz="1400" dirty="0" err="1"/>
              <a:t>full</a:t>
            </a:r>
            <a:r>
              <a:rPr lang="de-DE" sz="1400" dirty="0"/>
              <a:t>" </a:t>
            </a:r>
            <a:r>
              <a:rPr lang="de-DE" sz="1400" dirty="0" err="1"/>
              <a:t>terms</a:t>
            </a:r>
            <a:r>
              <a:rPr lang="de-DE" sz="1400" dirty="0"/>
              <a:t> </a:t>
            </a:r>
            <a:r>
              <a:rPr lang="de-DE" sz="1400" dirty="0" err="1"/>
              <a:t>would</a:t>
            </a:r>
            <a:r>
              <a:rPr lang="de-DE" sz="1400" dirty="0"/>
              <a:t> not </a:t>
            </a:r>
            <a:r>
              <a:rPr lang="de-DE" sz="1400" dirty="0" err="1"/>
              <a:t>signify</a:t>
            </a:r>
            <a:r>
              <a:rPr lang="de-DE" sz="1400" dirty="0"/>
              <a:t>, </a:t>
            </a:r>
            <a:r>
              <a:rPr lang="de-DE" sz="1400" dirty="0" err="1"/>
              <a:t>would</a:t>
            </a:r>
            <a:r>
              <a:rPr lang="de-DE" sz="1400" dirty="0"/>
              <a:t> not </a:t>
            </a:r>
            <a:r>
              <a:rPr lang="de-DE" sz="1400" dirty="0" err="1"/>
              <a:t>function</a:t>
            </a:r>
            <a:r>
              <a:rPr lang="de-DE" sz="1400" dirty="0"/>
              <a:t>." ~ Jacques Derrida</a:t>
            </a:r>
          </a:p>
          <a:p>
            <a:r>
              <a:rPr lang="de-DE" sz="1100" b="0" i="1" u="none" strike="noStrike" dirty="0">
                <a:solidFill>
                  <a:srgbClr val="3F4857"/>
                </a:solidFill>
                <a:effectLst/>
                <a:latin typeface="Open Sans" panose="020B0606030504020204" pitchFamily="34" charset="0"/>
              </a:rPr>
              <a:t>"</a:t>
            </a:r>
            <a:r>
              <a:rPr lang="de-DE" sz="1100" b="0" i="1" u="none" strike="noStrike" dirty="0" err="1">
                <a:solidFill>
                  <a:srgbClr val="3F4857"/>
                </a:solidFill>
                <a:effectLst/>
                <a:latin typeface="Open Sans" panose="020B0606030504020204" pitchFamily="34" charset="0"/>
              </a:rPr>
              <a:t>Positions</a:t>
            </a:r>
            <a:r>
              <a:rPr lang="de-DE" sz="1100" b="0" i="1" u="none" strike="noStrike" dirty="0">
                <a:solidFill>
                  <a:srgbClr val="3F4857"/>
                </a:solidFill>
                <a:effectLst/>
                <a:latin typeface="Open Sans" panose="020B0606030504020204" pitchFamily="34" charset="0"/>
              </a:rPr>
              <a:t>" </a:t>
            </a:r>
            <a:r>
              <a:rPr lang="de-DE" sz="1100" b="0" i="1" u="none" strike="noStrike" dirty="0" err="1">
                <a:solidFill>
                  <a:srgbClr val="3F4857"/>
                </a:solidFill>
                <a:effectLst/>
                <a:latin typeface="Open Sans" panose="020B0606030504020204" pitchFamily="34" charset="0"/>
              </a:rPr>
              <a:t>by</a:t>
            </a:r>
            <a:r>
              <a:rPr lang="de-DE" sz="1100" b="0" i="1" u="none" strike="noStrike" dirty="0">
                <a:solidFill>
                  <a:srgbClr val="3F4857"/>
                </a:solidFill>
                <a:effectLst/>
                <a:latin typeface="Open Sans" panose="020B0606030504020204" pitchFamily="34" charset="0"/>
              </a:rPr>
              <a:t> Jacques Derrida, University </a:t>
            </a:r>
            <a:r>
              <a:rPr lang="de-DE" sz="1100" b="0" i="1" u="none" strike="noStrike" dirty="0" err="1">
                <a:solidFill>
                  <a:srgbClr val="3F4857"/>
                </a:solidFill>
                <a:effectLst/>
                <a:latin typeface="Open Sans" panose="020B0606030504020204" pitchFamily="34" charset="0"/>
              </a:rPr>
              <a:t>of</a:t>
            </a:r>
            <a:r>
              <a:rPr lang="de-DE" sz="1100" b="0" i="1" u="none" strike="noStrike" dirty="0">
                <a:solidFill>
                  <a:srgbClr val="3F4857"/>
                </a:solidFill>
                <a:effectLst/>
                <a:latin typeface="Open Sans" panose="020B0606030504020204" pitchFamily="34" charset="0"/>
              </a:rPr>
              <a:t> Chicago Press, (p. 21), 1982.</a:t>
            </a:r>
            <a:endParaRPr lang="de-DE" sz="1100" dirty="0"/>
          </a:p>
        </p:txBody>
      </p:sp>
      <p:sp>
        <p:nvSpPr>
          <p:cNvPr id="7" name="Textfeld 6">
            <a:extLst>
              <a:ext uri="{FF2B5EF4-FFF2-40B4-BE49-F238E27FC236}">
                <a16:creationId xmlns:a16="http://schemas.microsoft.com/office/drawing/2014/main" id="{1B148F72-44C6-4BF4-86A9-08CF0D6B2E9A}"/>
              </a:ext>
            </a:extLst>
          </p:cNvPr>
          <p:cNvSpPr txBox="1"/>
          <p:nvPr/>
        </p:nvSpPr>
        <p:spPr>
          <a:xfrm>
            <a:off x="7268194" y="1577051"/>
            <a:ext cx="4005943" cy="1938991"/>
          </a:xfrm>
          <a:prstGeom prst="rect">
            <a:avLst/>
          </a:prstGeom>
          <a:noFill/>
        </p:spPr>
        <p:txBody>
          <a:bodyPr wrap="square">
            <a:spAutoFit/>
          </a:bodyPr>
          <a:lstStyle/>
          <a:p>
            <a:r>
              <a:rPr lang="de-DE" sz="1400" dirty="0"/>
              <a:t>"</a:t>
            </a:r>
            <a:r>
              <a:rPr lang="de-DE" sz="1400" dirty="0" err="1"/>
              <a:t>That</a:t>
            </a:r>
            <a:r>
              <a:rPr lang="de-DE" sz="1400" dirty="0"/>
              <a:t> </a:t>
            </a:r>
            <a:r>
              <a:rPr lang="de-DE" sz="1400" dirty="0" err="1"/>
              <a:t>is</a:t>
            </a:r>
            <a:r>
              <a:rPr lang="de-DE" sz="1400" dirty="0"/>
              <a:t> </a:t>
            </a:r>
            <a:r>
              <a:rPr lang="de-DE" sz="1400" dirty="0" err="1"/>
              <a:t>what</a:t>
            </a:r>
            <a:r>
              <a:rPr lang="de-DE" sz="1400" dirty="0"/>
              <a:t> </a:t>
            </a:r>
            <a:r>
              <a:rPr lang="de-DE" sz="1400" dirty="0" err="1"/>
              <a:t>deconstruction</a:t>
            </a:r>
            <a:r>
              <a:rPr lang="de-DE" sz="1400" dirty="0"/>
              <a:t> </a:t>
            </a:r>
            <a:r>
              <a:rPr lang="de-DE" sz="1400" dirty="0" err="1"/>
              <a:t>is</a:t>
            </a:r>
            <a:r>
              <a:rPr lang="de-DE" sz="1400" dirty="0"/>
              <a:t> </a:t>
            </a:r>
            <a:r>
              <a:rPr lang="de-DE" sz="1400" dirty="0" err="1"/>
              <a:t>made</a:t>
            </a:r>
            <a:r>
              <a:rPr lang="de-DE" sz="1400" dirty="0"/>
              <a:t> </a:t>
            </a:r>
            <a:r>
              <a:rPr lang="de-DE" sz="1400" dirty="0" err="1"/>
              <a:t>of</a:t>
            </a:r>
            <a:r>
              <a:rPr lang="de-DE" sz="1400" dirty="0"/>
              <a:t>: not </a:t>
            </a:r>
            <a:r>
              <a:rPr lang="de-DE" sz="1400" dirty="0" err="1"/>
              <a:t>the</a:t>
            </a:r>
            <a:r>
              <a:rPr lang="de-DE" sz="1400" dirty="0"/>
              <a:t> </a:t>
            </a:r>
            <a:r>
              <a:rPr lang="de-DE" sz="1400" dirty="0" err="1"/>
              <a:t>mixture</a:t>
            </a:r>
            <a:r>
              <a:rPr lang="de-DE" sz="1400" dirty="0"/>
              <a:t> but </a:t>
            </a:r>
            <a:r>
              <a:rPr lang="de-DE" sz="1400" dirty="0" err="1"/>
              <a:t>the</a:t>
            </a:r>
            <a:r>
              <a:rPr lang="de-DE" sz="1400" dirty="0"/>
              <a:t> </a:t>
            </a:r>
            <a:r>
              <a:rPr lang="de-DE" sz="1400" dirty="0" err="1"/>
              <a:t>tension</a:t>
            </a:r>
            <a:r>
              <a:rPr lang="de-DE" sz="1400" dirty="0"/>
              <a:t> </a:t>
            </a:r>
            <a:r>
              <a:rPr lang="de-DE" sz="1400" dirty="0" err="1"/>
              <a:t>between</a:t>
            </a:r>
            <a:r>
              <a:rPr lang="de-DE" sz="1400" dirty="0"/>
              <a:t> </a:t>
            </a:r>
            <a:r>
              <a:rPr lang="de-DE" sz="1400" dirty="0" err="1"/>
              <a:t>memory</a:t>
            </a:r>
            <a:r>
              <a:rPr lang="de-DE" sz="1400" dirty="0"/>
              <a:t>, </a:t>
            </a:r>
            <a:r>
              <a:rPr lang="de-DE" sz="1400" dirty="0" err="1"/>
              <a:t>fidelity</a:t>
            </a:r>
            <a:r>
              <a:rPr lang="de-DE" sz="1400" dirty="0"/>
              <a:t>, </a:t>
            </a:r>
            <a:r>
              <a:rPr lang="de-DE" sz="1400" dirty="0" err="1"/>
              <a:t>the</a:t>
            </a:r>
            <a:r>
              <a:rPr lang="de-DE" sz="1400" dirty="0"/>
              <a:t> </a:t>
            </a:r>
            <a:r>
              <a:rPr lang="de-DE" sz="1400" dirty="0" err="1"/>
              <a:t>preservation</a:t>
            </a:r>
            <a:r>
              <a:rPr lang="de-DE" sz="1400" dirty="0"/>
              <a:t> </a:t>
            </a:r>
            <a:r>
              <a:rPr lang="de-DE" sz="1400" dirty="0" err="1"/>
              <a:t>of</a:t>
            </a:r>
            <a:r>
              <a:rPr lang="de-DE" sz="1400" dirty="0"/>
              <a:t> </a:t>
            </a:r>
            <a:r>
              <a:rPr lang="de-DE" sz="1400" dirty="0" err="1"/>
              <a:t>something</a:t>
            </a:r>
            <a:r>
              <a:rPr lang="de-DE" sz="1400" dirty="0"/>
              <a:t> </a:t>
            </a:r>
            <a:r>
              <a:rPr lang="de-DE" sz="1400" dirty="0" err="1"/>
              <a:t>that</a:t>
            </a:r>
            <a:r>
              <a:rPr lang="de-DE" sz="1400" dirty="0"/>
              <a:t> </a:t>
            </a:r>
            <a:r>
              <a:rPr lang="de-DE" sz="1400" dirty="0" err="1"/>
              <a:t>has</a:t>
            </a:r>
            <a:r>
              <a:rPr lang="de-DE" sz="1400" dirty="0"/>
              <a:t> </a:t>
            </a:r>
            <a:r>
              <a:rPr lang="de-DE" sz="1400" dirty="0" err="1"/>
              <a:t>been</a:t>
            </a:r>
            <a:r>
              <a:rPr lang="de-DE" sz="1400" dirty="0"/>
              <a:t> </a:t>
            </a:r>
            <a:r>
              <a:rPr lang="de-DE" sz="1400" dirty="0" err="1"/>
              <a:t>given</a:t>
            </a:r>
            <a:r>
              <a:rPr lang="de-DE" sz="1400" dirty="0"/>
              <a:t> </a:t>
            </a:r>
            <a:r>
              <a:rPr lang="de-DE" sz="1400" dirty="0" err="1"/>
              <a:t>to</a:t>
            </a:r>
            <a:r>
              <a:rPr lang="de-DE" sz="1400" dirty="0"/>
              <a:t> </a:t>
            </a:r>
            <a:r>
              <a:rPr lang="de-DE" sz="1400" dirty="0" err="1"/>
              <a:t>us</a:t>
            </a:r>
            <a:r>
              <a:rPr lang="de-DE" sz="1400" dirty="0"/>
              <a:t>, and, at </a:t>
            </a:r>
            <a:r>
              <a:rPr lang="de-DE" sz="1400" dirty="0" err="1"/>
              <a:t>the</a:t>
            </a:r>
            <a:r>
              <a:rPr lang="de-DE" sz="1400" dirty="0"/>
              <a:t> same time, </a:t>
            </a:r>
            <a:r>
              <a:rPr lang="de-DE" sz="1400" dirty="0" err="1"/>
              <a:t>heterogeneity</a:t>
            </a:r>
            <a:r>
              <a:rPr lang="de-DE" sz="1400" dirty="0"/>
              <a:t>, </a:t>
            </a:r>
            <a:r>
              <a:rPr lang="de-DE" sz="1400" dirty="0" err="1"/>
              <a:t>something</a:t>
            </a:r>
            <a:r>
              <a:rPr lang="de-DE" sz="1400" dirty="0"/>
              <a:t> </a:t>
            </a:r>
            <a:r>
              <a:rPr lang="de-DE" sz="1400" dirty="0" err="1"/>
              <a:t>absolutely</a:t>
            </a:r>
            <a:r>
              <a:rPr lang="de-DE" sz="1400" dirty="0"/>
              <a:t> </a:t>
            </a:r>
            <a:r>
              <a:rPr lang="de-DE" sz="1400" dirty="0" err="1"/>
              <a:t>new</a:t>
            </a:r>
            <a:r>
              <a:rPr lang="de-DE" sz="1400" dirty="0"/>
              <a:t>, and a break." ~ Jacques Derrida</a:t>
            </a:r>
          </a:p>
          <a:p>
            <a:r>
              <a:rPr lang="de-DE" sz="1100" i="1" dirty="0">
                <a:solidFill>
                  <a:srgbClr val="3F4857"/>
                </a:solidFill>
                <a:latin typeface="Open Sans" panose="020B0606030504020204" pitchFamily="34" charset="0"/>
              </a:rPr>
              <a:t>Jacques Derrida, John D. Caputo (1997). “</a:t>
            </a:r>
            <a:r>
              <a:rPr lang="de-DE" sz="1100" i="1" dirty="0" err="1">
                <a:solidFill>
                  <a:srgbClr val="3F4857"/>
                </a:solidFill>
                <a:latin typeface="Open Sans" panose="020B0606030504020204" pitchFamily="34" charset="0"/>
              </a:rPr>
              <a:t>Deconstruction</a:t>
            </a:r>
            <a:r>
              <a:rPr lang="de-DE" sz="1100" i="1" dirty="0">
                <a:solidFill>
                  <a:srgbClr val="3F4857"/>
                </a:solidFill>
                <a:latin typeface="Open Sans" panose="020B0606030504020204" pitchFamily="34" charset="0"/>
              </a:rPr>
              <a:t> in a </a:t>
            </a:r>
            <a:r>
              <a:rPr lang="de-DE" sz="1100" i="1" dirty="0" err="1">
                <a:solidFill>
                  <a:srgbClr val="3F4857"/>
                </a:solidFill>
                <a:latin typeface="Open Sans" panose="020B0606030504020204" pitchFamily="34" charset="0"/>
              </a:rPr>
              <a:t>Nutshell</a:t>
            </a:r>
            <a:r>
              <a:rPr lang="de-DE" sz="1100" i="1" dirty="0">
                <a:solidFill>
                  <a:srgbClr val="3F4857"/>
                </a:solidFill>
                <a:latin typeface="Open Sans" panose="020B0606030504020204" pitchFamily="34" charset="0"/>
              </a:rPr>
              <a:t>: A </a:t>
            </a:r>
            <a:r>
              <a:rPr lang="de-DE" sz="1100" i="1" dirty="0" err="1">
                <a:solidFill>
                  <a:srgbClr val="3F4857"/>
                </a:solidFill>
                <a:latin typeface="Open Sans" panose="020B0606030504020204" pitchFamily="34" charset="0"/>
              </a:rPr>
              <a:t>Conversation</a:t>
            </a:r>
            <a:r>
              <a:rPr lang="de-DE" sz="1100" i="1" dirty="0">
                <a:solidFill>
                  <a:srgbClr val="3F4857"/>
                </a:solidFill>
                <a:latin typeface="Open Sans" panose="020B0606030504020204" pitchFamily="34" charset="0"/>
              </a:rPr>
              <a:t> </a:t>
            </a:r>
            <a:r>
              <a:rPr lang="de-DE" sz="1100" i="1" dirty="0" err="1">
                <a:solidFill>
                  <a:srgbClr val="3F4857"/>
                </a:solidFill>
                <a:latin typeface="Open Sans" panose="020B0606030504020204" pitchFamily="34" charset="0"/>
              </a:rPr>
              <a:t>with</a:t>
            </a:r>
            <a:r>
              <a:rPr lang="de-DE" sz="1100" i="1" dirty="0">
                <a:solidFill>
                  <a:srgbClr val="3F4857"/>
                </a:solidFill>
                <a:latin typeface="Open Sans" panose="020B0606030504020204" pitchFamily="34" charset="0"/>
              </a:rPr>
              <a:t> Jacques Derrida”, p.6, Fordham </a:t>
            </a:r>
            <a:r>
              <a:rPr lang="de-DE" sz="1100" i="1" dirty="0" err="1">
                <a:solidFill>
                  <a:srgbClr val="3F4857"/>
                </a:solidFill>
                <a:latin typeface="Open Sans" panose="020B0606030504020204" pitchFamily="34" charset="0"/>
              </a:rPr>
              <a:t>Univ</a:t>
            </a:r>
            <a:r>
              <a:rPr lang="de-DE" sz="1100" i="1" dirty="0">
                <a:solidFill>
                  <a:srgbClr val="3F4857"/>
                </a:solidFill>
                <a:latin typeface="Open Sans" panose="020B0606030504020204" pitchFamily="34" charset="0"/>
              </a:rPr>
              <a:t> Press</a:t>
            </a:r>
          </a:p>
        </p:txBody>
      </p:sp>
      <p:sp>
        <p:nvSpPr>
          <p:cNvPr id="9" name="Textfeld 8">
            <a:extLst>
              <a:ext uri="{FF2B5EF4-FFF2-40B4-BE49-F238E27FC236}">
                <a16:creationId xmlns:a16="http://schemas.microsoft.com/office/drawing/2014/main" id="{7D151CE1-D0E4-46B5-8947-37E31BF8DC3A}"/>
              </a:ext>
            </a:extLst>
          </p:cNvPr>
          <p:cNvSpPr txBox="1"/>
          <p:nvPr/>
        </p:nvSpPr>
        <p:spPr>
          <a:xfrm>
            <a:off x="3103743" y="1005947"/>
            <a:ext cx="8447315" cy="615553"/>
          </a:xfrm>
          <a:prstGeom prst="rect">
            <a:avLst/>
          </a:prstGeom>
          <a:noFill/>
        </p:spPr>
        <p:txBody>
          <a:bodyPr wrap="square" rtlCol="0">
            <a:spAutoFit/>
          </a:bodyPr>
          <a:lstStyle/>
          <a:p>
            <a:r>
              <a:rPr lang="de-DE" sz="1600" b="1" i="0" u="none" strike="noStrike" dirty="0">
                <a:solidFill>
                  <a:srgbClr val="000000"/>
                </a:solidFill>
                <a:effectLst/>
                <a:latin typeface="Helvetica" pitchFamily="2" charset="0"/>
              </a:rPr>
              <a:t>Dekonstruktion als Methode zur Analyse von Texten und philosophischen Konzepten</a:t>
            </a:r>
            <a:endParaRPr lang="de-DE" sz="2000" b="1" dirty="0"/>
          </a:p>
          <a:p>
            <a:r>
              <a:rPr lang="de-DE" dirty="0"/>
              <a:t>                        </a:t>
            </a:r>
            <a:r>
              <a:rPr lang="de-DE" sz="1600" dirty="0" err="1"/>
              <a:t>Différance</a:t>
            </a:r>
            <a:r>
              <a:rPr lang="de-DE" sz="1600" dirty="0"/>
              <a:t>                                                                             Dekonstruktion</a:t>
            </a:r>
            <a:endParaRPr lang="de-DE" dirty="0"/>
          </a:p>
        </p:txBody>
      </p:sp>
      <p:sp>
        <p:nvSpPr>
          <p:cNvPr id="12" name="Inhaltsplatzhalter 11">
            <a:extLst>
              <a:ext uri="{FF2B5EF4-FFF2-40B4-BE49-F238E27FC236}">
                <a16:creationId xmlns:a16="http://schemas.microsoft.com/office/drawing/2014/main" id="{400B7A19-5209-4B9A-943D-51010A7794D9}"/>
              </a:ext>
            </a:extLst>
          </p:cNvPr>
          <p:cNvSpPr txBox="1">
            <a:spLocks noGrp="1"/>
          </p:cNvSpPr>
          <p:nvPr>
            <p:ph idx="1"/>
          </p:nvPr>
        </p:nvSpPr>
        <p:spPr>
          <a:xfrm>
            <a:off x="758536" y="3663745"/>
            <a:ext cx="10792521" cy="2582245"/>
          </a:xfrm>
          <a:prstGeom prst="rect">
            <a:avLst/>
          </a:prstGeom>
          <a:noFill/>
        </p:spPr>
        <p:txBody>
          <a:bodyPr wrap="square" rtlCol="0">
            <a:spAutoFit/>
          </a:bodyPr>
          <a:lstStyle/>
          <a:p>
            <a:pPr marL="0" indent="0">
              <a:buNone/>
            </a:pPr>
            <a:r>
              <a:rPr lang="de-DE" sz="2000" b="1" dirty="0"/>
              <a:t>Schlussfolgerungen für die Analyse von Text  </a:t>
            </a:r>
            <a:br>
              <a:rPr lang="de-DE" sz="2000" b="1" dirty="0"/>
            </a:br>
            <a:r>
              <a:rPr lang="de-DE" sz="2000" b="1" dirty="0"/>
              <a:t>               (hier: Code, Architekturen, Diskursen bzgl. eines Informatiksystems)</a:t>
            </a:r>
            <a:endParaRPr lang="de-DE" sz="2000" dirty="0"/>
          </a:p>
          <a:p>
            <a:pPr marL="285750" indent="-285750">
              <a:buFont typeface="Arial" panose="020B0604020202020204" pitchFamily="34" charset="0"/>
              <a:buChar char="•"/>
            </a:pPr>
            <a:r>
              <a:rPr lang="de-DE" sz="1600" b="0" i="0" u="none" strike="noStrike" dirty="0">
                <a:solidFill>
                  <a:schemeClr val="accent2"/>
                </a:solidFill>
                <a:effectLst/>
                <a:latin typeface="Helvetica" pitchFamily="2" charset="0"/>
              </a:rPr>
              <a:t>Instabilität und Mehrdeutigkeit</a:t>
            </a:r>
            <a:r>
              <a:rPr lang="de-DE" sz="1600" b="0" i="0" u="none" strike="noStrike" dirty="0">
                <a:solidFill>
                  <a:srgbClr val="000000"/>
                </a:solidFill>
                <a:effectLst/>
                <a:latin typeface="Helvetica" pitchFamily="2" charset="0"/>
              </a:rPr>
              <a:t> von Bedeutungen aufdecken (hier: </a:t>
            </a:r>
            <a:r>
              <a:rPr lang="de-DE" sz="1600" dirty="0">
                <a:solidFill>
                  <a:srgbClr val="000000"/>
                </a:solidFill>
                <a:latin typeface="Helvetica" pitchFamily="2" charset="0"/>
              </a:rPr>
              <a:t>I</a:t>
            </a:r>
            <a:r>
              <a:rPr lang="de-DE" sz="1600" b="0" i="0" u="none" strike="noStrike" dirty="0">
                <a:solidFill>
                  <a:srgbClr val="000000"/>
                </a:solidFill>
                <a:effectLst/>
                <a:latin typeface="Helvetica" pitchFamily="2" charset="0"/>
              </a:rPr>
              <a:t>ntention der Entwickler, Auftraggeber, User).</a:t>
            </a:r>
          </a:p>
          <a:p>
            <a:pPr marL="285750" indent="-285750">
              <a:buFont typeface="Arial" panose="020B0604020202020204" pitchFamily="34" charset="0"/>
              <a:buChar char="•"/>
            </a:pPr>
            <a:r>
              <a:rPr lang="de-DE" sz="1600" dirty="0">
                <a:solidFill>
                  <a:schemeClr val="accent2"/>
                </a:solidFill>
                <a:latin typeface="Helvetica" pitchFamily="2" charset="0"/>
              </a:rPr>
              <a:t>Dichotomien bei der Interpretation </a:t>
            </a:r>
            <a:r>
              <a:rPr lang="de-DE" sz="1600" dirty="0">
                <a:solidFill>
                  <a:srgbClr val="000000"/>
                </a:solidFill>
                <a:latin typeface="Helvetica" pitchFamily="2" charset="0"/>
              </a:rPr>
              <a:t>(hier: z.B. pro Kontra zu Entwurfsentscheidungen) sind unsichere Annahmen,</a:t>
            </a:r>
            <a:r>
              <a:rPr lang="de-DE" sz="1600" b="0" i="0" u="none" strike="noStrike" dirty="0">
                <a:solidFill>
                  <a:srgbClr val="000000"/>
                </a:solidFill>
                <a:effectLst/>
                <a:latin typeface="Helvetica" pitchFamily="2" charset="0"/>
              </a:rPr>
              <a:t> da Bedeutungen nie </a:t>
            </a:r>
            <a:r>
              <a:rPr lang="de-DE" sz="1600" dirty="0">
                <a:solidFill>
                  <a:srgbClr val="000000"/>
                </a:solidFill>
                <a:latin typeface="Helvetica" pitchFamily="2" charset="0"/>
              </a:rPr>
              <a:t>eindeutig</a:t>
            </a:r>
            <a:r>
              <a:rPr lang="de-DE" sz="1600" b="0" i="0" u="none" strike="noStrike" dirty="0">
                <a:solidFill>
                  <a:srgbClr val="000000"/>
                </a:solidFill>
                <a:effectLst/>
                <a:latin typeface="Helvetica" pitchFamily="2" charset="0"/>
              </a:rPr>
              <a:t> bzw. endgültig sind, sich ggf. mit der Zeit verändern und abhängig sind vom Kontext und den Kompetenzen der Interpretierenden (hier: Bewertung von Struktur und Funktion eines Informatiksystems).</a:t>
            </a:r>
          </a:p>
          <a:p>
            <a:pPr marL="285750" indent="-285750">
              <a:buFont typeface="Arial" panose="020B0604020202020204" pitchFamily="34" charset="0"/>
              <a:buChar char="•"/>
            </a:pPr>
            <a:r>
              <a:rPr lang="de-DE" sz="1600" b="0" i="0" u="none" strike="noStrike" dirty="0">
                <a:solidFill>
                  <a:srgbClr val="000000"/>
                </a:solidFill>
                <a:effectLst/>
                <a:latin typeface="Helvetica" pitchFamily="2" charset="0"/>
              </a:rPr>
              <a:t>Dekonstruktion zielt darauf ab, </a:t>
            </a:r>
            <a:r>
              <a:rPr lang="de-DE" sz="1600" b="0" i="0" u="none" strike="noStrike" dirty="0">
                <a:solidFill>
                  <a:schemeClr val="accent2"/>
                </a:solidFill>
                <a:effectLst/>
                <a:latin typeface="Helvetica" pitchFamily="2" charset="0"/>
              </a:rPr>
              <a:t>verborgene Annahmen, Hierarchien und Widersprüche </a:t>
            </a:r>
            <a:r>
              <a:rPr lang="de-DE" sz="1600" b="0" i="0" u="none" strike="noStrike" dirty="0">
                <a:solidFill>
                  <a:srgbClr val="000000"/>
                </a:solidFill>
                <a:effectLst/>
                <a:latin typeface="Helvetica" pitchFamily="2" charset="0"/>
              </a:rPr>
              <a:t>in Texten offenzulegen (hier: z.B. Interessensgegensätze beteiligter / tangierter  Personengruppen, nicht intentionale Seiteneffekte, soziale Implikationen, Wirkung der Usability eines Informatiksystems).</a:t>
            </a:r>
          </a:p>
        </p:txBody>
      </p:sp>
      <p:pic>
        <p:nvPicPr>
          <p:cNvPr id="5" name="Grafik 4">
            <a:extLst>
              <a:ext uri="{FF2B5EF4-FFF2-40B4-BE49-F238E27FC236}">
                <a16:creationId xmlns:a16="http://schemas.microsoft.com/office/drawing/2014/main" id="{0A3BB788-C516-40A6-93CA-51E20ECAE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36" y="504716"/>
            <a:ext cx="2169672" cy="3055776"/>
          </a:xfrm>
          <a:prstGeom prst="rect">
            <a:avLst/>
          </a:prstGeom>
        </p:spPr>
      </p:pic>
      <p:sp>
        <p:nvSpPr>
          <p:cNvPr id="8" name="Textfeld 7">
            <a:extLst>
              <a:ext uri="{FF2B5EF4-FFF2-40B4-BE49-F238E27FC236}">
                <a16:creationId xmlns:a16="http://schemas.microsoft.com/office/drawing/2014/main" id="{1C2C4B3F-2CE3-4FA8-B2F3-E04DD3DA1448}"/>
              </a:ext>
            </a:extLst>
          </p:cNvPr>
          <p:cNvSpPr txBox="1"/>
          <p:nvPr/>
        </p:nvSpPr>
        <p:spPr>
          <a:xfrm>
            <a:off x="3030569" y="6259810"/>
            <a:ext cx="8792600" cy="461665"/>
          </a:xfrm>
          <a:prstGeom prst="rect">
            <a:avLst/>
          </a:prstGeom>
          <a:noFill/>
        </p:spPr>
        <p:txBody>
          <a:bodyPr wrap="none" rtlCol="0">
            <a:spAutoFit/>
          </a:bodyPr>
          <a:lstStyle/>
          <a:p>
            <a:r>
              <a:rPr lang="de-DE" sz="1200" dirty="0"/>
              <a:t>Bildquelle: Von Arturo Espinosa </a:t>
            </a:r>
            <a:r>
              <a:rPr lang="de-DE" sz="1200" dirty="0" err="1"/>
              <a:t>SeguirJacques</a:t>
            </a:r>
            <a:r>
              <a:rPr lang="de-DE" sz="1200" dirty="0"/>
              <a:t> Derrida </a:t>
            </a:r>
            <a:r>
              <a:rPr lang="de-DE" sz="1200" dirty="0" err="1"/>
              <a:t>for</a:t>
            </a:r>
            <a:r>
              <a:rPr lang="de-DE" sz="1200" dirty="0"/>
              <a:t> </a:t>
            </a:r>
            <a:r>
              <a:rPr lang="de-DE" sz="1200" dirty="0" err="1"/>
              <a:t>PIFALPencil</a:t>
            </a:r>
            <a:r>
              <a:rPr lang="de-DE" sz="1200" dirty="0"/>
              <a:t> on </a:t>
            </a:r>
            <a:r>
              <a:rPr lang="de-DE" sz="1200" dirty="0" err="1"/>
              <a:t>Fabriano</a:t>
            </a:r>
            <a:r>
              <a:rPr lang="de-DE" sz="1200" dirty="0"/>
              <a:t>. </a:t>
            </a:r>
            <a:br>
              <a:rPr lang="de-DE" sz="1200" dirty="0"/>
            </a:br>
            <a:r>
              <a:rPr lang="de-DE" sz="1200" dirty="0"/>
              <a:t>https://www.flickr.com/photos/espinosa_rosique/8567442079, CC BY 2.0, https://commons.wikimedia.org/w/index.php?curid=70389503</a:t>
            </a:r>
          </a:p>
        </p:txBody>
      </p:sp>
    </p:spTree>
    <p:extLst>
      <p:ext uri="{BB962C8B-B14F-4D97-AF65-F5344CB8AC3E}">
        <p14:creationId xmlns:p14="http://schemas.microsoft.com/office/powerpoint/2010/main" val="1917811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A1980-FB7F-4292-BCAE-AB740A4B5D32}"/>
              </a:ext>
            </a:extLst>
          </p:cNvPr>
          <p:cNvSpPr>
            <a:spLocks noGrp="1"/>
          </p:cNvSpPr>
          <p:nvPr>
            <p:ph type="title"/>
          </p:nvPr>
        </p:nvSpPr>
        <p:spPr>
          <a:xfrm>
            <a:off x="838200" y="546437"/>
            <a:ext cx="10515600" cy="1325563"/>
          </a:xfrm>
        </p:spPr>
        <p:txBody>
          <a:bodyPr/>
          <a:lstStyle/>
          <a:p>
            <a:r>
              <a:rPr lang="de-DE" dirty="0"/>
              <a:t>Zum Systembegriff</a:t>
            </a:r>
            <a:br>
              <a:rPr lang="de-DE" dirty="0"/>
            </a:br>
            <a:r>
              <a:rPr lang="de-DE" dirty="0"/>
              <a:t>                 </a:t>
            </a:r>
            <a:r>
              <a:rPr lang="de-DE" sz="2400" dirty="0"/>
              <a:t>(Niclas Luhmann)</a:t>
            </a:r>
          </a:p>
        </p:txBody>
      </p:sp>
      <p:sp>
        <p:nvSpPr>
          <p:cNvPr id="4" name="Foliennummernplatzhalter 3">
            <a:extLst>
              <a:ext uri="{FF2B5EF4-FFF2-40B4-BE49-F238E27FC236}">
                <a16:creationId xmlns:a16="http://schemas.microsoft.com/office/drawing/2014/main" id="{15E2C7FD-2243-4721-96A6-8C9178F90FF3}"/>
              </a:ext>
            </a:extLst>
          </p:cNvPr>
          <p:cNvSpPr>
            <a:spLocks noGrp="1"/>
          </p:cNvSpPr>
          <p:nvPr>
            <p:ph type="sldNum" sz="quarter" idx="12"/>
          </p:nvPr>
        </p:nvSpPr>
        <p:spPr/>
        <p:txBody>
          <a:bodyPr/>
          <a:lstStyle/>
          <a:p>
            <a:fld id="{FA114BA8-E1E8-4B17-A80F-E8E9EE814FDD}" type="slidenum">
              <a:rPr lang="de-DE" smtClean="0"/>
              <a:t>14</a:t>
            </a:fld>
            <a:endParaRPr lang="de-DE"/>
          </a:p>
        </p:txBody>
      </p:sp>
      <p:sp>
        <p:nvSpPr>
          <p:cNvPr id="5" name="Rectangle 3">
            <a:extLst>
              <a:ext uri="{FF2B5EF4-FFF2-40B4-BE49-F238E27FC236}">
                <a16:creationId xmlns:a16="http://schemas.microsoft.com/office/drawing/2014/main" id="{69292D07-93A3-4B8D-BFFD-5B366C1A95F1}"/>
              </a:ext>
            </a:extLst>
          </p:cNvPr>
          <p:cNvSpPr>
            <a:spLocks noGrp="1" noChangeArrowheads="1"/>
          </p:cNvSpPr>
          <p:nvPr>
            <p:ph idx="1"/>
          </p:nvPr>
        </p:nvSpPr>
        <p:spPr>
          <a:xfrm>
            <a:off x="838200" y="4055413"/>
            <a:ext cx="10515600" cy="2256150"/>
          </a:xfrm>
        </p:spPr>
        <p:txBody>
          <a:bodyPr>
            <a:normAutofit/>
          </a:bodyPr>
          <a:lstStyle/>
          <a:p>
            <a:pPr marL="0" indent="0" eaLnBrk="1" hangingPunct="1">
              <a:lnSpc>
                <a:spcPct val="80000"/>
              </a:lnSpc>
              <a:buNone/>
            </a:pPr>
            <a:r>
              <a:rPr lang="de-DE" sz="2400" b="1" dirty="0"/>
              <a:t>Systemtheorie</a:t>
            </a:r>
            <a:r>
              <a:rPr lang="de-DE" sz="2400" dirty="0"/>
              <a:t> arbeitet mit der begrifflichen (Leit-)Differenz von  System und Umwelt sowie deren Wechselwirkungen </a:t>
            </a:r>
          </a:p>
          <a:p>
            <a:pPr lvl="1" eaLnBrk="1" hangingPunct="1">
              <a:lnSpc>
                <a:spcPct val="80000"/>
              </a:lnSpc>
              <a:buFont typeface="Wingdings" pitchFamily="2" charset="2"/>
              <a:buNone/>
            </a:pPr>
            <a:br>
              <a:rPr lang="de-DE" dirty="0"/>
            </a:br>
            <a:r>
              <a:rPr lang="de-DE" dirty="0"/>
              <a:t>„Von System im allgemeinen kann man sprechen, wenn man Merk-</a:t>
            </a:r>
            <a:br>
              <a:rPr lang="de-DE" dirty="0"/>
            </a:br>
            <a:r>
              <a:rPr lang="de-DE" dirty="0"/>
              <a:t>male vor Augen hat, deren Entfallen den Charakter eines Gegenstandes </a:t>
            </a:r>
            <a:br>
              <a:rPr lang="de-DE" dirty="0"/>
            </a:br>
            <a:r>
              <a:rPr lang="de-DE" dirty="0"/>
              <a:t>als System in Frage stellen würde.“ </a:t>
            </a:r>
          </a:p>
        </p:txBody>
      </p:sp>
      <p:pic>
        <p:nvPicPr>
          <p:cNvPr id="6" name="Picture 8" descr="Z:\Lehre\2011_SS\FDG\Bilder\systeme luhmann.jpg">
            <a:extLst>
              <a:ext uri="{FF2B5EF4-FFF2-40B4-BE49-F238E27FC236}">
                <a16:creationId xmlns:a16="http://schemas.microsoft.com/office/drawing/2014/main" id="{785194B6-5055-47B5-A365-A116DD488283}"/>
              </a:ext>
            </a:extLst>
          </p:cNvPr>
          <p:cNvPicPr>
            <a:picLocks noChangeAspect="1" noChangeArrowheads="1"/>
          </p:cNvPicPr>
          <p:nvPr/>
        </p:nvPicPr>
        <p:blipFill>
          <a:blip r:embed="rId3" cstate="print"/>
          <a:srcRect/>
          <a:stretch>
            <a:fillRect/>
          </a:stretch>
        </p:blipFill>
        <p:spPr bwMode="auto">
          <a:xfrm>
            <a:off x="418917" y="1923579"/>
            <a:ext cx="5562600" cy="1989138"/>
          </a:xfrm>
          <a:prstGeom prst="rect">
            <a:avLst/>
          </a:prstGeom>
          <a:noFill/>
          <a:ln w="9525">
            <a:noFill/>
            <a:miter lim="800000"/>
            <a:headEnd/>
            <a:tailEnd/>
          </a:ln>
        </p:spPr>
      </p:pic>
      <p:sp>
        <p:nvSpPr>
          <p:cNvPr id="3" name="Textfeld 2">
            <a:extLst>
              <a:ext uri="{FF2B5EF4-FFF2-40B4-BE49-F238E27FC236}">
                <a16:creationId xmlns:a16="http://schemas.microsoft.com/office/drawing/2014/main" id="{E091CF39-CF3E-49D1-AC4A-E100C5CE8051}"/>
              </a:ext>
            </a:extLst>
          </p:cNvPr>
          <p:cNvSpPr txBox="1"/>
          <p:nvPr/>
        </p:nvSpPr>
        <p:spPr>
          <a:xfrm>
            <a:off x="6096000" y="1111699"/>
            <a:ext cx="5983550" cy="1698927"/>
          </a:xfrm>
          <a:prstGeom prst="rect">
            <a:avLst/>
          </a:prstGeom>
          <a:noFill/>
        </p:spPr>
        <p:txBody>
          <a:bodyPr wrap="square" rtlCol="0">
            <a:spAutoFit/>
          </a:bodyPr>
          <a:lstStyle/>
          <a:p>
            <a:pPr marL="342900" indent="-342900" eaLnBrk="1" hangingPunct="1">
              <a:lnSpc>
                <a:spcPct val="80000"/>
              </a:lnSpc>
              <a:buFont typeface="Arial" panose="020B0604020202020204" pitchFamily="34" charset="0"/>
              <a:buChar char="•"/>
            </a:pPr>
            <a:r>
              <a:rPr lang="de-DE" sz="2400" i="1" dirty="0"/>
              <a:t>System (griechisch): </a:t>
            </a:r>
          </a:p>
          <a:p>
            <a:pPr lvl="1" eaLnBrk="1" hangingPunct="1">
              <a:lnSpc>
                <a:spcPct val="80000"/>
              </a:lnSpc>
              <a:buFont typeface="Wingdings" pitchFamily="2" charset="2"/>
              <a:buNone/>
            </a:pPr>
            <a:r>
              <a:rPr lang="de-DE" dirty="0"/>
              <a:t>das Gebilde, Zusammengestellte, Verbindende</a:t>
            </a:r>
            <a:br>
              <a:rPr lang="de-DE" dirty="0"/>
            </a:br>
            <a:endParaRPr lang="de-DE" dirty="0"/>
          </a:p>
          <a:p>
            <a:pPr marL="342900" indent="-342900" eaLnBrk="1" hangingPunct="1">
              <a:lnSpc>
                <a:spcPct val="80000"/>
              </a:lnSpc>
              <a:buFont typeface="Arial" panose="020B0604020202020204" pitchFamily="34" charset="0"/>
              <a:buChar char="•"/>
            </a:pPr>
            <a:r>
              <a:rPr lang="de-DE" sz="2400" i="1" dirty="0"/>
              <a:t>System in der Systemtheorie:</a:t>
            </a:r>
            <a:br>
              <a:rPr lang="de-DE" sz="2400" i="1" dirty="0"/>
            </a:br>
            <a:r>
              <a:rPr lang="de-DE" sz="2400" i="1" dirty="0"/>
              <a:t>      </a:t>
            </a:r>
            <a:r>
              <a:rPr lang="de-DE" dirty="0"/>
              <a:t>eine Einheit, die sich von der Umwelt abgrenzen lässt</a:t>
            </a:r>
          </a:p>
          <a:p>
            <a:endParaRPr lang="de-DE" dirty="0"/>
          </a:p>
        </p:txBody>
      </p:sp>
      <p:sp>
        <p:nvSpPr>
          <p:cNvPr id="8" name="Textfeld 7">
            <a:extLst>
              <a:ext uri="{FF2B5EF4-FFF2-40B4-BE49-F238E27FC236}">
                <a16:creationId xmlns:a16="http://schemas.microsoft.com/office/drawing/2014/main" id="{4901659C-C912-4E23-B9F8-BDCECCC3C028}"/>
              </a:ext>
            </a:extLst>
          </p:cNvPr>
          <p:cNvSpPr txBox="1"/>
          <p:nvPr/>
        </p:nvSpPr>
        <p:spPr>
          <a:xfrm>
            <a:off x="6833802" y="2615000"/>
            <a:ext cx="5358198" cy="1200329"/>
          </a:xfrm>
          <a:prstGeom prst="rect">
            <a:avLst/>
          </a:prstGeom>
          <a:noFill/>
        </p:spPr>
        <p:txBody>
          <a:bodyPr wrap="square" rtlCol="0">
            <a:spAutoFit/>
          </a:bodyPr>
          <a:lstStyle/>
          <a:p>
            <a:r>
              <a:rPr lang="de-DE" dirty="0"/>
              <a:t>Zitat (S. 15) und Abbildung (S. 16) aus: </a:t>
            </a:r>
          </a:p>
          <a:p>
            <a:pPr marL="285750" indent="-285750">
              <a:buFont typeface="Arial" panose="020B0604020202020204" pitchFamily="34" charset="0"/>
              <a:buChar char="•"/>
            </a:pPr>
            <a:r>
              <a:rPr lang="de-DE" dirty="0"/>
              <a:t>Luhmann, N.: Soziale Systeme. </a:t>
            </a:r>
            <a:r>
              <a:rPr lang="de-DE" dirty="0" err="1"/>
              <a:t>Grundriß</a:t>
            </a:r>
            <a:r>
              <a:rPr lang="de-DE" dirty="0"/>
              <a:t> einer </a:t>
            </a:r>
            <a:br>
              <a:rPr lang="de-DE" dirty="0"/>
            </a:br>
            <a:r>
              <a:rPr lang="de-DE" dirty="0"/>
              <a:t>allgemeinen Theorie. Suhrkamp TB, Frankfurt a. M., </a:t>
            </a:r>
            <a:br>
              <a:rPr lang="de-DE" dirty="0"/>
            </a:br>
            <a:r>
              <a:rPr lang="de-DE" dirty="0"/>
              <a:t>1996, 6. Aufl. </a:t>
            </a:r>
          </a:p>
        </p:txBody>
      </p:sp>
    </p:spTree>
    <p:extLst>
      <p:ext uri="{BB962C8B-B14F-4D97-AF65-F5344CB8AC3E}">
        <p14:creationId xmlns:p14="http://schemas.microsoft.com/office/powerpoint/2010/main" val="1352781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7D269-D949-4A2F-AC86-32EA9A158C73}"/>
              </a:ext>
            </a:extLst>
          </p:cNvPr>
          <p:cNvSpPr>
            <a:spLocks noGrp="1"/>
          </p:cNvSpPr>
          <p:nvPr>
            <p:ph type="title"/>
          </p:nvPr>
        </p:nvSpPr>
        <p:spPr/>
        <p:txBody>
          <a:bodyPr/>
          <a:lstStyle/>
          <a:p>
            <a:r>
              <a:rPr lang="de-DE" dirty="0"/>
              <a:t>Einfluss </a:t>
            </a:r>
            <a:r>
              <a:rPr lang="de-DE" dirty="0" err="1"/>
              <a:t>Ropohl</a:t>
            </a:r>
            <a:r>
              <a:rPr lang="de-DE" dirty="0"/>
              <a:t>: Sozio-technische Systeme </a:t>
            </a:r>
          </a:p>
        </p:txBody>
      </p:sp>
      <p:sp>
        <p:nvSpPr>
          <p:cNvPr id="4" name="Foliennummernplatzhalter 3">
            <a:extLst>
              <a:ext uri="{FF2B5EF4-FFF2-40B4-BE49-F238E27FC236}">
                <a16:creationId xmlns:a16="http://schemas.microsoft.com/office/drawing/2014/main" id="{CFDF88B5-6F27-4DF4-B35F-488C2C4F78AB}"/>
              </a:ext>
            </a:extLst>
          </p:cNvPr>
          <p:cNvSpPr>
            <a:spLocks noGrp="1"/>
          </p:cNvSpPr>
          <p:nvPr>
            <p:ph type="sldNum" sz="quarter" idx="12"/>
          </p:nvPr>
        </p:nvSpPr>
        <p:spPr/>
        <p:txBody>
          <a:bodyPr/>
          <a:lstStyle/>
          <a:p>
            <a:fld id="{FA114BA8-E1E8-4B17-A80F-E8E9EE814FDD}" type="slidenum">
              <a:rPr lang="de-DE" smtClean="0"/>
              <a:t>15</a:t>
            </a:fld>
            <a:endParaRPr lang="de-DE"/>
          </a:p>
        </p:txBody>
      </p:sp>
      <p:sp>
        <p:nvSpPr>
          <p:cNvPr id="5" name="Rectangle 3">
            <a:extLst>
              <a:ext uri="{FF2B5EF4-FFF2-40B4-BE49-F238E27FC236}">
                <a16:creationId xmlns:a16="http://schemas.microsoft.com/office/drawing/2014/main" id="{79DB516E-305D-4B89-BF04-E5695A036D7F}"/>
              </a:ext>
            </a:extLst>
          </p:cNvPr>
          <p:cNvSpPr>
            <a:spLocks noGrp="1" noChangeArrowheads="1"/>
          </p:cNvSpPr>
          <p:nvPr>
            <p:ph idx="1"/>
          </p:nvPr>
        </p:nvSpPr>
        <p:spPr>
          <a:xfrm>
            <a:off x="838200" y="1825625"/>
            <a:ext cx="5257800" cy="4351338"/>
          </a:xfrm>
        </p:spPr>
        <p:txBody>
          <a:bodyPr/>
          <a:lstStyle/>
          <a:p>
            <a:pPr>
              <a:buFont typeface="Wingdings" pitchFamily="2" charset="2"/>
              <a:buNone/>
            </a:pPr>
            <a:r>
              <a:rPr lang="de-DE" sz="2000" b="1" dirty="0"/>
              <a:t>Theorie technischer Systeme </a:t>
            </a:r>
          </a:p>
          <a:p>
            <a:r>
              <a:rPr lang="de-DE" sz="1800" i="1" dirty="0"/>
              <a:t>abstrakte Handlungssysteme (HS): </a:t>
            </a:r>
            <a:r>
              <a:rPr lang="de-DE" sz="1800" dirty="0"/>
              <a:t>Instanz, die Handlungen vollzieht, Konkretisierung offen</a:t>
            </a:r>
          </a:p>
          <a:p>
            <a:r>
              <a:rPr lang="de-DE" sz="1800" i="1" dirty="0"/>
              <a:t>menschliche HS:</a:t>
            </a:r>
            <a:r>
              <a:rPr lang="de-DE" sz="1800" dirty="0"/>
              <a:t> kooperierende Personen und</a:t>
            </a:r>
            <a:br>
              <a:rPr lang="de-DE" sz="1800" dirty="0"/>
            </a:br>
            <a:r>
              <a:rPr lang="de-DE" sz="1800" dirty="0"/>
              <a:t>Personengruppen</a:t>
            </a:r>
          </a:p>
          <a:p>
            <a:r>
              <a:rPr lang="de-DE" sz="1800" i="1" dirty="0"/>
              <a:t>Sachsysteme/technische Systeme: </a:t>
            </a:r>
            <a:r>
              <a:rPr lang="de-DE" sz="1800" dirty="0"/>
              <a:t>künstlich hergestellte, planmäßig  nutzbare, gegenständliche Gebilde </a:t>
            </a:r>
          </a:p>
          <a:p>
            <a:r>
              <a:rPr lang="de-DE" sz="1800" i="1" dirty="0"/>
              <a:t>Soziotechnische Systeme: </a:t>
            </a:r>
            <a:r>
              <a:rPr lang="de-DE" sz="1800" dirty="0"/>
              <a:t>personale und soziale Funktionsträger sind mit Sachsystemen aggregiert</a:t>
            </a:r>
          </a:p>
          <a:p>
            <a:endParaRPr lang="de-DE" sz="2000" dirty="0"/>
          </a:p>
        </p:txBody>
      </p:sp>
      <p:sp>
        <p:nvSpPr>
          <p:cNvPr id="6" name="Textfeld 5">
            <a:extLst>
              <a:ext uri="{FF2B5EF4-FFF2-40B4-BE49-F238E27FC236}">
                <a16:creationId xmlns:a16="http://schemas.microsoft.com/office/drawing/2014/main" id="{18DFEFA3-C233-4C3A-A22E-D2C96E49A271}"/>
              </a:ext>
            </a:extLst>
          </p:cNvPr>
          <p:cNvSpPr txBox="1"/>
          <p:nvPr/>
        </p:nvSpPr>
        <p:spPr>
          <a:xfrm>
            <a:off x="1002274" y="6261913"/>
            <a:ext cx="8798673" cy="276999"/>
          </a:xfrm>
          <a:prstGeom prst="rect">
            <a:avLst/>
          </a:prstGeom>
          <a:noFill/>
        </p:spPr>
        <p:txBody>
          <a:bodyPr wrap="square" rtlCol="0">
            <a:spAutoFit/>
          </a:bodyPr>
          <a:lstStyle/>
          <a:p>
            <a:r>
              <a:rPr lang="de-DE" sz="900" dirty="0"/>
              <a:t>﻿</a:t>
            </a:r>
            <a:r>
              <a:rPr lang="de-DE" sz="1200" dirty="0" err="1"/>
              <a:t>Ropohl</a:t>
            </a:r>
            <a:r>
              <a:rPr lang="de-DE" sz="1200" dirty="0"/>
              <a:t>, G. 1979. Eine Systemtheorie der Technik: Zur Grundlegung der Allgemeinen Technologie . Munich/Vienna: Hanser. 2nd </a:t>
            </a:r>
            <a:r>
              <a:rPr lang="de-DE" sz="1200" dirty="0" err="1"/>
              <a:t>ed</a:t>
            </a:r>
            <a:r>
              <a:rPr lang="de-DE" sz="1200" dirty="0"/>
              <a:t>., 1998.</a:t>
            </a:r>
          </a:p>
        </p:txBody>
      </p:sp>
      <p:graphicFrame>
        <p:nvGraphicFramePr>
          <p:cNvPr id="7" name="Object 4">
            <a:extLst>
              <a:ext uri="{FF2B5EF4-FFF2-40B4-BE49-F238E27FC236}">
                <a16:creationId xmlns:a16="http://schemas.microsoft.com/office/drawing/2014/main" id="{C73A691D-B697-4B35-BD72-85A9945A2189}"/>
              </a:ext>
            </a:extLst>
          </p:cNvPr>
          <p:cNvGraphicFramePr>
            <a:graphicFrameLocks noChangeAspect="1"/>
          </p:cNvGraphicFramePr>
          <p:nvPr/>
        </p:nvGraphicFramePr>
        <p:xfrm>
          <a:off x="6388101" y="1341439"/>
          <a:ext cx="4067175" cy="4852987"/>
        </p:xfrm>
        <a:graphic>
          <a:graphicData uri="http://schemas.openxmlformats.org/presentationml/2006/ole">
            <mc:AlternateContent xmlns:mc="http://schemas.openxmlformats.org/markup-compatibility/2006">
              <mc:Choice xmlns:v="urn:schemas-microsoft-com:vml" Requires="v">
                <p:oleObj spid="_x0000_s2056" name="CorelDRAW" r:id="rId4" imgW="5675986" imgH="8223585" progId="CorelDraw.Graphic.8">
                  <p:embed/>
                </p:oleObj>
              </mc:Choice>
              <mc:Fallback>
                <p:oleObj name="CorelDRAW" r:id="rId4" imgW="5675986" imgH="8223585" progId="CorelDraw.Graphic.8">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101" y="1341439"/>
                        <a:ext cx="4067175" cy="485298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solidFill>
                              <a:srgbClr val="EFEADD"/>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9876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D91CCA0-47B2-7E4C-8648-0628E4FB162E}"/>
              </a:ext>
            </a:extLst>
          </p:cNvPr>
          <p:cNvPicPr>
            <a:picLocks noChangeAspect="1"/>
          </p:cNvPicPr>
          <p:nvPr/>
        </p:nvPicPr>
        <p:blipFill>
          <a:blip r:embed="rId3"/>
          <a:stretch>
            <a:fillRect/>
          </a:stretch>
        </p:blipFill>
        <p:spPr>
          <a:xfrm>
            <a:off x="1314449" y="330228"/>
            <a:ext cx="9067347" cy="5876262"/>
          </a:xfrm>
          <a:prstGeom prst="rect">
            <a:avLst/>
          </a:prstGeom>
        </p:spPr>
      </p:pic>
      <p:sp>
        <p:nvSpPr>
          <p:cNvPr id="5" name="Textfeld 4">
            <a:extLst>
              <a:ext uri="{FF2B5EF4-FFF2-40B4-BE49-F238E27FC236}">
                <a16:creationId xmlns:a16="http://schemas.microsoft.com/office/drawing/2014/main" id="{7FDB0074-1996-3EFC-B6FB-02C354AF0088}"/>
              </a:ext>
            </a:extLst>
          </p:cNvPr>
          <p:cNvSpPr txBox="1"/>
          <p:nvPr/>
        </p:nvSpPr>
        <p:spPr>
          <a:xfrm>
            <a:off x="745724" y="6296939"/>
            <a:ext cx="11239130" cy="276999"/>
          </a:xfrm>
          <a:prstGeom prst="rect">
            <a:avLst/>
          </a:prstGeom>
          <a:noFill/>
        </p:spPr>
        <p:txBody>
          <a:bodyPr wrap="square" rtlCol="0">
            <a:spAutoFit/>
          </a:bodyPr>
          <a:lstStyle/>
          <a:p>
            <a:r>
              <a:rPr lang="de-DE" sz="1200" dirty="0"/>
              <a:t>Quelle: Magenheim</a:t>
            </a:r>
            <a:r>
              <a:rPr lang="en-US" sz="1200" dirty="0"/>
              <a:t>, J. und Schulte, C. (2006). Social, ethical and technical issues in informatics—An integrated approach. Education and Information Technologies, 11:319–339.</a:t>
            </a:r>
            <a:endParaRPr lang="de-DE" sz="1200" dirty="0"/>
          </a:p>
        </p:txBody>
      </p:sp>
    </p:spTree>
    <p:extLst>
      <p:ext uri="{BB962C8B-B14F-4D97-AF65-F5344CB8AC3E}">
        <p14:creationId xmlns:p14="http://schemas.microsoft.com/office/powerpoint/2010/main" val="2364749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18DD1-2F35-4172-8D28-AE5CE9F41210}"/>
              </a:ext>
            </a:extLst>
          </p:cNvPr>
          <p:cNvSpPr>
            <a:spLocks noGrp="1"/>
          </p:cNvSpPr>
          <p:nvPr>
            <p:ph type="title"/>
          </p:nvPr>
        </p:nvSpPr>
        <p:spPr/>
        <p:txBody>
          <a:bodyPr/>
          <a:lstStyle/>
          <a:p>
            <a:r>
              <a:rPr lang="de-DE" dirty="0"/>
              <a:t>„Dekonstruktion“ von Informatiksystemen</a:t>
            </a:r>
          </a:p>
        </p:txBody>
      </p:sp>
      <p:sp>
        <p:nvSpPr>
          <p:cNvPr id="4" name="Foliennummernplatzhalter 3">
            <a:extLst>
              <a:ext uri="{FF2B5EF4-FFF2-40B4-BE49-F238E27FC236}">
                <a16:creationId xmlns:a16="http://schemas.microsoft.com/office/drawing/2014/main" id="{835440B3-8CE5-4C1E-BF2D-B27B2E82DA74}"/>
              </a:ext>
            </a:extLst>
          </p:cNvPr>
          <p:cNvSpPr>
            <a:spLocks noGrp="1"/>
          </p:cNvSpPr>
          <p:nvPr>
            <p:ph type="sldNum" sz="quarter" idx="12"/>
          </p:nvPr>
        </p:nvSpPr>
        <p:spPr/>
        <p:txBody>
          <a:bodyPr/>
          <a:lstStyle/>
          <a:p>
            <a:fld id="{FA114BA8-E1E8-4B17-A80F-E8E9EE814FDD}" type="slidenum">
              <a:rPr lang="de-DE" smtClean="0"/>
              <a:t>17</a:t>
            </a:fld>
            <a:endParaRPr lang="de-DE"/>
          </a:p>
        </p:txBody>
      </p:sp>
      <p:sp>
        <p:nvSpPr>
          <p:cNvPr id="5" name="Rectangle 3">
            <a:extLst>
              <a:ext uri="{FF2B5EF4-FFF2-40B4-BE49-F238E27FC236}">
                <a16:creationId xmlns:a16="http://schemas.microsoft.com/office/drawing/2014/main" id="{9DD55AFD-DA7A-4471-8177-826DCE51DE7D}"/>
              </a:ext>
            </a:extLst>
          </p:cNvPr>
          <p:cNvSpPr txBox="1">
            <a:spLocks noChangeArrowheads="1"/>
          </p:cNvSpPr>
          <p:nvPr/>
        </p:nvSpPr>
        <p:spPr>
          <a:xfrm>
            <a:off x="1730987" y="1316271"/>
            <a:ext cx="4167188" cy="51117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Sichten auf Software:</a:t>
            </a:r>
          </a:p>
        </p:txBody>
      </p:sp>
      <p:graphicFrame>
        <p:nvGraphicFramePr>
          <p:cNvPr id="6" name="Rectangle 2">
            <a:extLst>
              <a:ext uri="{FF2B5EF4-FFF2-40B4-BE49-F238E27FC236}">
                <a16:creationId xmlns:a16="http://schemas.microsoft.com/office/drawing/2014/main" id="{669FBB9C-5892-44AC-8904-AFAF69CF3528}"/>
              </a:ext>
            </a:extLst>
          </p:cNvPr>
          <p:cNvGraphicFramePr>
            <a:graphicFrameLocks/>
          </p:cNvGraphicFramePr>
          <p:nvPr>
            <p:extLst>
              <p:ext uri="{D42A27DB-BD31-4B8C-83A1-F6EECF244321}">
                <p14:modId xmlns:p14="http://schemas.microsoft.com/office/powerpoint/2010/main" val="1315540302"/>
              </p:ext>
            </p:extLst>
          </p:nvPr>
        </p:nvGraphicFramePr>
        <p:xfrm>
          <a:off x="6849087" y="1651233"/>
          <a:ext cx="3486150" cy="2324100"/>
        </p:xfrm>
        <a:graphic>
          <a:graphicData uri="http://schemas.openxmlformats.org/presentationml/2006/ole">
            <mc:AlternateContent xmlns:mc="http://schemas.openxmlformats.org/markup-compatibility/2006">
              <mc:Choice xmlns:v="urn:schemas-microsoft-com:vml" Requires="v">
                <p:oleObj spid="_x0000_s3080" name="Flash-Film" r:id="rId4" imgW="0" imgH="0" progId="Flash.Film">
                  <p:embed/>
                </p:oleObj>
              </mc:Choice>
              <mc:Fallback>
                <p:oleObj name="Flash-Film" r:id="rId4" imgW="0" imgH="0" progId="Flash.Film">
                  <p:embed/>
                  <p:pic>
                    <p:nvPicPr>
                      <p:cNvPr id="76802" name="Rectangle 2"/>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849087" y="1651233"/>
                        <a:ext cx="3486150" cy="2324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7" name="Group 5">
            <a:extLst>
              <a:ext uri="{FF2B5EF4-FFF2-40B4-BE49-F238E27FC236}">
                <a16:creationId xmlns:a16="http://schemas.microsoft.com/office/drawing/2014/main" id="{83D8350D-6F03-439F-A9D6-C7E99D9D19AE}"/>
              </a:ext>
            </a:extLst>
          </p:cNvPr>
          <p:cNvGrpSpPr>
            <a:grpSpLocks/>
          </p:cNvGrpSpPr>
          <p:nvPr/>
        </p:nvGrpSpPr>
        <p:grpSpPr bwMode="auto">
          <a:xfrm>
            <a:off x="4826612" y="3259371"/>
            <a:ext cx="1873250" cy="1069975"/>
            <a:chOff x="2154" y="1888"/>
            <a:chExt cx="1180" cy="674"/>
          </a:xfrm>
        </p:grpSpPr>
        <p:sp>
          <p:nvSpPr>
            <p:cNvPr id="8" name="Text Box 6">
              <a:extLst>
                <a:ext uri="{FF2B5EF4-FFF2-40B4-BE49-F238E27FC236}">
                  <a16:creationId xmlns:a16="http://schemas.microsoft.com/office/drawing/2014/main" id="{B26E222B-01B7-48CA-88C8-141DE5D2891F}"/>
                </a:ext>
              </a:extLst>
            </p:cNvPr>
            <p:cNvSpPr txBox="1">
              <a:spLocks noChangeArrowheads="1"/>
            </p:cNvSpPr>
            <p:nvPr/>
          </p:nvSpPr>
          <p:spPr bwMode="auto">
            <a:xfrm>
              <a:off x="2183" y="2117"/>
              <a:ext cx="1112" cy="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a:spAutoFit/>
            </a:bodyPr>
            <a:lstStyle>
              <a:lvl1pPr marL="342900" indent="-342900"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eaLnBrk="1" hangingPunct="1">
                <a:buFontTx/>
                <a:buNone/>
              </a:pPr>
              <a:r>
                <a:rPr lang="de-DE" b="1">
                  <a:solidFill>
                    <a:srgbClr val="00019A"/>
                  </a:solidFill>
                </a:rPr>
                <a:t>Sozio-technisches</a:t>
              </a:r>
            </a:p>
            <a:p>
              <a:pPr algn="ctr" eaLnBrk="1" hangingPunct="1">
                <a:buFontTx/>
                <a:buNone/>
              </a:pPr>
              <a:r>
                <a:rPr lang="de-DE" b="1">
                  <a:solidFill>
                    <a:srgbClr val="00019A"/>
                  </a:solidFill>
                </a:rPr>
                <a:t>Informatiksystem</a:t>
              </a:r>
            </a:p>
          </p:txBody>
        </p:sp>
        <p:sp>
          <p:nvSpPr>
            <p:cNvPr id="9" name="AutoShape 7">
              <a:extLst>
                <a:ext uri="{FF2B5EF4-FFF2-40B4-BE49-F238E27FC236}">
                  <a16:creationId xmlns:a16="http://schemas.microsoft.com/office/drawing/2014/main" id="{16804B51-9EE7-44A9-9365-DFCB9170EAAC}"/>
                </a:ext>
              </a:extLst>
            </p:cNvPr>
            <p:cNvSpPr>
              <a:spLocks noChangeArrowheads="1"/>
            </p:cNvSpPr>
            <p:nvPr/>
          </p:nvSpPr>
          <p:spPr bwMode="auto">
            <a:xfrm>
              <a:off x="2154" y="1888"/>
              <a:ext cx="1180" cy="674"/>
            </a:xfrm>
            <a:prstGeom prst="can">
              <a:avLst>
                <a:gd name="adj" fmla="val 25000"/>
              </a:avLst>
            </a:pr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grpSp>
      <p:pic>
        <p:nvPicPr>
          <p:cNvPr id="10" name="Picture 8" descr="DSC05096_klein">
            <a:extLst>
              <a:ext uri="{FF2B5EF4-FFF2-40B4-BE49-F238E27FC236}">
                <a16:creationId xmlns:a16="http://schemas.microsoft.com/office/drawing/2014/main" id="{9F271668-25CA-4694-B2CF-5C18A4B25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737337" y="2389421"/>
            <a:ext cx="2062163" cy="1535112"/>
          </a:xfrm>
          <a:prstGeom prst="rect">
            <a:avLst/>
          </a:prstGeom>
          <a:noFill/>
        </p:spPr>
      </p:pic>
      <p:pic>
        <p:nvPicPr>
          <p:cNvPr id="11" name="Picture 9" descr="screenshot_video10">
            <a:extLst>
              <a:ext uri="{FF2B5EF4-FFF2-40B4-BE49-F238E27FC236}">
                <a16:creationId xmlns:a16="http://schemas.microsoft.com/office/drawing/2014/main" id="{E70BA17F-4A6B-4AF3-B001-200FDA2F6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250" y="4627796"/>
            <a:ext cx="2273300" cy="170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0" descr="uml_rgb">
            <a:extLst>
              <a:ext uri="{FF2B5EF4-FFF2-40B4-BE49-F238E27FC236}">
                <a16:creationId xmlns:a16="http://schemas.microsoft.com/office/drawing/2014/main" id="{DFEC288C-EABC-44EC-9254-C9095FF44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6125" y="1675046"/>
            <a:ext cx="2103437" cy="181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1" descr="screenshot_animation_auslag">
            <a:extLst>
              <a:ext uri="{FF2B5EF4-FFF2-40B4-BE49-F238E27FC236}">
                <a16:creationId xmlns:a16="http://schemas.microsoft.com/office/drawing/2014/main" id="{6445F60D-6AC2-4615-BAEC-616E8FB492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5928337" y="4638908"/>
            <a:ext cx="2384425" cy="1736725"/>
          </a:xfrm>
          <a:prstGeom prst="rect">
            <a:avLst/>
          </a:prstGeom>
          <a:noFill/>
        </p:spPr>
      </p:pic>
      <p:pic>
        <p:nvPicPr>
          <p:cNvPr id="14" name="Picture 12" descr="bediengeraet2">
            <a:extLst>
              <a:ext uri="{FF2B5EF4-FFF2-40B4-BE49-F238E27FC236}">
                <a16:creationId xmlns:a16="http://schemas.microsoft.com/office/drawing/2014/main" id="{0AA16C06-1D54-4E20-83D9-D49DFEDB5B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586525" y="2324333"/>
            <a:ext cx="1344612" cy="2159000"/>
          </a:xfrm>
          <a:prstGeom prst="rect">
            <a:avLst/>
          </a:prstGeom>
          <a:noFill/>
        </p:spPr>
      </p:pic>
      <p:pic>
        <p:nvPicPr>
          <p:cNvPr id="15" name="Picture 13" descr="quelltext_rgb_gabel">
            <a:extLst>
              <a:ext uri="{FF2B5EF4-FFF2-40B4-BE49-F238E27FC236}">
                <a16:creationId xmlns:a16="http://schemas.microsoft.com/office/drawing/2014/main" id="{7DDCE065-65F7-48CE-B153-CCA7F1CD13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0249" y="3349064"/>
            <a:ext cx="1800225" cy="226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4" descr="j0233018">
            <a:extLst>
              <a:ext uri="{FF2B5EF4-FFF2-40B4-BE49-F238E27FC236}">
                <a16:creationId xmlns:a16="http://schemas.microsoft.com/office/drawing/2014/main" id="{F0765BDC-360F-4D3B-A28E-156F5458CC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9637" y="1675046"/>
            <a:ext cx="1204913"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Line 15">
            <a:extLst>
              <a:ext uri="{FF2B5EF4-FFF2-40B4-BE49-F238E27FC236}">
                <a16:creationId xmlns:a16="http://schemas.microsoft.com/office/drawing/2014/main" id="{AE2F6F9A-3F8A-4C4D-85E4-B96F730A2E00}"/>
              </a:ext>
            </a:extLst>
          </p:cNvPr>
          <p:cNvSpPr>
            <a:spLocks noChangeShapeType="1"/>
          </p:cNvSpPr>
          <p:nvPr/>
        </p:nvSpPr>
        <p:spPr bwMode="auto">
          <a:xfrm>
            <a:off x="6987199" y="3908657"/>
            <a:ext cx="1255711" cy="149225"/>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de-DE"/>
          </a:p>
        </p:txBody>
      </p:sp>
      <p:sp>
        <p:nvSpPr>
          <p:cNvPr id="18" name="Line 16">
            <a:extLst>
              <a:ext uri="{FF2B5EF4-FFF2-40B4-BE49-F238E27FC236}">
                <a16:creationId xmlns:a16="http://schemas.microsoft.com/office/drawing/2014/main" id="{F37D6028-D48C-4576-A5D9-277175E21441}"/>
              </a:ext>
            </a:extLst>
          </p:cNvPr>
          <p:cNvSpPr>
            <a:spLocks noChangeShapeType="1"/>
          </p:cNvSpPr>
          <p:nvPr/>
        </p:nvSpPr>
        <p:spPr bwMode="auto">
          <a:xfrm>
            <a:off x="3818550" y="2972033"/>
            <a:ext cx="720725" cy="10795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type="triangle" w="med" len="med"/>
              </a14:hiddenLine>
            </a:ext>
          </a:extLst>
        </p:spPr>
        <p:txBody>
          <a:bodyPr/>
          <a:lstStyle/>
          <a:p>
            <a:endParaRPr lang="de-DE"/>
          </a:p>
        </p:txBody>
      </p:sp>
      <p:sp>
        <p:nvSpPr>
          <p:cNvPr id="19" name="Line 17">
            <a:extLst>
              <a:ext uri="{FF2B5EF4-FFF2-40B4-BE49-F238E27FC236}">
                <a16:creationId xmlns:a16="http://schemas.microsoft.com/office/drawing/2014/main" id="{C97F1DDF-A801-4F7E-B28B-61CFB0B9B64C}"/>
              </a:ext>
            </a:extLst>
          </p:cNvPr>
          <p:cNvSpPr>
            <a:spLocks noChangeShapeType="1"/>
          </p:cNvSpPr>
          <p:nvPr/>
        </p:nvSpPr>
        <p:spPr bwMode="auto">
          <a:xfrm flipV="1">
            <a:off x="6626837" y="2827571"/>
            <a:ext cx="865188" cy="360362"/>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de-DE"/>
          </a:p>
        </p:txBody>
      </p:sp>
      <p:sp>
        <p:nvSpPr>
          <p:cNvPr id="20" name="Line 18">
            <a:extLst>
              <a:ext uri="{FF2B5EF4-FFF2-40B4-BE49-F238E27FC236}">
                <a16:creationId xmlns:a16="http://schemas.microsoft.com/office/drawing/2014/main" id="{9E770A36-02D4-4470-AB28-BC825B433FBB}"/>
              </a:ext>
            </a:extLst>
          </p:cNvPr>
          <p:cNvSpPr>
            <a:spLocks noChangeShapeType="1"/>
          </p:cNvSpPr>
          <p:nvPr/>
        </p:nvSpPr>
        <p:spPr bwMode="auto">
          <a:xfrm>
            <a:off x="6555400" y="4411896"/>
            <a:ext cx="431800" cy="720725"/>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de-DE"/>
          </a:p>
        </p:txBody>
      </p:sp>
      <p:sp>
        <p:nvSpPr>
          <p:cNvPr id="21" name="Line 19">
            <a:extLst>
              <a:ext uri="{FF2B5EF4-FFF2-40B4-BE49-F238E27FC236}">
                <a16:creationId xmlns:a16="http://schemas.microsoft.com/office/drawing/2014/main" id="{BC49DAC7-7CEB-4EAA-8B38-D584EC355BFB}"/>
              </a:ext>
            </a:extLst>
          </p:cNvPr>
          <p:cNvSpPr>
            <a:spLocks noChangeShapeType="1"/>
          </p:cNvSpPr>
          <p:nvPr/>
        </p:nvSpPr>
        <p:spPr bwMode="auto">
          <a:xfrm flipH="1">
            <a:off x="4107475" y="4411896"/>
            <a:ext cx="503237" cy="431800"/>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de-DE"/>
          </a:p>
        </p:txBody>
      </p:sp>
      <p:sp>
        <p:nvSpPr>
          <p:cNvPr id="22" name="Line 20">
            <a:extLst>
              <a:ext uri="{FF2B5EF4-FFF2-40B4-BE49-F238E27FC236}">
                <a16:creationId xmlns:a16="http://schemas.microsoft.com/office/drawing/2014/main" id="{B152BB85-1083-4588-9AE6-BF433D73EFE4}"/>
              </a:ext>
            </a:extLst>
          </p:cNvPr>
          <p:cNvSpPr>
            <a:spLocks noChangeShapeType="1"/>
          </p:cNvSpPr>
          <p:nvPr/>
        </p:nvSpPr>
        <p:spPr bwMode="auto">
          <a:xfrm flipH="1" flipV="1">
            <a:off x="3675675" y="3259371"/>
            <a:ext cx="863600" cy="288925"/>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de-DE"/>
          </a:p>
        </p:txBody>
      </p:sp>
      <p:sp>
        <p:nvSpPr>
          <p:cNvPr id="23" name="Line 21">
            <a:extLst>
              <a:ext uri="{FF2B5EF4-FFF2-40B4-BE49-F238E27FC236}">
                <a16:creationId xmlns:a16="http://schemas.microsoft.com/office/drawing/2014/main" id="{C07D3397-2367-428F-8BE9-DDBD50946CE6}"/>
              </a:ext>
            </a:extLst>
          </p:cNvPr>
          <p:cNvSpPr>
            <a:spLocks noChangeShapeType="1"/>
          </p:cNvSpPr>
          <p:nvPr/>
        </p:nvSpPr>
        <p:spPr bwMode="auto">
          <a:xfrm flipV="1">
            <a:off x="5547337" y="2683108"/>
            <a:ext cx="0" cy="433388"/>
          </a:xfrm>
          <a:prstGeom prst="line">
            <a:avLst/>
          </a:prstGeom>
          <a:noFill/>
          <a:ln w="25400">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de-DE"/>
          </a:p>
        </p:txBody>
      </p:sp>
      <p:sp>
        <p:nvSpPr>
          <p:cNvPr id="3" name="Textfeld 2">
            <a:extLst>
              <a:ext uri="{FF2B5EF4-FFF2-40B4-BE49-F238E27FC236}">
                <a16:creationId xmlns:a16="http://schemas.microsoft.com/office/drawing/2014/main" id="{D6FE1162-5182-48D5-9B3E-19D36B93DDD5}"/>
              </a:ext>
            </a:extLst>
          </p:cNvPr>
          <p:cNvSpPr txBox="1"/>
          <p:nvPr/>
        </p:nvSpPr>
        <p:spPr>
          <a:xfrm>
            <a:off x="4916201" y="6458050"/>
            <a:ext cx="5467266" cy="276999"/>
          </a:xfrm>
          <a:prstGeom prst="rect">
            <a:avLst/>
          </a:prstGeom>
          <a:noFill/>
        </p:spPr>
        <p:txBody>
          <a:bodyPr wrap="none" rtlCol="0">
            <a:spAutoFit/>
          </a:bodyPr>
          <a:lstStyle/>
          <a:p>
            <a:r>
              <a:rPr lang="de-DE" sz="1200" dirty="0"/>
              <a:t>Bilder: Forschungsgruppe Didaktik der Informatik, Universität Paderborn 2006 - 2010</a:t>
            </a:r>
          </a:p>
        </p:txBody>
      </p:sp>
    </p:spTree>
    <p:extLst>
      <p:ext uri="{BB962C8B-B14F-4D97-AF65-F5344CB8AC3E}">
        <p14:creationId xmlns:p14="http://schemas.microsoft.com/office/powerpoint/2010/main" val="362456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619FE-9BB1-4EC2-BFF7-82BAF03A6F70}"/>
              </a:ext>
            </a:extLst>
          </p:cNvPr>
          <p:cNvSpPr>
            <a:spLocks noGrp="1"/>
          </p:cNvSpPr>
          <p:nvPr>
            <p:ph type="title"/>
          </p:nvPr>
        </p:nvSpPr>
        <p:spPr>
          <a:xfrm>
            <a:off x="838200" y="54769"/>
            <a:ext cx="10515600" cy="1325563"/>
          </a:xfrm>
        </p:spPr>
        <p:txBody>
          <a:bodyPr/>
          <a:lstStyle/>
          <a:p>
            <a:r>
              <a:rPr lang="de-DE" dirty="0"/>
              <a:t>Modelle der Dekonstruktion</a:t>
            </a:r>
          </a:p>
        </p:txBody>
      </p:sp>
      <p:sp>
        <p:nvSpPr>
          <p:cNvPr id="4" name="Foliennummernplatzhalter 3">
            <a:extLst>
              <a:ext uri="{FF2B5EF4-FFF2-40B4-BE49-F238E27FC236}">
                <a16:creationId xmlns:a16="http://schemas.microsoft.com/office/drawing/2014/main" id="{9B72719E-A97B-441E-BBAD-D494D15F99EB}"/>
              </a:ext>
            </a:extLst>
          </p:cNvPr>
          <p:cNvSpPr>
            <a:spLocks noGrp="1"/>
          </p:cNvSpPr>
          <p:nvPr>
            <p:ph type="sldNum" sz="quarter" idx="12"/>
          </p:nvPr>
        </p:nvSpPr>
        <p:spPr>
          <a:xfrm>
            <a:off x="8530701" y="6054510"/>
            <a:ext cx="2743200" cy="365125"/>
          </a:xfrm>
        </p:spPr>
        <p:txBody>
          <a:bodyPr/>
          <a:lstStyle/>
          <a:p>
            <a:fld id="{FA114BA8-E1E8-4B17-A80F-E8E9EE814FDD}" type="slidenum">
              <a:rPr lang="de-DE" smtClean="0"/>
              <a:t>18</a:t>
            </a:fld>
            <a:endParaRPr lang="de-DE"/>
          </a:p>
        </p:txBody>
      </p:sp>
      <p:pic>
        <p:nvPicPr>
          <p:cNvPr id="5" name="Picture 2" descr="Lager4transparent">
            <a:extLst>
              <a:ext uri="{FF2B5EF4-FFF2-40B4-BE49-F238E27FC236}">
                <a16:creationId xmlns:a16="http://schemas.microsoft.com/office/drawing/2014/main" id="{B761FEA0-397B-47EA-9552-24BF2736A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754" y="1582523"/>
            <a:ext cx="1806575" cy="205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descr="fhbo_crane">
            <a:extLst>
              <a:ext uri="{FF2B5EF4-FFF2-40B4-BE49-F238E27FC236}">
                <a16:creationId xmlns:a16="http://schemas.microsoft.com/office/drawing/2014/main" id="{91FB53E1-C6F7-4885-8121-45F2F1D7C3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7416" y="1798423"/>
            <a:ext cx="123825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f-main">
            <a:extLst>
              <a:ext uri="{FF2B5EF4-FFF2-40B4-BE49-F238E27FC236}">
                <a16:creationId xmlns:a16="http://schemas.microsoft.com/office/drawing/2014/main" id="{6AF315DA-7929-4F15-85F2-AF94389176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3316" y="2590585"/>
            <a:ext cx="1871663" cy="14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classdiag1">
            <a:extLst>
              <a:ext uri="{FF2B5EF4-FFF2-40B4-BE49-F238E27FC236}">
                <a16:creationId xmlns:a16="http://schemas.microsoft.com/office/drawing/2014/main" id="{C6342AA4-2574-4AF8-8226-A0B7BC4878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8816" y="2157198"/>
            <a:ext cx="2463800" cy="168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 descr="kasse">
            <a:extLst>
              <a:ext uri="{FF2B5EF4-FFF2-40B4-BE49-F238E27FC236}">
                <a16:creationId xmlns:a16="http://schemas.microsoft.com/office/drawing/2014/main" id="{F2FD2C5E-8DC8-4337-9190-14458B320F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24354" y="1582523"/>
            <a:ext cx="2519362" cy="189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7">
            <a:extLst>
              <a:ext uri="{FF2B5EF4-FFF2-40B4-BE49-F238E27FC236}">
                <a16:creationId xmlns:a16="http://schemas.microsoft.com/office/drawing/2014/main" id="{0E0D283C-CDF7-4F7E-A9EC-8FFD86937E19}"/>
              </a:ext>
            </a:extLst>
          </p:cNvPr>
          <p:cNvSpPr txBox="1">
            <a:spLocks noChangeArrowheads="1"/>
          </p:cNvSpPr>
          <p:nvPr/>
        </p:nvSpPr>
        <p:spPr bwMode="auto">
          <a:xfrm>
            <a:off x="4555704" y="1653960"/>
            <a:ext cx="3600450" cy="2292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0"/>
              </a:spcBef>
              <a:buFont typeface="Wingdings" pitchFamily="2" charset="2"/>
              <a:buChar char="w"/>
            </a:pPr>
            <a:r>
              <a:rPr lang="de-DE">
                <a:solidFill>
                  <a:srgbClr val="00019A"/>
                </a:solidFill>
              </a:rPr>
              <a:t>Fallstudien:</a:t>
            </a:r>
          </a:p>
          <a:p>
            <a:pPr eaLnBrk="1" hangingPunct="1">
              <a:spcBef>
                <a:spcPct val="0"/>
              </a:spcBef>
              <a:buFont typeface="Wingdings" pitchFamily="2" charset="2"/>
              <a:buChar char="w"/>
            </a:pPr>
            <a:r>
              <a:rPr lang="de-DE">
                <a:solidFill>
                  <a:srgbClr val="00019A"/>
                </a:solidFill>
              </a:rPr>
              <a:t>CRC-Modelle</a:t>
            </a:r>
          </a:p>
          <a:p>
            <a:pPr eaLnBrk="1" hangingPunct="1">
              <a:spcBef>
                <a:spcPct val="0"/>
              </a:spcBef>
              <a:buFont typeface="Wingdings" pitchFamily="2" charset="2"/>
              <a:buChar char="w"/>
            </a:pPr>
            <a:r>
              <a:rPr lang="de-DE">
                <a:solidFill>
                  <a:srgbClr val="00019A"/>
                </a:solidFill>
              </a:rPr>
              <a:t>Prototypen</a:t>
            </a:r>
          </a:p>
          <a:p>
            <a:pPr eaLnBrk="1" hangingPunct="1">
              <a:spcBef>
                <a:spcPct val="0"/>
              </a:spcBef>
              <a:buFont typeface="Wingdings" pitchFamily="2" charset="2"/>
              <a:buChar char="w"/>
            </a:pPr>
            <a:r>
              <a:rPr lang="de-DE">
                <a:solidFill>
                  <a:srgbClr val="00019A"/>
                </a:solidFill>
              </a:rPr>
              <a:t>UML-Diagramme</a:t>
            </a:r>
          </a:p>
          <a:p>
            <a:pPr eaLnBrk="1" hangingPunct="1">
              <a:spcBef>
                <a:spcPct val="0"/>
              </a:spcBef>
              <a:buFont typeface="Wingdings" pitchFamily="2" charset="2"/>
              <a:buChar char="w"/>
            </a:pPr>
            <a:r>
              <a:rPr lang="de-DE">
                <a:solidFill>
                  <a:srgbClr val="00019A"/>
                </a:solidFill>
              </a:rPr>
              <a:t>Design-Alternativen</a:t>
            </a:r>
          </a:p>
          <a:p>
            <a:pPr eaLnBrk="1" hangingPunct="1">
              <a:spcBef>
                <a:spcPct val="0"/>
              </a:spcBef>
              <a:buFont typeface="Wingdings" pitchFamily="2" charset="2"/>
              <a:buChar char="w"/>
            </a:pPr>
            <a:r>
              <a:rPr lang="de-DE">
                <a:solidFill>
                  <a:srgbClr val="00019A"/>
                </a:solidFill>
              </a:rPr>
              <a:t>Source-Code-Fragmente</a:t>
            </a:r>
          </a:p>
          <a:p>
            <a:pPr eaLnBrk="1" hangingPunct="1">
              <a:spcBef>
                <a:spcPct val="0"/>
              </a:spcBef>
              <a:buFont typeface="Wingdings" pitchFamily="2" charset="2"/>
              <a:buChar char="w"/>
            </a:pPr>
            <a:r>
              <a:rPr lang="de-DE">
                <a:solidFill>
                  <a:srgbClr val="00019A"/>
                </a:solidFill>
              </a:rPr>
              <a:t>Videosequenzen use cases</a:t>
            </a:r>
          </a:p>
          <a:p>
            <a:pPr eaLnBrk="1" hangingPunct="1">
              <a:spcBef>
                <a:spcPct val="0"/>
              </a:spcBef>
              <a:buFont typeface="Wingdings" pitchFamily="2" charset="2"/>
              <a:buChar char="w"/>
            </a:pPr>
            <a:r>
              <a:rPr lang="de-DE">
                <a:solidFill>
                  <a:srgbClr val="00019A"/>
                </a:solidFill>
              </a:rPr>
              <a:t>Sozio-technisches Umfeld</a:t>
            </a:r>
          </a:p>
          <a:p>
            <a:pPr eaLnBrk="1" hangingPunct="1">
              <a:spcBef>
                <a:spcPct val="0"/>
              </a:spcBef>
              <a:buFont typeface="Wingdings" pitchFamily="2" charset="2"/>
              <a:buChar char="w"/>
            </a:pPr>
            <a:r>
              <a:rPr lang="de-DE">
                <a:solidFill>
                  <a:srgbClr val="00019A"/>
                </a:solidFill>
              </a:rPr>
              <a:t>Interviews mit Anwendern</a:t>
            </a:r>
          </a:p>
        </p:txBody>
      </p:sp>
      <p:sp>
        <p:nvSpPr>
          <p:cNvPr id="11" name="Text Box 8">
            <a:extLst>
              <a:ext uri="{FF2B5EF4-FFF2-40B4-BE49-F238E27FC236}">
                <a16:creationId xmlns:a16="http://schemas.microsoft.com/office/drawing/2014/main" id="{50A94536-2A8C-41CF-AD03-E60306E7033A}"/>
              </a:ext>
            </a:extLst>
          </p:cNvPr>
          <p:cNvSpPr txBox="1">
            <a:spLocks noChangeArrowheads="1"/>
          </p:cNvSpPr>
          <p:nvPr/>
        </p:nvSpPr>
        <p:spPr bwMode="auto">
          <a:xfrm>
            <a:off x="8286329" y="1082460"/>
            <a:ext cx="124142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50000"/>
              </a:spcBef>
              <a:buFontTx/>
              <a:buNone/>
            </a:pPr>
            <a:r>
              <a:rPr lang="de-DE" sz="1800" dirty="0">
                <a:solidFill>
                  <a:srgbClr val="00019A"/>
                </a:solidFill>
              </a:rPr>
              <a:t>Kiosksoft</a:t>
            </a:r>
          </a:p>
        </p:txBody>
      </p:sp>
      <p:sp>
        <p:nvSpPr>
          <p:cNvPr id="12" name="Text Box 9">
            <a:extLst>
              <a:ext uri="{FF2B5EF4-FFF2-40B4-BE49-F238E27FC236}">
                <a16:creationId xmlns:a16="http://schemas.microsoft.com/office/drawing/2014/main" id="{B5BE1704-1C31-4322-94E9-17CFCB97BBF4}"/>
              </a:ext>
            </a:extLst>
          </p:cNvPr>
          <p:cNvSpPr txBox="1">
            <a:spLocks noChangeArrowheads="1"/>
          </p:cNvSpPr>
          <p:nvPr/>
        </p:nvSpPr>
        <p:spPr bwMode="auto">
          <a:xfrm>
            <a:off x="1733129" y="1082460"/>
            <a:ext cx="2057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0"/>
              </a:spcBef>
              <a:buFontTx/>
              <a:buNone/>
            </a:pPr>
            <a:r>
              <a:rPr lang="de-DE" sz="1800" dirty="0">
                <a:solidFill>
                  <a:srgbClr val="00019A"/>
                </a:solidFill>
              </a:rPr>
              <a:t>Hochregallager</a:t>
            </a:r>
            <a:endParaRPr lang="de-DE" sz="1400" dirty="0">
              <a:solidFill>
                <a:srgbClr val="00019A"/>
              </a:solidFill>
            </a:endParaRPr>
          </a:p>
        </p:txBody>
      </p:sp>
      <p:sp>
        <p:nvSpPr>
          <p:cNvPr id="13" name="Text Box 10">
            <a:extLst>
              <a:ext uri="{FF2B5EF4-FFF2-40B4-BE49-F238E27FC236}">
                <a16:creationId xmlns:a16="http://schemas.microsoft.com/office/drawing/2014/main" id="{D2D26CF9-C973-4619-BA45-C74BF764EEF1}"/>
              </a:ext>
            </a:extLst>
          </p:cNvPr>
          <p:cNvSpPr txBox="1">
            <a:spLocks noChangeArrowheads="1"/>
          </p:cNvSpPr>
          <p:nvPr/>
        </p:nvSpPr>
        <p:spPr bwMode="auto">
          <a:xfrm>
            <a:off x="1963316" y="3890748"/>
            <a:ext cx="15113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0"/>
              </a:spcBef>
              <a:buFontTx/>
              <a:buNone/>
            </a:pPr>
            <a:r>
              <a:rPr lang="de-DE" sz="1200" b="1">
                <a:solidFill>
                  <a:srgbClr val="00019A"/>
                </a:solidFill>
              </a:rPr>
              <a:t>Lego-Hochregallager</a:t>
            </a:r>
          </a:p>
        </p:txBody>
      </p:sp>
      <p:sp>
        <p:nvSpPr>
          <p:cNvPr id="14" name="Text Box 11">
            <a:extLst>
              <a:ext uri="{FF2B5EF4-FFF2-40B4-BE49-F238E27FC236}">
                <a16:creationId xmlns:a16="http://schemas.microsoft.com/office/drawing/2014/main" id="{86E2FB5B-1E73-4ED3-9D41-A100E13724B8}"/>
              </a:ext>
            </a:extLst>
          </p:cNvPr>
          <p:cNvSpPr txBox="1">
            <a:spLocks noChangeArrowheads="1"/>
          </p:cNvSpPr>
          <p:nvPr/>
        </p:nvSpPr>
        <p:spPr bwMode="auto">
          <a:xfrm>
            <a:off x="8535566" y="3890748"/>
            <a:ext cx="896938"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0"/>
              </a:spcBef>
              <a:buFontTx/>
              <a:buNone/>
            </a:pPr>
            <a:r>
              <a:rPr lang="de-DE" sz="1200" b="1">
                <a:solidFill>
                  <a:srgbClr val="00019A"/>
                </a:solidFill>
              </a:rPr>
              <a:t>Schulkiosk</a:t>
            </a:r>
          </a:p>
        </p:txBody>
      </p:sp>
      <p:sp>
        <p:nvSpPr>
          <p:cNvPr id="15" name="Text Box 12">
            <a:extLst>
              <a:ext uri="{FF2B5EF4-FFF2-40B4-BE49-F238E27FC236}">
                <a16:creationId xmlns:a16="http://schemas.microsoft.com/office/drawing/2014/main" id="{3100603D-F90C-4602-AA60-4A7CB8F9B8BD}"/>
              </a:ext>
            </a:extLst>
          </p:cNvPr>
          <p:cNvSpPr txBox="1">
            <a:spLocks noChangeArrowheads="1"/>
          </p:cNvSpPr>
          <p:nvPr/>
        </p:nvSpPr>
        <p:spPr bwMode="auto">
          <a:xfrm>
            <a:off x="1173836" y="4301295"/>
            <a:ext cx="4032250"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50000"/>
              </a:spcBef>
              <a:buFont typeface="Wingdings" pitchFamily="2" charset="2"/>
              <a:buChar char="w"/>
            </a:pPr>
            <a:r>
              <a:rPr lang="de-DE" dirty="0">
                <a:solidFill>
                  <a:srgbClr val="00019A"/>
                </a:solidFill>
              </a:rPr>
              <a:t>Sozio-technisches Informatiksystem</a:t>
            </a:r>
          </a:p>
          <a:p>
            <a:pPr eaLnBrk="1" hangingPunct="1">
              <a:spcBef>
                <a:spcPct val="50000"/>
              </a:spcBef>
              <a:buFont typeface="Wingdings" pitchFamily="2" charset="2"/>
              <a:buChar char="w"/>
            </a:pPr>
            <a:r>
              <a:rPr lang="de-DE" dirty="0">
                <a:solidFill>
                  <a:srgbClr val="00019A"/>
                </a:solidFill>
              </a:rPr>
              <a:t>Systemorientierte Didaktik</a:t>
            </a:r>
          </a:p>
          <a:p>
            <a:pPr eaLnBrk="1" hangingPunct="1">
              <a:spcBef>
                <a:spcPct val="50000"/>
              </a:spcBef>
              <a:buFont typeface="Wingdings" pitchFamily="2" charset="2"/>
              <a:buChar char="w"/>
            </a:pPr>
            <a:r>
              <a:rPr lang="de-DE" dirty="0">
                <a:solidFill>
                  <a:srgbClr val="00019A"/>
                </a:solidFill>
              </a:rPr>
              <a:t>Wissenschaftstheoretische Bezüge</a:t>
            </a:r>
          </a:p>
          <a:p>
            <a:pPr eaLnBrk="1" hangingPunct="1">
              <a:spcBef>
                <a:spcPct val="50000"/>
              </a:spcBef>
              <a:buFont typeface="Wingdings" pitchFamily="2" charset="2"/>
              <a:buChar char="w"/>
            </a:pPr>
            <a:r>
              <a:rPr lang="de-DE" dirty="0">
                <a:solidFill>
                  <a:srgbClr val="00019A"/>
                </a:solidFill>
              </a:rPr>
              <a:t>Vorgehensmodelle im Informatikunterricht</a:t>
            </a:r>
            <a:br>
              <a:rPr lang="de-DE" dirty="0">
                <a:solidFill>
                  <a:srgbClr val="00019A"/>
                </a:solidFill>
              </a:rPr>
            </a:br>
            <a:r>
              <a:rPr lang="de-DE" dirty="0">
                <a:solidFill>
                  <a:srgbClr val="00019A"/>
                </a:solidFill>
              </a:rPr>
              <a:t>    und der Software-Entwicklung</a:t>
            </a:r>
          </a:p>
          <a:p>
            <a:pPr eaLnBrk="1" hangingPunct="1">
              <a:spcBef>
                <a:spcPct val="50000"/>
              </a:spcBef>
              <a:buFont typeface="Wingdings" pitchFamily="2" charset="2"/>
              <a:buChar char="w"/>
            </a:pPr>
            <a:r>
              <a:rPr lang="de-DE" dirty="0">
                <a:solidFill>
                  <a:srgbClr val="00019A"/>
                </a:solidFill>
              </a:rPr>
              <a:t>Berufsbilder</a:t>
            </a:r>
          </a:p>
        </p:txBody>
      </p:sp>
      <p:sp>
        <p:nvSpPr>
          <p:cNvPr id="16" name="Text Box 13">
            <a:extLst>
              <a:ext uri="{FF2B5EF4-FFF2-40B4-BE49-F238E27FC236}">
                <a16:creationId xmlns:a16="http://schemas.microsoft.com/office/drawing/2014/main" id="{F87F95B1-278A-43BE-836E-C95F7BB456E1}"/>
              </a:ext>
            </a:extLst>
          </p:cNvPr>
          <p:cNvSpPr txBox="1">
            <a:spLocks noChangeArrowheads="1"/>
          </p:cNvSpPr>
          <p:nvPr/>
        </p:nvSpPr>
        <p:spPr bwMode="auto">
          <a:xfrm>
            <a:off x="6034732" y="4304701"/>
            <a:ext cx="4991938"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bg2"/>
                </a:solidFill>
                <a:latin typeface="MetaNormalLF-Roman" pitchFamily="34" charset="0"/>
              </a:defRPr>
            </a:lvl1pPr>
            <a:lvl2pPr marL="742950" indent="-285750" eaLnBrk="0" hangingPunct="0">
              <a:defRPr sz="1600">
                <a:solidFill>
                  <a:schemeClr val="bg2"/>
                </a:solidFill>
                <a:latin typeface="MetaNormalLF-Roman" pitchFamily="34" charset="0"/>
              </a:defRPr>
            </a:lvl2pPr>
            <a:lvl3pPr marL="1143000" indent="-228600" eaLnBrk="0" hangingPunct="0">
              <a:defRPr sz="1600">
                <a:solidFill>
                  <a:schemeClr val="bg2"/>
                </a:solidFill>
                <a:latin typeface="MetaNormalLF-Roman" pitchFamily="34" charset="0"/>
              </a:defRPr>
            </a:lvl3pPr>
            <a:lvl4pPr marL="1600200" indent="-228600" eaLnBrk="0" hangingPunct="0">
              <a:defRPr sz="1600">
                <a:solidFill>
                  <a:schemeClr val="bg2"/>
                </a:solidFill>
                <a:latin typeface="MetaNormalLF-Roman" pitchFamily="34" charset="0"/>
              </a:defRPr>
            </a:lvl4pPr>
            <a:lvl5pPr marL="2057400" indent="-228600" eaLnBrk="0" hangingPunct="0">
              <a:defRPr sz="1600">
                <a:solidFill>
                  <a:schemeClr val="bg2"/>
                </a:solidFill>
                <a:latin typeface="MetaNormalLF-Roman" pitchFamily="34" charset="0"/>
              </a:defRPr>
            </a:lvl5pPr>
            <a:lvl6pPr marL="2514600" indent="-228600" eaLnBrk="0" fontAlgn="base" hangingPunct="0">
              <a:spcBef>
                <a:spcPct val="20000"/>
              </a:spcBef>
              <a:spcAft>
                <a:spcPct val="0"/>
              </a:spcAft>
              <a:buChar char="•"/>
              <a:defRPr sz="1600">
                <a:solidFill>
                  <a:schemeClr val="bg2"/>
                </a:solidFill>
                <a:latin typeface="MetaNormalLF-Roman" pitchFamily="34" charset="0"/>
              </a:defRPr>
            </a:lvl6pPr>
            <a:lvl7pPr marL="2971800" indent="-228600" eaLnBrk="0" fontAlgn="base" hangingPunct="0">
              <a:spcBef>
                <a:spcPct val="20000"/>
              </a:spcBef>
              <a:spcAft>
                <a:spcPct val="0"/>
              </a:spcAft>
              <a:buChar char="•"/>
              <a:defRPr sz="1600">
                <a:solidFill>
                  <a:schemeClr val="bg2"/>
                </a:solidFill>
                <a:latin typeface="MetaNormalLF-Roman" pitchFamily="34" charset="0"/>
              </a:defRPr>
            </a:lvl7pPr>
            <a:lvl8pPr marL="3429000" indent="-228600" eaLnBrk="0" fontAlgn="base" hangingPunct="0">
              <a:spcBef>
                <a:spcPct val="20000"/>
              </a:spcBef>
              <a:spcAft>
                <a:spcPct val="0"/>
              </a:spcAft>
              <a:buChar char="•"/>
              <a:defRPr sz="1600">
                <a:solidFill>
                  <a:schemeClr val="bg2"/>
                </a:solidFill>
                <a:latin typeface="MetaNormalLF-Roman" pitchFamily="34" charset="0"/>
              </a:defRPr>
            </a:lvl8pPr>
            <a:lvl9pPr marL="3886200" indent="-228600" eaLnBrk="0" fontAlgn="base" hangingPunct="0">
              <a:spcBef>
                <a:spcPct val="20000"/>
              </a:spcBef>
              <a:spcAft>
                <a:spcPct val="0"/>
              </a:spcAft>
              <a:buChar char="•"/>
              <a:defRPr sz="1600">
                <a:solidFill>
                  <a:schemeClr val="bg2"/>
                </a:solidFill>
                <a:latin typeface="MetaNormalLF-Roman" pitchFamily="34" charset="0"/>
              </a:defRPr>
            </a:lvl9pPr>
          </a:lstStyle>
          <a:p>
            <a:pPr eaLnBrk="1" hangingPunct="1">
              <a:spcBef>
                <a:spcPct val="50000"/>
              </a:spcBef>
              <a:buFont typeface="Wingdings" pitchFamily="2" charset="2"/>
              <a:buChar char="w"/>
            </a:pPr>
            <a:r>
              <a:rPr lang="de-DE" dirty="0">
                <a:solidFill>
                  <a:srgbClr val="00019A"/>
                </a:solidFill>
              </a:rPr>
              <a:t>Anwendungsfälle</a:t>
            </a:r>
          </a:p>
          <a:p>
            <a:pPr eaLnBrk="1" hangingPunct="1">
              <a:spcBef>
                <a:spcPct val="50000"/>
              </a:spcBef>
              <a:buFont typeface="Wingdings" pitchFamily="2" charset="2"/>
              <a:buChar char="w"/>
            </a:pPr>
            <a:r>
              <a:rPr lang="de-DE" dirty="0">
                <a:solidFill>
                  <a:srgbClr val="00019A"/>
                </a:solidFill>
              </a:rPr>
              <a:t>Re-engineering </a:t>
            </a:r>
          </a:p>
          <a:p>
            <a:pPr eaLnBrk="1" hangingPunct="1">
              <a:spcBef>
                <a:spcPct val="50000"/>
              </a:spcBef>
              <a:buFont typeface="Wingdings" pitchFamily="2" charset="2"/>
              <a:buChar char="w"/>
            </a:pPr>
            <a:r>
              <a:rPr lang="de-DE" dirty="0">
                <a:solidFill>
                  <a:srgbClr val="00019A"/>
                </a:solidFill>
              </a:rPr>
              <a:t>Auswirkungen von Informatiksystemen</a:t>
            </a:r>
          </a:p>
          <a:p>
            <a:pPr eaLnBrk="1" hangingPunct="1">
              <a:spcBef>
                <a:spcPct val="50000"/>
              </a:spcBef>
              <a:buFont typeface="Wingdings" pitchFamily="2" charset="2"/>
              <a:buChar char="w"/>
            </a:pPr>
            <a:r>
              <a:rPr lang="de-DE" dirty="0">
                <a:solidFill>
                  <a:srgbClr val="00019A"/>
                </a:solidFill>
              </a:rPr>
              <a:t>Dekonstruktion</a:t>
            </a:r>
          </a:p>
          <a:p>
            <a:pPr eaLnBrk="1" hangingPunct="1">
              <a:spcBef>
                <a:spcPct val="50000"/>
              </a:spcBef>
              <a:buFont typeface="Wingdings" pitchFamily="2" charset="2"/>
              <a:buChar char="w"/>
            </a:pPr>
            <a:r>
              <a:rPr lang="de-DE" dirty="0">
                <a:solidFill>
                  <a:srgbClr val="00019A"/>
                </a:solidFill>
              </a:rPr>
              <a:t>Wechselwirkungen Informatiksystemen und Gesellschaft</a:t>
            </a:r>
          </a:p>
        </p:txBody>
      </p:sp>
      <p:sp>
        <p:nvSpPr>
          <p:cNvPr id="17" name="Textfeld 16">
            <a:extLst>
              <a:ext uri="{FF2B5EF4-FFF2-40B4-BE49-F238E27FC236}">
                <a16:creationId xmlns:a16="http://schemas.microsoft.com/office/drawing/2014/main" id="{9918EB51-FF8C-4A9E-AEF2-5814A5B95A0A}"/>
              </a:ext>
            </a:extLst>
          </p:cNvPr>
          <p:cNvSpPr txBox="1"/>
          <p:nvPr/>
        </p:nvSpPr>
        <p:spPr>
          <a:xfrm>
            <a:off x="4776450" y="6235924"/>
            <a:ext cx="5467266" cy="276999"/>
          </a:xfrm>
          <a:prstGeom prst="rect">
            <a:avLst/>
          </a:prstGeom>
          <a:noFill/>
        </p:spPr>
        <p:txBody>
          <a:bodyPr wrap="none" rtlCol="0">
            <a:spAutoFit/>
          </a:bodyPr>
          <a:lstStyle/>
          <a:p>
            <a:r>
              <a:rPr lang="de-DE" sz="1200" dirty="0"/>
              <a:t>Bilder: Forschungsgruppe Didaktik der Informatik, Universität Paderborn 2006 - 2010</a:t>
            </a:r>
          </a:p>
        </p:txBody>
      </p:sp>
    </p:spTree>
    <p:extLst>
      <p:ext uri="{BB962C8B-B14F-4D97-AF65-F5344CB8AC3E}">
        <p14:creationId xmlns:p14="http://schemas.microsoft.com/office/powerpoint/2010/main" val="141953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2C90A-1B83-4260-B411-7B93513074E9}"/>
              </a:ext>
            </a:extLst>
          </p:cNvPr>
          <p:cNvSpPr>
            <a:spLocks noGrp="1"/>
          </p:cNvSpPr>
          <p:nvPr>
            <p:ph type="title"/>
          </p:nvPr>
        </p:nvSpPr>
        <p:spPr/>
        <p:txBody>
          <a:bodyPr/>
          <a:lstStyle/>
          <a:p>
            <a:r>
              <a:rPr lang="de-DE" dirty="0"/>
              <a:t>Sieben Schritte Schema zur Dekonstruktion</a:t>
            </a:r>
          </a:p>
        </p:txBody>
      </p:sp>
      <p:sp>
        <p:nvSpPr>
          <p:cNvPr id="4" name="Foliennummernplatzhalter 3">
            <a:extLst>
              <a:ext uri="{FF2B5EF4-FFF2-40B4-BE49-F238E27FC236}">
                <a16:creationId xmlns:a16="http://schemas.microsoft.com/office/drawing/2014/main" id="{14658D52-6B92-4307-ACE0-8644FB6D0711}"/>
              </a:ext>
            </a:extLst>
          </p:cNvPr>
          <p:cNvSpPr>
            <a:spLocks noGrp="1"/>
          </p:cNvSpPr>
          <p:nvPr>
            <p:ph type="sldNum" sz="quarter" idx="12"/>
          </p:nvPr>
        </p:nvSpPr>
        <p:spPr/>
        <p:txBody>
          <a:bodyPr/>
          <a:lstStyle/>
          <a:p>
            <a:fld id="{FA114BA8-E1E8-4B17-A80F-E8E9EE814FDD}" type="slidenum">
              <a:rPr lang="de-DE" smtClean="0"/>
              <a:t>19</a:t>
            </a:fld>
            <a:endParaRPr lang="de-DE"/>
          </a:p>
        </p:txBody>
      </p:sp>
      <p:pic>
        <p:nvPicPr>
          <p:cNvPr id="5" name="Picture 3">
            <a:extLst>
              <a:ext uri="{FF2B5EF4-FFF2-40B4-BE49-F238E27FC236}">
                <a16:creationId xmlns:a16="http://schemas.microsoft.com/office/drawing/2014/main" id="{8731D07C-08DE-47DB-A738-FBA7B3162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76" b="1000"/>
          <a:stretch/>
        </p:blipFill>
        <p:spPr bwMode="auto">
          <a:xfrm>
            <a:off x="1730375" y="1465475"/>
            <a:ext cx="8251825" cy="525600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25400">
                <a:solidFill>
                  <a:srgbClr val="EFEADD"/>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956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54189-197F-4EA0-A052-BD6E221322F8}"/>
              </a:ext>
            </a:extLst>
          </p:cNvPr>
          <p:cNvSpPr>
            <a:spLocks noGrp="1"/>
          </p:cNvSpPr>
          <p:nvPr>
            <p:ph type="title"/>
          </p:nvPr>
        </p:nvSpPr>
        <p:spPr/>
        <p:txBody>
          <a:bodyPr/>
          <a:lstStyle/>
          <a:p>
            <a:r>
              <a:rPr lang="de-DE" dirty="0"/>
              <a:t>Gliederung</a:t>
            </a:r>
          </a:p>
        </p:txBody>
      </p:sp>
      <p:sp>
        <p:nvSpPr>
          <p:cNvPr id="3" name="Inhaltsplatzhalter 2">
            <a:extLst>
              <a:ext uri="{FF2B5EF4-FFF2-40B4-BE49-F238E27FC236}">
                <a16:creationId xmlns:a16="http://schemas.microsoft.com/office/drawing/2014/main" id="{1EBEA84D-87C7-4EA3-BA2A-0F9E04D616A8}"/>
              </a:ext>
            </a:extLst>
          </p:cNvPr>
          <p:cNvSpPr>
            <a:spLocks noGrp="1"/>
          </p:cNvSpPr>
          <p:nvPr>
            <p:ph idx="1"/>
          </p:nvPr>
        </p:nvSpPr>
        <p:spPr/>
        <p:txBody>
          <a:bodyPr>
            <a:normAutofit/>
          </a:bodyPr>
          <a:lstStyle/>
          <a:p>
            <a:r>
              <a:rPr lang="de-DE" sz="3200" dirty="0"/>
              <a:t>Informatiksysteme und Informatikunterricht</a:t>
            </a:r>
          </a:p>
          <a:p>
            <a:r>
              <a:rPr lang="de-DE" sz="3200" dirty="0"/>
              <a:t>Software als Teil von Informatiksystemen </a:t>
            </a:r>
          </a:p>
          <a:p>
            <a:r>
              <a:rPr lang="de-DE" sz="3200" dirty="0"/>
              <a:t>Lerntheoretische Grundlagen </a:t>
            </a:r>
          </a:p>
          <a:p>
            <a:r>
              <a:rPr lang="de-DE" sz="3200" dirty="0"/>
              <a:t>Weitere theoretische Grundlagen (</a:t>
            </a:r>
            <a:r>
              <a:rPr lang="de-DE" sz="3200" dirty="0" err="1"/>
              <a:t>Ropohl</a:t>
            </a:r>
            <a:r>
              <a:rPr lang="de-DE" sz="3200" dirty="0"/>
              <a:t>, Derrida …)</a:t>
            </a:r>
          </a:p>
          <a:p>
            <a:r>
              <a:rPr lang="de-DE" sz="3200" dirty="0"/>
              <a:t>Wesentliche Aspekte des Systemorientierten Ansatzes</a:t>
            </a:r>
          </a:p>
          <a:p>
            <a:r>
              <a:rPr lang="de-DE" sz="3200" dirty="0"/>
              <a:t>Fazit</a:t>
            </a:r>
          </a:p>
          <a:p>
            <a:r>
              <a:rPr lang="de-DE" sz="3200" dirty="0"/>
              <a:t>Referenzen</a:t>
            </a:r>
          </a:p>
        </p:txBody>
      </p:sp>
      <p:sp>
        <p:nvSpPr>
          <p:cNvPr id="4" name="Foliennummernplatzhalter 3">
            <a:extLst>
              <a:ext uri="{FF2B5EF4-FFF2-40B4-BE49-F238E27FC236}">
                <a16:creationId xmlns:a16="http://schemas.microsoft.com/office/drawing/2014/main" id="{3CDEF0B8-0C83-414D-A611-E0B95007AF69}"/>
              </a:ext>
            </a:extLst>
          </p:cNvPr>
          <p:cNvSpPr>
            <a:spLocks noGrp="1"/>
          </p:cNvSpPr>
          <p:nvPr>
            <p:ph type="sldNum" sz="quarter" idx="12"/>
          </p:nvPr>
        </p:nvSpPr>
        <p:spPr/>
        <p:txBody>
          <a:bodyPr/>
          <a:lstStyle/>
          <a:p>
            <a:fld id="{FA114BA8-E1E8-4B17-A80F-E8E9EE814FDD}" type="slidenum">
              <a:rPr lang="de-DE" smtClean="0"/>
              <a:t>2</a:t>
            </a:fld>
            <a:endParaRPr lang="de-DE"/>
          </a:p>
        </p:txBody>
      </p:sp>
    </p:spTree>
    <p:extLst>
      <p:ext uri="{BB962C8B-B14F-4D97-AF65-F5344CB8AC3E}">
        <p14:creationId xmlns:p14="http://schemas.microsoft.com/office/powerpoint/2010/main" val="333499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24BFC5-6F76-42D3-B931-A60FA31824DD}"/>
              </a:ext>
            </a:extLst>
          </p:cNvPr>
          <p:cNvSpPr>
            <a:spLocks noGrp="1"/>
          </p:cNvSpPr>
          <p:nvPr>
            <p:ph type="title"/>
          </p:nvPr>
        </p:nvSpPr>
        <p:spPr/>
        <p:txBody>
          <a:bodyPr/>
          <a:lstStyle/>
          <a:p>
            <a:r>
              <a:rPr lang="de-DE" dirty="0"/>
              <a:t>Didaktische Prinzipien des</a:t>
            </a:r>
            <a:br>
              <a:rPr lang="de-DE" dirty="0"/>
            </a:br>
            <a:r>
              <a:rPr lang="de-DE" dirty="0"/>
              <a:t>Informatik Lernlabors (ILL)</a:t>
            </a:r>
          </a:p>
        </p:txBody>
      </p:sp>
      <p:sp>
        <p:nvSpPr>
          <p:cNvPr id="3" name="Inhaltsplatzhalter 2">
            <a:extLst>
              <a:ext uri="{FF2B5EF4-FFF2-40B4-BE49-F238E27FC236}">
                <a16:creationId xmlns:a16="http://schemas.microsoft.com/office/drawing/2014/main" id="{B8EE30D1-72A0-4CA7-AFDF-734108A4BA5C}"/>
              </a:ext>
            </a:extLst>
          </p:cNvPr>
          <p:cNvSpPr>
            <a:spLocks noGrp="1"/>
          </p:cNvSpPr>
          <p:nvPr>
            <p:ph idx="1"/>
          </p:nvPr>
        </p:nvSpPr>
        <p:spPr>
          <a:xfrm>
            <a:off x="838200" y="1819320"/>
            <a:ext cx="10515600" cy="2213617"/>
          </a:xfrm>
        </p:spPr>
        <p:txBody>
          <a:bodyPr>
            <a:normAutofit/>
          </a:bodyPr>
          <a:lstStyle/>
          <a:p>
            <a:r>
              <a:rPr lang="de-DE" sz="2600" dirty="0"/>
              <a:t>Komplexe Explorationsaufgabe</a:t>
            </a:r>
          </a:p>
          <a:p>
            <a:r>
              <a:rPr lang="de-DE" sz="2600" dirty="0"/>
              <a:t>Bezug zu einem realen Informatiksystem</a:t>
            </a:r>
          </a:p>
          <a:p>
            <a:r>
              <a:rPr lang="de-DE" sz="2600" dirty="0"/>
              <a:t>Vielfältige Sichten auf das Systemmodell</a:t>
            </a:r>
          </a:p>
          <a:p>
            <a:r>
              <a:rPr lang="de-DE" sz="2600" dirty="0"/>
              <a:t>Einsatz einer Lernumgebung mit multimedialen Elementen</a:t>
            </a:r>
          </a:p>
        </p:txBody>
      </p:sp>
      <p:sp>
        <p:nvSpPr>
          <p:cNvPr id="4" name="Foliennummernplatzhalter 3">
            <a:extLst>
              <a:ext uri="{FF2B5EF4-FFF2-40B4-BE49-F238E27FC236}">
                <a16:creationId xmlns:a16="http://schemas.microsoft.com/office/drawing/2014/main" id="{388E6514-6733-4168-87A5-A2B16362DDA7}"/>
              </a:ext>
            </a:extLst>
          </p:cNvPr>
          <p:cNvSpPr>
            <a:spLocks noGrp="1"/>
          </p:cNvSpPr>
          <p:nvPr>
            <p:ph type="sldNum" sz="quarter" idx="12"/>
          </p:nvPr>
        </p:nvSpPr>
        <p:spPr/>
        <p:txBody>
          <a:bodyPr/>
          <a:lstStyle/>
          <a:p>
            <a:fld id="{FA114BA8-E1E8-4B17-A80F-E8E9EE814FDD}" type="slidenum">
              <a:rPr lang="de-DE" smtClean="0"/>
              <a:t>20</a:t>
            </a:fld>
            <a:endParaRPr lang="de-DE"/>
          </a:p>
        </p:txBody>
      </p:sp>
      <p:pic>
        <p:nvPicPr>
          <p:cNvPr id="5" name="Picture 4" descr="uebergabe_gabelst_nah">
            <a:extLst>
              <a:ext uri="{FF2B5EF4-FFF2-40B4-BE49-F238E27FC236}">
                <a16:creationId xmlns:a16="http://schemas.microsoft.com/office/drawing/2014/main" id="{0CD58EE3-E14E-4CA0-8437-E10A9CCA6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610600" y="1190145"/>
            <a:ext cx="2524017" cy="1897776"/>
          </a:xfrm>
          <a:prstGeom prst="rect">
            <a:avLst/>
          </a:prstGeom>
          <a:noFill/>
          <a:extLs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 name="Picture 6" descr="rbg_holt_palette">
            <a:extLst>
              <a:ext uri="{FF2B5EF4-FFF2-40B4-BE49-F238E27FC236}">
                <a16:creationId xmlns:a16="http://schemas.microsoft.com/office/drawing/2014/main" id="{71C6225F-50CC-4D9F-9AF3-A0621B21C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9187" y="3896908"/>
            <a:ext cx="2547726" cy="1915800"/>
          </a:xfrm>
          <a:prstGeom prst="rect">
            <a:avLst/>
          </a:prstGeom>
          <a:noFill/>
          <a:extLs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Inhaltsplatzhalter 2">
            <a:extLst>
              <a:ext uri="{FF2B5EF4-FFF2-40B4-BE49-F238E27FC236}">
                <a16:creationId xmlns:a16="http://schemas.microsoft.com/office/drawing/2014/main" id="{EAFD26E0-EC64-41DA-9B51-B0473A364099}"/>
              </a:ext>
            </a:extLst>
          </p:cNvPr>
          <p:cNvSpPr txBox="1">
            <a:spLocks/>
          </p:cNvSpPr>
          <p:nvPr/>
        </p:nvSpPr>
        <p:spPr>
          <a:xfrm>
            <a:off x="3304820" y="4161570"/>
            <a:ext cx="8417993" cy="1386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10" name="Inhaltsplatzhalter 2">
            <a:extLst>
              <a:ext uri="{FF2B5EF4-FFF2-40B4-BE49-F238E27FC236}">
                <a16:creationId xmlns:a16="http://schemas.microsoft.com/office/drawing/2014/main" id="{D04DB284-BD45-4F3D-96E2-37C027E6CA05}"/>
              </a:ext>
            </a:extLst>
          </p:cNvPr>
          <p:cNvSpPr txBox="1">
            <a:spLocks/>
          </p:cNvSpPr>
          <p:nvPr/>
        </p:nvSpPr>
        <p:spPr>
          <a:xfrm>
            <a:off x="3072384" y="3644629"/>
            <a:ext cx="8882864" cy="2977066"/>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endParaRPr lang="de-DE" dirty="0">
              <a:effectLst/>
            </a:endParaRPr>
          </a:p>
          <a:p>
            <a:pPr rtl="0">
              <a:lnSpc>
                <a:spcPct val="100000"/>
              </a:lnSpc>
              <a:buFont typeface="Arial" panose="020B0604020202020204" pitchFamily="34" charset="0"/>
              <a:buChar char="•"/>
            </a:pPr>
            <a:r>
              <a:rPr lang="de-DE" sz="5500" dirty="0">
                <a:effectLst/>
                <a:latin typeface="Calibri, serif"/>
              </a:rPr>
              <a:t>Problemlösungsstrategien im Wechsel von individueller Erkundung und kooperativem Handeln im Team entwickeln</a:t>
            </a:r>
            <a:endParaRPr lang="de-DE" sz="5500" dirty="0">
              <a:effectLst/>
            </a:endParaRPr>
          </a:p>
          <a:p>
            <a:pPr rtl="0">
              <a:lnSpc>
                <a:spcPct val="100000"/>
              </a:lnSpc>
              <a:buFont typeface="Arial" panose="020B0604020202020204" pitchFamily="34" charset="0"/>
              <a:buChar char="•"/>
            </a:pPr>
            <a:r>
              <a:rPr lang="de-DE" sz="5500" dirty="0">
                <a:effectLst/>
                <a:latin typeface="Calibri, serif"/>
              </a:rPr>
              <a:t>Skalierbare Komplexität des Szenarios: Einsatz in Schule und Hochschule möglich</a:t>
            </a:r>
            <a:endParaRPr lang="de-DE" sz="5500" dirty="0">
              <a:effectLst/>
            </a:endParaRPr>
          </a:p>
          <a:p>
            <a:pPr rtl="0">
              <a:lnSpc>
                <a:spcPct val="100000"/>
              </a:lnSpc>
              <a:buFont typeface="Arial" panose="020B0604020202020204" pitchFamily="34" charset="0"/>
              <a:buChar char="•"/>
            </a:pPr>
            <a:r>
              <a:rPr lang="de-DE" sz="5500" dirty="0">
                <a:effectLst/>
                <a:latin typeface="Calibri, serif"/>
              </a:rPr>
              <a:t>Integration von empirischer Lehr- Lernforschung zur DDI</a:t>
            </a:r>
            <a:endParaRPr lang="de-DE" sz="5500" dirty="0">
              <a:effectLst/>
            </a:endParaRPr>
          </a:p>
          <a:p>
            <a:endParaRPr lang="de-DE" dirty="0"/>
          </a:p>
        </p:txBody>
      </p:sp>
      <p:sp>
        <p:nvSpPr>
          <p:cNvPr id="11" name="Textfeld 10">
            <a:extLst>
              <a:ext uri="{FF2B5EF4-FFF2-40B4-BE49-F238E27FC236}">
                <a16:creationId xmlns:a16="http://schemas.microsoft.com/office/drawing/2014/main" id="{B6D1476A-C223-4299-9F73-960B5657DB41}"/>
              </a:ext>
            </a:extLst>
          </p:cNvPr>
          <p:cNvSpPr txBox="1"/>
          <p:nvPr/>
        </p:nvSpPr>
        <p:spPr>
          <a:xfrm>
            <a:off x="5275519" y="6104754"/>
            <a:ext cx="5467266" cy="276999"/>
          </a:xfrm>
          <a:prstGeom prst="rect">
            <a:avLst/>
          </a:prstGeom>
          <a:noFill/>
        </p:spPr>
        <p:txBody>
          <a:bodyPr wrap="none" rtlCol="0">
            <a:spAutoFit/>
          </a:bodyPr>
          <a:lstStyle/>
          <a:p>
            <a:r>
              <a:rPr lang="de-DE" sz="1200" dirty="0"/>
              <a:t>Bilder: Forschungsgruppe Didaktik der Informatik, Universität Paderborn 2006 - 2010</a:t>
            </a:r>
          </a:p>
        </p:txBody>
      </p:sp>
    </p:spTree>
    <p:extLst>
      <p:ext uri="{BB962C8B-B14F-4D97-AF65-F5344CB8AC3E}">
        <p14:creationId xmlns:p14="http://schemas.microsoft.com/office/powerpoint/2010/main" val="1875058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3117" y="182245"/>
            <a:ext cx="10515600" cy="1325563"/>
          </a:xfrm>
        </p:spPr>
        <p:txBody>
          <a:bodyPr/>
          <a:lstStyle/>
          <a:p>
            <a:r>
              <a:rPr lang="en-US" dirty="0"/>
              <a:t>Exploration Cycle</a:t>
            </a:r>
          </a:p>
        </p:txBody>
      </p:sp>
      <p:pic>
        <p:nvPicPr>
          <p:cNvPr id="4" name="Inhaltsplatzhalter 3"/>
          <p:cNvPicPr>
            <a:picLocks noGrp="1" noChangeAspect="1"/>
          </p:cNvPicPr>
          <p:nvPr>
            <p:ph idx="1"/>
          </p:nvPr>
        </p:nvPicPr>
        <p:blipFill>
          <a:blip r:embed="rId3"/>
          <a:stretch>
            <a:fillRect/>
          </a:stretch>
        </p:blipFill>
        <p:spPr>
          <a:xfrm>
            <a:off x="2344123" y="1223889"/>
            <a:ext cx="7109366" cy="5262856"/>
          </a:xfrm>
        </p:spPr>
      </p:pic>
      <p:sp>
        <p:nvSpPr>
          <p:cNvPr id="3" name="Textfeld 2">
            <a:extLst>
              <a:ext uri="{FF2B5EF4-FFF2-40B4-BE49-F238E27FC236}">
                <a16:creationId xmlns:a16="http://schemas.microsoft.com/office/drawing/2014/main" id="{B721D4C6-36B7-7B7D-53A2-34027968C208}"/>
              </a:ext>
            </a:extLst>
          </p:cNvPr>
          <p:cNvSpPr txBox="1"/>
          <p:nvPr/>
        </p:nvSpPr>
        <p:spPr>
          <a:xfrm>
            <a:off x="761999" y="6324600"/>
            <a:ext cx="9318171" cy="507831"/>
          </a:xfrm>
          <a:prstGeom prst="rect">
            <a:avLst/>
          </a:prstGeom>
          <a:noFill/>
        </p:spPr>
        <p:txBody>
          <a:bodyPr wrap="square" rtlCol="0">
            <a:spAutoFit/>
          </a:bodyPr>
          <a:lstStyle/>
          <a:p>
            <a:r>
              <a:rPr lang="de-DE" sz="900" dirty="0"/>
              <a:t>Carsten Schulte, Johannes Magenheim, Kathrin Muller, Lea Budde, </a:t>
            </a:r>
          </a:p>
          <a:p>
            <a:r>
              <a:rPr lang="de-DE" sz="900" dirty="0"/>
              <a:t>The Design and Exploration Cycle </a:t>
            </a:r>
            <a:r>
              <a:rPr lang="de-DE" sz="900" dirty="0" err="1"/>
              <a:t>as</a:t>
            </a:r>
            <a:r>
              <a:rPr lang="de-DE" sz="900" dirty="0"/>
              <a:t> Research and Development Framework in Computing Education in </a:t>
            </a:r>
            <a:r>
              <a:rPr lang="de-DE" sz="900" dirty="0" err="1"/>
              <a:t>Proceddings</a:t>
            </a:r>
            <a:r>
              <a:rPr lang="de-DE" sz="900" dirty="0"/>
              <a:t> </a:t>
            </a:r>
            <a:r>
              <a:rPr lang="de-DE" sz="900" dirty="0" err="1"/>
              <a:t>of</a:t>
            </a:r>
            <a:r>
              <a:rPr lang="de-DE" sz="900" dirty="0"/>
              <a:t> 2017 IEEE Global Engineering Education Conference (EDUCON), 25-28 April 2017, Athens, </a:t>
            </a:r>
            <a:r>
              <a:rPr lang="de-DE" sz="900" dirty="0" err="1"/>
              <a:t>Greece</a:t>
            </a:r>
            <a:r>
              <a:rPr lang="de-DE" sz="900" dirty="0"/>
              <a:t>, </a:t>
            </a:r>
            <a:r>
              <a:rPr lang="de-DE" sz="900" dirty="0" err="1"/>
              <a:t>pages</a:t>
            </a:r>
            <a:r>
              <a:rPr lang="de-DE" sz="900" dirty="0"/>
              <a:t> 867 - 876</a:t>
            </a:r>
          </a:p>
        </p:txBody>
      </p:sp>
    </p:spTree>
    <p:extLst>
      <p:ext uri="{BB962C8B-B14F-4D97-AF65-F5344CB8AC3E}">
        <p14:creationId xmlns:p14="http://schemas.microsoft.com/office/powerpoint/2010/main" val="1001838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stretch>
            <a:fillRect/>
          </a:stretch>
        </p:blipFill>
        <p:spPr>
          <a:xfrm>
            <a:off x="2507232" y="762561"/>
            <a:ext cx="6696221" cy="5715133"/>
          </a:xfrm>
        </p:spPr>
      </p:pic>
      <p:sp>
        <p:nvSpPr>
          <p:cNvPr id="2" name="Titel 1"/>
          <p:cNvSpPr>
            <a:spLocks noGrp="1"/>
          </p:cNvSpPr>
          <p:nvPr>
            <p:ph type="title"/>
          </p:nvPr>
        </p:nvSpPr>
        <p:spPr>
          <a:xfrm>
            <a:off x="162951" y="0"/>
            <a:ext cx="10515600" cy="1325563"/>
          </a:xfrm>
        </p:spPr>
        <p:txBody>
          <a:bodyPr/>
          <a:lstStyle/>
          <a:p>
            <a:r>
              <a:rPr lang="en-US" dirty="0"/>
              <a:t>Design Cycle</a:t>
            </a:r>
          </a:p>
        </p:txBody>
      </p:sp>
      <p:sp>
        <p:nvSpPr>
          <p:cNvPr id="3" name="Textfeld 2">
            <a:extLst>
              <a:ext uri="{FF2B5EF4-FFF2-40B4-BE49-F238E27FC236}">
                <a16:creationId xmlns:a16="http://schemas.microsoft.com/office/drawing/2014/main" id="{7B8D416A-0438-5CE1-BA7E-306E39E4D7C8}"/>
              </a:ext>
            </a:extLst>
          </p:cNvPr>
          <p:cNvSpPr txBox="1"/>
          <p:nvPr/>
        </p:nvSpPr>
        <p:spPr>
          <a:xfrm>
            <a:off x="761999" y="6324600"/>
            <a:ext cx="9318171" cy="507831"/>
          </a:xfrm>
          <a:prstGeom prst="rect">
            <a:avLst/>
          </a:prstGeom>
          <a:noFill/>
        </p:spPr>
        <p:txBody>
          <a:bodyPr wrap="square" rtlCol="0">
            <a:spAutoFit/>
          </a:bodyPr>
          <a:lstStyle/>
          <a:p>
            <a:r>
              <a:rPr lang="de-DE" sz="900" dirty="0"/>
              <a:t>Carsten Schulte, Johannes Magenheim, Kathrin Muller, Lea Budde, </a:t>
            </a:r>
          </a:p>
          <a:p>
            <a:r>
              <a:rPr lang="de-DE" sz="900" dirty="0"/>
              <a:t>The Design and Exploration Cycle </a:t>
            </a:r>
            <a:r>
              <a:rPr lang="de-DE" sz="900" dirty="0" err="1"/>
              <a:t>as</a:t>
            </a:r>
            <a:r>
              <a:rPr lang="de-DE" sz="900" dirty="0"/>
              <a:t> Research and Development Framework in Computing Education in </a:t>
            </a:r>
            <a:r>
              <a:rPr lang="de-DE" sz="900" dirty="0" err="1"/>
              <a:t>Proceddings</a:t>
            </a:r>
            <a:r>
              <a:rPr lang="de-DE" sz="900" dirty="0"/>
              <a:t> </a:t>
            </a:r>
            <a:r>
              <a:rPr lang="de-DE" sz="900" dirty="0" err="1"/>
              <a:t>of</a:t>
            </a:r>
            <a:r>
              <a:rPr lang="de-DE" sz="900" dirty="0"/>
              <a:t> 2017 IEEE Global Engineering Education Conference (EDUCON), 25-28 April 2017, Athens, </a:t>
            </a:r>
            <a:r>
              <a:rPr lang="de-DE" sz="900" dirty="0" err="1"/>
              <a:t>Greece</a:t>
            </a:r>
            <a:r>
              <a:rPr lang="de-DE" sz="900" dirty="0"/>
              <a:t>, </a:t>
            </a:r>
            <a:r>
              <a:rPr lang="de-DE" sz="900" dirty="0" err="1"/>
              <a:t>pages</a:t>
            </a:r>
            <a:r>
              <a:rPr lang="de-DE" sz="900" dirty="0"/>
              <a:t> 867 - 876</a:t>
            </a:r>
          </a:p>
        </p:txBody>
      </p:sp>
    </p:spTree>
    <p:extLst>
      <p:ext uri="{BB962C8B-B14F-4D97-AF65-F5344CB8AC3E}">
        <p14:creationId xmlns:p14="http://schemas.microsoft.com/office/powerpoint/2010/main" val="178058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507AE-B2B4-4186-8946-4F2969B63411}"/>
              </a:ext>
            </a:extLst>
          </p:cNvPr>
          <p:cNvSpPr>
            <a:spLocks noGrp="1"/>
          </p:cNvSpPr>
          <p:nvPr>
            <p:ph type="title"/>
          </p:nvPr>
        </p:nvSpPr>
        <p:spPr>
          <a:xfrm>
            <a:off x="847997" y="59113"/>
            <a:ext cx="10515600" cy="1325563"/>
          </a:xfrm>
        </p:spPr>
        <p:txBody>
          <a:bodyPr/>
          <a:lstStyle/>
          <a:p>
            <a:r>
              <a:rPr lang="de-DE" dirty="0"/>
              <a:t>Didaktik und Informatikunterricht</a:t>
            </a:r>
          </a:p>
        </p:txBody>
      </p:sp>
      <p:sp>
        <p:nvSpPr>
          <p:cNvPr id="4" name="Foliennummernplatzhalter 3">
            <a:extLst>
              <a:ext uri="{FF2B5EF4-FFF2-40B4-BE49-F238E27FC236}">
                <a16:creationId xmlns:a16="http://schemas.microsoft.com/office/drawing/2014/main" id="{71E124AA-8BF2-45BD-8DBF-346499B3A566}"/>
              </a:ext>
            </a:extLst>
          </p:cNvPr>
          <p:cNvSpPr>
            <a:spLocks noGrp="1"/>
          </p:cNvSpPr>
          <p:nvPr>
            <p:ph type="sldNum" sz="quarter" idx="12"/>
          </p:nvPr>
        </p:nvSpPr>
        <p:spPr/>
        <p:txBody>
          <a:bodyPr/>
          <a:lstStyle/>
          <a:p>
            <a:fld id="{FA114BA8-E1E8-4B17-A80F-E8E9EE814FDD}" type="slidenum">
              <a:rPr lang="de-DE" smtClean="0"/>
              <a:t>23</a:t>
            </a:fld>
            <a:endParaRPr lang="de-DE"/>
          </a:p>
        </p:txBody>
      </p:sp>
      <p:sp>
        <p:nvSpPr>
          <p:cNvPr id="33" name="AutoShape 2">
            <a:extLst>
              <a:ext uri="{FF2B5EF4-FFF2-40B4-BE49-F238E27FC236}">
                <a16:creationId xmlns:a16="http://schemas.microsoft.com/office/drawing/2014/main" id="{A80917BE-44AD-481E-A42A-FF43D280B74C}"/>
              </a:ext>
            </a:extLst>
          </p:cNvPr>
          <p:cNvSpPr>
            <a:spLocks noChangeArrowheads="1"/>
          </p:cNvSpPr>
          <p:nvPr/>
        </p:nvSpPr>
        <p:spPr bwMode="auto">
          <a:xfrm>
            <a:off x="1908175" y="1557338"/>
            <a:ext cx="1943100" cy="863600"/>
          </a:xfrm>
          <a:prstGeom prst="flowChartAlternateProcess">
            <a:avLst/>
          </a:prstGeom>
          <a:solidFill>
            <a:srgbClr val="EAEAEA">
              <a:alpha val="3215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pPr>
              <a:spcBef>
                <a:spcPct val="0"/>
              </a:spcBef>
              <a:buFontTx/>
              <a:buNone/>
            </a:pPr>
            <a:endParaRPr lang="en-GB" sz="2000">
              <a:solidFill>
                <a:srgbClr val="00019A"/>
              </a:solidFill>
            </a:endParaRPr>
          </a:p>
        </p:txBody>
      </p:sp>
      <p:sp>
        <p:nvSpPr>
          <p:cNvPr id="63" name="AutoShape 3">
            <a:extLst>
              <a:ext uri="{FF2B5EF4-FFF2-40B4-BE49-F238E27FC236}">
                <a16:creationId xmlns:a16="http://schemas.microsoft.com/office/drawing/2014/main" id="{8BBA4A96-A154-4782-85D2-816675410FA4}"/>
              </a:ext>
            </a:extLst>
          </p:cNvPr>
          <p:cNvSpPr>
            <a:spLocks noChangeArrowheads="1"/>
          </p:cNvSpPr>
          <p:nvPr/>
        </p:nvSpPr>
        <p:spPr bwMode="auto">
          <a:xfrm>
            <a:off x="7019925" y="1287269"/>
            <a:ext cx="2303462" cy="1079500"/>
          </a:xfrm>
          <a:prstGeom prst="flowChartAlternateProcess">
            <a:avLst/>
          </a:prstGeom>
          <a:solidFill>
            <a:srgbClr val="EAEAEA">
              <a:alpha val="3215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endParaRPr lang="de-DE"/>
          </a:p>
        </p:txBody>
      </p:sp>
      <p:sp>
        <p:nvSpPr>
          <p:cNvPr id="64" name="AutoShape 4">
            <a:extLst>
              <a:ext uri="{FF2B5EF4-FFF2-40B4-BE49-F238E27FC236}">
                <a16:creationId xmlns:a16="http://schemas.microsoft.com/office/drawing/2014/main" id="{6AAB333E-9946-4356-A3D3-D32F32F2E1D9}"/>
              </a:ext>
            </a:extLst>
          </p:cNvPr>
          <p:cNvSpPr>
            <a:spLocks noChangeArrowheads="1"/>
          </p:cNvSpPr>
          <p:nvPr/>
        </p:nvSpPr>
        <p:spPr bwMode="auto">
          <a:xfrm>
            <a:off x="7450137" y="2636838"/>
            <a:ext cx="2160587" cy="1079500"/>
          </a:xfrm>
          <a:prstGeom prst="flowChartAlternateProcess">
            <a:avLst/>
          </a:prstGeom>
          <a:solidFill>
            <a:srgbClr val="EAEAEA">
              <a:alpha val="3215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endParaRPr lang="de-DE"/>
          </a:p>
        </p:txBody>
      </p:sp>
      <p:sp>
        <p:nvSpPr>
          <p:cNvPr id="65" name="AutoShape 5">
            <a:extLst>
              <a:ext uri="{FF2B5EF4-FFF2-40B4-BE49-F238E27FC236}">
                <a16:creationId xmlns:a16="http://schemas.microsoft.com/office/drawing/2014/main" id="{627DF425-6B9A-4FC2-B46D-7C93957BEA4C}"/>
              </a:ext>
            </a:extLst>
          </p:cNvPr>
          <p:cNvSpPr>
            <a:spLocks noChangeArrowheads="1"/>
          </p:cNvSpPr>
          <p:nvPr/>
        </p:nvSpPr>
        <p:spPr bwMode="auto">
          <a:xfrm>
            <a:off x="4471041" y="1363198"/>
            <a:ext cx="1728788" cy="1152525"/>
          </a:xfrm>
          <a:prstGeom prst="flowChartAlternateProcess">
            <a:avLst/>
          </a:prstGeom>
          <a:solidFill>
            <a:srgbClr val="EAEAEA">
              <a:alpha val="3215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endParaRPr lang="de-DE"/>
          </a:p>
        </p:txBody>
      </p:sp>
      <p:sp>
        <p:nvSpPr>
          <p:cNvPr id="66" name="AutoShape 6">
            <a:extLst>
              <a:ext uri="{FF2B5EF4-FFF2-40B4-BE49-F238E27FC236}">
                <a16:creationId xmlns:a16="http://schemas.microsoft.com/office/drawing/2014/main" id="{4CBFF7B2-586B-4D46-8C1D-B23CCEA8395A}"/>
              </a:ext>
            </a:extLst>
          </p:cNvPr>
          <p:cNvSpPr>
            <a:spLocks noChangeArrowheads="1"/>
          </p:cNvSpPr>
          <p:nvPr/>
        </p:nvSpPr>
        <p:spPr bwMode="auto">
          <a:xfrm rot="-5400000">
            <a:off x="431801" y="3392487"/>
            <a:ext cx="2089150" cy="720725"/>
          </a:xfrm>
          <a:prstGeom prst="flowChartAlternateProcess">
            <a:avLst/>
          </a:prstGeom>
          <a:solidFill>
            <a:schemeClr val="accent1">
              <a:alpha val="18039"/>
            </a:schemeClr>
          </a:solidFill>
          <a:ln w="12700">
            <a:solidFill>
              <a:srgbClr val="DDDDDD"/>
            </a:solidFill>
            <a:miter lim="800000"/>
            <a:headEnd/>
            <a:tailEnd/>
          </a:ln>
        </p:spPr>
        <p:txBody>
          <a:bodyPr vert="eaVert" wrap="none" anchor="ctr"/>
          <a:lstStyle/>
          <a:p>
            <a:pPr algn="ctr">
              <a:spcBef>
                <a:spcPct val="0"/>
              </a:spcBef>
              <a:buFontTx/>
              <a:buNone/>
            </a:pPr>
            <a:endParaRPr lang="en-GB" sz="2000">
              <a:solidFill>
                <a:srgbClr val="00019A"/>
              </a:solidFill>
            </a:endParaRPr>
          </a:p>
        </p:txBody>
      </p:sp>
      <p:sp>
        <p:nvSpPr>
          <p:cNvPr id="67" name="Text Box 12">
            <a:extLst>
              <a:ext uri="{FF2B5EF4-FFF2-40B4-BE49-F238E27FC236}">
                <a16:creationId xmlns:a16="http://schemas.microsoft.com/office/drawing/2014/main" id="{73FCB761-5A23-450A-92CE-DFCEACEFE400}"/>
              </a:ext>
            </a:extLst>
          </p:cNvPr>
          <p:cNvSpPr txBox="1">
            <a:spLocks noChangeArrowheads="1"/>
          </p:cNvSpPr>
          <p:nvPr/>
        </p:nvSpPr>
        <p:spPr bwMode="auto">
          <a:xfrm>
            <a:off x="971550" y="1052513"/>
            <a:ext cx="31686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a:solidFill>
                  <a:srgbClr val="00019A"/>
                </a:solidFill>
              </a:rPr>
              <a:t>Informatikunterricht gestalten</a:t>
            </a:r>
            <a:r>
              <a:rPr lang="de-DE" sz="2000">
                <a:solidFill>
                  <a:srgbClr val="00019A"/>
                </a:solidFill>
              </a:rPr>
              <a:t> </a:t>
            </a:r>
          </a:p>
        </p:txBody>
      </p:sp>
      <p:sp>
        <p:nvSpPr>
          <p:cNvPr id="68" name="AutoShape 13">
            <a:extLst>
              <a:ext uri="{FF2B5EF4-FFF2-40B4-BE49-F238E27FC236}">
                <a16:creationId xmlns:a16="http://schemas.microsoft.com/office/drawing/2014/main" id="{118D34F8-3F9F-4921-A265-91A367CD3C9B}"/>
              </a:ext>
            </a:extLst>
          </p:cNvPr>
          <p:cNvSpPr>
            <a:spLocks noChangeArrowheads="1"/>
          </p:cNvSpPr>
          <p:nvPr/>
        </p:nvSpPr>
        <p:spPr bwMode="auto">
          <a:xfrm>
            <a:off x="900113" y="6415959"/>
            <a:ext cx="3240087" cy="288925"/>
          </a:xfrm>
          <a:prstGeom prst="flowChartAlternateProcess">
            <a:avLst/>
          </a:prstGeom>
          <a:solidFill>
            <a:srgbClr val="0066CC">
              <a:alpha val="18823"/>
            </a:srgbClr>
          </a:solidFill>
          <a:ln w="28575">
            <a:solidFill>
              <a:schemeClr val="bg1"/>
            </a:solidFill>
            <a:miter lim="800000"/>
            <a:headEnd/>
            <a:tailEnd/>
          </a:ln>
        </p:spPr>
        <p:txBody>
          <a:bodyPr wrap="none" anchor="ctr"/>
          <a:lstStyle/>
          <a:p>
            <a:endParaRPr lang="de-DE"/>
          </a:p>
        </p:txBody>
      </p:sp>
      <p:sp>
        <p:nvSpPr>
          <p:cNvPr id="69" name="Text Box 14">
            <a:extLst>
              <a:ext uri="{FF2B5EF4-FFF2-40B4-BE49-F238E27FC236}">
                <a16:creationId xmlns:a16="http://schemas.microsoft.com/office/drawing/2014/main" id="{DACA84DD-4309-4D9E-8C62-BF96DAA210DA}"/>
              </a:ext>
            </a:extLst>
          </p:cNvPr>
          <p:cNvSpPr txBox="1">
            <a:spLocks noChangeArrowheads="1"/>
          </p:cNvSpPr>
          <p:nvPr/>
        </p:nvSpPr>
        <p:spPr bwMode="auto">
          <a:xfrm>
            <a:off x="976580" y="6341674"/>
            <a:ext cx="36718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dirty="0">
                <a:solidFill>
                  <a:srgbClr val="00019A"/>
                </a:solidFill>
              </a:rPr>
              <a:t>Informatikunterricht evaluieren</a:t>
            </a:r>
            <a:r>
              <a:rPr lang="de-DE" sz="2000" dirty="0">
                <a:solidFill>
                  <a:srgbClr val="00019A"/>
                </a:solidFill>
              </a:rPr>
              <a:t> </a:t>
            </a:r>
          </a:p>
        </p:txBody>
      </p:sp>
      <p:sp>
        <p:nvSpPr>
          <p:cNvPr id="70" name="AutoShape 15">
            <a:extLst>
              <a:ext uri="{FF2B5EF4-FFF2-40B4-BE49-F238E27FC236}">
                <a16:creationId xmlns:a16="http://schemas.microsoft.com/office/drawing/2014/main" id="{9384F48B-B5F7-4793-B227-871C452E96A4}"/>
              </a:ext>
            </a:extLst>
          </p:cNvPr>
          <p:cNvSpPr>
            <a:spLocks noChangeArrowheads="1"/>
          </p:cNvSpPr>
          <p:nvPr/>
        </p:nvSpPr>
        <p:spPr bwMode="auto">
          <a:xfrm>
            <a:off x="684213" y="1412875"/>
            <a:ext cx="215900" cy="5040313"/>
          </a:xfrm>
          <a:prstGeom prst="upDownArrow">
            <a:avLst>
              <a:gd name="adj1" fmla="val 39704"/>
              <a:gd name="adj2" fmla="val 254964"/>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p>
        </p:txBody>
      </p:sp>
      <p:sp>
        <p:nvSpPr>
          <p:cNvPr id="71" name="Text Box 17">
            <a:extLst>
              <a:ext uri="{FF2B5EF4-FFF2-40B4-BE49-F238E27FC236}">
                <a16:creationId xmlns:a16="http://schemas.microsoft.com/office/drawing/2014/main" id="{CDD7BCC4-BBB8-4686-8746-85564F8845CD}"/>
              </a:ext>
            </a:extLst>
          </p:cNvPr>
          <p:cNvSpPr txBox="1">
            <a:spLocks noChangeArrowheads="1"/>
          </p:cNvSpPr>
          <p:nvPr/>
        </p:nvSpPr>
        <p:spPr bwMode="auto">
          <a:xfrm>
            <a:off x="4377531" y="1353228"/>
            <a:ext cx="1800225" cy="111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dirty="0">
                <a:solidFill>
                  <a:srgbClr val="00019A"/>
                </a:solidFill>
              </a:rPr>
              <a:t>Lerntheorien</a:t>
            </a:r>
            <a:r>
              <a:rPr lang="de-DE" sz="1200" b="1" dirty="0">
                <a:solidFill>
                  <a:srgbClr val="00019A"/>
                </a:solidFill>
              </a:rPr>
              <a:t> </a:t>
            </a:r>
          </a:p>
          <a:p>
            <a:pPr eaLnBrk="1" hangingPunct="1">
              <a:lnSpc>
                <a:spcPct val="50000"/>
              </a:lnSpc>
              <a:spcBef>
                <a:spcPct val="50000"/>
              </a:spcBef>
            </a:pPr>
            <a:r>
              <a:rPr lang="de-DE" sz="1200" b="1" dirty="0">
                <a:solidFill>
                  <a:srgbClr val="00019A"/>
                </a:solidFill>
              </a:rPr>
              <a:t>Kognitivismus</a:t>
            </a:r>
          </a:p>
          <a:p>
            <a:pPr eaLnBrk="1" hangingPunct="1">
              <a:lnSpc>
                <a:spcPct val="50000"/>
              </a:lnSpc>
              <a:spcBef>
                <a:spcPct val="50000"/>
              </a:spcBef>
            </a:pPr>
            <a:r>
              <a:rPr lang="de-DE" sz="1200" b="1" dirty="0">
                <a:solidFill>
                  <a:srgbClr val="00019A"/>
                </a:solidFill>
              </a:rPr>
              <a:t>Konstruktivismus</a:t>
            </a:r>
          </a:p>
          <a:p>
            <a:pPr eaLnBrk="1" hangingPunct="1">
              <a:lnSpc>
                <a:spcPct val="80000"/>
              </a:lnSpc>
              <a:spcBef>
                <a:spcPct val="50000"/>
              </a:spcBef>
            </a:pPr>
            <a:r>
              <a:rPr lang="de-DE" sz="1200" b="1" dirty="0">
                <a:solidFill>
                  <a:srgbClr val="00019A"/>
                </a:solidFill>
              </a:rPr>
              <a:t>Instruktionale       </a:t>
            </a:r>
          </a:p>
          <a:p>
            <a:pPr eaLnBrk="1" hangingPunct="1">
              <a:lnSpc>
                <a:spcPct val="80000"/>
              </a:lnSpc>
              <a:spcBef>
                <a:spcPct val="50000"/>
              </a:spcBef>
              <a:buFontTx/>
              <a:buNone/>
            </a:pPr>
            <a:r>
              <a:rPr lang="de-DE" sz="1200" b="1" dirty="0">
                <a:solidFill>
                  <a:srgbClr val="00019A"/>
                </a:solidFill>
              </a:rPr>
              <a:t> Konzepte</a:t>
            </a:r>
          </a:p>
        </p:txBody>
      </p:sp>
      <p:sp>
        <p:nvSpPr>
          <p:cNvPr id="72" name="Text Box 18">
            <a:extLst>
              <a:ext uri="{FF2B5EF4-FFF2-40B4-BE49-F238E27FC236}">
                <a16:creationId xmlns:a16="http://schemas.microsoft.com/office/drawing/2014/main" id="{BEFA2741-4D6D-4743-9E12-722D32F33EC4}"/>
              </a:ext>
            </a:extLst>
          </p:cNvPr>
          <p:cNvSpPr txBox="1">
            <a:spLocks noChangeArrowheads="1"/>
          </p:cNvSpPr>
          <p:nvPr/>
        </p:nvSpPr>
        <p:spPr bwMode="auto">
          <a:xfrm rot="10800000">
            <a:off x="1116013" y="2711450"/>
            <a:ext cx="574675" cy="216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eaLnBrk="1" hangingPunct="1">
              <a:lnSpc>
                <a:spcPct val="80000"/>
              </a:lnSpc>
              <a:spcBef>
                <a:spcPct val="50000"/>
              </a:spcBef>
              <a:buFontTx/>
              <a:buNone/>
            </a:pPr>
            <a:r>
              <a:rPr lang="de-DE" sz="1200" b="1">
                <a:solidFill>
                  <a:srgbClr val="00019A"/>
                </a:solidFill>
              </a:rPr>
              <a:t>Theorien zur empirischen Forschung Evaluationstheorie</a:t>
            </a:r>
            <a:r>
              <a:rPr lang="de-DE" sz="2000">
                <a:solidFill>
                  <a:srgbClr val="00019A"/>
                </a:solidFill>
              </a:rPr>
              <a:t> </a:t>
            </a:r>
          </a:p>
        </p:txBody>
      </p:sp>
      <p:sp>
        <p:nvSpPr>
          <p:cNvPr id="73" name="AutoShape 19">
            <a:extLst>
              <a:ext uri="{FF2B5EF4-FFF2-40B4-BE49-F238E27FC236}">
                <a16:creationId xmlns:a16="http://schemas.microsoft.com/office/drawing/2014/main" id="{F8E99F9B-63E4-47D1-9C68-AB03896BCBBB}"/>
              </a:ext>
            </a:extLst>
          </p:cNvPr>
          <p:cNvSpPr>
            <a:spLocks noChangeArrowheads="1"/>
          </p:cNvSpPr>
          <p:nvPr/>
        </p:nvSpPr>
        <p:spPr bwMode="auto">
          <a:xfrm>
            <a:off x="1835150" y="3068638"/>
            <a:ext cx="1296988" cy="1152525"/>
          </a:xfrm>
          <a:prstGeom prst="rightArrow">
            <a:avLst>
              <a:gd name="adj1" fmla="val 42148"/>
              <a:gd name="adj2" fmla="val 25622"/>
            </a:avLst>
          </a:prstGeom>
          <a:solidFill>
            <a:srgbClr val="8DC4D1">
              <a:alpha val="7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p>
        </p:txBody>
      </p:sp>
      <p:sp>
        <p:nvSpPr>
          <p:cNvPr id="74" name="Text Box 20">
            <a:extLst>
              <a:ext uri="{FF2B5EF4-FFF2-40B4-BE49-F238E27FC236}">
                <a16:creationId xmlns:a16="http://schemas.microsoft.com/office/drawing/2014/main" id="{90C4CF50-0105-4AF5-B361-0B0CB4059AEC}"/>
              </a:ext>
            </a:extLst>
          </p:cNvPr>
          <p:cNvSpPr txBox="1">
            <a:spLocks noChangeArrowheads="1"/>
          </p:cNvSpPr>
          <p:nvPr/>
        </p:nvSpPr>
        <p:spPr bwMode="auto">
          <a:xfrm>
            <a:off x="1908175" y="1557338"/>
            <a:ext cx="19431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a:solidFill>
                  <a:srgbClr val="00019A"/>
                </a:solidFill>
              </a:rPr>
              <a:t>Subjektive  Lernbedingungen</a:t>
            </a:r>
            <a:endParaRPr lang="de-DE" sz="1200" b="1">
              <a:solidFill>
                <a:srgbClr val="00019A"/>
              </a:solidFill>
            </a:endParaRPr>
          </a:p>
          <a:p>
            <a:pPr eaLnBrk="1" hangingPunct="1">
              <a:lnSpc>
                <a:spcPct val="50000"/>
              </a:lnSpc>
              <a:spcBef>
                <a:spcPct val="50000"/>
              </a:spcBef>
            </a:pPr>
            <a:r>
              <a:rPr lang="de-DE" sz="1200" b="1">
                <a:solidFill>
                  <a:srgbClr val="00019A"/>
                </a:solidFill>
              </a:rPr>
              <a:t>Vorerfahrungen in </a:t>
            </a:r>
          </a:p>
          <a:p>
            <a:pPr eaLnBrk="1" hangingPunct="1">
              <a:lnSpc>
                <a:spcPct val="50000"/>
              </a:lnSpc>
              <a:spcBef>
                <a:spcPct val="50000"/>
              </a:spcBef>
              <a:buFontTx/>
              <a:buNone/>
            </a:pPr>
            <a:r>
              <a:rPr lang="de-DE" sz="1200" b="1">
                <a:solidFill>
                  <a:srgbClr val="00019A"/>
                </a:solidFill>
              </a:rPr>
              <a:t> Inhalt u. Methoden</a:t>
            </a:r>
          </a:p>
        </p:txBody>
      </p:sp>
      <p:sp>
        <p:nvSpPr>
          <p:cNvPr id="75" name="Text Box 21">
            <a:extLst>
              <a:ext uri="{FF2B5EF4-FFF2-40B4-BE49-F238E27FC236}">
                <a16:creationId xmlns:a16="http://schemas.microsoft.com/office/drawing/2014/main" id="{63B6E6AA-E933-4807-AC87-D2F2596947D6}"/>
              </a:ext>
            </a:extLst>
          </p:cNvPr>
          <p:cNvSpPr txBox="1">
            <a:spLocks noChangeArrowheads="1"/>
          </p:cNvSpPr>
          <p:nvPr/>
        </p:nvSpPr>
        <p:spPr bwMode="auto">
          <a:xfrm>
            <a:off x="7394575" y="1338262"/>
            <a:ext cx="2447925" cy="101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a:solidFill>
                  <a:srgbClr val="00019A"/>
                </a:solidFill>
              </a:rPr>
              <a:t>Theorie des Unterrichts</a:t>
            </a:r>
            <a:endParaRPr lang="de-DE" sz="1200" b="1">
              <a:solidFill>
                <a:srgbClr val="00019A"/>
              </a:solidFill>
            </a:endParaRPr>
          </a:p>
          <a:p>
            <a:pPr eaLnBrk="1" hangingPunct="1">
              <a:lnSpc>
                <a:spcPct val="50000"/>
              </a:lnSpc>
              <a:spcBef>
                <a:spcPct val="50000"/>
              </a:spcBef>
            </a:pPr>
            <a:r>
              <a:rPr lang="de-DE" sz="1200" b="1">
                <a:solidFill>
                  <a:srgbClr val="00019A"/>
                </a:solidFill>
              </a:rPr>
              <a:t>Methodik</a:t>
            </a:r>
          </a:p>
          <a:p>
            <a:pPr eaLnBrk="1" hangingPunct="1">
              <a:lnSpc>
                <a:spcPct val="50000"/>
              </a:lnSpc>
              <a:spcBef>
                <a:spcPct val="50000"/>
              </a:spcBef>
            </a:pPr>
            <a:r>
              <a:rPr lang="de-DE" sz="1200" b="1">
                <a:solidFill>
                  <a:srgbClr val="00019A"/>
                </a:solidFill>
              </a:rPr>
              <a:t>Phasenmodelle</a:t>
            </a:r>
          </a:p>
          <a:p>
            <a:pPr eaLnBrk="1" hangingPunct="1">
              <a:lnSpc>
                <a:spcPct val="50000"/>
              </a:lnSpc>
              <a:spcBef>
                <a:spcPct val="50000"/>
              </a:spcBef>
            </a:pPr>
            <a:r>
              <a:rPr lang="de-DE" sz="1200" b="1">
                <a:solidFill>
                  <a:srgbClr val="00019A"/>
                </a:solidFill>
              </a:rPr>
              <a:t>Sozialformen</a:t>
            </a:r>
          </a:p>
          <a:p>
            <a:pPr eaLnBrk="1" hangingPunct="1">
              <a:lnSpc>
                <a:spcPct val="50000"/>
              </a:lnSpc>
              <a:spcBef>
                <a:spcPct val="50000"/>
              </a:spcBef>
            </a:pPr>
            <a:r>
              <a:rPr lang="de-DE" sz="1200" b="1">
                <a:solidFill>
                  <a:srgbClr val="00019A"/>
                </a:solidFill>
              </a:rPr>
              <a:t>Kommunikation</a:t>
            </a:r>
          </a:p>
        </p:txBody>
      </p:sp>
      <p:sp>
        <p:nvSpPr>
          <p:cNvPr id="76" name="Text Box 22">
            <a:extLst>
              <a:ext uri="{FF2B5EF4-FFF2-40B4-BE49-F238E27FC236}">
                <a16:creationId xmlns:a16="http://schemas.microsoft.com/office/drawing/2014/main" id="{63A6F72B-552C-4782-B47B-54BA8A3569AB}"/>
              </a:ext>
            </a:extLst>
          </p:cNvPr>
          <p:cNvSpPr txBox="1">
            <a:spLocks noChangeArrowheads="1"/>
          </p:cNvSpPr>
          <p:nvPr/>
        </p:nvSpPr>
        <p:spPr bwMode="auto">
          <a:xfrm>
            <a:off x="7450136" y="2799556"/>
            <a:ext cx="2160587" cy="827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dirty="0">
                <a:solidFill>
                  <a:srgbClr val="00019A"/>
                </a:solidFill>
              </a:rPr>
              <a:t>Theorie der Unterrichtsmedien</a:t>
            </a:r>
            <a:r>
              <a:rPr lang="de-DE" sz="1200" b="1" dirty="0">
                <a:solidFill>
                  <a:srgbClr val="00019A"/>
                </a:solidFill>
              </a:rPr>
              <a:t> </a:t>
            </a:r>
          </a:p>
          <a:p>
            <a:pPr eaLnBrk="1" hangingPunct="1">
              <a:lnSpc>
                <a:spcPct val="50000"/>
              </a:lnSpc>
              <a:spcBef>
                <a:spcPct val="50000"/>
              </a:spcBef>
            </a:pPr>
            <a:r>
              <a:rPr lang="de-DE" sz="1200" b="1" dirty="0">
                <a:solidFill>
                  <a:srgbClr val="00019A"/>
                </a:solidFill>
              </a:rPr>
              <a:t>Mediendidaktik</a:t>
            </a:r>
          </a:p>
          <a:p>
            <a:pPr eaLnBrk="1" hangingPunct="1">
              <a:lnSpc>
                <a:spcPct val="50000"/>
              </a:lnSpc>
              <a:spcBef>
                <a:spcPct val="50000"/>
              </a:spcBef>
            </a:pPr>
            <a:r>
              <a:rPr lang="de-DE" sz="1200" b="1" dirty="0">
                <a:solidFill>
                  <a:srgbClr val="00019A"/>
                </a:solidFill>
              </a:rPr>
              <a:t>Theorie computer- </a:t>
            </a:r>
          </a:p>
          <a:p>
            <a:pPr eaLnBrk="1" hangingPunct="1">
              <a:lnSpc>
                <a:spcPct val="50000"/>
              </a:lnSpc>
              <a:spcBef>
                <a:spcPct val="50000"/>
              </a:spcBef>
              <a:buFontTx/>
              <a:buNone/>
            </a:pPr>
            <a:r>
              <a:rPr lang="de-DE" sz="1200" b="1" dirty="0">
                <a:solidFill>
                  <a:srgbClr val="00019A"/>
                </a:solidFill>
              </a:rPr>
              <a:t> basierender Medien</a:t>
            </a:r>
          </a:p>
        </p:txBody>
      </p:sp>
      <p:sp>
        <p:nvSpPr>
          <p:cNvPr id="77" name="AutoShape 26">
            <a:extLst>
              <a:ext uri="{FF2B5EF4-FFF2-40B4-BE49-F238E27FC236}">
                <a16:creationId xmlns:a16="http://schemas.microsoft.com/office/drawing/2014/main" id="{EFEBA47C-A7A6-4B37-A8FC-FE6EC8D46864}"/>
              </a:ext>
            </a:extLst>
          </p:cNvPr>
          <p:cNvSpPr>
            <a:spLocks noChangeArrowheads="1"/>
          </p:cNvSpPr>
          <p:nvPr/>
        </p:nvSpPr>
        <p:spPr bwMode="auto">
          <a:xfrm>
            <a:off x="2700338" y="4437063"/>
            <a:ext cx="3600450" cy="1944687"/>
          </a:xfrm>
          <a:prstGeom prst="flowChartAlternateProcess">
            <a:avLst/>
          </a:prstGeom>
          <a:solidFill>
            <a:srgbClr val="EAEAEA">
              <a:alpha val="3215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endParaRPr lang="de-DE"/>
          </a:p>
        </p:txBody>
      </p:sp>
      <p:sp>
        <p:nvSpPr>
          <p:cNvPr id="78" name="Text Box 27">
            <a:extLst>
              <a:ext uri="{FF2B5EF4-FFF2-40B4-BE49-F238E27FC236}">
                <a16:creationId xmlns:a16="http://schemas.microsoft.com/office/drawing/2014/main" id="{93102876-A812-4F73-BDA8-786840568A7F}"/>
              </a:ext>
            </a:extLst>
          </p:cNvPr>
          <p:cNvSpPr txBox="1">
            <a:spLocks noChangeArrowheads="1"/>
          </p:cNvSpPr>
          <p:nvPr/>
        </p:nvSpPr>
        <p:spPr bwMode="auto">
          <a:xfrm>
            <a:off x="2790825" y="4497388"/>
            <a:ext cx="3365500" cy="119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a:solidFill>
                  <a:srgbClr val="00019A"/>
                </a:solidFill>
              </a:rPr>
              <a:t>Wissenschaftspropädeutische Kriterien</a:t>
            </a:r>
            <a:r>
              <a:rPr lang="de-DE" sz="1200" b="1">
                <a:solidFill>
                  <a:srgbClr val="00019A"/>
                </a:solidFill>
              </a:rPr>
              <a:t> </a:t>
            </a:r>
          </a:p>
          <a:p>
            <a:pPr eaLnBrk="1" hangingPunct="1">
              <a:lnSpc>
                <a:spcPct val="50000"/>
              </a:lnSpc>
              <a:spcBef>
                <a:spcPct val="50000"/>
              </a:spcBef>
            </a:pPr>
            <a:r>
              <a:rPr lang="de-DE" sz="1200" b="1">
                <a:solidFill>
                  <a:srgbClr val="00019A"/>
                </a:solidFill>
              </a:rPr>
              <a:t>Fachinhalte</a:t>
            </a:r>
          </a:p>
          <a:p>
            <a:pPr eaLnBrk="1" hangingPunct="1">
              <a:lnSpc>
                <a:spcPct val="50000"/>
              </a:lnSpc>
              <a:spcBef>
                <a:spcPct val="50000"/>
              </a:spcBef>
            </a:pPr>
            <a:r>
              <a:rPr lang="de-DE" sz="1200" b="1">
                <a:solidFill>
                  <a:srgbClr val="00019A"/>
                </a:solidFill>
              </a:rPr>
              <a:t>Methoden der Fachwiss. Informatik</a:t>
            </a:r>
          </a:p>
          <a:p>
            <a:pPr eaLnBrk="1" hangingPunct="1">
              <a:lnSpc>
                <a:spcPct val="50000"/>
              </a:lnSpc>
              <a:spcBef>
                <a:spcPct val="50000"/>
              </a:spcBef>
              <a:buFontTx/>
              <a:buNone/>
            </a:pPr>
            <a:r>
              <a:rPr lang="de-DE" sz="1200" b="1">
                <a:solidFill>
                  <a:srgbClr val="00019A"/>
                </a:solidFill>
              </a:rPr>
              <a:t>	</a:t>
            </a:r>
          </a:p>
          <a:p>
            <a:pPr eaLnBrk="1" hangingPunct="1">
              <a:lnSpc>
                <a:spcPct val="50000"/>
              </a:lnSpc>
              <a:spcBef>
                <a:spcPct val="50000"/>
              </a:spcBef>
              <a:buFontTx/>
              <a:buNone/>
            </a:pPr>
            <a:endParaRPr lang="de-DE" sz="1200" b="1">
              <a:solidFill>
                <a:srgbClr val="00019A"/>
              </a:solidFill>
            </a:endParaRPr>
          </a:p>
          <a:p>
            <a:pPr eaLnBrk="1" hangingPunct="1">
              <a:lnSpc>
                <a:spcPct val="50000"/>
              </a:lnSpc>
              <a:spcBef>
                <a:spcPct val="50000"/>
              </a:spcBef>
              <a:buClr>
                <a:schemeClr val="bg2"/>
              </a:buClr>
              <a:buFontTx/>
              <a:buChar char="-"/>
            </a:pPr>
            <a:endParaRPr lang="de-DE" sz="1200" b="1">
              <a:solidFill>
                <a:srgbClr val="00019A"/>
              </a:solidFill>
            </a:endParaRPr>
          </a:p>
        </p:txBody>
      </p:sp>
      <p:sp>
        <p:nvSpPr>
          <p:cNvPr id="79" name="Text Box 28">
            <a:extLst>
              <a:ext uri="{FF2B5EF4-FFF2-40B4-BE49-F238E27FC236}">
                <a16:creationId xmlns:a16="http://schemas.microsoft.com/office/drawing/2014/main" id="{58C53A9E-F30D-447E-82F1-81FFD2E0620B}"/>
              </a:ext>
            </a:extLst>
          </p:cNvPr>
          <p:cNvSpPr txBox="1">
            <a:spLocks noChangeArrowheads="1"/>
          </p:cNvSpPr>
          <p:nvPr/>
        </p:nvSpPr>
        <p:spPr bwMode="auto">
          <a:xfrm>
            <a:off x="3059113" y="5876925"/>
            <a:ext cx="488950"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endParaRPr lang="en-GB" sz="2000">
              <a:solidFill>
                <a:srgbClr val="00019A"/>
              </a:solidFill>
            </a:endParaRPr>
          </a:p>
        </p:txBody>
      </p:sp>
      <p:sp>
        <p:nvSpPr>
          <p:cNvPr id="80" name="Text Box 29">
            <a:extLst>
              <a:ext uri="{FF2B5EF4-FFF2-40B4-BE49-F238E27FC236}">
                <a16:creationId xmlns:a16="http://schemas.microsoft.com/office/drawing/2014/main" id="{70D4DCA3-B562-47FF-8A71-F343AD8EAB75}"/>
              </a:ext>
            </a:extLst>
          </p:cNvPr>
          <p:cNvSpPr txBox="1">
            <a:spLocks noChangeArrowheads="1"/>
          </p:cNvSpPr>
          <p:nvPr/>
        </p:nvSpPr>
        <p:spPr bwMode="auto">
          <a:xfrm>
            <a:off x="3139020" y="5317696"/>
            <a:ext cx="3529013"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lnSpc>
                <a:spcPct val="80000"/>
              </a:lnSpc>
              <a:spcBef>
                <a:spcPct val="50000"/>
              </a:spcBef>
              <a:buFontTx/>
              <a:buChar char="-"/>
            </a:pPr>
            <a:r>
              <a:rPr lang="de-DE" sz="1200" b="1">
                <a:solidFill>
                  <a:srgbClr val="00019A"/>
                </a:solidFill>
              </a:rPr>
              <a:t>Fundamentale Ideen (methodische  </a:t>
            </a:r>
            <a:br>
              <a:rPr lang="de-DE" sz="1200" b="1">
                <a:solidFill>
                  <a:srgbClr val="00019A"/>
                </a:solidFill>
              </a:rPr>
            </a:br>
            <a:r>
              <a:rPr lang="de-DE" sz="1200" b="1">
                <a:solidFill>
                  <a:srgbClr val="00019A"/>
                </a:solidFill>
              </a:rPr>
              <a:t> Implikationen)</a:t>
            </a:r>
          </a:p>
          <a:p>
            <a:pPr eaLnBrk="1" hangingPunct="1">
              <a:lnSpc>
                <a:spcPct val="80000"/>
              </a:lnSpc>
              <a:spcBef>
                <a:spcPct val="50000"/>
              </a:spcBef>
              <a:buFontTx/>
              <a:buChar char="-"/>
            </a:pPr>
            <a:r>
              <a:rPr lang="de-DE" sz="1200" b="1">
                <a:solidFill>
                  <a:srgbClr val="00019A"/>
                </a:solidFill>
              </a:rPr>
              <a:t>Methoden der Softwaretechnik</a:t>
            </a:r>
          </a:p>
          <a:p>
            <a:pPr eaLnBrk="1" hangingPunct="1">
              <a:lnSpc>
                <a:spcPct val="80000"/>
              </a:lnSpc>
              <a:spcBef>
                <a:spcPct val="50000"/>
              </a:spcBef>
              <a:buFontTx/>
              <a:buChar char="-"/>
            </a:pPr>
            <a:r>
              <a:rPr lang="de-DE" sz="1200" b="1">
                <a:solidFill>
                  <a:srgbClr val="00019A"/>
                </a:solidFill>
              </a:rPr>
              <a:t>Mediale Funktionen von IS (GUI/ </a:t>
            </a:r>
            <a:br>
              <a:rPr lang="de-DE" sz="1200" b="1">
                <a:solidFill>
                  <a:srgbClr val="00019A"/>
                </a:solidFill>
              </a:rPr>
            </a:br>
            <a:r>
              <a:rPr lang="de-DE" sz="1200" b="1">
                <a:solidFill>
                  <a:srgbClr val="00019A"/>
                </a:solidFill>
              </a:rPr>
              <a:t> Interaktionen)</a:t>
            </a:r>
          </a:p>
        </p:txBody>
      </p:sp>
      <p:grpSp>
        <p:nvGrpSpPr>
          <p:cNvPr id="81" name="Group 30">
            <a:extLst>
              <a:ext uri="{FF2B5EF4-FFF2-40B4-BE49-F238E27FC236}">
                <a16:creationId xmlns:a16="http://schemas.microsoft.com/office/drawing/2014/main" id="{2AE6F73A-CCB1-4150-8558-68CC50F80748}"/>
              </a:ext>
            </a:extLst>
          </p:cNvPr>
          <p:cNvGrpSpPr>
            <a:grpSpLocks/>
          </p:cNvGrpSpPr>
          <p:nvPr/>
        </p:nvGrpSpPr>
        <p:grpSpPr bwMode="auto">
          <a:xfrm>
            <a:off x="3715391" y="2962430"/>
            <a:ext cx="2305050" cy="1092200"/>
            <a:chOff x="2154" y="1842"/>
            <a:chExt cx="1452" cy="688"/>
          </a:xfrm>
        </p:grpSpPr>
        <p:sp>
          <p:nvSpPr>
            <p:cNvPr id="82" name="AutoShape 31">
              <a:extLst>
                <a:ext uri="{FF2B5EF4-FFF2-40B4-BE49-F238E27FC236}">
                  <a16:creationId xmlns:a16="http://schemas.microsoft.com/office/drawing/2014/main" id="{76414975-699A-4F6B-94F0-C03EDA0846EE}"/>
                </a:ext>
              </a:extLst>
            </p:cNvPr>
            <p:cNvSpPr>
              <a:spLocks noChangeArrowheads="1"/>
            </p:cNvSpPr>
            <p:nvPr/>
          </p:nvSpPr>
          <p:spPr bwMode="auto">
            <a:xfrm>
              <a:off x="2154" y="1842"/>
              <a:ext cx="1406" cy="636"/>
            </a:xfrm>
            <a:prstGeom prst="flowChartAlternateProcess">
              <a:avLst/>
            </a:prstGeom>
            <a:solidFill>
              <a:schemeClr val="folHlink">
                <a:alpha val="18039"/>
              </a:schemeClr>
            </a:solidFill>
            <a:ln w="12700">
              <a:solidFill>
                <a:srgbClr val="DDDDDD"/>
              </a:solidFill>
              <a:miter lim="800000"/>
              <a:headEnd/>
              <a:tailEnd/>
            </a:ln>
          </p:spPr>
          <p:txBody>
            <a:bodyPr wrap="none" anchor="ctr"/>
            <a:lstStyle/>
            <a:p>
              <a:pPr algn="ctr">
                <a:spcBef>
                  <a:spcPct val="0"/>
                </a:spcBef>
                <a:buFontTx/>
                <a:buNone/>
              </a:pPr>
              <a:endParaRPr lang="en-GB" sz="2000">
                <a:solidFill>
                  <a:srgbClr val="00019A"/>
                </a:solidFill>
              </a:endParaRPr>
            </a:p>
          </p:txBody>
        </p:sp>
        <p:sp>
          <p:nvSpPr>
            <p:cNvPr id="83" name="Text Box 32">
              <a:extLst>
                <a:ext uri="{FF2B5EF4-FFF2-40B4-BE49-F238E27FC236}">
                  <a16:creationId xmlns:a16="http://schemas.microsoft.com/office/drawing/2014/main" id="{5CF79FCE-E1CA-4FDA-B3E7-9A4BE43B1778}"/>
                </a:ext>
              </a:extLst>
            </p:cNvPr>
            <p:cNvSpPr txBox="1">
              <a:spLocks noChangeArrowheads="1"/>
            </p:cNvSpPr>
            <p:nvPr/>
          </p:nvSpPr>
          <p:spPr bwMode="auto">
            <a:xfrm>
              <a:off x="2154" y="1842"/>
              <a:ext cx="1452" cy="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a:solidFill>
                    <a:srgbClr val="00019A"/>
                  </a:solidFill>
                </a:rPr>
                <a:t>Praxis des Informatikunterrichts</a:t>
              </a:r>
            </a:p>
            <a:p>
              <a:pPr eaLnBrk="1" hangingPunct="1">
                <a:lnSpc>
                  <a:spcPct val="50000"/>
                </a:lnSpc>
                <a:spcBef>
                  <a:spcPct val="50000"/>
                </a:spcBef>
              </a:pPr>
              <a:r>
                <a:rPr lang="de-DE" sz="1200" b="1">
                  <a:solidFill>
                    <a:srgbClr val="00019A"/>
                  </a:solidFill>
                </a:rPr>
                <a:t>Inhalte</a:t>
              </a:r>
            </a:p>
            <a:p>
              <a:pPr eaLnBrk="1" hangingPunct="1">
                <a:lnSpc>
                  <a:spcPct val="50000"/>
                </a:lnSpc>
                <a:spcBef>
                  <a:spcPct val="50000"/>
                </a:spcBef>
              </a:pPr>
              <a:r>
                <a:rPr lang="de-DE" sz="1200" b="1">
                  <a:solidFill>
                    <a:srgbClr val="00019A"/>
                  </a:solidFill>
                </a:rPr>
                <a:t>Methoden</a:t>
              </a:r>
            </a:p>
            <a:p>
              <a:pPr eaLnBrk="1" hangingPunct="1">
                <a:lnSpc>
                  <a:spcPct val="50000"/>
                </a:lnSpc>
                <a:spcBef>
                  <a:spcPct val="50000"/>
                </a:spcBef>
              </a:pPr>
              <a:r>
                <a:rPr lang="de-DE" sz="1200" b="1">
                  <a:solidFill>
                    <a:srgbClr val="00019A"/>
                  </a:solidFill>
                </a:rPr>
                <a:t>Ziele </a:t>
              </a:r>
            </a:p>
          </p:txBody>
        </p:sp>
        <p:sp>
          <p:nvSpPr>
            <p:cNvPr id="84" name="Text Box 33">
              <a:extLst>
                <a:ext uri="{FF2B5EF4-FFF2-40B4-BE49-F238E27FC236}">
                  <a16:creationId xmlns:a16="http://schemas.microsoft.com/office/drawing/2014/main" id="{315E0FFD-7D9E-4C2F-8CC7-0A966BE5A3F8}"/>
                </a:ext>
              </a:extLst>
            </p:cNvPr>
            <p:cNvSpPr txBox="1">
              <a:spLocks noChangeArrowheads="1"/>
            </p:cNvSpPr>
            <p:nvPr/>
          </p:nvSpPr>
          <p:spPr bwMode="auto">
            <a:xfrm>
              <a:off x="2789" y="2069"/>
              <a:ext cx="771"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0"/>
                </a:spcBef>
              </a:pPr>
              <a:r>
                <a:rPr lang="de-DE" sz="1200" b="1" dirty="0">
                  <a:solidFill>
                    <a:srgbClr val="00019A"/>
                  </a:solidFill>
                </a:rPr>
                <a:t>Werkzeug</a:t>
              </a:r>
            </a:p>
            <a:p>
              <a:pPr eaLnBrk="1" hangingPunct="1">
                <a:spcBef>
                  <a:spcPct val="0"/>
                </a:spcBef>
              </a:pPr>
              <a:r>
                <a:rPr lang="de-DE" sz="1200" b="1" dirty="0">
                  <a:solidFill>
                    <a:srgbClr val="00019A"/>
                  </a:solidFill>
                </a:rPr>
                <a:t>Medien</a:t>
              </a:r>
            </a:p>
            <a:p>
              <a:pPr eaLnBrk="1" hangingPunct="1">
                <a:spcBef>
                  <a:spcPct val="50000"/>
                </a:spcBef>
              </a:pPr>
              <a:endParaRPr lang="de-DE" sz="1200" b="1" dirty="0">
                <a:solidFill>
                  <a:srgbClr val="00019A"/>
                </a:solidFill>
              </a:endParaRPr>
            </a:p>
          </p:txBody>
        </p:sp>
      </p:grpSp>
      <p:sp>
        <p:nvSpPr>
          <p:cNvPr id="85" name="Line 34">
            <a:extLst>
              <a:ext uri="{FF2B5EF4-FFF2-40B4-BE49-F238E27FC236}">
                <a16:creationId xmlns:a16="http://schemas.microsoft.com/office/drawing/2014/main" id="{443C2EF2-9638-4EC8-B5AF-E611DD36B19B}"/>
              </a:ext>
            </a:extLst>
          </p:cNvPr>
          <p:cNvSpPr>
            <a:spLocks noChangeShapeType="1"/>
          </p:cNvSpPr>
          <p:nvPr/>
        </p:nvSpPr>
        <p:spPr bwMode="auto">
          <a:xfrm flipH="1">
            <a:off x="6256337" y="2263851"/>
            <a:ext cx="57626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86" name="Line 35">
            <a:extLst>
              <a:ext uri="{FF2B5EF4-FFF2-40B4-BE49-F238E27FC236}">
                <a16:creationId xmlns:a16="http://schemas.microsoft.com/office/drawing/2014/main" id="{143150F5-EDC4-4306-8116-12D6BDF1DAE0}"/>
              </a:ext>
            </a:extLst>
          </p:cNvPr>
          <p:cNvSpPr>
            <a:spLocks noChangeShapeType="1"/>
          </p:cNvSpPr>
          <p:nvPr/>
        </p:nvSpPr>
        <p:spPr bwMode="auto">
          <a:xfrm>
            <a:off x="4787900" y="2492375"/>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87" name="Line 36">
            <a:extLst>
              <a:ext uri="{FF2B5EF4-FFF2-40B4-BE49-F238E27FC236}">
                <a16:creationId xmlns:a16="http://schemas.microsoft.com/office/drawing/2014/main" id="{FBC7CF4D-2C91-4485-8860-4C8300A44085}"/>
              </a:ext>
            </a:extLst>
          </p:cNvPr>
          <p:cNvSpPr>
            <a:spLocks noChangeShapeType="1"/>
          </p:cNvSpPr>
          <p:nvPr/>
        </p:nvSpPr>
        <p:spPr bwMode="auto">
          <a:xfrm>
            <a:off x="2987675" y="2420938"/>
            <a:ext cx="792163"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88" name="Line 37">
            <a:extLst>
              <a:ext uri="{FF2B5EF4-FFF2-40B4-BE49-F238E27FC236}">
                <a16:creationId xmlns:a16="http://schemas.microsoft.com/office/drawing/2014/main" id="{BA4EB950-1ED1-4B0B-8B6F-A29BD12A46E8}"/>
              </a:ext>
            </a:extLst>
          </p:cNvPr>
          <p:cNvSpPr>
            <a:spLocks noChangeShapeType="1"/>
          </p:cNvSpPr>
          <p:nvPr/>
        </p:nvSpPr>
        <p:spPr bwMode="auto">
          <a:xfrm flipV="1">
            <a:off x="4885754" y="40052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89" name="Line 38">
            <a:extLst>
              <a:ext uri="{FF2B5EF4-FFF2-40B4-BE49-F238E27FC236}">
                <a16:creationId xmlns:a16="http://schemas.microsoft.com/office/drawing/2014/main" id="{EADCFF90-9B56-49FA-BDF4-7819B2813E9E}"/>
              </a:ext>
            </a:extLst>
          </p:cNvPr>
          <p:cNvSpPr>
            <a:spLocks noChangeShapeType="1"/>
          </p:cNvSpPr>
          <p:nvPr/>
        </p:nvSpPr>
        <p:spPr bwMode="auto">
          <a:xfrm flipH="1" flipV="1">
            <a:off x="6370639" y="4131598"/>
            <a:ext cx="8636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90" name="Line 39">
            <a:extLst>
              <a:ext uri="{FF2B5EF4-FFF2-40B4-BE49-F238E27FC236}">
                <a16:creationId xmlns:a16="http://schemas.microsoft.com/office/drawing/2014/main" id="{1B7C0EE2-AF89-418B-A974-2A6BD462F771}"/>
              </a:ext>
            </a:extLst>
          </p:cNvPr>
          <p:cNvSpPr>
            <a:spLocks noChangeShapeType="1"/>
          </p:cNvSpPr>
          <p:nvPr/>
        </p:nvSpPr>
        <p:spPr bwMode="auto">
          <a:xfrm flipH="1">
            <a:off x="6226176" y="3305134"/>
            <a:ext cx="1008063"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91" name="AutoShape 41">
            <a:extLst>
              <a:ext uri="{FF2B5EF4-FFF2-40B4-BE49-F238E27FC236}">
                <a16:creationId xmlns:a16="http://schemas.microsoft.com/office/drawing/2014/main" id="{BE2FD200-9353-4048-80C3-C9E9B650D28D}"/>
              </a:ext>
            </a:extLst>
          </p:cNvPr>
          <p:cNvSpPr>
            <a:spLocks noChangeArrowheads="1"/>
          </p:cNvSpPr>
          <p:nvPr/>
        </p:nvSpPr>
        <p:spPr bwMode="auto">
          <a:xfrm>
            <a:off x="914400" y="1143000"/>
            <a:ext cx="3240088" cy="288925"/>
          </a:xfrm>
          <a:prstGeom prst="flowChartAlternateProcess">
            <a:avLst/>
          </a:prstGeom>
          <a:solidFill>
            <a:srgbClr val="0066CC">
              <a:alpha val="18823"/>
            </a:srgbClr>
          </a:solidFill>
          <a:ln w="28575">
            <a:solidFill>
              <a:schemeClr val="bg1"/>
            </a:solidFill>
            <a:miter lim="800000"/>
            <a:headEnd/>
            <a:tailEnd/>
          </a:ln>
        </p:spPr>
        <p:txBody>
          <a:bodyPr wrap="none" anchor="ctr"/>
          <a:lstStyle/>
          <a:p>
            <a:endParaRPr lang="de-DE"/>
          </a:p>
        </p:txBody>
      </p:sp>
      <p:sp>
        <p:nvSpPr>
          <p:cNvPr id="122" name="Text Box 25">
            <a:extLst>
              <a:ext uri="{FF2B5EF4-FFF2-40B4-BE49-F238E27FC236}">
                <a16:creationId xmlns:a16="http://schemas.microsoft.com/office/drawing/2014/main" id="{A9CF3861-091F-4244-8512-F29445EC1780}"/>
              </a:ext>
            </a:extLst>
          </p:cNvPr>
          <p:cNvSpPr txBox="1">
            <a:spLocks noChangeArrowheads="1"/>
          </p:cNvSpPr>
          <p:nvPr/>
        </p:nvSpPr>
        <p:spPr bwMode="auto">
          <a:xfrm>
            <a:off x="7359960" y="3969138"/>
            <a:ext cx="2447925"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b="1" u="sng" dirty="0">
                <a:solidFill>
                  <a:srgbClr val="00019A"/>
                </a:solidFill>
              </a:rPr>
              <a:t>Beitrag zur Allgemeinbildung (material u. formal)</a:t>
            </a:r>
            <a:r>
              <a:rPr lang="de-DE" sz="1200" b="1" dirty="0">
                <a:solidFill>
                  <a:srgbClr val="00019A"/>
                </a:solidFill>
              </a:rPr>
              <a:t> </a:t>
            </a:r>
          </a:p>
          <a:p>
            <a:pPr eaLnBrk="1" hangingPunct="1">
              <a:lnSpc>
                <a:spcPct val="50000"/>
              </a:lnSpc>
              <a:spcBef>
                <a:spcPct val="50000"/>
              </a:spcBef>
            </a:pPr>
            <a:r>
              <a:rPr lang="de-DE" sz="1200" b="1" dirty="0">
                <a:solidFill>
                  <a:srgbClr val="00019A"/>
                </a:solidFill>
              </a:rPr>
              <a:t>Methodenkompetenz</a:t>
            </a:r>
          </a:p>
          <a:p>
            <a:pPr eaLnBrk="1" hangingPunct="1">
              <a:lnSpc>
                <a:spcPct val="50000"/>
              </a:lnSpc>
              <a:spcBef>
                <a:spcPct val="50000"/>
              </a:spcBef>
            </a:pPr>
            <a:r>
              <a:rPr lang="de-DE" sz="1200" b="1" dirty="0">
                <a:solidFill>
                  <a:srgbClr val="00019A"/>
                </a:solidFill>
              </a:rPr>
              <a:t>Problemlösekompetenz</a:t>
            </a:r>
          </a:p>
          <a:p>
            <a:pPr eaLnBrk="1" hangingPunct="1">
              <a:lnSpc>
                <a:spcPct val="50000"/>
              </a:lnSpc>
              <a:spcBef>
                <a:spcPct val="50000"/>
              </a:spcBef>
            </a:pPr>
            <a:r>
              <a:rPr lang="de-DE" sz="1200" b="1" dirty="0">
                <a:solidFill>
                  <a:srgbClr val="00019A"/>
                </a:solidFill>
              </a:rPr>
              <a:t>Erwägungskompetenz </a:t>
            </a:r>
          </a:p>
          <a:p>
            <a:pPr eaLnBrk="1" hangingPunct="1">
              <a:lnSpc>
                <a:spcPct val="50000"/>
              </a:lnSpc>
              <a:spcBef>
                <a:spcPct val="50000"/>
              </a:spcBef>
              <a:buFontTx/>
              <a:buNone/>
            </a:pPr>
            <a:r>
              <a:rPr lang="de-DE" sz="1200" b="1" dirty="0">
                <a:solidFill>
                  <a:srgbClr val="00019A"/>
                </a:solidFill>
              </a:rPr>
              <a:t> (techn.)</a:t>
            </a:r>
          </a:p>
          <a:p>
            <a:pPr eaLnBrk="1" hangingPunct="1">
              <a:lnSpc>
                <a:spcPct val="50000"/>
              </a:lnSpc>
              <a:spcBef>
                <a:spcPct val="50000"/>
              </a:spcBef>
            </a:pPr>
            <a:endParaRPr lang="de-DE" sz="1200" b="1" dirty="0">
              <a:solidFill>
                <a:srgbClr val="00019A"/>
              </a:solidFill>
            </a:endParaRPr>
          </a:p>
        </p:txBody>
      </p:sp>
      <p:sp>
        <p:nvSpPr>
          <p:cNvPr id="123" name="AutoShape 24">
            <a:extLst>
              <a:ext uri="{FF2B5EF4-FFF2-40B4-BE49-F238E27FC236}">
                <a16:creationId xmlns:a16="http://schemas.microsoft.com/office/drawing/2014/main" id="{F7A1F063-60F3-4F5C-930C-BAE29FD6BE02}"/>
              </a:ext>
            </a:extLst>
          </p:cNvPr>
          <p:cNvSpPr>
            <a:spLocks noChangeArrowheads="1"/>
          </p:cNvSpPr>
          <p:nvPr/>
        </p:nvSpPr>
        <p:spPr bwMode="auto">
          <a:xfrm>
            <a:off x="7351431" y="3866744"/>
            <a:ext cx="2303462" cy="1582738"/>
          </a:xfrm>
          <a:prstGeom prst="flowChartAlternateProcess">
            <a:avLst/>
          </a:prstGeom>
          <a:solidFill>
            <a:srgbClr val="EAEAEA">
              <a:alpha val="32156"/>
            </a:srgbClr>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endParaRPr lang="de-DE"/>
          </a:p>
        </p:txBody>
      </p:sp>
    </p:spTree>
    <p:extLst>
      <p:ext uri="{BB962C8B-B14F-4D97-AF65-F5344CB8AC3E}">
        <p14:creationId xmlns:p14="http://schemas.microsoft.com/office/powerpoint/2010/main" val="1187776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69CEFA-FC24-4D10-AEB5-57EFA004EF9C}"/>
              </a:ext>
            </a:extLst>
          </p:cNvPr>
          <p:cNvSpPr>
            <a:spLocks noGrp="1"/>
          </p:cNvSpPr>
          <p:nvPr>
            <p:ph type="title"/>
          </p:nvPr>
        </p:nvSpPr>
        <p:spPr/>
        <p:txBody>
          <a:bodyPr/>
          <a:lstStyle/>
          <a:p>
            <a:r>
              <a:rPr lang="de-DE" dirty="0"/>
              <a:t>Ein Fazit</a:t>
            </a:r>
          </a:p>
        </p:txBody>
      </p:sp>
      <p:sp>
        <p:nvSpPr>
          <p:cNvPr id="3" name="Inhaltsplatzhalter 2">
            <a:extLst>
              <a:ext uri="{FF2B5EF4-FFF2-40B4-BE49-F238E27FC236}">
                <a16:creationId xmlns:a16="http://schemas.microsoft.com/office/drawing/2014/main" id="{405BF35A-2C72-439B-BB15-C7BBD468D2E5}"/>
              </a:ext>
            </a:extLst>
          </p:cNvPr>
          <p:cNvSpPr>
            <a:spLocks noGrp="1"/>
          </p:cNvSpPr>
          <p:nvPr>
            <p:ph idx="1"/>
          </p:nvPr>
        </p:nvSpPr>
        <p:spPr/>
        <p:txBody>
          <a:bodyPr>
            <a:normAutofit fontScale="85000" lnSpcReduction="10000"/>
          </a:bodyPr>
          <a:lstStyle/>
          <a:p>
            <a:r>
              <a:rPr lang="de-DE" dirty="0"/>
              <a:t>Die systemorientierte Didaktik orientiert sich am Prozess der Software-Entwicklung und am Produkt Software</a:t>
            </a:r>
          </a:p>
          <a:p>
            <a:r>
              <a:rPr lang="de-DE" dirty="0"/>
              <a:t>Fundamentale Ideen der Informatik durch unterschiedliche Sichtweisen auf Informatiksysteme entdecken</a:t>
            </a:r>
          </a:p>
          <a:p>
            <a:r>
              <a:rPr lang="de-DE" dirty="0"/>
              <a:t>Vielfältige Sichten auf Software werden integriert (Produkt Prozess beachten)</a:t>
            </a:r>
          </a:p>
          <a:p>
            <a:r>
              <a:rPr lang="de-DE" dirty="0"/>
              <a:t>Methodik wird lerntheoretisch begründet </a:t>
            </a:r>
          </a:p>
          <a:p>
            <a:pPr marL="457200" lvl="1" indent="0">
              <a:buNone/>
            </a:pPr>
            <a:r>
              <a:rPr lang="de-DE" dirty="0"/>
              <a:t>(</a:t>
            </a:r>
            <a:r>
              <a:rPr lang="de-DE" dirty="0" err="1"/>
              <a:t>Cognitive</a:t>
            </a:r>
            <a:r>
              <a:rPr lang="de-DE" dirty="0"/>
              <a:t> </a:t>
            </a:r>
            <a:r>
              <a:rPr lang="de-DE" dirty="0" err="1"/>
              <a:t>Flexibility</a:t>
            </a:r>
            <a:r>
              <a:rPr lang="de-DE" dirty="0"/>
              <a:t> Theory, Situiertes Lernen, entdeckendes Lernen Konstruktivismus...)</a:t>
            </a:r>
          </a:p>
          <a:p>
            <a:r>
              <a:rPr lang="de-DE" dirty="0"/>
              <a:t>Gesellschaftliche Aspekte von Informatiksystemen als Bestandteil von Entwurfs- und Designentscheidung integrativ behandeln</a:t>
            </a:r>
          </a:p>
          <a:p>
            <a:r>
              <a:rPr lang="de-DE" dirty="0"/>
              <a:t>Bildungswert nicht nur in der Förderung von Problemlösefähigkeit und Methodenkompetenz, sondern auch hinsichtlich Erwägungskompetenz </a:t>
            </a:r>
            <a:br>
              <a:rPr lang="de-DE" dirty="0"/>
            </a:br>
            <a:r>
              <a:rPr lang="de-DE" dirty="0"/>
              <a:t>bei sozio-technischen Systemen</a:t>
            </a:r>
          </a:p>
          <a:p>
            <a:endParaRPr lang="de-DE" dirty="0"/>
          </a:p>
        </p:txBody>
      </p:sp>
      <p:sp>
        <p:nvSpPr>
          <p:cNvPr id="4" name="Foliennummernplatzhalter 3">
            <a:extLst>
              <a:ext uri="{FF2B5EF4-FFF2-40B4-BE49-F238E27FC236}">
                <a16:creationId xmlns:a16="http://schemas.microsoft.com/office/drawing/2014/main" id="{90B188AF-E663-4EF3-AF72-9D1362209D0A}"/>
              </a:ext>
            </a:extLst>
          </p:cNvPr>
          <p:cNvSpPr>
            <a:spLocks noGrp="1"/>
          </p:cNvSpPr>
          <p:nvPr>
            <p:ph type="sldNum" sz="quarter" idx="12"/>
          </p:nvPr>
        </p:nvSpPr>
        <p:spPr/>
        <p:txBody>
          <a:bodyPr/>
          <a:lstStyle/>
          <a:p>
            <a:fld id="{FA114BA8-E1E8-4B17-A80F-E8E9EE814FDD}" type="slidenum">
              <a:rPr lang="de-DE" smtClean="0"/>
              <a:t>24</a:t>
            </a:fld>
            <a:endParaRPr lang="de-DE"/>
          </a:p>
        </p:txBody>
      </p:sp>
    </p:spTree>
    <p:extLst>
      <p:ext uri="{BB962C8B-B14F-4D97-AF65-F5344CB8AC3E}">
        <p14:creationId xmlns:p14="http://schemas.microsoft.com/office/powerpoint/2010/main" val="2383929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C3F77-BB5D-4DE3-8F03-5112E431664D}"/>
              </a:ext>
            </a:extLst>
          </p:cNvPr>
          <p:cNvSpPr>
            <a:spLocks noGrp="1"/>
          </p:cNvSpPr>
          <p:nvPr>
            <p:ph type="title"/>
          </p:nvPr>
        </p:nvSpPr>
        <p:spPr/>
        <p:txBody>
          <a:bodyPr/>
          <a:lstStyle/>
          <a:p>
            <a:r>
              <a:rPr lang="de-DE" dirty="0"/>
              <a:t>Referenzen </a:t>
            </a:r>
            <a:r>
              <a:rPr lang="de-DE" sz="2400" dirty="0"/>
              <a:t>(Primär Literatur)</a:t>
            </a:r>
          </a:p>
        </p:txBody>
      </p:sp>
      <p:sp>
        <p:nvSpPr>
          <p:cNvPr id="3" name="Inhaltsplatzhalter 2">
            <a:extLst>
              <a:ext uri="{FF2B5EF4-FFF2-40B4-BE49-F238E27FC236}">
                <a16:creationId xmlns:a16="http://schemas.microsoft.com/office/drawing/2014/main" id="{6B3F8B97-F139-4552-B558-ECA2389FC000}"/>
              </a:ext>
            </a:extLst>
          </p:cNvPr>
          <p:cNvSpPr>
            <a:spLocks noGrp="1"/>
          </p:cNvSpPr>
          <p:nvPr>
            <p:ph idx="1"/>
          </p:nvPr>
        </p:nvSpPr>
        <p:spPr>
          <a:xfrm>
            <a:off x="838200" y="1562471"/>
            <a:ext cx="10515600" cy="4793880"/>
          </a:xfrm>
        </p:spPr>
        <p:txBody>
          <a:bodyPr>
            <a:normAutofit fontScale="62500" lnSpcReduction="20000"/>
          </a:bodyPr>
          <a:lstStyle/>
          <a:p>
            <a:r>
              <a:rPr lang="de-DE" dirty="0"/>
              <a:t>Hampel, T.; Schulte, C., Magenheim, J. (1999): Dekonstruktion von Informatiksystemen als Unterrichtsmethode – Zugang zu objektorientierten Sichtweisen im Informatikunterricht </a:t>
            </a:r>
            <a:br>
              <a:rPr lang="de-DE" dirty="0"/>
            </a:br>
            <a:r>
              <a:rPr lang="de-DE" dirty="0"/>
              <a:t>In: Andreas Schwill (Hrsg.): Informatik und Schule. Fachspezifische und fachübergreifende didaktische Konzepte [Tagungsband INFOS 99] S. 149 - 164</a:t>
            </a:r>
          </a:p>
          <a:p>
            <a:r>
              <a:rPr lang="de-DE" dirty="0"/>
              <a:t>Magenheim, J. (2000): Theoretische Aspekte und unterrichtspraktische Implikationen einer systemorientierten Didaktik der Informatik In: Tagungsbeitrag zur GI-Tagung "Informatik - Ausbildung und Beruf 2000</a:t>
            </a:r>
          </a:p>
          <a:p>
            <a:r>
              <a:rPr lang="de-DE" dirty="0"/>
              <a:t>Magenheim, J. (2003): Informatik Lernlabor - Systemorientierte Didaktik in der Praxis. In: </a:t>
            </a:r>
            <a:r>
              <a:rPr lang="de-DE" dirty="0" err="1"/>
              <a:t>Hubwieser</a:t>
            </a:r>
            <a:r>
              <a:rPr lang="de-DE" dirty="0"/>
              <a:t>, P. (Hrsg.): Informatische Fachkonzepte im Unterricht, Proceedings der infos2003, 10.GI-Fachtagung Informatik und Schule, 17.-19. September in Garching bei München, S. 13-31</a:t>
            </a:r>
          </a:p>
          <a:p>
            <a:pPr marL="457200" lvl="1" indent="0">
              <a:buNone/>
            </a:pPr>
            <a:r>
              <a:rPr lang="de-DE" dirty="0">
                <a:hlinkClick r:id="rId3"/>
              </a:rPr>
              <a:t>https://dl.gi.de/server/api/core/bitstreams/98478bb4-f86a-461e-a32b-dcf7eeb81336/content</a:t>
            </a:r>
            <a:r>
              <a:rPr lang="de-DE" dirty="0"/>
              <a:t> </a:t>
            </a:r>
          </a:p>
          <a:p>
            <a:r>
              <a:rPr lang="de-DE" dirty="0"/>
              <a:t>Magenheim</a:t>
            </a:r>
            <a:r>
              <a:rPr lang="en-US" dirty="0"/>
              <a:t>, J. und Schulte, C. (2006). Social, ethical and technical issues in informatics—An integrated approach. Education and Information Technologies, 11:319–339.</a:t>
            </a:r>
            <a:br>
              <a:rPr lang="de-DE" dirty="0"/>
            </a:br>
            <a:r>
              <a:rPr lang="de-DE" dirty="0"/>
              <a:t> </a:t>
            </a:r>
          </a:p>
          <a:p>
            <a:r>
              <a:rPr lang="de-DE" dirty="0"/>
              <a:t>Magenheim, J. (2008): Systemorientierte Didaktik der Informatik Sozio-technische Informatiksysteme als Unterrichtsgegenstand? In </a:t>
            </a:r>
            <a:r>
              <a:rPr lang="de-DE" dirty="0" err="1"/>
              <a:t>Kortenkamp</a:t>
            </a:r>
            <a:r>
              <a:rPr lang="de-DE" dirty="0"/>
              <a:t>; U.; Weigand; H.G.; Weth, T. (Hrsg.): Informatische Ideen im Mathematikunterricht, S. 17 – 36, Hildesheim 2008 (Franzbecker) ISBN 978-3-88120-471-2. </a:t>
            </a:r>
          </a:p>
          <a:p>
            <a:r>
              <a:rPr lang="de-DE" dirty="0"/>
              <a:t>Humbert, L.; Magenheim, J.; Schroeder, U.: Handreichungen und Unterrichtsmaterial Hinweise zur Schulung/Fortbildung. Projekt Informatik an Grundschulen (</a:t>
            </a:r>
            <a:r>
              <a:rPr lang="de-DE" dirty="0" err="1"/>
              <a:t>IaG</a:t>
            </a:r>
            <a:r>
              <a:rPr lang="de-DE" dirty="0"/>
              <a:t>)</a:t>
            </a:r>
          </a:p>
          <a:p>
            <a:pPr marL="457200" lvl="1" indent="0">
              <a:buNone/>
            </a:pPr>
            <a:r>
              <a:rPr lang="de-DE" dirty="0">
                <a:hlinkClick r:id="rId4"/>
              </a:rPr>
              <a:t>https://www.schulministerium.nrw/sites/default/files/documents/Handreichung-fuer-Lehrkraefte.pdf</a:t>
            </a:r>
            <a:r>
              <a:rPr lang="de-DE" dirty="0"/>
              <a:t> </a:t>
            </a:r>
          </a:p>
        </p:txBody>
      </p:sp>
      <p:sp>
        <p:nvSpPr>
          <p:cNvPr id="4" name="Foliennummernplatzhalter 3">
            <a:extLst>
              <a:ext uri="{FF2B5EF4-FFF2-40B4-BE49-F238E27FC236}">
                <a16:creationId xmlns:a16="http://schemas.microsoft.com/office/drawing/2014/main" id="{55C32506-A73D-43F4-81C9-1AA69CED7194}"/>
              </a:ext>
            </a:extLst>
          </p:cNvPr>
          <p:cNvSpPr>
            <a:spLocks noGrp="1"/>
          </p:cNvSpPr>
          <p:nvPr>
            <p:ph type="sldNum" sz="quarter" idx="12"/>
          </p:nvPr>
        </p:nvSpPr>
        <p:spPr/>
        <p:txBody>
          <a:bodyPr/>
          <a:lstStyle/>
          <a:p>
            <a:fld id="{FA114BA8-E1E8-4B17-A80F-E8E9EE814FDD}" type="slidenum">
              <a:rPr lang="de-DE" smtClean="0"/>
              <a:t>25</a:t>
            </a:fld>
            <a:endParaRPr lang="de-DE"/>
          </a:p>
        </p:txBody>
      </p:sp>
    </p:spTree>
    <p:extLst>
      <p:ext uri="{BB962C8B-B14F-4D97-AF65-F5344CB8AC3E}">
        <p14:creationId xmlns:p14="http://schemas.microsoft.com/office/powerpoint/2010/main" val="3432362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C3F77-BB5D-4DE3-8F03-5112E431664D}"/>
              </a:ext>
            </a:extLst>
          </p:cNvPr>
          <p:cNvSpPr>
            <a:spLocks noGrp="1"/>
          </p:cNvSpPr>
          <p:nvPr>
            <p:ph type="title"/>
          </p:nvPr>
        </p:nvSpPr>
        <p:spPr/>
        <p:txBody>
          <a:bodyPr/>
          <a:lstStyle/>
          <a:p>
            <a:r>
              <a:rPr lang="de-DE" dirty="0"/>
              <a:t>Sonstige Referenzen </a:t>
            </a:r>
            <a:r>
              <a:rPr lang="de-DE" sz="2400" dirty="0"/>
              <a:t>(weiterführende Literatur)</a:t>
            </a:r>
          </a:p>
        </p:txBody>
      </p:sp>
      <p:sp>
        <p:nvSpPr>
          <p:cNvPr id="3" name="Inhaltsplatzhalter 2">
            <a:extLst>
              <a:ext uri="{FF2B5EF4-FFF2-40B4-BE49-F238E27FC236}">
                <a16:creationId xmlns:a16="http://schemas.microsoft.com/office/drawing/2014/main" id="{6B3F8B97-F139-4552-B558-ECA2389FC000}"/>
              </a:ext>
            </a:extLst>
          </p:cNvPr>
          <p:cNvSpPr>
            <a:spLocks noGrp="1"/>
          </p:cNvSpPr>
          <p:nvPr>
            <p:ph idx="1"/>
          </p:nvPr>
        </p:nvSpPr>
        <p:spPr>
          <a:xfrm>
            <a:off x="838199" y="1825625"/>
            <a:ext cx="10809304" cy="4530725"/>
          </a:xfrm>
        </p:spPr>
        <p:txBody>
          <a:bodyPr>
            <a:normAutofit fontScale="77500" lnSpcReduction="20000"/>
          </a:bodyPr>
          <a:lstStyle/>
          <a:p>
            <a:r>
              <a:rPr lang="de-DE" dirty="0"/>
              <a:t>Floyd, Christiane: Outline </a:t>
            </a:r>
            <a:r>
              <a:rPr lang="de-DE" dirty="0" err="1"/>
              <a:t>of</a:t>
            </a:r>
            <a:r>
              <a:rPr lang="de-DE" dirty="0"/>
              <a:t> a </a:t>
            </a:r>
            <a:r>
              <a:rPr lang="de-DE" dirty="0" err="1"/>
              <a:t>Paradigm</a:t>
            </a:r>
            <a:r>
              <a:rPr lang="de-DE" dirty="0"/>
              <a:t> Change in Software-Engineering. In: </a:t>
            </a:r>
            <a:r>
              <a:rPr lang="de-DE" dirty="0" err="1"/>
              <a:t>Bjerkness</a:t>
            </a:r>
            <a:r>
              <a:rPr lang="de-DE" dirty="0"/>
              <a:t>, G., </a:t>
            </a:r>
            <a:r>
              <a:rPr lang="de-DE" dirty="0" err="1"/>
              <a:t>Ehn</a:t>
            </a:r>
            <a:r>
              <a:rPr lang="de-DE" dirty="0"/>
              <a:t>, P. </a:t>
            </a:r>
            <a:r>
              <a:rPr lang="de-DE" dirty="0" err="1"/>
              <a:t>Kyng</a:t>
            </a:r>
            <a:r>
              <a:rPr lang="de-DE" dirty="0"/>
              <a:t>, M. (Eds.): Computers and Democracy. An Scandinavian Challenge. </a:t>
            </a:r>
            <a:r>
              <a:rPr lang="de-DE" dirty="0" err="1"/>
              <a:t>Avebury</a:t>
            </a:r>
            <a:r>
              <a:rPr lang="de-DE" dirty="0"/>
              <a:t>: Aldershot. 1987 S. 193- 210</a:t>
            </a:r>
          </a:p>
          <a:p>
            <a:r>
              <a:rPr lang="de-DE" dirty="0"/>
              <a:t>Krämer, S.: Symbolische Maschinen. Die Idee der Formalisierung im </a:t>
            </a:r>
            <a:r>
              <a:rPr lang="de-DE" dirty="0" err="1"/>
              <a:t>geschicht-lichen</a:t>
            </a:r>
            <a:r>
              <a:rPr lang="de-DE" dirty="0"/>
              <a:t> </a:t>
            </a:r>
            <a:r>
              <a:rPr lang="de-DE" dirty="0" err="1"/>
              <a:t>Abriß</a:t>
            </a:r>
            <a:r>
              <a:rPr lang="de-DE" dirty="0"/>
              <a:t>. Wissenschaftliche Buchgesellschaft, Darmstadt, 1988 </a:t>
            </a:r>
          </a:p>
          <a:p>
            <a:r>
              <a:rPr lang="de-DE" dirty="0"/>
              <a:t>Luhmann, N.: Soziale Systeme. </a:t>
            </a:r>
            <a:r>
              <a:rPr lang="de-DE" dirty="0" err="1"/>
              <a:t>Grundriß</a:t>
            </a:r>
            <a:r>
              <a:rPr lang="de-DE" dirty="0"/>
              <a:t> einer allgemeinen Theorie. Suhrkamp TB, Frankfurt a. M., 1996, 6. Aufl. </a:t>
            </a:r>
          </a:p>
          <a:p>
            <a:r>
              <a:rPr lang="de-DE" dirty="0"/>
              <a:t>﻿</a:t>
            </a:r>
            <a:r>
              <a:rPr lang="de-DE" dirty="0" err="1"/>
              <a:t>Ropohl</a:t>
            </a:r>
            <a:r>
              <a:rPr lang="de-DE" dirty="0"/>
              <a:t>, G.: Eine Systemtheorie der Technik: Zur Grundlegung der Allgemeinen Technologie . Munich/Vienna: Hanser. 2nd </a:t>
            </a:r>
            <a:r>
              <a:rPr lang="de-DE" dirty="0" err="1"/>
              <a:t>ed</a:t>
            </a:r>
            <a:r>
              <a:rPr lang="de-DE" dirty="0"/>
              <a:t>., 1998</a:t>
            </a:r>
          </a:p>
          <a:p>
            <a:r>
              <a:rPr lang="de-DE" dirty="0"/>
              <a:t>Syrbe, M.: Über die Notwendigkeit einer Systemtheorie in der Wissenschaft Informatik – Zur Diskussion gestellt. Informatik-Spektrum 18 (1995) Heft 4, S. 222- 227</a:t>
            </a:r>
          </a:p>
          <a:p>
            <a:r>
              <a:rPr lang="en-US" dirty="0"/>
              <a:t>Wegner, P.: Why Interaction is more powerful than algorithms. In: CACM 40 (1997), S. 81-91</a:t>
            </a:r>
            <a:br>
              <a:rPr lang="en-US" dirty="0"/>
            </a:br>
            <a:r>
              <a:rPr lang="en-US" dirty="0"/>
              <a:t>                </a:t>
            </a:r>
            <a:r>
              <a:rPr lang="en-US" sz="2300" dirty="0">
                <a:hlinkClick r:id="rId3"/>
              </a:rPr>
              <a:t>https://dl.acm.org/doi/pdf/10.1145/253769.253801</a:t>
            </a:r>
            <a:r>
              <a:rPr lang="en-US" sz="2300" dirty="0"/>
              <a:t> </a:t>
            </a:r>
            <a:endParaRPr lang="de-DE" sz="2300" dirty="0"/>
          </a:p>
        </p:txBody>
      </p:sp>
      <p:sp>
        <p:nvSpPr>
          <p:cNvPr id="4" name="Foliennummernplatzhalter 3">
            <a:extLst>
              <a:ext uri="{FF2B5EF4-FFF2-40B4-BE49-F238E27FC236}">
                <a16:creationId xmlns:a16="http://schemas.microsoft.com/office/drawing/2014/main" id="{55C32506-A73D-43F4-81C9-1AA69CED7194}"/>
              </a:ext>
            </a:extLst>
          </p:cNvPr>
          <p:cNvSpPr>
            <a:spLocks noGrp="1"/>
          </p:cNvSpPr>
          <p:nvPr>
            <p:ph type="sldNum" sz="quarter" idx="12"/>
          </p:nvPr>
        </p:nvSpPr>
        <p:spPr/>
        <p:txBody>
          <a:bodyPr/>
          <a:lstStyle/>
          <a:p>
            <a:fld id="{FA114BA8-E1E8-4B17-A80F-E8E9EE814FDD}" type="slidenum">
              <a:rPr lang="de-DE" smtClean="0"/>
              <a:t>26</a:t>
            </a:fld>
            <a:endParaRPr lang="de-DE"/>
          </a:p>
        </p:txBody>
      </p:sp>
    </p:spTree>
    <p:extLst>
      <p:ext uri="{BB962C8B-B14F-4D97-AF65-F5344CB8AC3E}">
        <p14:creationId xmlns:p14="http://schemas.microsoft.com/office/powerpoint/2010/main" val="1333803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D68F1F-2742-4CF2-990E-7AE8A713DE8D}"/>
              </a:ext>
            </a:extLst>
          </p:cNvPr>
          <p:cNvSpPr>
            <a:spLocks noGrp="1"/>
          </p:cNvSpPr>
          <p:nvPr>
            <p:ph type="title"/>
          </p:nvPr>
        </p:nvSpPr>
        <p:spPr/>
        <p:txBody>
          <a:bodyPr/>
          <a:lstStyle/>
          <a:p>
            <a:r>
              <a:rPr lang="de-DE" dirty="0"/>
              <a:t>Weitere Bildquellen</a:t>
            </a:r>
          </a:p>
        </p:txBody>
      </p:sp>
      <p:sp>
        <p:nvSpPr>
          <p:cNvPr id="3" name="Inhaltsplatzhalter 2">
            <a:extLst>
              <a:ext uri="{FF2B5EF4-FFF2-40B4-BE49-F238E27FC236}">
                <a16:creationId xmlns:a16="http://schemas.microsoft.com/office/drawing/2014/main" id="{AEBF66CA-9027-49E0-934A-F0517093BD1F}"/>
              </a:ext>
            </a:extLst>
          </p:cNvPr>
          <p:cNvSpPr>
            <a:spLocks noGrp="1"/>
          </p:cNvSpPr>
          <p:nvPr>
            <p:ph idx="1"/>
          </p:nvPr>
        </p:nvSpPr>
        <p:spPr>
          <a:xfrm>
            <a:off x="838200" y="1825625"/>
            <a:ext cx="10515600" cy="3998126"/>
          </a:xfrm>
        </p:spPr>
        <p:txBody>
          <a:bodyPr>
            <a:normAutofit fontScale="55000" lnSpcReduction="20000"/>
          </a:bodyPr>
          <a:lstStyle/>
          <a:p>
            <a:pPr marL="0" indent="0">
              <a:buNone/>
            </a:pPr>
            <a:r>
              <a:rPr lang="de-DE" dirty="0"/>
              <a:t>Folie 3:</a:t>
            </a:r>
          </a:p>
          <a:p>
            <a:pPr marL="0" indent="0">
              <a:buNone/>
            </a:pPr>
            <a:r>
              <a:rPr lang="de-DE" dirty="0"/>
              <a:t>[1] Microsoft Office – </a:t>
            </a:r>
            <a:r>
              <a:rPr lang="de-DE" dirty="0" err="1"/>
              <a:t>Piktrogramme</a:t>
            </a:r>
            <a:endParaRPr lang="de-DE" dirty="0"/>
          </a:p>
          <a:p>
            <a:pPr marL="0" indent="0">
              <a:buNone/>
            </a:pPr>
            <a:r>
              <a:rPr lang="de-DE" dirty="0"/>
              <a:t>[2] LA Auto </a:t>
            </a:r>
            <a:r>
              <a:rPr lang="de-DE" dirty="0" err="1"/>
              <a:t>show</a:t>
            </a:r>
            <a:r>
              <a:rPr lang="de-DE" dirty="0"/>
              <a:t>, Ryan Basilio, CC BY 2.0, </a:t>
            </a:r>
            <a:r>
              <a:rPr lang="de-DE" dirty="0">
                <a:hlinkClick r:id="rId3"/>
              </a:rPr>
              <a:t>https://flickr.com/photos/thetalesend/6399821873/</a:t>
            </a:r>
            <a:r>
              <a:rPr lang="de-DE" dirty="0"/>
              <a:t>  </a:t>
            </a:r>
          </a:p>
          <a:p>
            <a:pPr marL="0" indent="0">
              <a:buNone/>
            </a:pPr>
            <a:r>
              <a:rPr lang="de-DE" dirty="0"/>
              <a:t>[3] IMG_6889, </a:t>
            </a:r>
            <a:r>
              <a:rPr lang="de-DE" dirty="0" err="1"/>
              <a:t>jo.sau</a:t>
            </a:r>
            <a:r>
              <a:rPr lang="de-DE" dirty="0"/>
              <a:t>, CC BY 2.0, </a:t>
            </a:r>
            <a:r>
              <a:rPr lang="de-DE" sz="2800" dirty="0">
                <a:hlinkClick r:id="rId4"/>
              </a:rPr>
              <a:t>CC BY 2.0</a:t>
            </a:r>
            <a:r>
              <a:rPr lang="de-DE" sz="2800" dirty="0"/>
              <a:t>, </a:t>
            </a:r>
            <a:r>
              <a:rPr lang="de-DE" sz="2800" dirty="0">
                <a:hlinkClick r:id="rId5"/>
              </a:rPr>
              <a:t>https://flickr.com/photos/johnas/4557330366/in/photolist-5fMsBz-536MSc-f3kJRR-noAkzR-afo3iD-m7QVye-JQAg2n-6p3vyk-rgKM1L-dN7pyW-7WHvxu-7WEgit-7WEbAc-dwrLg1-bTGkvR-7WHqoE-7WEfkB-5P2wrE-8UArbm-7WHqvh-7WHvDG-5EEyq-7WEqa6-7WWLR2-8Uxnni-eaXixN-7WEepP-8UArsj-8UAtsy-eLPB5-7WWKZp-7WEjQv-7WHAHj-7WHtAu-7WHyp7-7WHnMy-7W6DuT-CJTKR-eLQwn-AYeFA1-7WEo1e-9a9GFT-7VFSLN-R5D2-bTGnkt-7WEiQk-FcX2B</a:t>
            </a:r>
            <a:endParaRPr lang="de-DE" dirty="0"/>
          </a:p>
          <a:p>
            <a:pPr marL="0" indent="0">
              <a:buNone/>
            </a:pPr>
            <a:r>
              <a:rPr lang="de-DE" dirty="0"/>
              <a:t>[4] The All-New Range Rover – Manufacturing Shots (7948064394), Land Rover MENA, CC BY 2.0, via Wikimedia Commons, </a:t>
            </a:r>
            <a:r>
              <a:rPr lang="de-DE" dirty="0">
                <a:hlinkClick r:id="rId6"/>
              </a:rPr>
              <a:t>https://commons.wikimedia.org/wiki/File:The_All-New_Range_Rover_-_Manufacturing_Shots_(7948064394).jpg</a:t>
            </a:r>
            <a:r>
              <a:rPr lang="de-DE" dirty="0"/>
              <a:t>  </a:t>
            </a:r>
          </a:p>
          <a:p>
            <a:pPr marL="0" indent="0">
              <a:buNone/>
            </a:pPr>
            <a:r>
              <a:rPr lang="de-DE" dirty="0"/>
              <a:t>[5] Einkaufswagen (24140951728), Tim Reckmann </a:t>
            </a:r>
            <a:r>
              <a:rPr lang="de-DE" dirty="0" err="1"/>
              <a:t>from</a:t>
            </a:r>
            <a:r>
              <a:rPr lang="de-DE" dirty="0"/>
              <a:t> Hamm, Deutschland, CC BY 2.0, via Wikimedia Commons, </a:t>
            </a:r>
            <a:r>
              <a:rPr lang="de-DE" dirty="0">
                <a:hlinkClick r:id="rId7"/>
              </a:rPr>
              <a:t>https://commons.wikimedia.org/wiki/File:Einkaufswagen_(24140951728).jpg</a:t>
            </a:r>
            <a:r>
              <a:rPr lang="de-DE" dirty="0"/>
              <a:t>  </a:t>
            </a:r>
          </a:p>
          <a:p>
            <a:pPr marL="0" indent="0">
              <a:buNone/>
            </a:pPr>
            <a:r>
              <a:rPr lang="de-DE" dirty="0"/>
              <a:t>[6] </a:t>
            </a:r>
            <a:r>
              <a:rPr lang="de-DE" dirty="0" err="1"/>
              <a:t>Various</a:t>
            </a:r>
            <a:r>
              <a:rPr lang="de-DE" dirty="0"/>
              <a:t> </a:t>
            </a:r>
            <a:r>
              <a:rPr lang="de-DE" dirty="0" err="1"/>
              <a:t>smartphones</a:t>
            </a:r>
            <a:r>
              <a:rPr lang="de-DE" dirty="0"/>
              <a:t> - Android, Blackberry, Windows Phone, and iOS, Carlos Varela, CC BY 2.0, via Wikimedia Commons, </a:t>
            </a:r>
            <a:r>
              <a:rPr lang="de-DE" dirty="0">
                <a:hlinkClick r:id="rId8"/>
              </a:rPr>
              <a:t>https://commons.wikimedia.org/wiki/File:Various_smartphones_-_Android,_Blackberry,_Windows_Phone,_and_iOS.jpg</a:t>
            </a:r>
            <a:r>
              <a:rPr lang="de-DE" dirty="0"/>
              <a:t>  </a:t>
            </a:r>
          </a:p>
          <a:p>
            <a:pPr marL="0" indent="0">
              <a:buNone/>
            </a:pPr>
            <a:r>
              <a:rPr lang="de-DE" dirty="0"/>
              <a:t>[7] DB-Fahrkartenautomat, Bahnthaler, CC BY 3.0, via Wikimedia Commons, </a:t>
            </a:r>
            <a:r>
              <a:rPr lang="de-DE" dirty="0">
                <a:hlinkClick r:id="rId9"/>
              </a:rPr>
              <a:t>https://commons.wikimedia.org/wiki/File:DB-Fahrkartenautomat.JPG</a:t>
            </a:r>
            <a:r>
              <a:rPr lang="de-DE" dirty="0"/>
              <a:t>  </a:t>
            </a:r>
          </a:p>
          <a:p>
            <a:pPr marL="0" indent="0">
              <a:buNone/>
            </a:pPr>
            <a:r>
              <a:rPr lang="en-US" dirty="0"/>
              <a:t>[8] Social media collection 2020s, Ibrahim.ID, CC BY 4.0, via Wikimedia Commons, </a:t>
            </a:r>
            <a:r>
              <a:rPr lang="en-US" dirty="0">
                <a:hlinkClick r:id="rId10"/>
              </a:rPr>
              <a:t>https://commons.wikimedia.org/wiki/File:Social_media_collection_2020s.png</a:t>
            </a:r>
            <a:r>
              <a:rPr lang="en-US" dirty="0"/>
              <a:t>  </a:t>
            </a:r>
            <a:endParaRPr lang="de-DE" dirty="0"/>
          </a:p>
        </p:txBody>
      </p:sp>
      <p:sp>
        <p:nvSpPr>
          <p:cNvPr id="4" name="Foliennummernplatzhalter 3">
            <a:extLst>
              <a:ext uri="{FF2B5EF4-FFF2-40B4-BE49-F238E27FC236}">
                <a16:creationId xmlns:a16="http://schemas.microsoft.com/office/drawing/2014/main" id="{C7FF5AB6-24AB-4F8D-846C-98F68B6BDE94}"/>
              </a:ext>
            </a:extLst>
          </p:cNvPr>
          <p:cNvSpPr>
            <a:spLocks noGrp="1"/>
          </p:cNvSpPr>
          <p:nvPr>
            <p:ph type="sldNum" sz="quarter" idx="12"/>
          </p:nvPr>
        </p:nvSpPr>
        <p:spPr/>
        <p:txBody>
          <a:bodyPr/>
          <a:lstStyle/>
          <a:p>
            <a:fld id="{FA114BA8-E1E8-4B17-A80F-E8E9EE814FDD}" type="slidenum">
              <a:rPr lang="de-DE" smtClean="0"/>
              <a:t>27</a:t>
            </a:fld>
            <a:endParaRPr lang="de-DE"/>
          </a:p>
        </p:txBody>
      </p:sp>
    </p:spTree>
    <p:extLst>
      <p:ext uri="{BB962C8B-B14F-4D97-AF65-F5344CB8AC3E}">
        <p14:creationId xmlns:p14="http://schemas.microsoft.com/office/powerpoint/2010/main" val="428435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846E1-601B-4F31-B06B-AB031FAEE3AD}"/>
              </a:ext>
            </a:extLst>
          </p:cNvPr>
          <p:cNvSpPr>
            <a:spLocks noGrp="1"/>
          </p:cNvSpPr>
          <p:nvPr>
            <p:ph type="title"/>
          </p:nvPr>
        </p:nvSpPr>
        <p:spPr>
          <a:xfrm>
            <a:off x="929296" y="190905"/>
            <a:ext cx="10515600" cy="1325563"/>
          </a:xfrm>
        </p:spPr>
        <p:txBody>
          <a:bodyPr/>
          <a:lstStyle/>
          <a:p>
            <a:r>
              <a:rPr lang="de-DE" dirty="0"/>
              <a:t>Phänomenologie der Informatiksysteme</a:t>
            </a:r>
          </a:p>
        </p:txBody>
      </p:sp>
      <p:sp>
        <p:nvSpPr>
          <p:cNvPr id="4" name="Foliennummernplatzhalter 3">
            <a:extLst>
              <a:ext uri="{FF2B5EF4-FFF2-40B4-BE49-F238E27FC236}">
                <a16:creationId xmlns:a16="http://schemas.microsoft.com/office/drawing/2014/main" id="{079E80B9-E17F-4DF3-8B3E-9823882ACB1B}"/>
              </a:ext>
            </a:extLst>
          </p:cNvPr>
          <p:cNvSpPr>
            <a:spLocks noGrp="1"/>
          </p:cNvSpPr>
          <p:nvPr>
            <p:ph type="sldNum" sz="quarter" idx="12"/>
          </p:nvPr>
        </p:nvSpPr>
        <p:spPr/>
        <p:txBody>
          <a:bodyPr/>
          <a:lstStyle/>
          <a:p>
            <a:fld id="{FA114BA8-E1E8-4B17-A80F-E8E9EE814FDD}" type="slidenum">
              <a:rPr lang="de-DE" smtClean="0"/>
              <a:t>3</a:t>
            </a:fld>
            <a:endParaRPr lang="de-DE"/>
          </a:p>
        </p:txBody>
      </p:sp>
      <p:pic>
        <p:nvPicPr>
          <p:cNvPr id="22" name="Inhaltsplatzhalter 5" descr="Flugzeug eines kommerziellen Flugzeugs">
            <a:extLst>
              <a:ext uri="{FF2B5EF4-FFF2-40B4-BE49-F238E27FC236}">
                <a16:creationId xmlns:a16="http://schemas.microsoft.com/office/drawing/2014/main" id="{B8A6EB37-6BEE-4A12-A5BA-D3A9BB51C46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9296" y="1435647"/>
            <a:ext cx="2510207" cy="1673471"/>
          </a:xfrm>
        </p:spPr>
      </p:pic>
      <p:grpSp>
        <p:nvGrpSpPr>
          <p:cNvPr id="23" name="Gruppieren 22">
            <a:extLst>
              <a:ext uri="{FF2B5EF4-FFF2-40B4-BE49-F238E27FC236}">
                <a16:creationId xmlns:a16="http://schemas.microsoft.com/office/drawing/2014/main" id="{39BB36BC-35C6-4A4F-AE8A-22DFBFCE9D56}"/>
              </a:ext>
            </a:extLst>
          </p:cNvPr>
          <p:cNvGrpSpPr/>
          <p:nvPr/>
        </p:nvGrpSpPr>
        <p:grpSpPr>
          <a:xfrm>
            <a:off x="4518358" y="1384301"/>
            <a:ext cx="2229955" cy="1250950"/>
            <a:chOff x="3713681" y="1384301"/>
            <a:chExt cx="2229955" cy="1250950"/>
          </a:xfrm>
        </p:grpSpPr>
        <p:pic>
          <p:nvPicPr>
            <p:cNvPr id="24" name="Grafik 23" descr="Ein Bild, das Fahrzeug, Landfahrzeug, Oberklassenfahrzeug, Autodesign enthält.&#10;&#10;Automatisch generierte Beschreibung">
              <a:extLst>
                <a:ext uri="{FF2B5EF4-FFF2-40B4-BE49-F238E27FC236}">
                  <a16:creationId xmlns:a16="http://schemas.microsoft.com/office/drawing/2014/main" id="{F30EDB56-ED19-483D-ACE4-92F9B0874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3681" y="1384301"/>
              <a:ext cx="2229955" cy="1250950"/>
            </a:xfrm>
            <a:prstGeom prst="rect">
              <a:avLst/>
            </a:prstGeom>
          </p:spPr>
        </p:pic>
        <p:sp>
          <p:nvSpPr>
            <p:cNvPr id="25" name="Textfeld 24">
              <a:extLst>
                <a:ext uri="{FF2B5EF4-FFF2-40B4-BE49-F238E27FC236}">
                  <a16:creationId xmlns:a16="http://schemas.microsoft.com/office/drawing/2014/main" id="{2A62A5B9-9CE1-4497-BD58-4EBB7C1CFF9A}"/>
                </a:ext>
              </a:extLst>
            </p:cNvPr>
            <p:cNvSpPr txBox="1"/>
            <p:nvPr/>
          </p:nvSpPr>
          <p:spPr>
            <a:xfrm>
              <a:off x="5585734" y="2348555"/>
              <a:ext cx="356188" cy="276999"/>
            </a:xfrm>
            <a:prstGeom prst="rect">
              <a:avLst/>
            </a:prstGeom>
            <a:noFill/>
          </p:spPr>
          <p:txBody>
            <a:bodyPr wrap="square" rtlCol="0">
              <a:spAutoFit/>
            </a:bodyPr>
            <a:lstStyle/>
            <a:p>
              <a:r>
                <a:rPr lang="de-DE" sz="1200" dirty="0">
                  <a:solidFill>
                    <a:schemeClr val="bg1"/>
                  </a:solidFill>
                </a:rPr>
                <a:t>[2]</a:t>
              </a:r>
            </a:p>
          </p:txBody>
        </p:sp>
      </p:grpSp>
      <p:sp>
        <p:nvSpPr>
          <p:cNvPr id="26" name="Textfeld 25">
            <a:extLst>
              <a:ext uri="{FF2B5EF4-FFF2-40B4-BE49-F238E27FC236}">
                <a16:creationId xmlns:a16="http://schemas.microsoft.com/office/drawing/2014/main" id="{27046AD9-D91B-4410-9D56-C2191E7B89BB}"/>
              </a:ext>
            </a:extLst>
          </p:cNvPr>
          <p:cNvSpPr txBox="1"/>
          <p:nvPr/>
        </p:nvSpPr>
        <p:spPr>
          <a:xfrm>
            <a:off x="3082631" y="2809447"/>
            <a:ext cx="356188" cy="276999"/>
          </a:xfrm>
          <a:prstGeom prst="rect">
            <a:avLst/>
          </a:prstGeom>
          <a:noFill/>
        </p:spPr>
        <p:txBody>
          <a:bodyPr wrap="square" rtlCol="0">
            <a:spAutoFit/>
          </a:bodyPr>
          <a:lstStyle/>
          <a:p>
            <a:r>
              <a:rPr lang="de-DE" sz="1200" dirty="0">
                <a:solidFill>
                  <a:schemeClr val="bg1"/>
                </a:solidFill>
              </a:rPr>
              <a:t>[1]</a:t>
            </a:r>
          </a:p>
        </p:txBody>
      </p:sp>
      <p:grpSp>
        <p:nvGrpSpPr>
          <p:cNvPr id="27" name="Gruppieren 26">
            <a:extLst>
              <a:ext uri="{FF2B5EF4-FFF2-40B4-BE49-F238E27FC236}">
                <a16:creationId xmlns:a16="http://schemas.microsoft.com/office/drawing/2014/main" id="{47156FE4-8462-458F-8DA9-10C0479B33F3}"/>
              </a:ext>
            </a:extLst>
          </p:cNvPr>
          <p:cNvGrpSpPr/>
          <p:nvPr/>
        </p:nvGrpSpPr>
        <p:grpSpPr>
          <a:xfrm>
            <a:off x="8324449" y="1288591"/>
            <a:ext cx="2394745" cy="1596497"/>
            <a:chOff x="8200230" y="1512621"/>
            <a:chExt cx="2394745" cy="1596497"/>
          </a:xfrm>
        </p:grpSpPr>
        <p:pic>
          <p:nvPicPr>
            <p:cNvPr id="28" name="Grafik 27" descr="Ein Bild, das Text, draußen, Fahrzeug, Landfahrzeug enthält.&#10;&#10;Automatisch generierte Beschreibung">
              <a:extLst>
                <a:ext uri="{FF2B5EF4-FFF2-40B4-BE49-F238E27FC236}">
                  <a16:creationId xmlns:a16="http://schemas.microsoft.com/office/drawing/2014/main" id="{EE5CAD71-EEA9-4955-A775-20243E140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0230" y="1512621"/>
              <a:ext cx="2394745" cy="1596497"/>
            </a:xfrm>
            <a:prstGeom prst="rect">
              <a:avLst/>
            </a:prstGeom>
          </p:spPr>
        </p:pic>
        <p:sp>
          <p:nvSpPr>
            <p:cNvPr id="29" name="Textfeld 28">
              <a:extLst>
                <a:ext uri="{FF2B5EF4-FFF2-40B4-BE49-F238E27FC236}">
                  <a16:creationId xmlns:a16="http://schemas.microsoft.com/office/drawing/2014/main" id="{781DA519-9D46-4AA3-86F2-3A39A6447E2E}"/>
                </a:ext>
              </a:extLst>
            </p:cNvPr>
            <p:cNvSpPr txBox="1"/>
            <p:nvPr/>
          </p:nvSpPr>
          <p:spPr>
            <a:xfrm>
              <a:off x="10111029" y="2828003"/>
              <a:ext cx="356188" cy="276999"/>
            </a:xfrm>
            <a:prstGeom prst="rect">
              <a:avLst/>
            </a:prstGeom>
            <a:noFill/>
          </p:spPr>
          <p:txBody>
            <a:bodyPr wrap="square" rtlCol="0">
              <a:spAutoFit/>
            </a:bodyPr>
            <a:lstStyle/>
            <a:p>
              <a:r>
                <a:rPr lang="de-DE" sz="1200" dirty="0">
                  <a:solidFill>
                    <a:schemeClr val="bg1"/>
                  </a:solidFill>
                </a:rPr>
                <a:t>[3]</a:t>
              </a:r>
            </a:p>
          </p:txBody>
        </p:sp>
      </p:grpSp>
      <p:grpSp>
        <p:nvGrpSpPr>
          <p:cNvPr id="30" name="Gruppieren 29">
            <a:extLst>
              <a:ext uri="{FF2B5EF4-FFF2-40B4-BE49-F238E27FC236}">
                <a16:creationId xmlns:a16="http://schemas.microsoft.com/office/drawing/2014/main" id="{6F48AA9B-52A4-41FC-B48D-4F9C96160BE7}"/>
              </a:ext>
            </a:extLst>
          </p:cNvPr>
          <p:cNvGrpSpPr/>
          <p:nvPr/>
        </p:nvGrpSpPr>
        <p:grpSpPr>
          <a:xfrm>
            <a:off x="941204" y="3748883"/>
            <a:ext cx="1404663" cy="2114567"/>
            <a:chOff x="1445419" y="3255033"/>
            <a:chExt cx="1404663" cy="2114567"/>
          </a:xfrm>
        </p:grpSpPr>
        <p:pic>
          <p:nvPicPr>
            <p:cNvPr id="31" name="Grafik 30" descr="Ein Bild, das Gebäude, Fabrik, Im Haus, Maschine enthält.&#10;&#10;Automatisch generierte Beschreibung">
              <a:extLst>
                <a:ext uri="{FF2B5EF4-FFF2-40B4-BE49-F238E27FC236}">
                  <a16:creationId xmlns:a16="http://schemas.microsoft.com/office/drawing/2014/main" id="{B3E4637E-5379-45EC-A1E8-896AB9F85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5419" y="3255033"/>
              <a:ext cx="1404663" cy="2106995"/>
            </a:xfrm>
            <a:prstGeom prst="rect">
              <a:avLst/>
            </a:prstGeom>
          </p:spPr>
        </p:pic>
        <p:sp>
          <p:nvSpPr>
            <p:cNvPr id="32" name="Textfeld 31">
              <a:extLst>
                <a:ext uri="{FF2B5EF4-FFF2-40B4-BE49-F238E27FC236}">
                  <a16:creationId xmlns:a16="http://schemas.microsoft.com/office/drawing/2014/main" id="{48DFF1E1-91F1-4ED0-BAE5-14DDF85DA029}"/>
                </a:ext>
              </a:extLst>
            </p:cNvPr>
            <p:cNvSpPr txBox="1"/>
            <p:nvPr/>
          </p:nvSpPr>
          <p:spPr>
            <a:xfrm>
              <a:off x="1445419" y="5092601"/>
              <a:ext cx="356188" cy="276999"/>
            </a:xfrm>
            <a:prstGeom prst="rect">
              <a:avLst/>
            </a:prstGeom>
            <a:noFill/>
          </p:spPr>
          <p:txBody>
            <a:bodyPr wrap="square" rtlCol="0">
              <a:spAutoFit/>
            </a:bodyPr>
            <a:lstStyle/>
            <a:p>
              <a:r>
                <a:rPr lang="de-DE" sz="1200" dirty="0">
                  <a:solidFill>
                    <a:schemeClr val="bg1"/>
                  </a:solidFill>
                </a:rPr>
                <a:t>[4]</a:t>
              </a:r>
            </a:p>
          </p:txBody>
        </p:sp>
      </p:grpSp>
      <p:grpSp>
        <p:nvGrpSpPr>
          <p:cNvPr id="33" name="Gruppieren 32">
            <a:extLst>
              <a:ext uri="{FF2B5EF4-FFF2-40B4-BE49-F238E27FC236}">
                <a16:creationId xmlns:a16="http://schemas.microsoft.com/office/drawing/2014/main" id="{C44A1807-8C85-40D7-80BA-DAEDE09F4576}"/>
              </a:ext>
            </a:extLst>
          </p:cNvPr>
          <p:cNvGrpSpPr/>
          <p:nvPr/>
        </p:nvGrpSpPr>
        <p:grpSpPr>
          <a:xfrm>
            <a:off x="4302964" y="2832119"/>
            <a:ext cx="1540219" cy="1673471"/>
            <a:chOff x="4795741" y="2923316"/>
            <a:chExt cx="1540219" cy="1673471"/>
          </a:xfrm>
        </p:grpSpPr>
        <p:pic>
          <p:nvPicPr>
            <p:cNvPr id="34" name="Grafik 33" descr="Ein Bild, das Handwagen, Einkaufswagen, Wagen, Transport enthält.&#10;&#10;Automatisch generierte Beschreibung">
              <a:extLst>
                <a:ext uri="{FF2B5EF4-FFF2-40B4-BE49-F238E27FC236}">
                  <a16:creationId xmlns:a16="http://schemas.microsoft.com/office/drawing/2014/main" id="{EE8398AF-06D6-48B1-8D9D-C852B74C1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741" y="2923316"/>
              <a:ext cx="1540219" cy="1673471"/>
            </a:xfrm>
            <a:prstGeom prst="rect">
              <a:avLst/>
            </a:prstGeom>
          </p:spPr>
        </p:pic>
        <p:sp>
          <p:nvSpPr>
            <p:cNvPr id="35" name="Textfeld 34">
              <a:extLst>
                <a:ext uri="{FF2B5EF4-FFF2-40B4-BE49-F238E27FC236}">
                  <a16:creationId xmlns:a16="http://schemas.microsoft.com/office/drawing/2014/main" id="{378651B9-5E40-4CE1-BCDD-1475A9D03E79}"/>
                </a:ext>
              </a:extLst>
            </p:cNvPr>
            <p:cNvSpPr txBox="1"/>
            <p:nvPr/>
          </p:nvSpPr>
          <p:spPr>
            <a:xfrm>
              <a:off x="5455241" y="4271867"/>
              <a:ext cx="356188" cy="276999"/>
            </a:xfrm>
            <a:prstGeom prst="rect">
              <a:avLst/>
            </a:prstGeom>
            <a:noFill/>
          </p:spPr>
          <p:txBody>
            <a:bodyPr wrap="square" rtlCol="0">
              <a:spAutoFit/>
            </a:bodyPr>
            <a:lstStyle/>
            <a:p>
              <a:r>
                <a:rPr lang="de-DE" sz="1200" dirty="0"/>
                <a:t>[5]</a:t>
              </a:r>
            </a:p>
          </p:txBody>
        </p:sp>
      </p:grpSp>
      <p:grpSp>
        <p:nvGrpSpPr>
          <p:cNvPr id="36" name="Gruppieren 35">
            <a:extLst>
              <a:ext uri="{FF2B5EF4-FFF2-40B4-BE49-F238E27FC236}">
                <a16:creationId xmlns:a16="http://schemas.microsoft.com/office/drawing/2014/main" id="{4B846814-329D-4866-8F04-E45384B2B5B5}"/>
              </a:ext>
            </a:extLst>
          </p:cNvPr>
          <p:cNvGrpSpPr/>
          <p:nvPr/>
        </p:nvGrpSpPr>
        <p:grpSpPr>
          <a:xfrm>
            <a:off x="8282882" y="3318517"/>
            <a:ext cx="1999734" cy="1120833"/>
            <a:chOff x="7770928" y="3428032"/>
            <a:chExt cx="1999734" cy="1120833"/>
          </a:xfrm>
        </p:grpSpPr>
        <p:pic>
          <p:nvPicPr>
            <p:cNvPr id="37" name="Grafik 36" descr="Ein Bild, das Elektronisches Gerät, Gerät, tragbares Kommunikationsgerät, Kommunikationsgerät enthält.&#10;&#10;Automatisch generierte Beschreibung">
              <a:extLst>
                <a:ext uri="{FF2B5EF4-FFF2-40B4-BE49-F238E27FC236}">
                  <a16:creationId xmlns:a16="http://schemas.microsoft.com/office/drawing/2014/main" id="{F2B7916A-08DB-49D6-B122-FB024C160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0928" y="3428032"/>
              <a:ext cx="1992590" cy="1120833"/>
            </a:xfrm>
            <a:prstGeom prst="rect">
              <a:avLst/>
            </a:prstGeom>
          </p:spPr>
        </p:pic>
        <p:sp>
          <p:nvSpPr>
            <p:cNvPr id="38" name="Textfeld 37">
              <a:extLst>
                <a:ext uri="{FF2B5EF4-FFF2-40B4-BE49-F238E27FC236}">
                  <a16:creationId xmlns:a16="http://schemas.microsoft.com/office/drawing/2014/main" id="{B47EAAE3-48E8-4D92-BF37-AC1CF1A30D19}"/>
                </a:ext>
              </a:extLst>
            </p:cNvPr>
            <p:cNvSpPr txBox="1"/>
            <p:nvPr/>
          </p:nvSpPr>
          <p:spPr>
            <a:xfrm>
              <a:off x="9414474" y="4271866"/>
              <a:ext cx="356188" cy="276999"/>
            </a:xfrm>
            <a:prstGeom prst="rect">
              <a:avLst/>
            </a:prstGeom>
            <a:noFill/>
          </p:spPr>
          <p:txBody>
            <a:bodyPr wrap="square" rtlCol="0">
              <a:spAutoFit/>
            </a:bodyPr>
            <a:lstStyle/>
            <a:p>
              <a:r>
                <a:rPr lang="de-DE" sz="1200" dirty="0">
                  <a:solidFill>
                    <a:schemeClr val="bg1"/>
                  </a:solidFill>
                </a:rPr>
                <a:t>[6]</a:t>
              </a:r>
            </a:p>
          </p:txBody>
        </p:sp>
      </p:grpSp>
      <p:grpSp>
        <p:nvGrpSpPr>
          <p:cNvPr id="39" name="Gruppieren 38">
            <a:extLst>
              <a:ext uri="{FF2B5EF4-FFF2-40B4-BE49-F238E27FC236}">
                <a16:creationId xmlns:a16="http://schemas.microsoft.com/office/drawing/2014/main" id="{AEC18982-7CCC-4929-9950-8E216A44D88E}"/>
              </a:ext>
            </a:extLst>
          </p:cNvPr>
          <p:cNvGrpSpPr/>
          <p:nvPr/>
        </p:nvGrpSpPr>
        <p:grpSpPr>
          <a:xfrm>
            <a:off x="2832416" y="4905411"/>
            <a:ext cx="2375325" cy="1582738"/>
            <a:chOff x="2376332" y="4888573"/>
            <a:chExt cx="2375325" cy="1582738"/>
          </a:xfrm>
        </p:grpSpPr>
        <p:pic>
          <p:nvPicPr>
            <p:cNvPr id="40" name="Grafik 39" descr="Doppelter Monitor am Schreibtisch">
              <a:extLst>
                <a:ext uri="{FF2B5EF4-FFF2-40B4-BE49-F238E27FC236}">
                  <a16:creationId xmlns:a16="http://schemas.microsoft.com/office/drawing/2014/main" id="{88726AC8-510E-4634-875B-833DD5E8A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6332" y="4888573"/>
              <a:ext cx="2375325" cy="1582738"/>
            </a:xfrm>
            <a:prstGeom prst="rect">
              <a:avLst/>
            </a:prstGeom>
          </p:spPr>
        </p:pic>
        <p:sp>
          <p:nvSpPr>
            <p:cNvPr id="41" name="Textfeld 40">
              <a:extLst>
                <a:ext uri="{FF2B5EF4-FFF2-40B4-BE49-F238E27FC236}">
                  <a16:creationId xmlns:a16="http://schemas.microsoft.com/office/drawing/2014/main" id="{6003A717-012F-49D1-8FF5-3880E35B39B8}"/>
                </a:ext>
              </a:extLst>
            </p:cNvPr>
            <p:cNvSpPr txBox="1"/>
            <p:nvPr/>
          </p:nvSpPr>
          <p:spPr>
            <a:xfrm>
              <a:off x="4395469" y="6194312"/>
              <a:ext cx="356188" cy="276999"/>
            </a:xfrm>
            <a:prstGeom prst="rect">
              <a:avLst/>
            </a:prstGeom>
            <a:noFill/>
          </p:spPr>
          <p:txBody>
            <a:bodyPr wrap="square" rtlCol="0">
              <a:spAutoFit/>
            </a:bodyPr>
            <a:lstStyle/>
            <a:p>
              <a:r>
                <a:rPr lang="de-DE" sz="1200" dirty="0">
                  <a:solidFill>
                    <a:schemeClr val="bg1"/>
                  </a:solidFill>
                </a:rPr>
                <a:t>[1]</a:t>
              </a:r>
            </a:p>
          </p:txBody>
        </p:sp>
      </p:grpSp>
      <p:grpSp>
        <p:nvGrpSpPr>
          <p:cNvPr id="42" name="Gruppieren 41">
            <a:extLst>
              <a:ext uri="{FF2B5EF4-FFF2-40B4-BE49-F238E27FC236}">
                <a16:creationId xmlns:a16="http://schemas.microsoft.com/office/drawing/2014/main" id="{18E30A12-8A40-4D38-82FE-72E530CA60D8}"/>
              </a:ext>
            </a:extLst>
          </p:cNvPr>
          <p:cNvGrpSpPr/>
          <p:nvPr/>
        </p:nvGrpSpPr>
        <p:grpSpPr>
          <a:xfrm>
            <a:off x="6256216" y="4348188"/>
            <a:ext cx="1451811" cy="2079930"/>
            <a:chOff x="5951766" y="4425763"/>
            <a:chExt cx="1451811" cy="2079930"/>
          </a:xfrm>
        </p:grpSpPr>
        <p:pic>
          <p:nvPicPr>
            <p:cNvPr id="43" name="Grafik 42" descr="Ein Bild, das Text, Bankautomat, Maschine, Spielautomat enthält.&#10;&#10;Automatisch generierte Beschreibung">
              <a:extLst>
                <a:ext uri="{FF2B5EF4-FFF2-40B4-BE49-F238E27FC236}">
                  <a16:creationId xmlns:a16="http://schemas.microsoft.com/office/drawing/2014/main" id="{7B039E81-38E0-400B-9849-DBA36AAF67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1766" y="4425763"/>
              <a:ext cx="1451811" cy="2079930"/>
            </a:xfrm>
            <a:prstGeom prst="rect">
              <a:avLst/>
            </a:prstGeom>
          </p:spPr>
        </p:pic>
        <p:sp>
          <p:nvSpPr>
            <p:cNvPr id="44" name="Textfeld 43">
              <a:extLst>
                <a:ext uri="{FF2B5EF4-FFF2-40B4-BE49-F238E27FC236}">
                  <a16:creationId xmlns:a16="http://schemas.microsoft.com/office/drawing/2014/main" id="{90B77848-E5CE-4865-9E2D-67222D965436}"/>
                </a:ext>
              </a:extLst>
            </p:cNvPr>
            <p:cNvSpPr txBox="1"/>
            <p:nvPr/>
          </p:nvSpPr>
          <p:spPr>
            <a:xfrm>
              <a:off x="6096000" y="6197041"/>
              <a:ext cx="356188" cy="276999"/>
            </a:xfrm>
            <a:prstGeom prst="rect">
              <a:avLst/>
            </a:prstGeom>
            <a:noFill/>
          </p:spPr>
          <p:txBody>
            <a:bodyPr wrap="square" rtlCol="0">
              <a:spAutoFit/>
            </a:bodyPr>
            <a:lstStyle/>
            <a:p>
              <a:r>
                <a:rPr lang="de-DE" sz="1200" dirty="0">
                  <a:solidFill>
                    <a:schemeClr val="bg1"/>
                  </a:solidFill>
                </a:rPr>
                <a:t>[7]</a:t>
              </a:r>
            </a:p>
          </p:txBody>
        </p:sp>
      </p:grpSp>
      <p:grpSp>
        <p:nvGrpSpPr>
          <p:cNvPr id="45" name="Gruppieren 44">
            <a:extLst>
              <a:ext uri="{FF2B5EF4-FFF2-40B4-BE49-F238E27FC236}">
                <a16:creationId xmlns:a16="http://schemas.microsoft.com/office/drawing/2014/main" id="{DEE7429E-1335-4753-9F2F-CBFCE21CC3D2}"/>
              </a:ext>
            </a:extLst>
          </p:cNvPr>
          <p:cNvGrpSpPr/>
          <p:nvPr/>
        </p:nvGrpSpPr>
        <p:grpSpPr>
          <a:xfrm>
            <a:off x="8388179" y="4941256"/>
            <a:ext cx="2523999" cy="1419750"/>
            <a:chOff x="8540313" y="4890788"/>
            <a:chExt cx="2523999" cy="1419750"/>
          </a:xfrm>
        </p:grpSpPr>
        <p:sp>
          <p:nvSpPr>
            <p:cNvPr id="46" name="Textfeld 45">
              <a:extLst>
                <a:ext uri="{FF2B5EF4-FFF2-40B4-BE49-F238E27FC236}">
                  <a16:creationId xmlns:a16="http://schemas.microsoft.com/office/drawing/2014/main" id="{65ED847B-7EBA-46B7-838E-F78620287E5C}"/>
                </a:ext>
              </a:extLst>
            </p:cNvPr>
            <p:cNvSpPr txBox="1"/>
            <p:nvPr/>
          </p:nvSpPr>
          <p:spPr>
            <a:xfrm>
              <a:off x="10345459" y="5852599"/>
              <a:ext cx="356188" cy="276999"/>
            </a:xfrm>
            <a:prstGeom prst="rect">
              <a:avLst/>
            </a:prstGeom>
            <a:noFill/>
          </p:spPr>
          <p:txBody>
            <a:bodyPr wrap="square" rtlCol="0">
              <a:spAutoFit/>
            </a:bodyPr>
            <a:lstStyle/>
            <a:p>
              <a:r>
                <a:rPr lang="de-DE" sz="1200" dirty="0"/>
                <a:t>[8]</a:t>
              </a:r>
            </a:p>
          </p:txBody>
        </p:sp>
        <p:pic>
          <p:nvPicPr>
            <p:cNvPr id="47" name="Grafik 46" descr="Ein Bild, das Grafiken, Screenshot, Farbigkeit, Schrift enthält.&#10;&#10;Automatisch generierte Beschreibung">
              <a:extLst>
                <a:ext uri="{FF2B5EF4-FFF2-40B4-BE49-F238E27FC236}">
                  <a16:creationId xmlns:a16="http://schemas.microsoft.com/office/drawing/2014/main" id="{0395498A-962B-4773-BD53-A719AE08E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40313" y="4890788"/>
              <a:ext cx="2523999" cy="1419750"/>
            </a:xfrm>
            <a:prstGeom prst="rect">
              <a:avLst/>
            </a:prstGeom>
          </p:spPr>
        </p:pic>
      </p:grpSp>
    </p:spTree>
    <p:extLst>
      <p:ext uri="{BB962C8B-B14F-4D97-AF65-F5344CB8AC3E}">
        <p14:creationId xmlns:p14="http://schemas.microsoft.com/office/powerpoint/2010/main" val="209183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6B396-5182-4DC6-ADED-AFD50B42B102}"/>
              </a:ext>
            </a:extLst>
          </p:cNvPr>
          <p:cNvSpPr>
            <a:spLocks noGrp="1"/>
          </p:cNvSpPr>
          <p:nvPr>
            <p:ph type="title"/>
          </p:nvPr>
        </p:nvSpPr>
        <p:spPr/>
        <p:txBody>
          <a:bodyPr/>
          <a:lstStyle/>
          <a:p>
            <a:r>
              <a:rPr lang="de-DE" dirty="0"/>
              <a:t>Zugang zu Informatiksystemen im Unterricht</a:t>
            </a:r>
          </a:p>
        </p:txBody>
      </p:sp>
      <p:sp>
        <p:nvSpPr>
          <p:cNvPr id="4" name="Foliennummernplatzhalter 3">
            <a:extLst>
              <a:ext uri="{FF2B5EF4-FFF2-40B4-BE49-F238E27FC236}">
                <a16:creationId xmlns:a16="http://schemas.microsoft.com/office/drawing/2014/main" id="{2220B5B0-2445-4383-AC5D-5D15C343FF94}"/>
              </a:ext>
            </a:extLst>
          </p:cNvPr>
          <p:cNvSpPr>
            <a:spLocks noGrp="1"/>
          </p:cNvSpPr>
          <p:nvPr>
            <p:ph type="sldNum" sz="quarter" idx="12"/>
          </p:nvPr>
        </p:nvSpPr>
        <p:spPr/>
        <p:txBody>
          <a:bodyPr/>
          <a:lstStyle/>
          <a:p>
            <a:fld id="{FA114BA8-E1E8-4B17-A80F-E8E9EE814FDD}" type="slidenum">
              <a:rPr lang="de-DE" smtClean="0"/>
              <a:t>4</a:t>
            </a:fld>
            <a:endParaRPr lang="de-DE"/>
          </a:p>
        </p:txBody>
      </p:sp>
      <p:sp>
        <p:nvSpPr>
          <p:cNvPr id="5" name="Text Box 3">
            <a:extLst>
              <a:ext uri="{FF2B5EF4-FFF2-40B4-BE49-F238E27FC236}">
                <a16:creationId xmlns:a16="http://schemas.microsoft.com/office/drawing/2014/main" id="{21DF1F78-68CD-416F-ABE4-D313472DE0AB}"/>
              </a:ext>
            </a:extLst>
          </p:cNvPr>
          <p:cNvSpPr txBox="1">
            <a:spLocks noChangeArrowheads="1"/>
          </p:cNvSpPr>
          <p:nvPr/>
        </p:nvSpPr>
        <p:spPr bwMode="auto">
          <a:xfrm>
            <a:off x="4433057" y="1789046"/>
            <a:ext cx="272097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b="1" dirty="0">
                <a:solidFill>
                  <a:srgbClr val="00019A"/>
                </a:solidFill>
              </a:rPr>
              <a:t>Didaktische Sichten auf</a:t>
            </a:r>
            <a:br>
              <a:rPr lang="de-DE" b="1" dirty="0">
                <a:solidFill>
                  <a:srgbClr val="00019A"/>
                </a:solidFill>
              </a:rPr>
            </a:br>
            <a:r>
              <a:rPr lang="de-DE" b="1" dirty="0">
                <a:solidFill>
                  <a:srgbClr val="00019A"/>
                </a:solidFill>
              </a:rPr>
              <a:t>Informatiksysteme</a:t>
            </a:r>
            <a:endParaRPr lang="de-DE" sz="1200" dirty="0">
              <a:solidFill>
                <a:srgbClr val="00019A"/>
              </a:solidFill>
            </a:endParaRPr>
          </a:p>
        </p:txBody>
      </p:sp>
      <p:sp>
        <p:nvSpPr>
          <p:cNvPr id="6" name="Rectangle 4">
            <a:extLst>
              <a:ext uri="{FF2B5EF4-FFF2-40B4-BE49-F238E27FC236}">
                <a16:creationId xmlns:a16="http://schemas.microsoft.com/office/drawing/2014/main" id="{016523CB-497E-4F86-A80B-7B7120BE8F65}"/>
              </a:ext>
            </a:extLst>
          </p:cNvPr>
          <p:cNvSpPr>
            <a:spLocks noChangeArrowheads="1"/>
          </p:cNvSpPr>
          <p:nvPr/>
        </p:nvSpPr>
        <p:spPr bwMode="auto">
          <a:xfrm>
            <a:off x="4777545" y="4168775"/>
            <a:ext cx="2009775" cy="2009775"/>
          </a:xfrm>
          <a:prstGeom prst="rect">
            <a:avLst/>
          </a:prstGeom>
          <a:solidFill>
            <a:srgbClr val="DDEEFF"/>
          </a:solidFill>
          <a:ln w="9525">
            <a:solidFill>
              <a:srgbClr val="9999FF"/>
            </a:solidFill>
            <a:miter lim="800000"/>
            <a:headEnd/>
            <a:tailEnd/>
          </a:ln>
          <a:effectLst>
            <a:outerShdw blurRad="63500" dist="38099" dir="2700000" algn="ctr" rotWithShape="0">
              <a:srgbClr val="DDDDDD">
                <a:alpha val="74998"/>
              </a:srgbClr>
            </a:outerShdw>
          </a:effectLst>
        </p:spPr>
        <p:txBody>
          <a:bodyPr wrap="none" anchor="ctr"/>
          <a:lstStyle/>
          <a:p>
            <a:pPr>
              <a:defRPr/>
            </a:pPr>
            <a:endParaRPr lang="de-DE">
              <a:ea typeface="+mn-ea"/>
            </a:endParaRPr>
          </a:p>
        </p:txBody>
      </p:sp>
      <p:sp>
        <p:nvSpPr>
          <p:cNvPr id="7" name="Text Box 5">
            <a:extLst>
              <a:ext uri="{FF2B5EF4-FFF2-40B4-BE49-F238E27FC236}">
                <a16:creationId xmlns:a16="http://schemas.microsoft.com/office/drawing/2014/main" id="{296CCC37-F658-483C-8683-4A65855938EF}"/>
              </a:ext>
            </a:extLst>
          </p:cNvPr>
          <p:cNvSpPr txBox="1">
            <a:spLocks noChangeArrowheads="1"/>
          </p:cNvSpPr>
          <p:nvPr/>
        </p:nvSpPr>
        <p:spPr bwMode="auto">
          <a:xfrm>
            <a:off x="4896607" y="4702175"/>
            <a:ext cx="178752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a:solidFill>
                  <a:srgbClr val="00019A"/>
                </a:solidFill>
              </a:rPr>
              <a:t>Software</a:t>
            </a:r>
          </a:p>
          <a:p>
            <a:pPr algn="ctr">
              <a:spcBef>
                <a:spcPct val="50000"/>
              </a:spcBef>
              <a:buFontTx/>
              <a:buNone/>
            </a:pPr>
            <a:r>
              <a:rPr lang="de-DE" sz="1400">
                <a:solidFill>
                  <a:srgbClr val="00019A"/>
                </a:solidFill>
              </a:rPr>
              <a:t>Produkt</a:t>
            </a:r>
          </a:p>
          <a:p>
            <a:pPr algn="ctr">
              <a:spcBef>
                <a:spcPct val="50000"/>
              </a:spcBef>
              <a:buFontTx/>
              <a:buNone/>
            </a:pPr>
            <a:r>
              <a:rPr lang="de-DE" sz="1400">
                <a:solidFill>
                  <a:srgbClr val="00019A"/>
                </a:solidFill>
              </a:rPr>
              <a:t>Hardware</a:t>
            </a:r>
          </a:p>
        </p:txBody>
      </p:sp>
      <p:sp>
        <p:nvSpPr>
          <p:cNvPr id="8" name="Rectangle 6">
            <a:extLst>
              <a:ext uri="{FF2B5EF4-FFF2-40B4-BE49-F238E27FC236}">
                <a16:creationId xmlns:a16="http://schemas.microsoft.com/office/drawing/2014/main" id="{2512C8BE-7BC4-4777-942E-80FE49498C01}"/>
              </a:ext>
            </a:extLst>
          </p:cNvPr>
          <p:cNvSpPr>
            <a:spLocks noChangeArrowheads="1"/>
          </p:cNvSpPr>
          <p:nvPr/>
        </p:nvSpPr>
        <p:spPr bwMode="auto">
          <a:xfrm>
            <a:off x="5233157" y="4962525"/>
            <a:ext cx="1109663" cy="392113"/>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de-DE"/>
          </a:p>
        </p:txBody>
      </p:sp>
      <p:sp>
        <p:nvSpPr>
          <p:cNvPr id="9" name="Text Box 7">
            <a:extLst>
              <a:ext uri="{FF2B5EF4-FFF2-40B4-BE49-F238E27FC236}">
                <a16:creationId xmlns:a16="http://schemas.microsoft.com/office/drawing/2014/main" id="{5B4CC05D-6AB8-488A-8579-CA05C03EDA32}"/>
              </a:ext>
            </a:extLst>
          </p:cNvPr>
          <p:cNvSpPr txBox="1">
            <a:spLocks noChangeArrowheads="1"/>
          </p:cNvSpPr>
          <p:nvPr/>
        </p:nvSpPr>
        <p:spPr bwMode="auto">
          <a:xfrm>
            <a:off x="2405820" y="4829175"/>
            <a:ext cx="178752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dirty="0">
                <a:solidFill>
                  <a:srgbClr val="00019A"/>
                </a:solidFill>
              </a:rPr>
              <a:t>Prozess</a:t>
            </a:r>
            <a:br>
              <a:rPr lang="de-DE" sz="1400" dirty="0">
                <a:solidFill>
                  <a:srgbClr val="00019A"/>
                </a:solidFill>
              </a:rPr>
            </a:br>
            <a:r>
              <a:rPr lang="de-DE" sz="1400" dirty="0">
                <a:solidFill>
                  <a:srgbClr val="00019A"/>
                </a:solidFill>
              </a:rPr>
              <a:t>der Entwicklung des Informatiksystems</a:t>
            </a:r>
          </a:p>
        </p:txBody>
      </p:sp>
      <p:sp>
        <p:nvSpPr>
          <p:cNvPr id="10" name="Text Box 8">
            <a:extLst>
              <a:ext uri="{FF2B5EF4-FFF2-40B4-BE49-F238E27FC236}">
                <a16:creationId xmlns:a16="http://schemas.microsoft.com/office/drawing/2014/main" id="{B207B2D0-9E71-4519-A9AC-B324EDDC39D5}"/>
              </a:ext>
            </a:extLst>
          </p:cNvPr>
          <p:cNvSpPr txBox="1">
            <a:spLocks noChangeArrowheads="1"/>
          </p:cNvSpPr>
          <p:nvPr/>
        </p:nvSpPr>
        <p:spPr bwMode="auto">
          <a:xfrm>
            <a:off x="7388982" y="4824413"/>
            <a:ext cx="178752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dirty="0">
                <a:solidFill>
                  <a:srgbClr val="00019A"/>
                </a:solidFill>
              </a:rPr>
              <a:t>Prozess</a:t>
            </a:r>
            <a:br>
              <a:rPr lang="de-DE" sz="1400" dirty="0">
                <a:solidFill>
                  <a:srgbClr val="00019A"/>
                </a:solidFill>
              </a:rPr>
            </a:br>
            <a:r>
              <a:rPr lang="de-DE" sz="1400" dirty="0">
                <a:solidFill>
                  <a:srgbClr val="00019A"/>
                </a:solidFill>
              </a:rPr>
              <a:t>der Nutzung des Informatiksysteme</a:t>
            </a:r>
            <a:br>
              <a:rPr lang="de-DE" sz="1400" dirty="0">
                <a:solidFill>
                  <a:srgbClr val="00019A"/>
                </a:solidFill>
              </a:rPr>
            </a:br>
            <a:r>
              <a:rPr lang="de-DE" sz="1400" dirty="0">
                <a:solidFill>
                  <a:srgbClr val="00019A"/>
                </a:solidFill>
              </a:rPr>
              <a:t>in der Praxis</a:t>
            </a:r>
          </a:p>
        </p:txBody>
      </p:sp>
      <p:sp>
        <p:nvSpPr>
          <p:cNvPr id="11" name="Rectangle 9">
            <a:extLst>
              <a:ext uri="{FF2B5EF4-FFF2-40B4-BE49-F238E27FC236}">
                <a16:creationId xmlns:a16="http://schemas.microsoft.com/office/drawing/2014/main" id="{5A28F514-050E-4545-8C03-2ABC007E0410}"/>
              </a:ext>
            </a:extLst>
          </p:cNvPr>
          <p:cNvSpPr>
            <a:spLocks noChangeArrowheads="1"/>
          </p:cNvSpPr>
          <p:nvPr/>
        </p:nvSpPr>
        <p:spPr bwMode="auto">
          <a:xfrm>
            <a:off x="2375657" y="4768850"/>
            <a:ext cx="1814513" cy="782638"/>
          </a:xfrm>
          <a:prstGeom prst="rect">
            <a:avLst/>
          </a:prstGeom>
          <a:noFill/>
          <a:ln w="28575">
            <a:solidFill>
              <a:srgbClr val="9999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spcBef>
                <a:spcPct val="0"/>
              </a:spcBef>
              <a:buFontTx/>
              <a:buNone/>
            </a:pPr>
            <a:endParaRPr lang="en-GB" sz="2400">
              <a:solidFill>
                <a:srgbClr val="00019A"/>
              </a:solidFill>
            </a:endParaRPr>
          </a:p>
        </p:txBody>
      </p:sp>
      <p:sp>
        <p:nvSpPr>
          <p:cNvPr id="12" name="Rectangle 10">
            <a:extLst>
              <a:ext uri="{FF2B5EF4-FFF2-40B4-BE49-F238E27FC236}">
                <a16:creationId xmlns:a16="http://schemas.microsoft.com/office/drawing/2014/main" id="{BC0C56A7-EBA3-4983-A54C-EF1E3D6A48C5}"/>
              </a:ext>
            </a:extLst>
          </p:cNvPr>
          <p:cNvSpPr>
            <a:spLocks noChangeArrowheads="1"/>
          </p:cNvSpPr>
          <p:nvPr/>
        </p:nvSpPr>
        <p:spPr bwMode="auto">
          <a:xfrm>
            <a:off x="7360407" y="4794250"/>
            <a:ext cx="1814513" cy="984270"/>
          </a:xfrm>
          <a:prstGeom prst="rect">
            <a:avLst/>
          </a:prstGeom>
          <a:noFill/>
          <a:ln w="28575">
            <a:solidFill>
              <a:srgbClr val="9999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spcBef>
                <a:spcPct val="0"/>
              </a:spcBef>
              <a:buFontTx/>
              <a:buNone/>
            </a:pPr>
            <a:endParaRPr lang="en-GB" sz="2400">
              <a:solidFill>
                <a:srgbClr val="00019A"/>
              </a:solidFill>
            </a:endParaRPr>
          </a:p>
        </p:txBody>
      </p:sp>
      <p:sp>
        <p:nvSpPr>
          <p:cNvPr id="13" name="Line 11">
            <a:extLst>
              <a:ext uri="{FF2B5EF4-FFF2-40B4-BE49-F238E27FC236}">
                <a16:creationId xmlns:a16="http://schemas.microsoft.com/office/drawing/2014/main" id="{CC2FD835-CCE4-4472-B3C8-7FA11968EC2A}"/>
              </a:ext>
            </a:extLst>
          </p:cNvPr>
          <p:cNvSpPr>
            <a:spLocks noChangeShapeType="1"/>
          </p:cNvSpPr>
          <p:nvPr/>
        </p:nvSpPr>
        <p:spPr bwMode="auto">
          <a:xfrm flipH="1">
            <a:off x="3342445" y="2341563"/>
            <a:ext cx="1435100" cy="2166937"/>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4" name="Text Box 12">
            <a:extLst>
              <a:ext uri="{FF2B5EF4-FFF2-40B4-BE49-F238E27FC236}">
                <a16:creationId xmlns:a16="http://schemas.microsoft.com/office/drawing/2014/main" id="{3A62686A-A9A2-471A-BF39-46BFBE0B0058}"/>
              </a:ext>
            </a:extLst>
          </p:cNvPr>
          <p:cNvSpPr txBox="1">
            <a:spLocks noChangeArrowheads="1"/>
          </p:cNvSpPr>
          <p:nvPr/>
        </p:nvSpPr>
        <p:spPr bwMode="auto">
          <a:xfrm>
            <a:off x="4877557" y="3886200"/>
            <a:ext cx="1787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b="1" u="sng" dirty="0">
                <a:solidFill>
                  <a:srgbClr val="00019A"/>
                </a:solidFill>
              </a:rPr>
              <a:t>Informatiksystem</a:t>
            </a:r>
            <a:endParaRPr lang="de-DE" sz="1400" dirty="0">
              <a:solidFill>
                <a:srgbClr val="00019A"/>
              </a:solidFill>
            </a:endParaRPr>
          </a:p>
        </p:txBody>
      </p:sp>
      <p:sp>
        <p:nvSpPr>
          <p:cNvPr id="15" name="Line 13">
            <a:extLst>
              <a:ext uri="{FF2B5EF4-FFF2-40B4-BE49-F238E27FC236}">
                <a16:creationId xmlns:a16="http://schemas.microsoft.com/office/drawing/2014/main" id="{4B72C6DD-499C-4CCD-9B04-E7C5CC25F7B8}"/>
              </a:ext>
            </a:extLst>
          </p:cNvPr>
          <p:cNvSpPr>
            <a:spLocks noChangeShapeType="1"/>
          </p:cNvSpPr>
          <p:nvPr/>
        </p:nvSpPr>
        <p:spPr bwMode="auto">
          <a:xfrm>
            <a:off x="5782432" y="2486025"/>
            <a:ext cx="0" cy="13176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6" name="Line 14">
            <a:extLst>
              <a:ext uri="{FF2B5EF4-FFF2-40B4-BE49-F238E27FC236}">
                <a16:creationId xmlns:a16="http://schemas.microsoft.com/office/drawing/2014/main" id="{D4E94CB4-0D93-4BF2-B52C-1E4FEB493EC6}"/>
              </a:ext>
            </a:extLst>
          </p:cNvPr>
          <p:cNvSpPr>
            <a:spLocks noChangeShapeType="1"/>
          </p:cNvSpPr>
          <p:nvPr/>
        </p:nvSpPr>
        <p:spPr bwMode="auto">
          <a:xfrm>
            <a:off x="6825420" y="2276475"/>
            <a:ext cx="1409700" cy="223202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de-DE"/>
          </a:p>
        </p:txBody>
      </p:sp>
      <p:sp>
        <p:nvSpPr>
          <p:cNvPr id="17" name="Text Box 15">
            <a:extLst>
              <a:ext uri="{FF2B5EF4-FFF2-40B4-BE49-F238E27FC236}">
                <a16:creationId xmlns:a16="http://schemas.microsoft.com/office/drawing/2014/main" id="{2C822218-69D7-417F-82F4-421F144779F4}"/>
              </a:ext>
            </a:extLst>
          </p:cNvPr>
          <p:cNvSpPr txBox="1">
            <a:spLocks noChangeArrowheads="1"/>
          </p:cNvSpPr>
          <p:nvPr/>
        </p:nvSpPr>
        <p:spPr bwMode="auto">
          <a:xfrm rot="5400000">
            <a:off x="5023607" y="2914651"/>
            <a:ext cx="1787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a:solidFill>
                  <a:srgbClr val="00019A"/>
                </a:solidFill>
              </a:rPr>
              <a:t>Funktionalität</a:t>
            </a:r>
          </a:p>
        </p:txBody>
      </p:sp>
      <p:sp>
        <p:nvSpPr>
          <p:cNvPr id="18" name="Text Box 16">
            <a:extLst>
              <a:ext uri="{FF2B5EF4-FFF2-40B4-BE49-F238E27FC236}">
                <a16:creationId xmlns:a16="http://schemas.microsoft.com/office/drawing/2014/main" id="{F9255DBC-2889-4741-B468-88CF7113DEFE}"/>
              </a:ext>
            </a:extLst>
          </p:cNvPr>
          <p:cNvSpPr txBox="1">
            <a:spLocks noChangeArrowheads="1"/>
          </p:cNvSpPr>
          <p:nvPr/>
        </p:nvSpPr>
        <p:spPr bwMode="auto">
          <a:xfrm rot="3564746">
            <a:off x="6573007" y="2854326"/>
            <a:ext cx="17875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a:solidFill>
                  <a:srgbClr val="00019A"/>
                </a:solidFill>
              </a:rPr>
              <a:t>Evaluation</a:t>
            </a:r>
          </a:p>
        </p:txBody>
      </p:sp>
      <p:sp>
        <p:nvSpPr>
          <p:cNvPr id="19" name="Text Box 17">
            <a:extLst>
              <a:ext uri="{FF2B5EF4-FFF2-40B4-BE49-F238E27FC236}">
                <a16:creationId xmlns:a16="http://schemas.microsoft.com/office/drawing/2014/main" id="{8A1B2B54-8113-4F4B-8E62-887890CC9250}"/>
              </a:ext>
            </a:extLst>
          </p:cNvPr>
          <p:cNvSpPr txBox="1">
            <a:spLocks noChangeArrowheads="1"/>
          </p:cNvSpPr>
          <p:nvPr/>
        </p:nvSpPr>
        <p:spPr bwMode="auto">
          <a:xfrm rot="-3413949">
            <a:off x="2947767" y="3300091"/>
            <a:ext cx="17875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b="1" dirty="0">
                <a:solidFill>
                  <a:srgbClr val="00019A"/>
                </a:solidFill>
              </a:rPr>
              <a:t>Konstruktion</a:t>
            </a:r>
          </a:p>
        </p:txBody>
      </p:sp>
      <p:grpSp>
        <p:nvGrpSpPr>
          <p:cNvPr id="20" name="Group 18">
            <a:extLst>
              <a:ext uri="{FF2B5EF4-FFF2-40B4-BE49-F238E27FC236}">
                <a16:creationId xmlns:a16="http://schemas.microsoft.com/office/drawing/2014/main" id="{ECA19A23-5B12-4E46-9058-CF686DDADE28}"/>
              </a:ext>
            </a:extLst>
          </p:cNvPr>
          <p:cNvGrpSpPr>
            <a:grpSpLocks/>
          </p:cNvGrpSpPr>
          <p:nvPr/>
        </p:nvGrpSpPr>
        <p:grpSpPr bwMode="auto">
          <a:xfrm>
            <a:off x="4280657" y="2182813"/>
            <a:ext cx="3105150" cy="1922463"/>
            <a:chOff x="2316" y="1333"/>
            <a:chExt cx="1956" cy="1211"/>
          </a:xfrm>
        </p:grpSpPr>
        <p:sp>
          <p:nvSpPr>
            <p:cNvPr id="21" name="Text Box 19">
              <a:extLst>
                <a:ext uri="{FF2B5EF4-FFF2-40B4-BE49-F238E27FC236}">
                  <a16:creationId xmlns:a16="http://schemas.microsoft.com/office/drawing/2014/main" id="{B492D785-D123-4FA5-8195-E9CE8CA58D42}"/>
                </a:ext>
              </a:extLst>
            </p:cNvPr>
            <p:cNvSpPr txBox="1">
              <a:spLocks noChangeArrowheads="1"/>
            </p:cNvSpPr>
            <p:nvPr/>
          </p:nvSpPr>
          <p:spPr bwMode="auto">
            <a:xfrm rot="3499196">
              <a:off x="3600" y="1872"/>
              <a:ext cx="115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a:solidFill>
                    <a:srgbClr val="00019A"/>
                  </a:solidFill>
                </a:rPr>
                <a:t>Dekonstruktion</a:t>
              </a:r>
            </a:p>
          </p:txBody>
        </p:sp>
        <p:sp>
          <p:nvSpPr>
            <p:cNvPr id="22" name="Text Box 20">
              <a:extLst>
                <a:ext uri="{FF2B5EF4-FFF2-40B4-BE49-F238E27FC236}">
                  <a16:creationId xmlns:a16="http://schemas.microsoft.com/office/drawing/2014/main" id="{62C29F4E-5925-41D1-855B-D1A1F3AA73C2}"/>
                </a:ext>
              </a:extLst>
            </p:cNvPr>
            <p:cNvSpPr txBox="1">
              <a:spLocks noChangeArrowheads="1"/>
            </p:cNvSpPr>
            <p:nvPr/>
          </p:nvSpPr>
          <p:spPr bwMode="auto">
            <a:xfrm rot="5423111">
              <a:off x="2592" y="1824"/>
              <a:ext cx="115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dirty="0">
                  <a:solidFill>
                    <a:srgbClr val="00019A"/>
                  </a:solidFill>
                </a:rPr>
                <a:t>Dekonstruktion</a:t>
              </a:r>
            </a:p>
          </p:txBody>
        </p:sp>
        <p:sp>
          <p:nvSpPr>
            <p:cNvPr id="23" name="Text Box 21">
              <a:extLst>
                <a:ext uri="{FF2B5EF4-FFF2-40B4-BE49-F238E27FC236}">
                  <a16:creationId xmlns:a16="http://schemas.microsoft.com/office/drawing/2014/main" id="{49C8A61B-334F-4095-9A3F-347BFA218FA8}"/>
                </a:ext>
              </a:extLst>
            </p:cNvPr>
            <p:cNvSpPr txBox="1">
              <a:spLocks noChangeArrowheads="1"/>
            </p:cNvSpPr>
            <p:nvPr/>
          </p:nvSpPr>
          <p:spPr bwMode="auto">
            <a:xfrm rot="18190679">
              <a:off x="1836" y="1813"/>
              <a:ext cx="115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400" dirty="0">
                  <a:solidFill>
                    <a:srgbClr val="00019A"/>
                  </a:solidFill>
                </a:rPr>
                <a:t>Dekonstruktion</a:t>
              </a:r>
            </a:p>
          </p:txBody>
        </p:sp>
      </p:grpSp>
      <p:grpSp>
        <p:nvGrpSpPr>
          <p:cNvPr id="24" name="Group 22">
            <a:extLst>
              <a:ext uri="{FF2B5EF4-FFF2-40B4-BE49-F238E27FC236}">
                <a16:creationId xmlns:a16="http://schemas.microsoft.com/office/drawing/2014/main" id="{DE7236B6-41D1-4C21-8329-CBA531A16039}"/>
              </a:ext>
            </a:extLst>
          </p:cNvPr>
          <p:cNvGrpSpPr>
            <a:grpSpLocks/>
          </p:cNvGrpSpPr>
          <p:nvPr/>
        </p:nvGrpSpPr>
        <p:grpSpPr bwMode="auto">
          <a:xfrm>
            <a:off x="3487285" y="3656224"/>
            <a:ext cx="1600200" cy="1073150"/>
            <a:chOff x="1824" y="2160"/>
            <a:chExt cx="1008" cy="676"/>
          </a:xfrm>
        </p:grpSpPr>
        <p:cxnSp>
          <p:nvCxnSpPr>
            <p:cNvPr id="25" name="AutoShape 23">
              <a:extLst>
                <a:ext uri="{FF2B5EF4-FFF2-40B4-BE49-F238E27FC236}">
                  <a16:creationId xmlns:a16="http://schemas.microsoft.com/office/drawing/2014/main" id="{5E9BDFFE-4765-4A81-986F-ABB310592944}"/>
                </a:ext>
              </a:extLst>
            </p:cNvPr>
            <p:cNvCxnSpPr>
              <a:cxnSpLocks noChangeShapeType="1"/>
            </p:cNvCxnSpPr>
            <p:nvPr/>
          </p:nvCxnSpPr>
          <p:spPr bwMode="auto">
            <a:xfrm flipH="1">
              <a:off x="1872" y="2160"/>
              <a:ext cx="274" cy="676"/>
            </a:xfrm>
            <a:prstGeom prst="bentConnector4">
              <a:avLst>
                <a:gd name="adj1" fmla="val -164597"/>
                <a:gd name="adj2" fmla="val 84912"/>
              </a:avLst>
            </a:prstGeom>
            <a:noFill/>
            <a:ln w="28575">
              <a:solidFill>
                <a:srgbClr val="CC3300"/>
              </a:solidFill>
              <a:miter lim="800000"/>
              <a:headEnd/>
              <a:tailEnd type="triangle" w="med" len="med"/>
            </a:ln>
            <a:extLst>
              <a:ext uri="{909E8E84-426E-40dd-AFC4-6F175D3DCCD1}">
                <a14:hiddenFill xmlns="" xmlns:a14="http://schemas.microsoft.com/office/drawing/2010/main">
                  <a:noFill/>
                </a14:hiddenFill>
              </a:ext>
            </a:extLst>
          </p:spPr>
        </p:cxnSp>
        <p:sp>
          <p:nvSpPr>
            <p:cNvPr id="26" name="Text Box 24">
              <a:extLst>
                <a:ext uri="{FF2B5EF4-FFF2-40B4-BE49-F238E27FC236}">
                  <a16:creationId xmlns:a16="http://schemas.microsoft.com/office/drawing/2014/main" id="{0746CD4E-AF8D-4140-9373-8565C09D506A}"/>
                </a:ext>
              </a:extLst>
            </p:cNvPr>
            <p:cNvSpPr txBox="1">
              <a:spLocks noChangeArrowheads="1"/>
            </p:cNvSpPr>
            <p:nvPr/>
          </p:nvSpPr>
          <p:spPr bwMode="auto">
            <a:xfrm>
              <a:off x="1824" y="2544"/>
              <a:ext cx="100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50000"/>
                </a:spcBef>
                <a:buFontTx/>
                <a:buNone/>
              </a:pPr>
              <a:r>
                <a:rPr lang="de-DE" sz="1200">
                  <a:solidFill>
                    <a:srgbClr val="00019A"/>
                  </a:solidFill>
                </a:rPr>
                <a:t>Unterrichtspraxis</a:t>
              </a:r>
              <a:endParaRPr lang="en-GB" sz="1200">
                <a:solidFill>
                  <a:srgbClr val="00019A"/>
                </a:solidFill>
              </a:endParaRPr>
            </a:p>
          </p:txBody>
        </p:sp>
      </p:grpSp>
    </p:spTree>
    <p:extLst>
      <p:ext uri="{BB962C8B-B14F-4D97-AF65-F5344CB8AC3E}">
        <p14:creationId xmlns:p14="http://schemas.microsoft.com/office/powerpoint/2010/main" val="324797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BED01-1756-41EA-9ABD-F646100AA8D6}"/>
              </a:ext>
            </a:extLst>
          </p:cNvPr>
          <p:cNvSpPr>
            <a:spLocks noGrp="1"/>
          </p:cNvSpPr>
          <p:nvPr>
            <p:ph type="title"/>
          </p:nvPr>
        </p:nvSpPr>
        <p:spPr>
          <a:xfrm>
            <a:off x="838200" y="136525"/>
            <a:ext cx="10515600" cy="1325563"/>
          </a:xfrm>
        </p:spPr>
        <p:txBody>
          <a:bodyPr/>
          <a:lstStyle/>
          <a:p>
            <a:r>
              <a:rPr lang="de-DE" dirty="0"/>
              <a:t>Theorie der Informatiksysteme</a:t>
            </a:r>
            <a:endParaRPr lang="de-DE" sz="2400" dirty="0"/>
          </a:p>
        </p:txBody>
      </p:sp>
      <p:sp>
        <p:nvSpPr>
          <p:cNvPr id="4" name="Foliennummernplatzhalter 3">
            <a:extLst>
              <a:ext uri="{FF2B5EF4-FFF2-40B4-BE49-F238E27FC236}">
                <a16:creationId xmlns:a16="http://schemas.microsoft.com/office/drawing/2014/main" id="{675D53AC-F23D-4018-8469-5E2FE887E59E}"/>
              </a:ext>
            </a:extLst>
          </p:cNvPr>
          <p:cNvSpPr>
            <a:spLocks noGrp="1"/>
          </p:cNvSpPr>
          <p:nvPr>
            <p:ph type="sldNum" sz="quarter" idx="12"/>
          </p:nvPr>
        </p:nvSpPr>
        <p:spPr/>
        <p:txBody>
          <a:bodyPr/>
          <a:lstStyle/>
          <a:p>
            <a:fld id="{FA114BA8-E1E8-4B17-A80F-E8E9EE814FDD}" type="slidenum">
              <a:rPr lang="de-DE" smtClean="0"/>
              <a:t>5</a:t>
            </a:fld>
            <a:endParaRPr lang="de-DE"/>
          </a:p>
        </p:txBody>
      </p:sp>
      <p:graphicFrame>
        <p:nvGraphicFramePr>
          <p:cNvPr id="5" name="Object 2">
            <a:extLst>
              <a:ext uri="{FF2B5EF4-FFF2-40B4-BE49-F238E27FC236}">
                <a16:creationId xmlns:a16="http://schemas.microsoft.com/office/drawing/2014/main" id="{6D6D0E31-1CEF-4CA6-B9ED-7F6ECDF8F1A3}"/>
              </a:ext>
            </a:extLst>
          </p:cNvPr>
          <p:cNvGraphicFramePr>
            <a:graphicFrameLocks noGrp="1" noChangeAspect="1"/>
          </p:cNvGraphicFramePr>
          <p:nvPr>
            <p:ph idx="1"/>
            <p:extLst>
              <p:ext uri="{D42A27DB-BD31-4B8C-83A1-F6EECF244321}">
                <p14:modId xmlns:p14="http://schemas.microsoft.com/office/powerpoint/2010/main" val="2160183610"/>
              </p:ext>
            </p:extLst>
          </p:nvPr>
        </p:nvGraphicFramePr>
        <p:xfrm>
          <a:off x="1402368" y="1284104"/>
          <a:ext cx="3642968" cy="4113519"/>
        </p:xfrm>
        <a:graphic>
          <a:graphicData uri="http://schemas.openxmlformats.org/presentationml/2006/ole">
            <mc:AlternateContent xmlns:mc="http://schemas.openxmlformats.org/markup-compatibility/2006">
              <mc:Choice xmlns:v="urn:schemas-microsoft-com:vml" Requires="v">
                <p:oleObj spid="_x0000_s1031" name="CorelDRAW" r:id="rId4" imgW="5334305" imgH="6022198" progId="CorelDraw.Graphic.8">
                  <p:embed/>
                </p:oleObj>
              </mc:Choice>
              <mc:Fallback>
                <p:oleObj name="CorelDRAW" r:id="rId4" imgW="5334305" imgH="6022198" progId="CorelDraw.Graphic.8">
                  <p:embed/>
                  <p:pic>
                    <p:nvPicPr>
                      <p:cNvPr id="235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2368" y="1284104"/>
                        <a:ext cx="3642968" cy="411351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25400">
                            <a:solidFill>
                              <a:srgbClr val="EFEADD"/>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6" name="Text Box 8">
            <a:extLst>
              <a:ext uri="{FF2B5EF4-FFF2-40B4-BE49-F238E27FC236}">
                <a16:creationId xmlns:a16="http://schemas.microsoft.com/office/drawing/2014/main" id="{9FFF1952-86DD-4B60-9336-5232A7507201}"/>
              </a:ext>
            </a:extLst>
          </p:cNvPr>
          <p:cNvSpPr txBox="1">
            <a:spLocks noChangeArrowheads="1"/>
          </p:cNvSpPr>
          <p:nvPr/>
        </p:nvSpPr>
        <p:spPr bwMode="auto">
          <a:xfrm>
            <a:off x="1130692" y="5533546"/>
            <a:ext cx="3225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marL="342900" indent="-342900"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buFontTx/>
              <a:buNone/>
            </a:pPr>
            <a:r>
              <a:rPr lang="de-DE" sz="1000" i="1" dirty="0">
                <a:solidFill>
                  <a:srgbClr val="00019A"/>
                </a:solidFill>
              </a:rPr>
              <a:t>Aktionsraum der wissenschaftlichen Disziplin Informatik</a:t>
            </a:r>
          </a:p>
        </p:txBody>
      </p:sp>
      <p:pic>
        <p:nvPicPr>
          <p:cNvPr id="7" name="Picture 9" descr="Bild1">
            <a:extLst>
              <a:ext uri="{FF2B5EF4-FFF2-40B4-BE49-F238E27FC236}">
                <a16:creationId xmlns:a16="http://schemas.microsoft.com/office/drawing/2014/main" id="{7C3499D0-2059-4AC1-A4B5-51692F4689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70342"/>
            <a:ext cx="3356892" cy="4463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0">
            <a:extLst>
              <a:ext uri="{FF2B5EF4-FFF2-40B4-BE49-F238E27FC236}">
                <a16:creationId xmlns:a16="http://schemas.microsoft.com/office/drawing/2014/main" id="{AEA2FEFE-5155-462F-B392-8E47AB07C499}"/>
              </a:ext>
            </a:extLst>
          </p:cNvPr>
          <p:cNvSpPr txBox="1">
            <a:spLocks noChangeArrowheads="1"/>
          </p:cNvSpPr>
          <p:nvPr/>
        </p:nvSpPr>
        <p:spPr bwMode="auto">
          <a:xfrm>
            <a:off x="6515765" y="5533546"/>
            <a:ext cx="3265487"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marL="342900" indent="-342900"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buFontTx/>
              <a:buNone/>
            </a:pPr>
            <a:r>
              <a:rPr lang="de-DE" sz="1000" i="1" dirty="0">
                <a:solidFill>
                  <a:srgbClr val="00019A"/>
                </a:solidFill>
              </a:rPr>
              <a:t>Umfassende und verallgemeinerte Strukturbeschreibung </a:t>
            </a:r>
          </a:p>
          <a:p>
            <a:pPr eaLnBrk="1" hangingPunct="1">
              <a:buFontTx/>
              <a:buNone/>
            </a:pPr>
            <a:r>
              <a:rPr lang="de-DE" sz="1000" i="1" dirty="0">
                <a:solidFill>
                  <a:srgbClr val="00019A"/>
                </a:solidFill>
              </a:rPr>
              <a:t>der Wissenschaftsdisziplin Informatik</a:t>
            </a:r>
          </a:p>
        </p:txBody>
      </p:sp>
      <p:sp>
        <p:nvSpPr>
          <p:cNvPr id="3" name="Textfeld 2">
            <a:extLst>
              <a:ext uri="{FF2B5EF4-FFF2-40B4-BE49-F238E27FC236}">
                <a16:creationId xmlns:a16="http://schemas.microsoft.com/office/drawing/2014/main" id="{0574C023-B7FC-40CE-A3F2-AA046B706343}"/>
              </a:ext>
            </a:extLst>
          </p:cNvPr>
          <p:cNvSpPr txBox="1"/>
          <p:nvPr/>
        </p:nvSpPr>
        <p:spPr>
          <a:xfrm>
            <a:off x="905521" y="5778021"/>
            <a:ext cx="8442760" cy="738664"/>
          </a:xfrm>
          <a:prstGeom prst="rect">
            <a:avLst/>
          </a:prstGeom>
          <a:noFill/>
        </p:spPr>
        <p:txBody>
          <a:bodyPr wrap="none" rtlCol="0">
            <a:spAutoFit/>
          </a:bodyPr>
          <a:lstStyle/>
          <a:p>
            <a:r>
              <a:rPr lang="de-DE" sz="1400" dirty="0"/>
              <a:t>Abbildungen aus: </a:t>
            </a:r>
            <a:br>
              <a:rPr lang="de-DE" sz="1400" dirty="0"/>
            </a:br>
            <a:r>
              <a:rPr lang="de-DE" sz="1400" dirty="0"/>
              <a:t>Syrbe, Max: Über die Notwendigkeit einer Systemtheorie in der Wissenschaft Informatik – Zur Diskussion gestellt.</a:t>
            </a:r>
            <a:br>
              <a:rPr lang="de-DE" sz="1400" dirty="0"/>
            </a:br>
            <a:r>
              <a:rPr lang="de-DE" sz="1400" dirty="0"/>
              <a:t>Informatik-Spektrum 18 (1995) Heft 4, S. 222- 227</a:t>
            </a:r>
          </a:p>
        </p:txBody>
      </p:sp>
    </p:spTree>
    <p:extLst>
      <p:ext uri="{BB962C8B-B14F-4D97-AF65-F5344CB8AC3E}">
        <p14:creationId xmlns:p14="http://schemas.microsoft.com/office/powerpoint/2010/main" val="15210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5">
            <a:extLst>
              <a:ext uri="{FF2B5EF4-FFF2-40B4-BE49-F238E27FC236}">
                <a16:creationId xmlns:a16="http://schemas.microsoft.com/office/drawing/2014/main" id="{E5E7AF07-A876-49D4-86B3-215A55506ACA}"/>
              </a:ext>
            </a:extLst>
          </p:cNvPr>
          <p:cNvSpPr>
            <a:spLocks noChangeShapeType="1"/>
          </p:cNvSpPr>
          <p:nvPr/>
        </p:nvSpPr>
        <p:spPr bwMode="auto">
          <a:xfrm flipV="1">
            <a:off x="5768427" y="1453233"/>
            <a:ext cx="0" cy="2684593"/>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de-DE" dirty="0"/>
          </a:p>
        </p:txBody>
      </p:sp>
      <p:sp>
        <p:nvSpPr>
          <p:cNvPr id="18" name="Line 6">
            <a:extLst>
              <a:ext uri="{FF2B5EF4-FFF2-40B4-BE49-F238E27FC236}">
                <a16:creationId xmlns:a16="http://schemas.microsoft.com/office/drawing/2014/main" id="{F88F871E-66F6-4A50-AD38-23BF21B9BDFD}"/>
              </a:ext>
            </a:extLst>
          </p:cNvPr>
          <p:cNvSpPr>
            <a:spLocks noChangeShapeType="1"/>
          </p:cNvSpPr>
          <p:nvPr/>
        </p:nvSpPr>
        <p:spPr bwMode="auto">
          <a:xfrm flipH="1">
            <a:off x="4584547" y="4137826"/>
            <a:ext cx="1183881" cy="1183867"/>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19" name="Line 7">
            <a:extLst>
              <a:ext uri="{FF2B5EF4-FFF2-40B4-BE49-F238E27FC236}">
                <a16:creationId xmlns:a16="http://schemas.microsoft.com/office/drawing/2014/main" id="{37F46ACA-8BF0-48A1-8876-F5BA3A0C7931}"/>
              </a:ext>
            </a:extLst>
          </p:cNvPr>
          <p:cNvSpPr>
            <a:spLocks noChangeShapeType="1"/>
          </p:cNvSpPr>
          <p:nvPr/>
        </p:nvSpPr>
        <p:spPr bwMode="auto">
          <a:xfrm>
            <a:off x="4742978" y="3822709"/>
            <a:ext cx="868759" cy="236773"/>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20" name="Line 12">
            <a:extLst>
              <a:ext uri="{FF2B5EF4-FFF2-40B4-BE49-F238E27FC236}">
                <a16:creationId xmlns:a16="http://schemas.microsoft.com/office/drawing/2014/main" id="{0AD69340-20D7-42C0-8869-5FCD5E71E29B}"/>
              </a:ext>
            </a:extLst>
          </p:cNvPr>
          <p:cNvSpPr>
            <a:spLocks noChangeShapeType="1"/>
          </p:cNvSpPr>
          <p:nvPr/>
        </p:nvSpPr>
        <p:spPr bwMode="auto">
          <a:xfrm>
            <a:off x="5770168" y="4137826"/>
            <a:ext cx="2762968" cy="0"/>
          </a:xfrm>
          <a:prstGeom prst="line">
            <a:avLst/>
          </a:prstGeom>
          <a:noFill/>
          <a:ln w="4445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p>
        </p:txBody>
      </p:sp>
      <p:sp>
        <p:nvSpPr>
          <p:cNvPr id="2" name="Titel 1">
            <a:extLst>
              <a:ext uri="{FF2B5EF4-FFF2-40B4-BE49-F238E27FC236}">
                <a16:creationId xmlns:a16="http://schemas.microsoft.com/office/drawing/2014/main" id="{D73225AA-207A-4B1E-8415-30CDEC6C7318}"/>
              </a:ext>
            </a:extLst>
          </p:cNvPr>
          <p:cNvSpPr>
            <a:spLocks noGrp="1"/>
          </p:cNvSpPr>
          <p:nvPr>
            <p:ph type="title"/>
          </p:nvPr>
        </p:nvSpPr>
        <p:spPr/>
        <p:txBody>
          <a:bodyPr/>
          <a:lstStyle/>
          <a:p>
            <a:pPr algn="r"/>
            <a:r>
              <a:rPr lang="de-DE" dirty="0"/>
              <a:t>Dimensionen von Informatiksystemen</a:t>
            </a:r>
            <a:br>
              <a:rPr lang="de-DE" dirty="0"/>
            </a:br>
            <a:endParaRPr lang="de-DE" sz="2400" dirty="0"/>
          </a:p>
        </p:txBody>
      </p:sp>
      <p:sp>
        <p:nvSpPr>
          <p:cNvPr id="4" name="Foliennummernplatzhalter 3">
            <a:extLst>
              <a:ext uri="{FF2B5EF4-FFF2-40B4-BE49-F238E27FC236}">
                <a16:creationId xmlns:a16="http://schemas.microsoft.com/office/drawing/2014/main" id="{893B7096-7E9D-46F0-869A-9927DADE9589}"/>
              </a:ext>
            </a:extLst>
          </p:cNvPr>
          <p:cNvSpPr>
            <a:spLocks noGrp="1"/>
          </p:cNvSpPr>
          <p:nvPr>
            <p:ph type="sldNum" sz="quarter" idx="12"/>
          </p:nvPr>
        </p:nvSpPr>
        <p:spPr>
          <a:xfrm>
            <a:off x="10677765" y="6281879"/>
            <a:ext cx="2743200" cy="365125"/>
          </a:xfrm>
        </p:spPr>
        <p:txBody>
          <a:bodyPr/>
          <a:lstStyle/>
          <a:p>
            <a:fld id="{FA114BA8-E1E8-4B17-A80F-E8E9EE814FDD}" type="slidenum">
              <a:rPr lang="de-DE" smtClean="0"/>
              <a:t>6</a:t>
            </a:fld>
            <a:endParaRPr lang="de-DE" dirty="0"/>
          </a:p>
        </p:txBody>
      </p:sp>
      <p:sp>
        <p:nvSpPr>
          <p:cNvPr id="15" name="Oval 15">
            <a:extLst>
              <a:ext uri="{FF2B5EF4-FFF2-40B4-BE49-F238E27FC236}">
                <a16:creationId xmlns:a16="http://schemas.microsoft.com/office/drawing/2014/main" id="{A007DA5F-CA10-4CF5-A7D7-6D4E76F6526E}"/>
              </a:ext>
            </a:extLst>
          </p:cNvPr>
          <p:cNvSpPr>
            <a:spLocks noChangeArrowheads="1"/>
          </p:cNvSpPr>
          <p:nvPr/>
        </p:nvSpPr>
        <p:spPr bwMode="auto">
          <a:xfrm>
            <a:off x="5559666" y="3922116"/>
            <a:ext cx="395287" cy="396875"/>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spcBef>
                <a:spcPct val="0"/>
              </a:spcBef>
              <a:buFontTx/>
              <a:buNone/>
            </a:pPr>
            <a:endParaRPr lang="de-DE" sz="1800">
              <a:solidFill>
                <a:srgbClr val="00019A"/>
              </a:solidFill>
            </a:endParaRPr>
          </a:p>
        </p:txBody>
      </p:sp>
      <p:sp>
        <p:nvSpPr>
          <p:cNvPr id="21" name="Text Box 8">
            <a:extLst>
              <a:ext uri="{FF2B5EF4-FFF2-40B4-BE49-F238E27FC236}">
                <a16:creationId xmlns:a16="http://schemas.microsoft.com/office/drawing/2014/main" id="{16038E97-7EE2-40DB-AEF8-19462A3CF1CD}"/>
              </a:ext>
            </a:extLst>
          </p:cNvPr>
          <p:cNvSpPr txBox="1">
            <a:spLocks noChangeArrowheads="1"/>
          </p:cNvSpPr>
          <p:nvPr/>
        </p:nvSpPr>
        <p:spPr bwMode="auto">
          <a:xfrm>
            <a:off x="3400666" y="3268206"/>
            <a:ext cx="1759281" cy="1113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48185" tIns="24092" rIns="48185" bIns="24092"/>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eaLnBrk="1" hangingPunct="1">
              <a:spcBef>
                <a:spcPct val="0"/>
              </a:spcBef>
              <a:buFontTx/>
              <a:buNone/>
            </a:pPr>
            <a:r>
              <a:rPr lang="de-DE" sz="1400" dirty="0">
                <a:solidFill>
                  <a:srgbClr val="00019A"/>
                </a:solidFill>
              </a:rPr>
              <a:t>Traditionelle</a:t>
            </a:r>
            <a:br>
              <a:rPr lang="de-DE" sz="1400" dirty="0">
                <a:solidFill>
                  <a:srgbClr val="00019A"/>
                </a:solidFill>
              </a:rPr>
            </a:br>
            <a:r>
              <a:rPr lang="de-DE" sz="1400" dirty="0">
                <a:solidFill>
                  <a:srgbClr val="00019A"/>
                </a:solidFill>
              </a:rPr>
              <a:t>sequentielle </a:t>
            </a:r>
            <a:br>
              <a:rPr lang="de-DE" sz="1400" dirty="0">
                <a:solidFill>
                  <a:srgbClr val="00019A"/>
                </a:solidFill>
              </a:rPr>
            </a:br>
            <a:r>
              <a:rPr lang="de-DE" sz="1400" dirty="0">
                <a:solidFill>
                  <a:srgbClr val="00019A"/>
                </a:solidFill>
              </a:rPr>
              <a:t>Algorithmen</a:t>
            </a:r>
            <a:endParaRPr lang="de-DE" sz="3200" dirty="0">
              <a:solidFill>
                <a:srgbClr val="00019A"/>
              </a:solidFill>
            </a:endParaRPr>
          </a:p>
        </p:txBody>
      </p:sp>
      <p:sp>
        <p:nvSpPr>
          <p:cNvPr id="22" name="Text Box 9">
            <a:extLst>
              <a:ext uri="{FF2B5EF4-FFF2-40B4-BE49-F238E27FC236}">
                <a16:creationId xmlns:a16="http://schemas.microsoft.com/office/drawing/2014/main" id="{E0A6FEBF-5DAC-4801-83C7-6DA4F863C7DB}"/>
              </a:ext>
            </a:extLst>
          </p:cNvPr>
          <p:cNvSpPr txBox="1">
            <a:spLocks noChangeArrowheads="1"/>
          </p:cNvSpPr>
          <p:nvPr/>
        </p:nvSpPr>
        <p:spPr bwMode="auto">
          <a:xfrm>
            <a:off x="3400666" y="1294804"/>
            <a:ext cx="2438272" cy="1424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48185" tIns="24092" rIns="48185" bIns="24092"/>
          <a:lstStyle>
            <a:lvl1pPr marL="24161750" indent="-24161750" eaLnBrk="0" hangingPunct="0">
              <a:defRPr sz="1600">
                <a:solidFill>
                  <a:schemeClr val="bg2"/>
                </a:solidFill>
                <a:latin typeface="MetaNormalLF-Roman" pitchFamily="34" charset="0"/>
                <a:ea typeface="ＭＳ Ｐゴシック" charset="-128"/>
              </a:defRPr>
            </a:lvl1pPr>
            <a:lvl2pPr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lvl="1" eaLnBrk="1" hangingPunct="1">
              <a:spcBef>
                <a:spcPct val="0"/>
              </a:spcBef>
              <a:buFontTx/>
              <a:buNone/>
            </a:pPr>
            <a:r>
              <a:rPr lang="de-DE" b="1" dirty="0">
                <a:solidFill>
                  <a:srgbClr val="00019A"/>
                </a:solidFill>
              </a:rPr>
              <a:t>  Interaktiv</a:t>
            </a:r>
          </a:p>
          <a:p>
            <a:pPr lvl="1" eaLnBrk="1" hangingPunct="1">
              <a:spcBef>
                <a:spcPct val="0"/>
              </a:spcBef>
              <a:buFontTx/>
              <a:buNone/>
            </a:pPr>
            <a:r>
              <a:rPr lang="de-DE" sz="1200" dirty="0">
                <a:solidFill>
                  <a:srgbClr val="00019A"/>
                </a:solidFill>
              </a:rPr>
              <a:t>(Human-Computer</a:t>
            </a:r>
            <a:br>
              <a:rPr lang="de-DE" sz="1200" dirty="0">
                <a:solidFill>
                  <a:srgbClr val="00019A"/>
                </a:solidFill>
              </a:rPr>
            </a:br>
            <a:r>
              <a:rPr lang="de-DE" sz="1200" dirty="0">
                <a:solidFill>
                  <a:srgbClr val="00019A"/>
                </a:solidFill>
              </a:rPr>
              <a:t>    Interaction)</a:t>
            </a:r>
            <a:endParaRPr lang="de-DE" sz="2800" dirty="0">
              <a:solidFill>
                <a:srgbClr val="00019A"/>
              </a:solidFill>
            </a:endParaRPr>
          </a:p>
        </p:txBody>
      </p:sp>
      <p:sp>
        <p:nvSpPr>
          <p:cNvPr id="23" name="Text Box 10">
            <a:extLst>
              <a:ext uri="{FF2B5EF4-FFF2-40B4-BE49-F238E27FC236}">
                <a16:creationId xmlns:a16="http://schemas.microsoft.com/office/drawing/2014/main" id="{9F96D26A-5042-4533-93F5-9CF79B39D981}"/>
              </a:ext>
            </a:extLst>
          </p:cNvPr>
          <p:cNvSpPr txBox="1">
            <a:spLocks noChangeArrowheads="1"/>
          </p:cNvSpPr>
          <p:nvPr/>
        </p:nvSpPr>
        <p:spPr bwMode="auto">
          <a:xfrm>
            <a:off x="3400666" y="5332139"/>
            <a:ext cx="2137949" cy="712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48185" tIns="24092" rIns="48185" bIns="24092"/>
          <a:lstStyle>
            <a:lvl1pPr marL="24161750" indent="-24161750" eaLnBrk="0" hangingPunct="0">
              <a:defRPr sz="1600">
                <a:solidFill>
                  <a:schemeClr val="bg2"/>
                </a:solidFill>
                <a:latin typeface="MetaNormalLF-Roman" pitchFamily="34" charset="0"/>
                <a:ea typeface="ＭＳ Ｐゴシック" charset="-128"/>
              </a:defRPr>
            </a:lvl1pPr>
            <a:lvl2pPr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lvl="1" eaLnBrk="1" hangingPunct="1">
              <a:spcBef>
                <a:spcPct val="0"/>
              </a:spcBef>
              <a:buFontTx/>
              <a:buNone/>
            </a:pPr>
            <a:r>
              <a:rPr lang="de-DE" b="1">
                <a:solidFill>
                  <a:srgbClr val="00019A"/>
                </a:solidFill>
              </a:rPr>
              <a:t>Parallel</a:t>
            </a:r>
            <a:br>
              <a:rPr lang="de-DE" b="1">
                <a:solidFill>
                  <a:srgbClr val="00019A"/>
                </a:solidFill>
              </a:rPr>
            </a:br>
            <a:r>
              <a:rPr lang="de-DE" sz="1200">
                <a:solidFill>
                  <a:srgbClr val="00019A"/>
                </a:solidFill>
              </a:rPr>
              <a:t>(Threads</a:t>
            </a:r>
          </a:p>
          <a:p>
            <a:pPr lvl="1" eaLnBrk="1" hangingPunct="1">
              <a:spcBef>
                <a:spcPct val="0"/>
              </a:spcBef>
              <a:buFontTx/>
              <a:buNone/>
            </a:pPr>
            <a:r>
              <a:rPr lang="de-DE" sz="1200">
                <a:solidFill>
                  <a:srgbClr val="00019A"/>
                </a:solidFill>
              </a:rPr>
              <a:t>  Grids)</a:t>
            </a:r>
            <a:endParaRPr lang="de-DE" sz="2800">
              <a:solidFill>
                <a:srgbClr val="00019A"/>
              </a:solidFill>
            </a:endParaRPr>
          </a:p>
        </p:txBody>
      </p:sp>
      <p:sp>
        <p:nvSpPr>
          <p:cNvPr id="24" name="Text Box 11">
            <a:extLst>
              <a:ext uri="{FF2B5EF4-FFF2-40B4-BE49-F238E27FC236}">
                <a16:creationId xmlns:a16="http://schemas.microsoft.com/office/drawing/2014/main" id="{E0C9A419-C2CE-403E-8C59-1A7C7384C73E}"/>
              </a:ext>
            </a:extLst>
          </p:cNvPr>
          <p:cNvSpPr txBox="1">
            <a:spLocks noChangeArrowheads="1"/>
          </p:cNvSpPr>
          <p:nvPr/>
        </p:nvSpPr>
        <p:spPr bwMode="auto">
          <a:xfrm>
            <a:off x="8163165" y="3347856"/>
            <a:ext cx="2437401" cy="949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lIns="48185" tIns="24092" rIns="48185" bIns="24092"/>
          <a:lstStyle>
            <a:lvl1pPr marL="24161750" indent="-24161750" eaLnBrk="0" hangingPunct="0">
              <a:defRPr sz="1600">
                <a:solidFill>
                  <a:schemeClr val="bg2"/>
                </a:solidFill>
                <a:latin typeface="MetaNormalLF-Roman" pitchFamily="34" charset="0"/>
                <a:ea typeface="ＭＳ Ｐゴシック" charset="-128"/>
              </a:defRPr>
            </a:lvl1pPr>
            <a:lvl2pPr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lvl="1" eaLnBrk="1" hangingPunct="1">
              <a:spcBef>
                <a:spcPct val="0"/>
              </a:spcBef>
              <a:buFontTx/>
              <a:buNone/>
            </a:pPr>
            <a:r>
              <a:rPr lang="de-DE" sz="1800" b="1" dirty="0">
                <a:solidFill>
                  <a:srgbClr val="00019A"/>
                </a:solidFill>
              </a:rPr>
              <a:t>   Verteilt</a:t>
            </a:r>
          </a:p>
          <a:p>
            <a:pPr lvl="1" eaLnBrk="1" hangingPunct="1">
              <a:spcBef>
                <a:spcPct val="0"/>
              </a:spcBef>
              <a:buFontTx/>
              <a:buNone/>
            </a:pPr>
            <a:r>
              <a:rPr lang="de-DE" sz="1400" b="1" dirty="0">
                <a:solidFill>
                  <a:srgbClr val="00019A"/>
                </a:solidFill>
              </a:rPr>
              <a:t>        </a:t>
            </a:r>
            <a:r>
              <a:rPr lang="de-DE" sz="1400" dirty="0">
                <a:solidFill>
                  <a:srgbClr val="00019A"/>
                </a:solidFill>
              </a:rPr>
              <a:t>(räumliche</a:t>
            </a:r>
          </a:p>
          <a:p>
            <a:pPr lvl="1" eaLnBrk="1" hangingPunct="1">
              <a:spcBef>
                <a:spcPct val="0"/>
              </a:spcBef>
              <a:buFontTx/>
              <a:buNone/>
            </a:pPr>
            <a:r>
              <a:rPr lang="de-DE" sz="1400" dirty="0">
                <a:solidFill>
                  <a:srgbClr val="00019A"/>
                </a:solidFill>
              </a:rPr>
              <a:t>        Verteilung)</a:t>
            </a:r>
            <a:br>
              <a:rPr lang="de-DE" sz="1000" dirty="0">
                <a:solidFill>
                  <a:srgbClr val="00019A"/>
                </a:solidFill>
              </a:rPr>
            </a:br>
            <a:endParaRPr lang="de-DE" sz="3200" dirty="0">
              <a:solidFill>
                <a:srgbClr val="00019A"/>
              </a:solidFill>
            </a:endParaRPr>
          </a:p>
        </p:txBody>
      </p:sp>
      <p:sp>
        <p:nvSpPr>
          <p:cNvPr id="6" name="Textfeld 5">
            <a:extLst>
              <a:ext uri="{FF2B5EF4-FFF2-40B4-BE49-F238E27FC236}">
                <a16:creationId xmlns:a16="http://schemas.microsoft.com/office/drawing/2014/main" id="{0A0056EC-D77C-442A-A656-869A2D28FDCF}"/>
              </a:ext>
            </a:extLst>
          </p:cNvPr>
          <p:cNvSpPr txBox="1"/>
          <p:nvPr/>
        </p:nvSpPr>
        <p:spPr>
          <a:xfrm>
            <a:off x="279350" y="1255245"/>
            <a:ext cx="3195363" cy="1477328"/>
          </a:xfrm>
          <a:prstGeom prst="rect">
            <a:avLst/>
          </a:prstGeom>
          <a:noFill/>
        </p:spPr>
        <p:txBody>
          <a:bodyPr wrap="square" rtlCol="0">
            <a:spAutoFit/>
          </a:bodyPr>
          <a:lstStyle/>
          <a:p>
            <a:r>
              <a:rPr lang="en-US" dirty="0"/>
              <a:t>Wegner, P.: Why Interaction is </a:t>
            </a:r>
            <a:br>
              <a:rPr lang="en-US" dirty="0"/>
            </a:br>
            <a:r>
              <a:rPr lang="en-US" dirty="0"/>
              <a:t>more powerful than algorithms. </a:t>
            </a:r>
            <a:br>
              <a:rPr lang="en-US" dirty="0"/>
            </a:br>
            <a:r>
              <a:rPr lang="en-US" dirty="0"/>
              <a:t>In: CACM 40 (1997), S. 81-91. </a:t>
            </a:r>
          </a:p>
          <a:p>
            <a:r>
              <a:rPr lang="en-US" dirty="0">
                <a:hlinkClick r:id="rId3"/>
              </a:rPr>
              <a:t>https://dl.acm.org/doi/pdf/10.1145/253769.253801</a:t>
            </a:r>
            <a:r>
              <a:rPr lang="en-US" dirty="0"/>
              <a:t> </a:t>
            </a:r>
            <a:endParaRPr lang="de-DE" dirty="0"/>
          </a:p>
        </p:txBody>
      </p:sp>
      <p:pic>
        <p:nvPicPr>
          <p:cNvPr id="5" name="Grafik 4">
            <a:extLst>
              <a:ext uri="{FF2B5EF4-FFF2-40B4-BE49-F238E27FC236}">
                <a16:creationId xmlns:a16="http://schemas.microsoft.com/office/drawing/2014/main" id="{6D7CA0C2-E0DB-4EAA-A00B-FBB0CFBD4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2165" y="4579661"/>
            <a:ext cx="1715621" cy="1975282"/>
          </a:xfrm>
          <a:prstGeom prst="rect">
            <a:avLst/>
          </a:prstGeom>
        </p:spPr>
      </p:pic>
      <p:sp>
        <p:nvSpPr>
          <p:cNvPr id="7" name="Textfeld 6">
            <a:extLst>
              <a:ext uri="{FF2B5EF4-FFF2-40B4-BE49-F238E27FC236}">
                <a16:creationId xmlns:a16="http://schemas.microsoft.com/office/drawing/2014/main" id="{DBF8DF2D-4AD3-4C39-9F6B-B46C66785747}"/>
              </a:ext>
            </a:extLst>
          </p:cNvPr>
          <p:cNvSpPr txBox="1"/>
          <p:nvPr/>
        </p:nvSpPr>
        <p:spPr>
          <a:xfrm>
            <a:off x="1649328" y="6508504"/>
            <a:ext cx="6883808" cy="276999"/>
          </a:xfrm>
          <a:prstGeom prst="rect">
            <a:avLst/>
          </a:prstGeom>
          <a:noFill/>
        </p:spPr>
        <p:txBody>
          <a:bodyPr wrap="none" rtlCol="0">
            <a:spAutoFit/>
          </a:bodyPr>
          <a:lstStyle/>
          <a:p>
            <a:r>
              <a:rPr lang="de-DE" sz="1200" dirty="0"/>
              <a:t>Von </a:t>
            </a:r>
            <a:r>
              <a:rPr lang="de-DE" sz="1200" dirty="0" err="1"/>
              <a:t>Kovacsge</a:t>
            </a:r>
            <a:r>
              <a:rPr lang="de-DE" sz="1200" dirty="0"/>
              <a:t> - Eigenes Werk, CC BY-SA 4.0, https://commons.wikimedia.org/w/index.php?curid=70246086</a:t>
            </a:r>
          </a:p>
        </p:txBody>
      </p:sp>
      <p:pic>
        <p:nvPicPr>
          <p:cNvPr id="25" name="Inhaltsplatzhalter 9" descr="Nahaufnahme der Hände einer Frau beim Tippen und Verwenden eines Trackpads auf einem Laptop mit Tasse">
            <a:extLst>
              <a:ext uri="{FF2B5EF4-FFF2-40B4-BE49-F238E27FC236}">
                <a16:creationId xmlns:a16="http://schemas.microsoft.com/office/drawing/2014/main" id="{4F1FF6BD-7CCC-4AF6-BB80-C144FA856C7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77189" y="1322917"/>
            <a:ext cx="2051865" cy="820746"/>
          </a:xfrm>
        </p:spPr>
      </p:pic>
      <p:pic>
        <p:nvPicPr>
          <p:cNvPr id="27" name="Grafik 26" descr="Sphäre aus Gitter und Knoten">
            <a:extLst>
              <a:ext uri="{FF2B5EF4-FFF2-40B4-BE49-F238E27FC236}">
                <a16:creationId xmlns:a16="http://schemas.microsoft.com/office/drawing/2014/main" id="{E489D018-F604-48C2-858C-C2812B638FD7}"/>
              </a:ext>
            </a:extLst>
          </p:cNvPr>
          <p:cNvPicPr>
            <a:picLocks noChangeAspect="1"/>
          </p:cNvPicPr>
          <p:nvPr/>
        </p:nvPicPr>
        <p:blipFill>
          <a:blip r:embed="rId6">
            <a:extLst>
              <a:ext uri="{28A0092B-C50C-407E-A947-70E740481C1C}">
                <a14:useLocalDpi xmlns:a14="http://schemas.microsoft.com/office/drawing/2010/main" val="0"/>
              </a:ext>
            </a:extLst>
          </a:blip>
          <a:srcRect l="27896" t="9933"/>
          <a:stretch/>
        </p:blipFill>
        <p:spPr>
          <a:xfrm>
            <a:off x="8657916" y="4183431"/>
            <a:ext cx="1263683" cy="1183867"/>
          </a:xfrm>
          <a:prstGeom prst="rect">
            <a:avLst/>
          </a:prstGeom>
        </p:spPr>
      </p:pic>
      <p:sp>
        <p:nvSpPr>
          <p:cNvPr id="8" name="Textfeld 7">
            <a:extLst>
              <a:ext uri="{FF2B5EF4-FFF2-40B4-BE49-F238E27FC236}">
                <a16:creationId xmlns:a16="http://schemas.microsoft.com/office/drawing/2014/main" id="{076B2D0F-3CDF-4358-88C7-5E01B5A6C006}"/>
              </a:ext>
            </a:extLst>
          </p:cNvPr>
          <p:cNvSpPr txBox="1"/>
          <p:nvPr/>
        </p:nvSpPr>
        <p:spPr>
          <a:xfrm>
            <a:off x="7329696" y="2227664"/>
            <a:ext cx="1754006" cy="246221"/>
          </a:xfrm>
          <a:prstGeom prst="rect">
            <a:avLst/>
          </a:prstGeom>
          <a:noFill/>
        </p:spPr>
        <p:txBody>
          <a:bodyPr wrap="none" rtlCol="0">
            <a:spAutoFit/>
          </a:bodyPr>
          <a:lstStyle/>
          <a:p>
            <a:r>
              <a:rPr lang="de-DE" sz="1000" dirty="0"/>
              <a:t>Microsoft Office Piktogramme</a:t>
            </a:r>
          </a:p>
        </p:txBody>
      </p:sp>
      <p:sp>
        <p:nvSpPr>
          <p:cNvPr id="29" name="Textfeld 28">
            <a:extLst>
              <a:ext uri="{FF2B5EF4-FFF2-40B4-BE49-F238E27FC236}">
                <a16:creationId xmlns:a16="http://schemas.microsoft.com/office/drawing/2014/main" id="{4975D1C4-3D05-40FC-A773-A618FB9247CC}"/>
              </a:ext>
            </a:extLst>
          </p:cNvPr>
          <p:cNvSpPr txBox="1"/>
          <p:nvPr/>
        </p:nvSpPr>
        <p:spPr>
          <a:xfrm>
            <a:off x="9921599" y="5133093"/>
            <a:ext cx="1754006" cy="246221"/>
          </a:xfrm>
          <a:prstGeom prst="rect">
            <a:avLst/>
          </a:prstGeom>
          <a:noFill/>
        </p:spPr>
        <p:txBody>
          <a:bodyPr wrap="none" rtlCol="0">
            <a:spAutoFit/>
          </a:bodyPr>
          <a:lstStyle/>
          <a:p>
            <a:r>
              <a:rPr lang="de-DE" sz="1000" dirty="0"/>
              <a:t>Microsoft Office Piktogramme</a:t>
            </a:r>
          </a:p>
        </p:txBody>
      </p:sp>
    </p:spTree>
    <p:extLst>
      <p:ext uri="{BB962C8B-B14F-4D97-AF65-F5344CB8AC3E}">
        <p14:creationId xmlns:p14="http://schemas.microsoft.com/office/powerpoint/2010/main" val="2926759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2C74F-E758-429B-A96A-BF7E6CCC0F80}"/>
              </a:ext>
            </a:extLst>
          </p:cNvPr>
          <p:cNvSpPr>
            <a:spLocks noGrp="1"/>
          </p:cNvSpPr>
          <p:nvPr>
            <p:ph type="title"/>
          </p:nvPr>
        </p:nvSpPr>
        <p:spPr/>
        <p:txBody>
          <a:bodyPr>
            <a:normAutofit/>
          </a:bodyPr>
          <a:lstStyle/>
          <a:p>
            <a:r>
              <a:rPr lang="de-DE" sz="4200" dirty="0"/>
              <a:t>Informatiksysteme als soziotechnische Systeme</a:t>
            </a:r>
          </a:p>
        </p:txBody>
      </p:sp>
      <p:sp>
        <p:nvSpPr>
          <p:cNvPr id="4" name="Foliennummernplatzhalter 3">
            <a:extLst>
              <a:ext uri="{FF2B5EF4-FFF2-40B4-BE49-F238E27FC236}">
                <a16:creationId xmlns:a16="http://schemas.microsoft.com/office/drawing/2014/main" id="{2E603BD1-B336-46F6-B5BE-3B14784EF842}"/>
              </a:ext>
            </a:extLst>
          </p:cNvPr>
          <p:cNvSpPr>
            <a:spLocks noGrp="1"/>
          </p:cNvSpPr>
          <p:nvPr>
            <p:ph type="sldNum" sz="quarter" idx="12"/>
          </p:nvPr>
        </p:nvSpPr>
        <p:spPr/>
        <p:txBody>
          <a:bodyPr/>
          <a:lstStyle/>
          <a:p>
            <a:fld id="{FA114BA8-E1E8-4B17-A80F-E8E9EE814FDD}" type="slidenum">
              <a:rPr lang="de-DE" smtClean="0"/>
              <a:t>7</a:t>
            </a:fld>
            <a:endParaRPr lang="de-DE"/>
          </a:p>
        </p:txBody>
      </p:sp>
      <p:sp>
        <p:nvSpPr>
          <p:cNvPr id="5" name="Freeform 2">
            <a:extLst>
              <a:ext uri="{FF2B5EF4-FFF2-40B4-BE49-F238E27FC236}">
                <a16:creationId xmlns:a16="http://schemas.microsoft.com/office/drawing/2014/main" id="{75362D95-FB1B-40C3-8249-A5B9E29D44FD}"/>
              </a:ext>
            </a:extLst>
          </p:cNvPr>
          <p:cNvSpPr>
            <a:spLocks/>
          </p:cNvSpPr>
          <p:nvPr/>
        </p:nvSpPr>
        <p:spPr bwMode="auto">
          <a:xfrm>
            <a:off x="3543300" y="3056723"/>
            <a:ext cx="5105400" cy="2752725"/>
          </a:xfrm>
          <a:custGeom>
            <a:avLst/>
            <a:gdLst>
              <a:gd name="T0" fmla="*/ 0 w 3744"/>
              <a:gd name="T1" fmla="*/ 0 h 2134"/>
              <a:gd name="T2" fmla="*/ 0 w 3744"/>
              <a:gd name="T3" fmla="*/ 2133 h 2134"/>
              <a:gd name="T4" fmla="*/ 3743 w 3744"/>
              <a:gd name="T5" fmla="*/ 2133 h 2134"/>
              <a:gd name="T6" fmla="*/ 0 60000 65536"/>
              <a:gd name="T7" fmla="*/ 0 60000 65536"/>
              <a:gd name="T8" fmla="*/ 0 60000 65536"/>
              <a:gd name="T9" fmla="*/ 0 w 3744"/>
              <a:gd name="T10" fmla="*/ 0 h 2134"/>
              <a:gd name="T11" fmla="*/ 3744 w 3744"/>
              <a:gd name="T12" fmla="*/ 2134 h 2134"/>
            </a:gdLst>
            <a:ahLst/>
            <a:cxnLst>
              <a:cxn ang="T6">
                <a:pos x="T0" y="T1"/>
              </a:cxn>
              <a:cxn ang="T7">
                <a:pos x="T2" y="T3"/>
              </a:cxn>
              <a:cxn ang="T8">
                <a:pos x="T4" y="T5"/>
              </a:cxn>
            </a:cxnLst>
            <a:rect l="T9" t="T10" r="T11" b="T12"/>
            <a:pathLst>
              <a:path w="3744" h="2134">
                <a:moveTo>
                  <a:pt x="0" y="0"/>
                </a:moveTo>
                <a:lnTo>
                  <a:pt x="0" y="2133"/>
                </a:lnTo>
                <a:lnTo>
                  <a:pt x="3743" y="2133"/>
                </a:lnTo>
              </a:path>
            </a:pathLst>
          </a:custGeom>
          <a:noFill/>
          <a:ln w="50800" cap="rnd">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de-DE"/>
          </a:p>
        </p:txBody>
      </p:sp>
      <p:sp>
        <p:nvSpPr>
          <p:cNvPr id="6" name="Rectangle 3">
            <a:extLst>
              <a:ext uri="{FF2B5EF4-FFF2-40B4-BE49-F238E27FC236}">
                <a16:creationId xmlns:a16="http://schemas.microsoft.com/office/drawing/2014/main" id="{6029670A-3F4B-40E1-BB47-5381CF7C4434}"/>
              </a:ext>
            </a:extLst>
          </p:cNvPr>
          <p:cNvSpPr>
            <a:spLocks noChangeArrowheads="1"/>
          </p:cNvSpPr>
          <p:nvPr/>
        </p:nvSpPr>
        <p:spPr bwMode="auto">
          <a:xfrm>
            <a:off x="7915275" y="4920448"/>
            <a:ext cx="1651000"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90000"/>
              </a:lnSpc>
              <a:spcBef>
                <a:spcPct val="0"/>
              </a:spcBef>
              <a:buFontTx/>
              <a:buNone/>
            </a:pPr>
            <a:r>
              <a:rPr lang="de-DE" sz="2200">
                <a:solidFill>
                  <a:srgbClr val="00019A"/>
                </a:solidFill>
              </a:rPr>
              <a:t>Gesellschaft</a:t>
            </a:r>
          </a:p>
        </p:txBody>
      </p:sp>
      <p:sp>
        <p:nvSpPr>
          <p:cNvPr id="7" name="Rectangle 4">
            <a:extLst>
              <a:ext uri="{FF2B5EF4-FFF2-40B4-BE49-F238E27FC236}">
                <a16:creationId xmlns:a16="http://schemas.microsoft.com/office/drawing/2014/main" id="{3F3230E2-4B81-4BCC-A895-01B8832640D9}"/>
              </a:ext>
            </a:extLst>
          </p:cNvPr>
          <p:cNvSpPr>
            <a:spLocks noChangeArrowheads="1"/>
          </p:cNvSpPr>
          <p:nvPr/>
        </p:nvSpPr>
        <p:spPr bwMode="auto">
          <a:xfrm>
            <a:off x="4411663" y="5415748"/>
            <a:ext cx="2676525"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120000"/>
              </a:lnSpc>
              <a:spcBef>
                <a:spcPct val="0"/>
              </a:spcBef>
              <a:buFontTx/>
              <a:buNone/>
            </a:pPr>
            <a:r>
              <a:rPr lang="de-DE" sz="2000">
                <a:solidFill>
                  <a:srgbClr val="00019A"/>
                </a:solidFill>
              </a:rPr>
              <a:t>Steigende Komplexität </a:t>
            </a:r>
          </a:p>
          <a:p>
            <a:pPr defTabSz="762000" eaLnBrk="0" hangingPunct="0">
              <a:lnSpc>
                <a:spcPct val="120000"/>
              </a:lnSpc>
              <a:spcBef>
                <a:spcPct val="0"/>
              </a:spcBef>
              <a:buFontTx/>
              <a:buNone/>
            </a:pPr>
            <a:r>
              <a:rPr lang="de-DE" sz="2000">
                <a:solidFill>
                  <a:srgbClr val="00019A"/>
                </a:solidFill>
              </a:rPr>
              <a:t>Sinkende Kompetenz</a:t>
            </a:r>
          </a:p>
        </p:txBody>
      </p:sp>
      <p:grpSp>
        <p:nvGrpSpPr>
          <p:cNvPr id="8" name="Group 5">
            <a:extLst>
              <a:ext uri="{FF2B5EF4-FFF2-40B4-BE49-F238E27FC236}">
                <a16:creationId xmlns:a16="http://schemas.microsoft.com/office/drawing/2014/main" id="{1D3A9ECA-C777-422E-93CA-0B32DCAF02A1}"/>
              </a:ext>
            </a:extLst>
          </p:cNvPr>
          <p:cNvGrpSpPr>
            <a:grpSpLocks/>
          </p:cNvGrpSpPr>
          <p:nvPr/>
        </p:nvGrpSpPr>
        <p:grpSpPr bwMode="auto">
          <a:xfrm>
            <a:off x="1168400" y="1593048"/>
            <a:ext cx="8128000" cy="3762375"/>
            <a:chOff x="119" y="862"/>
            <a:chExt cx="5960" cy="2426"/>
          </a:xfrm>
        </p:grpSpPr>
        <p:sp>
          <p:nvSpPr>
            <p:cNvPr id="9" name="Oval 6">
              <a:extLst>
                <a:ext uri="{FF2B5EF4-FFF2-40B4-BE49-F238E27FC236}">
                  <a16:creationId xmlns:a16="http://schemas.microsoft.com/office/drawing/2014/main" id="{0B3F6E40-22B1-4F25-814D-2A9EEB679122}"/>
                </a:ext>
              </a:extLst>
            </p:cNvPr>
            <p:cNvSpPr>
              <a:spLocks noChangeArrowheads="1"/>
            </p:cNvSpPr>
            <p:nvPr/>
          </p:nvSpPr>
          <p:spPr bwMode="auto">
            <a:xfrm>
              <a:off x="119" y="862"/>
              <a:ext cx="5960" cy="2426"/>
            </a:xfrm>
            <a:prstGeom prst="ellipse">
              <a:avLst/>
            </a:prstGeom>
            <a:solidFill>
              <a:srgbClr val="5981B1"/>
            </a:solidFill>
            <a:ln w="12700">
              <a:solidFill>
                <a:schemeClr val="bg1"/>
              </a:solidFill>
              <a:round/>
              <a:headEnd/>
              <a:tailEnd/>
            </a:ln>
            <a:effectLst>
              <a:prstShdw prst="shdw17" dist="17961" dir="2700000">
                <a:schemeClr val="bg1">
                  <a:gamma/>
                  <a:shade val="60000"/>
                  <a:invGamma/>
                  <a:alpha val="74998"/>
                </a:schemeClr>
              </a:prstShdw>
            </a:effectLst>
          </p:spPr>
          <p:txBody>
            <a:bodyPr wrap="none" anchor="ctr"/>
            <a:lstStyle/>
            <a:p>
              <a:pPr>
                <a:defRPr/>
              </a:pPr>
              <a:endParaRPr lang="de-DE">
                <a:ea typeface="+mn-ea"/>
              </a:endParaRPr>
            </a:p>
          </p:txBody>
        </p:sp>
        <p:sp>
          <p:nvSpPr>
            <p:cNvPr id="10" name="Rectangle 7">
              <a:extLst>
                <a:ext uri="{FF2B5EF4-FFF2-40B4-BE49-F238E27FC236}">
                  <a16:creationId xmlns:a16="http://schemas.microsoft.com/office/drawing/2014/main" id="{6BE2D939-00AD-492E-98D3-CB147418A974}"/>
                </a:ext>
              </a:extLst>
            </p:cNvPr>
            <p:cNvSpPr>
              <a:spLocks noChangeArrowheads="1"/>
            </p:cNvSpPr>
            <p:nvPr/>
          </p:nvSpPr>
          <p:spPr bwMode="auto">
            <a:xfrm>
              <a:off x="4280" y="1665"/>
              <a:ext cx="1592" cy="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115000"/>
                </a:lnSpc>
                <a:spcBef>
                  <a:spcPct val="0"/>
                </a:spcBef>
                <a:buFontTx/>
                <a:buNone/>
              </a:pPr>
              <a:r>
                <a:rPr lang="de-DE" sz="2000" dirty="0">
                  <a:solidFill>
                    <a:srgbClr val="00019A"/>
                  </a:solidFill>
                </a:rPr>
                <a:t>       </a:t>
              </a:r>
              <a:r>
                <a:rPr lang="de-DE" sz="2000" dirty="0">
                  <a:solidFill>
                    <a:schemeClr val="bg1"/>
                  </a:solidFill>
                </a:rPr>
                <a:t>Organisations-</a:t>
              </a:r>
            </a:p>
            <a:p>
              <a:pPr defTabSz="762000" eaLnBrk="0" hangingPunct="0">
                <a:lnSpc>
                  <a:spcPct val="115000"/>
                </a:lnSpc>
                <a:spcBef>
                  <a:spcPct val="0"/>
                </a:spcBef>
                <a:buFontTx/>
                <a:buNone/>
              </a:pPr>
              <a:r>
                <a:rPr lang="de-DE" sz="2000" dirty="0"/>
                <a:t>       </a:t>
              </a:r>
              <a:r>
                <a:rPr lang="de-DE" sz="2000" dirty="0">
                  <a:solidFill>
                    <a:schemeClr val="bg1"/>
                  </a:solidFill>
                </a:rPr>
                <a:t>Strukturen</a:t>
              </a:r>
            </a:p>
          </p:txBody>
        </p:sp>
      </p:grpSp>
      <p:sp>
        <p:nvSpPr>
          <p:cNvPr id="11" name="Line 8">
            <a:extLst>
              <a:ext uri="{FF2B5EF4-FFF2-40B4-BE49-F238E27FC236}">
                <a16:creationId xmlns:a16="http://schemas.microsoft.com/office/drawing/2014/main" id="{C11394DF-BB4F-4BC2-AAD2-AA263DA5E254}"/>
              </a:ext>
            </a:extLst>
          </p:cNvPr>
          <p:cNvSpPr>
            <a:spLocks noChangeShapeType="1"/>
          </p:cNvSpPr>
          <p:nvPr/>
        </p:nvSpPr>
        <p:spPr bwMode="auto">
          <a:xfrm>
            <a:off x="3355975" y="2710648"/>
            <a:ext cx="149225" cy="2492375"/>
          </a:xfrm>
          <a:prstGeom prst="line">
            <a:avLst/>
          </a:prstGeom>
          <a:noFill/>
          <a:ln w="25400">
            <a:solidFill>
              <a:srgbClr val="FFFFFF"/>
            </a:solidFill>
            <a:round/>
            <a:headEnd/>
            <a:tailEnd/>
          </a:ln>
          <a:effectLst>
            <a:outerShdw blurRad="63500" dist="25400" dir="10800000" algn="ctr" rotWithShape="0">
              <a:srgbClr val="00279F">
                <a:alpha val="74998"/>
              </a:srgbClr>
            </a:outerShdw>
          </a:effectLst>
        </p:spPr>
        <p:txBody>
          <a:bodyPr wrap="none" anchor="ctr"/>
          <a:lstStyle/>
          <a:p>
            <a:pPr>
              <a:defRPr/>
            </a:pPr>
            <a:endParaRPr lang="de-DE">
              <a:ea typeface="+mn-ea"/>
            </a:endParaRPr>
          </a:p>
        </p:txBody>
      </p:sp>
      <p:sp>
        <p:nvSpPr>
          <p:cNvPr id="12" name="Line 9">
            <a:extLst>
              <a:ext uri="{FF2B5EF4-FFF2-40B4-BE49-F238E27FC236}">
                <a16:creationId xmlns:a16="http://schemas.microsoft.com/office/drawing/2014/main" id="{C2693E75-9A75-4721-8457-24801185083E}"/>
              </a:ext>
            </a:extLst>
          </p:cNvPr>
          <p:cNvSpPr>
            <a:spLocks noChangeShapeType="1"/>
          </p:cNvSpPr>
          <p:nvPr/>
        </p:nvSpPr>
        <p:spPr bwMode="auto">
          <a:xfrm>
            <a:off x="3575050" y="2683661"/>
            <a:ext cx="5822950" cy="800100"/>
          </a:xfrm>
          <a:prstGeom prst="line">
            <a:avLst/>
          </a:prstGeom>
          <a:noFill/>
          <a:ln w="28575">
            <a:solidFill>
              <a:schemeClr val="tx1"/>
            </a:solidFill>
            <a:round/>
            <a:headEnd/>
            <a:tailEnd/>
          </a:ln>
          <a:effectLst>
            <a:outerShdw blurRad="63500" dist="63500" dir="19387806" algn="ctr" rotWithShape="0">
              <a:schemeClr val="tx2">
                <a:alpha val="74998"/>
              </a:schemeClr>
            </a:outerShdw>
          </a:effectLst>
        </p:spPr>
        <p:txBody>
          <a:bodyPr wrap="none" anchor="ctr"/>
          <a:lstStyle/>
          <a:p>
            <a:pPr>
              <a:defRPr/>
            </a:pPr>
            <a:endParaRPr lang="de-DE" dirty="0">
              <a:ea typeface="+mn-ea"/>
            </a:endParaRPr>
          </a:p>
        </p:txBody>
      </p:sp>
      <p:sp>
        <p:nvSpPr>
          <p:cNvPr id="13" name="Line 10">
            <a:extLst>
              <a:ext uri="{FF2B5EF4-FFF2-40B4-BE49-F238E27FC236}">
                <a16:creationId xmlns:a16="http://schemas.microsoft.com/office/drawing/2014/main" id="{F4BCD451-65F4-40B5-96DD-C5079B39C218}"/>
              </a:ext>
            </a:extLst>
          </p:cNvPr>
          <p:cNvSpPr>
            <a:spLocks noChangeShapeType="1"/>
          </p:cNvSpPr>
          <p:nvPr/>
        </p:nvSpPr>
        <p:spPr bwMode="auto">
          <a:xfrm flipV="1">
            <a:off x="3492500" y="1827998"/>
            <a:ext cx="3832225" cy="857250"/>
          </a:xfrm>
          <a:prstGeom prst="line">
            <a:avLst/>
          </a:prstGeom>
          <a:noFill/>
          <a:ln w="25400">
            <a:solidFill>
              <a:srgbClr val="FFFFFF"/>
            </a:solidFill>
            <a:round/>
            <a:headEnd/>
            <a:tailEnd/>
          </a:ln>
          <a:effectLst>
            <a:outerShdw blurRad="63500" dist="28398" dir="12393903" algn="ctr" rotWithShape="0">
              <a:srgbClr val="00279F">
                <a:alpha val="74998"/>
              </a:srgbClr>
            </a:outerShdw>
          </a:effectLst>
        </p:spPr>
        <p:txBody>
          <a:bodyPr wrap="none" anchor="ctr"/>
          <a:lstStyle/>
          <a:p>
            <a:pPr>
              <a:defRPr/>
            </a:pPr>
            <a:endParaRPr lang="de-DE">
              <a:ea typeface="+mn-ea"/>
            </a:endParaRPr>
          </a:p>
        </p:txBody>
      </p:sp>
      <p:sp>
        <p:nvSpPr>
          <p:cNvPr id="14" name="Line 11">
            <a:extLst>
              <a:ext uri="{FF2B5EF4-FFF2-40B4-BE49-F238E27FC236}">
                <a16:creationId xmlns:a16="http://schemas.microsoft.com/office/drawing/2014/main" id="{42C6C88A-0AD5-433E-AAF0-37D8E1E26705}"/>
              </a:ext>
            </a:extLst>
          </p:cNvPr>
          <p:cNvSpPr>
            <a:spLocks noChangeShapeType="1"/>
          </p:cNvSpPr>
          <p:nvPr/>
        </p:nvSpPr>
        <p:spPr bwMode="auto">
          <a:xfrm>
            <a:off x="3517900" y="2705886"/>
            <a:ext cx="4489450" cy="2149475"/>
          </a:xfrm>
          <a:prstGeom prst="line">
            <a:avLst/>
          </a:prstGeom>
          <a:noFill/>
          <a:ln w="25400">
            <a:solidFill>
              <a:srgbClr val="FFFFFF"/>
            </a:solidFill>
            <a:round/>
            <a:headEnd/>
            <a:tailEnd/>
          </a:ln>
          <a:effectLst>
            <a:outerShdw blurRad="63500" dist="50800" dir="10800000" algn="ctr" rotWithShape="0">
              <a:srgbClr val="00279F">
                <a:alpha val="74998"/>
              </a:srgbClr>
            </a:outerShdw>
          </a:effectLst>
        </p:spPr>
        <p:txBody>
          <a:bodyPr wrap="none" anchor="ctr"/>
          <a:lstStyle/>
          <a:p>
            <a:pPr>
              <a:defRPr/>
            </a:pPr>
            <a:endParaRPr lang="de-DE">
              <a:ea typeface="+mn-ea"/>
            </a:endParaRPr>
          </a:p>
        </p:txBody>
      </p:sp>
      <p:sp>
        <p:nvSpPr>
          <p:cNvPr id="15" name="Line 12">
            <a:extLst>
              <a:ext uri="{FF2B5EF4-FFF2-40B4-BE49-F238E27FC236}">
                <a16:creationId xmlns:a16="http://schemas.microsoft.com/office/drawing/2014/main" id="{3BC3CC99-FBB0-4241-B80B-0BB298B9BB2F}"/>
              </a:ext>
            </a:extLst>
          </p:cNvPr>
          <p:cNvSpPr>
            <a:spLocks noChangeShapeType="1"/>
          </p:cNvSpPr>
          <p:nvPr/>
        </p:nvSpPr>
        <p:spPr bwMode="auto">
          <a:xfrm flipV="1">
            <a:off x="3394075" y="1596223"/>
            <a:ext cx="796925" cy="1069975"/>
          </a:xfrm>
          <a:prstGeom prst="line">
            <a:avLst/>
          </a:prstGeom>
          <a:noFill/>
          <a:ln w="25400">
            <a:solidFill>
              <a:srgbClr val="FFFFFF"/>
            </a:solidFill>
            <a:round/>
            <a:headEnd/>
            <a:tailEnd/>
          </a:ln>
          <a:effectLst>
            <a:outerShdw blurRad="63500" dist="38100" dir="10800000" algn="ctr" rotWithShape="0">
              <a:srgbClr val="00279F">
                <a:alpha val="74998"/>
              </a:srgbClr>
            </a:outerShdw>
          </a:effectLst>
        </p:spPr>
        <p:txBody>
          <a:bodyPr wrap="none" anchor="ctr"/>
          <a:lstStyle/>
          <a:p>
            <a:pPr>
              <a:defRPr/>
            </a:pPr>
            <a:endParaRPr lang="de-DE">
              <a:ea typeface="+mn-ea"/>
            </a:endParaRPr>
          </a:p>
        </p:txBody>
      </p:sp>
      <p:sp>
        <p:nvSpPr>
          <p:cNvPr id="16" name="Line 13">
            <a:extLst>
              <a:ext uri="{FF2B5EF4-FFF2-40B4-BE49-F238E27FC236}">
                <a16:creationId xmlns:a16="http://schemas.microsoft.com/office/drawing/2014/main" id="{B75CBD56-D8B7-439C-87B1-E3968BA8BEED}"/>
              </a:ext>
            </a:extLst>
          </p:cNvPr>
          <p:cNvSpPr>
            <a:spLocks noChangeShapeType="1"/>
          </p:cNvSpPr>
          <p:nvPr/>
        </p:nvSpPr>
        <p:spPr bwMode="auto">
          <a:xfrm flipH="1">
            <a:off x="1208088" y="2697948"/>
            <a:ext cx="2063750" cy="95250"/>
          </a:xfrm>
          <a:prstGeom prst="line">
            <a:avLst/>
          </a:prstGeom>
          <a:noFill/>
          <a:ln w="25400">
            <a:solidFill>
              <a:srgbClr val="FFFFFF"/>
            </a:solidFill>
            <a:round/>
            <a:headEnd/>
            <a:tailEnd/>
          </a:ln>
          <a:effectLst>
            <a:outerShdw blurRad="63500" dist="12700" dir="16200000" algn="ctr" rotWithShape="0">
              <a:srgbClr val="00279F">
                <a:alpha val="74998"/>
              </a:srgbClr>
            </a:outerShdw>
          </a:effectLst>
        </p:spPr>
        <p:txBody>
          <a:bodyPr wrap="none" anchor="ctr"/>
          <a:lstStyle/>
          <a:p>
            <a:pPr>
              <a:defRPr/>
            </a:pPr>
            <a:endParaRPr lang="de-DE">
              <a:ea typeface="+mn-ea"/>
            </a:endParaRPr>
          </a:p>
        </p:txBody>
      </p:sp>
      <p:grpSp>
        <p:nvGrpSpPr>
          <p:cNvPr id="17" name="Group 14">
            <a:extLst>
              <a:ext uri="{FF2B5EF4-FFF2-40B4-BE49-F238E27FC236}">
                <a16:creationId xmlns:a16="http://schemas.microsoft.com/office/drawing/2014/main" id="{F1FBDBED-27A9-4C20-AD18-7630A01EF7FF}"/>
              </a:ext>
            </a:extLst>
          </p:cNvPr>
          <p:cNvGrpSpPr>
            <a:grpSpLocks/>
          </p:cNvGrpSpPr>
          <p:nvPr/>
        </p:nvGrpSpPr>
        <p:grpSpPr bwMode="auto">
          <a:xfrm>
            <a:off x="1647825" y="1848636"/>
            <a:ext cx="5537200" cy="2625725"/>
            <a:chOff x="511" y="1031"/>
            <a:chExt cx="4061" cy="1694"/>
          </a:xfrm>
        </p:grpSpPr>
        <p:sp>
          <p:nvSpPr>
            <p:cNvPr id="18" name="Oval 15">
              <a:extLst>
                <a:ext uri="{FF2B5EF4-FFF2-40B4-BE49-F238E27FC236}">
                  <a16:creationId xmlns:a16="http://schemas.microsoft.com/office/drawing/2014/main" id="{CAA65BB4-905F-47F9-8AE2-4056714791D9}"/>
                </a:ext>
              </a:extLst>
            </p:cNvPr>
            <p:cNvSpPr>
              <a:spLocks noChangeArrowheads="1"/>
            </p:cNvSpPr>
            <p:nvPr/>
          </p:nvSpPr>
          <p:spPr bwMode="auto">
            <a:xfrm>
              <a:off x="511" y="1031"/>
              <a:ext cx="4061" cy="1694"/>
            </a:xfrm>
            <a:prstGeom prst="ellipse">
              <a:avLst/>
            </a:prstGeom>
            <a:solidFill>
              <a:srgbClr val="86A3C6"/>
            </a:solidFill>
            <a:ln w="12700">
              <a:solidFill>
                <a:schemeClr val="bg1"/>
              </a:solidFill>
              <a:round/>
              <a:headEnd/>
              <a:tailEnd/>
            </a:ln>
            <a:effectLst>
              <a:prstShdw prst="shdw17" dist="17961" dir="2700000">
                <a:schemeClr val="bg1">
                  <a:gamma/>
                  <a:shade val="60000"/>
                  <a:invGamma/>
                  <a:alpha val="74998"/>
                </a:schemeClr>
              </a:prstShdw>
            </a:effectLst>
          </p:spPr>
          <p:txBody>
            <a:bodyPr wrap="none" anchor="ctr"/>
            <a:lstStyle/>
            <a:p>
              <a:pPr>
                <a:defRPr/>
              </a:pPr>
              <a:endParaRPr lang="de-DE">
                <a:ea typeface="+mn-ea"/>
              </a:endParaRPr>
            </a:p>
          </p:txBody>
        </p:sp>
        <p:sp>
          <p:nvSpPr>
            <p:cNvPr id="19" name="Rectangle 16">
              <a:extLst>
                <a:ext uri="{FF2B5EF4-FFF2-40B4-BE49-F238E27FC236}">
                  <a16:creationId xmlns:a16="http://schemas.microsoft.com/office/drawing/2014/main" id="{F86112DE-22C5-4DE0-B33D-521F264DF979}"/>
                </a:ext>
              </a:extLst>
            </p:cNvPr>
            <p:cNvSpPr>
              <a:spLocks noChangeArrowheads="1"/>
            </p:cNvSpPr>
            <p:nvPr/>
          </p:nvSpPr>
          <p:spPr bwMode="auto">
            <a:xfrm>
              <a:off x="3204" y="1600"/>
              <a:ext cx="1019" cy="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90000"/>
                </a:lnSpc>
                <a:spcBef>
                  <a:spcPct val="0"/>
                </a:spcBef>
                <a:buFontTx/>
                <a:buNone/>
              </a:pPr>
              <a:r>
                <a:rPr lang="de-DE" sz="2000">
                  <a:solidFill>
                    <a:srgbClr val="00019A"/>
                  </a:solidFill>
                </a:rPr>
                <a:t>    Arbeits-</a:t>
              </a:r>
              <a:br>
                <a:rPr lang="de-DE" sz="2000">
                  <a:solidFill>
                    <a:srgbClr val="00019A"/>
                  </a:solidFill>
                </a:rPr>
              </a:br>
              <a:r>
                <a:rPr lang="de-DE" sz="2000">
                  <a:solidFill>
                    <a:srgbClr val="00019A"/>
                  </a:solidFill>
                </a:rPr>
                <a:t>   Aufgaben</a:t>
              </a:r>
            </a:p>
          </p:txBody>
        </p:sp>
      </p:grpSp>
      <p:sp>
        <p:nvSpPr>
          <p:cNvPr id="20" name="Line 17">
            <a:extLst>
              <a:ext uri="{FF2B5EF4-FFF2-40B4-BE49-F238E27FC236}">
                <a16:creationId xmlns:a16="http://schemas.microsoft.com/office/drawing/2014/main" id="{5FF1B085-36E8-44F9-8D26-AD1164FA62EA}"/>
              </a:ext>
            </a:extLst>
          </p:cNvPr>
          <p:cNvSpPr>
            <a:spLocks noChangeShapeType="1"/>
          </p:cNvSpPr>
          <p:nvPr/>
        </p:nvSpPr>
        <p:spPr bwMode="auto">
          <a:xfrm flipH="1">
            <a:off x="2071688" y="2694773"/>
            <a:ext cx="1231900" cy="1263650"/>
          </a:xfrm>
          <a:prstGeom prst="line">
            <a:avLst/>
          </a:prstGeom>
          <a:noFill/>
          <a:ln w="25400">
            <a:solidFill>
              <a:srgbClr val="FFFFFF"/>
            </a:solidFill>
            <a:round/>
            <a:headEnd/>
            <a:tailEnd/>
          </a:ln>
          <a:effectLst>
            <a:outerShdw blurRad="63500" dist="50800" dir="10800000" algn="ctr" rotWithShape="0">
              <a:srgbClr val="436690">
                <a:alpha val="74998"/>
              </a:srgbClr>
            </a:outerShdw>
          </a:effectLst>
        </p:spPr>
        <p:txBody>
          <a:bodyPr wrap="none" anchor="ctr"/>
          <a:lstStyle/>
          <a:p>
            <a:pPr>
              <a:defRPr/>
            </a:pPr>
            <a:endParaRPr lang="de-DE">
              <a:ea typeface="+mn-ea"/>
            </a:endParaRPr>
          </a:p>
        </p:txBody>
      </p:sp>
      <p:sp>
        <p:nvSpPr>
          <p:cNvPr id="21" name="Line 18">
            <a:extLst>
              <a:ext uri="{FF2B5EF4-FFF2-40B4-BE49-F238E27FC236}">
                <a16:creationId xmlns:a16="http://schemas.microsoft.com/office/drawing/2014/main" id="{93D65307-EAA8-43FE-B764-6051498595AA}"/>
              </a:ext>
            </a:extLst>
          </p:cNvPr>
          <p:cNvSpPr>
            <a:spLocks noChangeShapeType="1"/>
          </p:cNvSpPr>
          <p:nvPr/>
        </p:nvSpPr>
        <p:spPr bwMode="auto">
          <a:xfrm>
            <a:off x="3436938" y="2716998"/>
            <a:ext cx="1917700" cy="1689100"/>
          </a:xfrm>
          <a:prstGeom prst="line">
            <a:avLst/>
          </a:prstGeom>
          <a:noFill/>
          <a:ln w="25400">
            <a:solidFill>
              <a:srgbClr val="FFFFFF"/>
            </a:solidFill>
            <a:round/>
            <a:headEnd/>
            <a:tailEnd/>
          </a:ln>
          <a:effectLst>
            <a:outerShdw blurRad="63500" dist="50800" dir="10800000" algn="ctr" rotWithShape="0">
              <a:srgbClr val="436690">
                <a:alpha val="74998"/>
              </a:srgbClr>
            </a:outerShdw>
          </a:effectLst>
        </p:spPr>
        <p:txBody>
          <a:bodyPr wrap="none" anchor="ctr"/>
          <a:lstStyle/>
          <a:p>
            <a:pPr>
              <a:defRPr/>
            </a:pPr>
            <a:endParaRPr lang="de-DE">
              <a:ea typeface="+mn-ea"/>
            </a:endParaRPr>
          </a:p>
        </p:txBody>
      </p:sp>
      <p:sp>
        <p:nvSpPr>
          <p:cNvPr id="22" name="Line 19">
            <a:extLst>
              <a:ext uri="{FF2B5EF4-FFF2-40B4-BE49-F238E27FC236}">
                <a16:creationId xmlns:a16="http://schemas.microsoft.com/office/drawing/2014/main" id="{4D355EC7-DDF3-4DE3-9432-C8F48B06A26D}"/>
              </a:ext>
            </a:extLst>
          </p:cNvPr>
          <p:cNvSpPr>
            <a:spLocks noChangeShapeType="1"/>
          </p:cNvSpPr>
          <p:nvPr/>
        </p:nvSpPr>
        <p:spPr bwMode="auto">
          <a:xfrm flipV="1">
            <a:off x="3425825" y="1910548"/>
            <a:ext cx="2025650" cy="758825"/>
          </a:xfrm>
          <a:prstGeom prst="line">
            <a:avLst/>
          </a:prstGeom>
          <a:noFill/>
          <a:ln w="25400">
            <a:solidFill>
              <a:srgbClr val="FFFFFF"/>
            </a:solidFill>
            <a:round/>
            <a:headEnd/>
            <a:tailEnd/>
          </a:ln>
          <a:effectLst>
            <a:outerShdw blurRad="63500" dist="50800" dir="10800000" algn="ctr" rotWithShape="0">
              <a:srgbClr val="436690">
                <a:alpha val="74998"/>
              </a:srgbClr>
            </a:outerShdw>
          </a:effectLst>
        </p:spPr>
        <p:txBody>
          <a:bodyPr wrap="none" anchor="ctr"/>
          <a:lstStyle/>
          <a:p>
            <a:pPr>
              <a:defRPr/>
            </a:pPr>
            <a:endParaRPr lang="de-DE">
              <a:ea typeface="+mn-ea"/>
            </a:endParaRPr>
          </a:p>
        </p:txBody>
      </p:sp>
      <p:sp>
        <p:nvSpPr>
          <p:cNvPr id="23" name="Line 20">
            <a:extLst>
              <a:ext uri="{FF2B5EF4-FFF2-40B4-BE49-F238E27FC236}">
                <a16:creationId xmlns:a16="http://schemas.microsoft.com/office/drawing/2014/main" id="{80F1186F-6F8C-43EF-92B5-64B650EAE885}"/>
              </a:ext>
            </a:extLst>
          </p:cNvPr>
          <p:cNvSpPr>
            <a:spLocks noChangeShapeType="1"/>
          </p:cNvSpPr>
          <p:nvPr/>
        </p:nvSpPr>
        <p:spPr bwMode="auto">
          <a:xfrm flipH="1" flipV="1">
            <a:off x="2752725" y="2048661"/>
            <a:ext cx="574675" cy="622300"/>
          </a:xfrm>
          <a:prstGeom prst="line">
            <a:avLst/>
          </a:prstGeom>
          <a:noFill/>
          <a:ln w="25400">
            <a:solidFill>
              <a:srgbClr val="FFFFFF"/>
            </a:solidFill>
            <a:round/>
            <a:headEnd/>
            <a:tailEnd/>
          </a:ln>
          <a:effectLst>
            <a:outerShdw blurRad="63500" dist="38100" dir="10800000" algn="ctr" rotWithShape="0">
              <a:srgbClr val="436690">
                <a:alpha val="74998"/>
              </a:srgbClr>
            </a:outerShdw>
          </a:effectLst>
        </p:spPr>
        <p:txBody>
          <a:bodyPr wrap="none" anchor="ctr"/>
          <a:lstStyle/>
          <a:p>
            <a:pPr>
              <a:defRPr/>
            </a:pPr>
            <a:endParaRPr lang="de-DE">
              <a:ea typeface="+mn-ea"/>
            </a:endParaRPr>
          </a:p>
        </p:txBody>
      </p:sp>
      <p:grpSp>
        <p:nvGrpSpPr>
          <p:cNvPr id="24" name="Group 21">
            <a:extLst>
              <a:ext uri="{FF2B5EF4-FFF2-40B4-BE49-F238E27FC236}">
                <a16:creationId xmlns:a16="http://schemas.microsoft.com/office/drawing/2014/main" id="{6E79B207-6422-4119-B728-897DE0B1D4A2}"/>
              </a:ext>
            </a:extLst>
          </p:cNvPr>
          <p:cNvGrpSpPr>
            <a:grpSpLocks/>
          </p:cNvGrpSpPr>
          <p:nvPr/>
        </p:nvGrpSpPr>
        <p:grpSpPr bwMode="auto">
          <a:xfrm>
            <a:off x="2046288" y="2094698"/>
            <a:ext cx="3273425" cy="1546225"/>
            <a:chOff x="841" y="1194"/>
            <a:chExt cx="2400" cy="999"/>
          </a:xfrm>
        </p:grpSpPr>
        <p:sp>
          <p:nvSpPr>
            <p:cNvPr id="25" name="Oval 22">
              <a:extLst>
                <a:ext uri="{FF2B5EF4-FFF2-40B4-BE49-F238E27FC236}">
                  <a16:creationId xmlns:a16="http://schemas.microsoft.com/office/drawing/2014/main" id="{E094E2F2-6C9C-4828-947F-F3CFF0FF64F8}"/>
                </a:ext>
              </a:extLst>
            </p:cNvPr>
            <p:cNvSpPr>
              <a:spLocks noChangeArrowheads="1"/>
            </p:cNvSpPr>
            <p:nvPr/>
          </p:nvSpPr>
          <p:spPr bwMode="auto">
            <a:xfrm>
              <a:off x="841" y="1194"/>
              <a:ext cx="2400" cy="999"/>
            </a:xfrm>
            <a:prstGeom prst="ellipse">
              <a:avLst/>
            </a:prstGeom>
            <a:solidFill>
              <a:schemeClr val="bg1"/>
            </a:solidFill>
            <a:ln w="12700">
              <a:solidFill>
                <a:schemeClr val="bg1"/>
              </a:solidFill>
              <a:round/>
              <a:headEnd/>
              <a:tailEnd/>
            </a:ln>
            <a:effectLst>
              <a:prstShdw prst="shdw17" dist="17961" dir="2700000">
                <a:schemeClr val="bg1">
                  <a:gamma/>
                  <a:shade val="60000"/>
                  <a:invGamma/>
                  <a:alpha val="74998"/>
                </a:schemeClr>
              </a:prstShdw>
            </a:effectLst>
          </p:spPr>
          <p:txBody>
            <a:bodyPr wrap="none" anchor="ctr"/>
            <a:lstStyle/>
            <a:p>
              <a:pPr>
                <a:defRPr/>
              </a:pPr>
              <a:endParaRPr lang="de-DE">
                <a:ea typeface="+mn-ea"/>
              </a:endParaRPr>
            </a:p>
          </p:txBody>
        </p:sp>
        <p:sp>
          <p:nvSpPr>
            <p:cNvPr id="26" name="Rectangle 23">
              <a:extLst>
                <a:ext uri="{FF2B5EF4-FFF2-40B4-BE49-F238E27FC236}">
                  <a16:creationId xmlns:a16="http://schemas.microsoft.com/office/drawing/2014/main" id="{BEF2DA87-92E9-4D39-B1B6-284564D6B486}"/>
                </a:ext>
              </a:extLst>
            </p:cNvPr>
            <p:cNvSpPr>
              <a:spLocks noChangeArrowheads="1"/>
            </p:cNvSpPr>
            <p:nvPr/>
          </p:nvSpPr>
          <p:spPr bwMode="auto">
            <a:xfrm>
              <a:off x="2297" y="1440"/>
              <a:ext cx="660" cy="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90000"/>
                </a:lnSpc>
                <a:spcBef>
                  <a:spcPct val="0"/>
                </a:spcBef>
                <a:buFontTx/>
                <a:buNone/>
              </a:pPr>
              <a:r>
                <a:rPr lang="de-DE" sz="2400">
                  <a:solidFill>
                    <a:srgbClr val="00019A"/>
                  </a:solidFill>
                </a:rPr>
                <a:t>   </a:t>
              </a:r>
              <a:r>
                <a:rPr lang="de-DE" sz="2000">
                  <a:solidFill>
                    <a:srgbClr val="00019A"/>
                  </a:solidFill>
                </a:rPr>
                <a:t>Soft-</a:t>
              </a:r>
              <a:br>
                <a:rPr lang="de-DE" sz="2000">
                  <a:solidFill>
                    <a:srgbClr val="00019A"/>
                  </a:solidFill>
                </a:rPr>
              </a:br>
              <a:r>
                <a:rPr lang="de-DE" sz="2000">
                  <a:solidFill>
                    <a:srgbClr val="00019A"/>
                  </a:solidFill>
                </a:rPr>
                <a:t>   ware</a:t>
              </a:r>
            </a:p>
          </p:txBody>
        </p:sp>
      </p:grpSp>
      <p:sp>
        <p:nvSpPr>
          <p:cNvPr id="27" name="Line 24">
            <a:extLst>
              <a:ext uri="{FF2B5EF4-FFF2-40B4-BE49-F238E27FC236}">
                <a16:creationId xmlns:a16="http://schemas.microsoft.com/office/drawing/2014/main" id="{A9C4E167-F3A1-4729-ADF0-FE3098546770}"/>
              </a:ext>
            </a:extLst>
          </p:cNvPr>
          <p:cNvSpPr>
            <a:spLocks noChangeShapeType="1"/>
          </p:cNvSpPr>
          <p:nvPr/>
        </p:nvSpPr>
        <p:spPr bwMode="auto">
          <a:xfrm flipH="1">
            <a:off x="2044700" y="2685248"/>
            <a:ext cx="1273175" cy="403225"/>
          </a:xfrm>
          <a:prstGeom prst="line">
            <a:avLst/>
          </a:prstGeom>
          <a:noFill/>
          <a:ln w="25400">
            <a:solidFill>
              <a:srgbClr val="FFFFFF"/>
            </a:solidFill>
            <a:round/>
            <a:headEnd/>
            <a:tailEnd/>
          </a:ln>
          <a:effectLst>
            <a:outerShdw blurRad="63500" dist="12700" dir="16200000" algn="ctr" rotWithShape="0">
              <a:srgbClr val="474747">
                <a:alpha val="74998"/>
              </a:srgbClr>
            </a:outerShdw>
          </a:effectLst>
        </p:spPr>
        <p:txBody>
          <a:bodyPr wrap="none" anchor="ctr"/>
          <a:lstStyle/>
          <a:p>
            <a:pPr>
              <a:defRPr/>
            </a:pPr>
            <a:endParaRPr lang="de-DE">
              <a:ea typeface="+mn-ea"/>
            </a:endParaRPr>
          </a:p>
        </p:txBody>
      </p:sp>
      <p:sp>
        <p:nvSpPr>
          <p:cNvPr id="28" name="Line 25">
            <a:extLst>
              <a:ext uri="{FF2B5EF4-FFF2-40B4-BE49-F238E27FC236}">
                <a16:creationId xmlns:a16="http://schemas.microsoft.com/office/drawing/2014/main" id="{67B8E4F3-5576-4718-B484-D7986176FF1A}"/>
              </a:ext>
            </a:extLst>
          </p:cNvPr>
          <p:cNvSpPr>
            <a:spLocks noChangeShapeType="1"/>
          </p:cNvSpPr>
          <p:nvPr/>
        </p:nvSpPr>
        <p:spPr bwMode="auto">
          <a:xfrm flipV="1">
            <a:off x="3376613" y="2097873"/>
            <a:ext cx="720725" cy="561975"/>
          </a:xfrm>
          <a:prstGeom prst="line">
            <a:avLst/>
          </a:prstGeom>
          <a:noFill/>
          <a:ln w="25400">
            <a:solidFill>
              <a:srgbClr val="FFFFFF"/>
            </a:solidFill>
            <a:round/>
            <a:headEnd/>
            <a:tailEnd/>
          </a:ln>
          <a:effectLst>
            <a:outerShdw blurRad="63500" dist="38100" dir="10800000" algn="ctr" rotWithShape="0">
              <a:srgbClr val="474747">
                <a:alpha val="74998"/>
              </a:srgbClr>
            </a:outerShdw>
          </a:effectLst>
        </p:spPr>
        <p:txBody>
          <a:bodyPr wrap="none" anchor="ctr"/>
          <a:lstStyle/>
          <a:p>
            <a:pPr>
              <a:defRPr/>
            </a:pPr>
            <a:endParaRPr lang="de-DE">
              <a:ea typeface="+mn-ea"/>
            </a:endParaRPr>
          </a:p>
        </p:txBody>
      </p:sp>
      <p:sp>
        <p:nvSpPr>
          <p:cNvPr id="29" name="Line 26">
            <a:extLst>
              <a:ext uri="{FF2B5EF4-FFF2-40B4-BE49-F238E27FC236}">
                <a16:creationId xmlns:a16="http://schemas.microsoft.com/office/drawing/2014/main" id="{532B38B6-EA38-4ED6-973E-11B9A1C609E5}"/>
              </a:ext>
            </a:extLst>
          </p:cNvPr>
          <p:cNvSpPr>
            <a:spLocks noChangeShapeType="1"/>
          </p:cNvSpPr>
          <p:nvPr/>
        </p:nvSpPr>
        <p:spPr bwMode="auto">
          <a:xfrm>
            <a:off x="3378200" y="2707473"/>
            <a:ext cx="396875" cy="939800"/>
          </a:xfrm>
          <a:prstGeom prst="line">
            <a:avLst/>
          </a:prstGeom>
          <a:noFill/>
          <a:ln w="25400">
            <a:solidFill>
              <a:srgbClr val="FFFFFF"/>
            </a:solidFill>
            <a:round/>
            <a:headEnd/>
            <a:tailEnd/>
          </a:ln>
          <a:effectLst>
            <a:outerShdw blurRad="63500" dist="38100" dir="10800000" algn="ctr" rotWithShape="0">
              <a:srgbClr val="474747">
                <a:alpha val="74998"/>
              </a:srgbClr>
            </a:outerShdw>
          </a:effectLst>
        </p:spPr>
        <p:txBody>
          <a:bodyPr wrap="none" anchor="ctr"/>
          <a:lstStyle/>
          <a:p>
            <a:pPr>
              <a:defRPr/>
            </a:pPr>
            <a:endParaRPr lang="de-DE">
              <a:ea typeface="+mn-ea"/>
            </a:endParaRPr>
          </a:p>
        </p:txBody>
      </p:sp>
      <p:grpSp>
        <p:nvGrpSpPr>
          <p:cNvPr id="30" name="Group 27">
            <a:extLst>
              <a:ext uri="{FF2B5EF4-FFF2-40B4-BE49-F238E27FC236}">
                <a16:creationId xmlns:a16="http://schemas.microsoft.com/office/drawing/2014/main" id="{B1B19A75-1A8D-4DD1-9540-0E084FAE83AF}"/>
              </a:ext>
            </a:extLst>
          </p:cNvPr>
          <p:cNvGrpSpPr>
            <a:grpSpLocks/>
          </p:cNvGrpSpPr>
          <p:nvPr/>
        </p:nvGrpSpPr>
        <p:grpSpPr bwMode="auto">
          <a:xfrm>
            <a:off x="2427288" y="2247098"/>
            <a:ext cx="1793875" cy="844550"/>
            <a:chOff x="1139" y="1296"/>
            <a:chExt cx="1315" cy="545"/>
          </a:xfrm>
        </p:grpSpPr>
        <p:sp>
          <p:nvSpPr>
            <p:cNvPr id="31" name="Oval 28">
              <a:extLst>
                <a:ext uri="{FF2B5EF4-FFF2-40B4-BE49-F238E27FC236}">
                  <a16:creationId xmlns:a16="http://schemas.microsoft.com/office/drawing/2014/main" id="{D24FB0C3-5D17-4AFC-94BC-995DCAB11DE6}"/>
                </a:ext>
              </a:extLst>
            </p:cNvPr>
            <p:cNvSpPr>
              <a:spLocks noChangeArrowheads="1"/>
            </p:cNvSpPr>
            <p:nvPr/>
          </p:nvSpPr>
          <p:spPr bwMode="auto">
            <a:xfrm>
              <a:off x="1139" y="1296"/>
              <a:ext cx="1315" cy="545"/>
            </a:xfrm>
            <a:prstGeom prst="ellipse">
              <a:avLst/>
            </a:prstGeom>
            <a:solidFill>
              <a:srgbClr val="B2B2B2"/>
            </a:solidFill>
            <a:ln w="12700">
              <a:solidFill>
                <a:schemeClr val="bg1"/>
              </a:solidFill>
              <a:round/>
              <a:headEnd/>
              <a:tailEnd/>
            </a:ln>
            <a:effectLst>
              <a:prstShdw prst="shdw17" dist="17961" dir="2700000">
                <a:schemeClr val="bg1">
                  <a:gamma/>
                  <a:shade val="60000"/>
                  <a:invGamma/>
                  <a:alpha val="74998"/>
                </a:schemeClr>
              </a:prstShdw>
            </a:effectLst>
          </p:spPr>
          <p:txBody>
            <a:bodyPr wrap="none" anchor="ctr"/>
            <a:lstStyle/>
            <a:p>
              <a:pPr>
                <a:defRPr/>
              </a:pPr>
              <a:endParaRPr lang="de-DE">
                <a:ea typeface="+mn-ea"/>
              </a:endParaRPr>
            </a:p>
          </p:txBody>
        </p:sp>
        <p:sp>
          <p:nvSpPr>
            <p:cNvPr id="32" name="Rectangle 29">
              <a:extLst>
                <a:ext uri="{FF2B5EF4-FFF2-40B4-BE49-F238E27FC236}">
                  <a16:creationId xmlns:a16="http://schemas.microsoft.com/office/drawing/2014/main" id="{264A432E-3566-4DDD-99AE-0A8B6C4609A9}"/>
                </a:ext>
              </a:extLst>
            </p:cNvPr>
            <p:cNvSpPr>
              <a:spLocks noChangeArrowheads="1"/>
            </p:cNvSpPr>
            <p:nvPr/>
          </p:nvSpPr>
          <p:spPr bwMode="auto">
            <a:xfrm>
              <a:off x="1189" y="1379"/>
              <a:ext cx="564" cy="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80000"/>
                </a:lnSpc>
                <a:spcBef>
                  <a:spcPct val="0"/>
                </a:spcBef>
                <a:buFontTx/>
                <a:buNone/>
              </a:pPr>
              <a:r>
                <a:rPr lang="de-DE" sz="2000">
                  <a:solidFill>
                    <a:srgbClr val="00019A"/>
                  </a:solidFill>
                </a:rPr>
                <a:t>Hard-</a:t>
              </a:r>
              <a:br>
                <a:rPr lang="de-DE" sz="2000">
                  <a:solidFill>
                    <a:srgbClr val="00019A"/>
                  </a:solidFill>
                </a:rPr>
              </a:br>
              <a:r>
                <a:rPr lang="de-DE" sz="2000">
                  <a:solidFill>
                    <a:srgbClr val="00019A"/>
                  </a:solidFill>
                </a:rPr>
                <a:t>ware</a:t>
              </a:r>
            </a:p>
          </p:txBody>
        </p:sp>
      </p:grpSp>
      <p:sp>
        <p:nvSpPr>
          <p:cNvPr id="33" name="Line 30">
            <a:extLst>
              <a:ext uri="{FF2B5EF4-FFF2-40B4-BE49-F238E27FC236}">
                <a16:creationId xmlns:a16="http://schemas.microsoft.com/office/drawing/2014/main" id="{CB020F2B-33CA-48F6-9A07-8A13E4D1AE47}"/>
              </a:ext>
            </a:extLst>
          </p:cNvPr>
          <p:cNvSpPr>
            <a:spLocks noChangeShapeType="1"/>
          </p:cNvSpPr>
          <p:nvPr/>
        </p:nvSpPr>
        <p:spPr bwMode="auto">
          <a:xfrm>
            <a:off x="3390900" y="2697948"/>
            <a:ext cx="720725" cy="222250"/>
          </a:xfrm>
          <a:prstGeom prst="line">
            <a:avLst/>
          </a:prstGeom>
          <a:noFill/>
          <a:ln w="25400">
            <a:solidFill>
              <a:srgbClr val="FFFFFF"/>
            </a:solidFill>
            <a:round/>
            <a:headEnd/>
            <a:tailEnd/>
          </a:ln>
          <a:effectLst>
            <a:outerShdw blurRad="63500" dist="38100" dir="10800000" algn="ctr" rotWithShape="0">
              <a:srgbClr val="474747">
                <a:alpha val="74998"/>
              </a:srgbClr>
            </a:outerShdw>
          </a:effectLst>
        </p:spPr>
        <p:txBody>
          <a:bodyPr wrap="none" anchor="ctr"/>
          <a:lstStyle/>
          <a:p>
            <a:pPr>
              <a:defRPr/>
            </a:pPr>
            <a:endParaRPr lang="de-DE">
              <a:ea typeface="+mn-ea"/>
            </a:endParaRPr>
          </a:p>
        </p:txBody>
      </p:sp>
      <p:sp>
        <p:nvSpPr>
          <p:cNvPr id="34" name="Line 31">
            <a:extLst>
              <a:ext uri="{FF2B5EF4-FFF2-40B4-BE49-F238E27FC236}">
                <a16:creationId xmlns:a16="http://schemas.microsoft.com/office/drawing/2014/main" id="{2B394209-CB06-4763-AA6D-F343C54BF94C}"/>
              </a:ext>
            </a:extLst>
          </p:cNvPr>
          <p:cNvSpPr>
            <a:spLocks noChangeShapeType="1"/>
          </p:cNvSpPr>
          <p:nvPr/>
        </p:nvSpPr>
        <p:spPr bwMode="auto">
          <a:xfrm flipV="1">
            <a:off x="3025775" y="2699536"/>
            <a:ext cx="327025" cy="371475"/>
          </a:xfrm>
          <a:prstGeom prst="line">
            <a:avLst/>
          </a:prstGeom>
          <a:noFill/>
          <a:ln w="25400">
            <a:solidFill>
              <a:srgbClr val="FFFFFF"/>
            </a:solidFill>
            <a:round/>
            <a:headEnd/>
            <a:tailEnd/>
          </a:ln>
          <a:effectLst>
            <a:outerShdw blurRad="63500" dist="38100" dir="10800000" algn="ctr" rotWithShape="0">
              <a:srgbClr val="474747">
                <a:alpha val="74998"/>
              </a:srgbClr>
            </a:outerShdw>
          </a:effectLst>
        </p:spPr>
        <p:txBody>
          <a:bodyPr wrap="none" anchor="ctr"/>
          <a:lstStyle/>
          <a:p>
            <a:pPr>
              <a:defRPr/>
            </a:pPr>
            <a:endParaRPr lang="de-DE">
              <a:ea typeface="+mn-ea"/>
            </a:endParaRPr>
          </a:p>
        </p:txBody>
      </p:sp>
      <p:sp>
        <p:nvSpPr>
          <p:cNvPr id="35" name="Line 32">
            <a:extLst>
              <a:ext uri="{FF2B5EF4-FFF2-40B4-BE49-F238E27FC236}">
                <a16:creationId xmlns:a16="http://schemas.microsoft.com/office/drawing/2014/main" id="{90B3B1D8-06B9-4010-BF71-F4472BF4246E}"/>
              </a:ext>
            </a:extLst>
          </p:cNvPr>
          <p:cNvSpPr>
            <a:spLocks noChangeShapeType="1"/>
          </p:cNvSpPr>
          <p:nvPr/>
        </p:nvSpPr>
        <p:spPr bwMode="auto">
          <a:xfrm flipV="1">
            <a:off x="3370263" y="2242336"/>
            <a:ext cx="130175" cy="447675"/>
          </a:xfrm>
          <a:prstGeom prst="line">
            <a:avLst/>
          </a:prstGeom>
          <a:noFill/>
          <a:ln w="25400">
            <a:solidFill>
              <a:srgbClr val="FFFFFF"/>
            </a:solidFill>
            <a:round/>
            <a:headEnd/>
            <a:tailEnd/>
          </a:ln>
          <a:effectLst>
            <a:outerShdw blurRad="63500" dist="38100" dir="10800000" algn="ctr" rotWithShape="0">
              <a:srgbClr val="474747">
                <a:alpha val="74998"/>
              </a:srgbClr>
            </a:outerShdw>
          </a:effectLst>
        </p:spPr>
        <p:txBody>
          <a:bodyPr wrap="none" anchor="ctr"/>
          <a:lstStyle/>
          <a:p>
            <a:pPr>
              <a:defRPr/>
            </a:pPr>
            <a:endParaRPr lang="de-DE">
              <a:ea typeface="+mn-ea"/>
            </a:endParaRPr>
          </a:p>
        </p:txBody>
      </p:sp>
      <p:sp>
        <p:nvSpPr>
          <p:cNvPr id="36" name="Line 33">
            <a:extLst>
              <a:ext uri="{FF2B5EF4-FFF2-40B4-BE49-F238E27FC236}">
                <a16:creationId xmlns:a16="http://schemas.microsoft.com/office/drawing/2014/main" id="{D01B3B06-6B86-4C39-A2FA-0E0E8A1954E3}"/>
              </a:ext>
            </a:extLst>
          </p:cNvPr>
          <p:cNvSpPr>
            <a:spLocks noChangeShapeType="1"/>
          </p:cNvSpPr>
          <p:nvPr/>
        </p:nvSpPr>
        <p:spPr bwMode="auto">
          <a:xfrm flipV="1">
            <a:off x="3351213" y="1488273"/>
            <a:ext cx="3175" cy="1136650"/>
          </a:xfrm>
          <a:prstGeom prst="line">
            <a:avLst/>
          </a:prstGeom>
          <a:noFill/>
          <a:ln w="508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grpSp>
        <p:nvGrpSpPr>
          <p:cNvPr id="37" name="Group 34">
            <a:extLst>
              <a:ext uri="{FF2B5EF4-FFF2-40B4-BE49-F238E27FC236}">
                <a16:creationId xmlns:a16="http://schemas.microsoft.com/office/drawing/2014/main" id="{AE600204-0FD4-4D07-BCB8-ECD0CEE1075C}"/>
              </a:ext>
            </a:extLst>
          </p:cNvPr>
          <p:cNvGrpSpPr>
            <a:grpSpLocks/>
          </p:cNvGrpSpPr>
          <p:nvPr/>
        </p:nvGrpSpPr>
        <p:grpSpPr bwMode="auto">
          <a:xfrm>
            <a:off x="1155700" y="3275798"/>
            <a:ext cx="1949450" cy="2828925"/>
            <a:chOff x="262" y="1929"/>
            <a:chExt cx="1429" cy="1825"/>
          </a:xfrm>
        </p:grpSpPr>
        <p:sp>
          <p:nvSpPr>
            <p:cNvPr id="38" name="Line 35">
              <a:extLst>
                <a:ext uri="{FF2B5EF4-FFF2-40B4-BE49-F238E27FC236}">
                  <a16:creationId xmlns:a16="http://schemas.microsoft.com/office/drawing/2014/main" id="{508E2251-ABDF-425B-BA0B-6DEF3F15E7C4}"/>
                </a:ext>
              </a:extLst>
            </p:cNvPr>
            <p:cNvSpPr>
              <a:spLocks noChangeShapeType="1"/>
            </p:cNvSpPr>
            <p:nvPr/>
          </p:nvSpPr>
          <p:spPr bwMode="auto">
            <a:xfrm flipV="1">
              <a:off x="576" y="1929"/>
              <a:ext cx="61" cy="114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39" name="Line 36">
              <a:extLst>
                <a:ext uri="{FF2B5EF4-FFF2-40B4-BE49-F238E27FC236}">
                  <a16:creationId xmlns:a16="http://schemas.microsoft.com/office/drawing/2014/main" id="{33D12954-1459-4D69-AFD5-7ABAE205A3FF}"/>
                </a:ext>
              </a:extLst>
            </p:cNvPr>
            <p:cNvSpPr>
              <a:spLocks noChangeShapeType="1"/>
            </p:cNvSpPr>
            <p:nvPr/>
          </p:nvSpPr>
          <p:spPr bwMode="auto">
            <a:xfrm flipV="1">
              <a:off x="576" y="2008"/>
              <a:ext cx="1039" cy="106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40" name="Line 37">
              <a:extLst>
                <a:ext uri="{FF2B5EF4-FFF2-40B4-BE49-F238E27FC236}">
                  <a16:creationId xmlns:a16="http://schemas.microsoft.com/office/drawing/2014/main" id="{89DA9C73-F40D-42C8-A54F-D1EF2847A636}"/>
                </a:ext>
              </a:extLst>
            </p:cNvPr>
            <p:cNvSpPr>
              <a:spLocks noChangeShapeType="1"/>
            </p:cNvSpPr>
            <p:nvPr/>
          </p:nvSpPr>
          <p:spPr bwMode="auto">
            <a:xfrm flipV="1">
              <a:off x="576" y="2808"/>
              <a:ext cx="742" cy="26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de-DE"/>
            </a:p>
          </p:txBody>
        </p:sp>
        <p:sp>
          <p:nvSpPr>
            <p:cNvPr id="41" name="Rectangle 38">
              <a:extLst>
                <a:ext uri="{FF2B5EF4-FFF2-40B4-BE49-F238E27FC236}">
                  <a16:creationId xmlns:a16="http://schemas.microsoft.com/office/drawing/2014/main" id="{A4B831A3-8373-4111-B756-D612F177DB71}"/>
                </a:ext>
              </a:extLst>
            </p:cNvPr>
            <p:cNvSpPr>
              <a:spLocks noChangeArrowheads="1"/>
            </p:cNvSpPr>
            <p:nvPr/>
          </p:nvSpPr>
          <p:spPr bwMode="auto">
            <a:xfrm>
              <a:off x="262" y="3058"/>
              <a:ext cx="1429" cy="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lnSpc>
                  <a:spcPct val="90000"/>
                </a:lnSpc>
                <a:spcBef>
                  <a:spcPct val="0"/>
                </a:spcBef>
                <a:buFontTx/>
                <a:buNone/>
              </a:pPr>
              <a:r>
                <a:rPr lang="de-DE" sz="1800">
                  <a:solidFill>
                    <a:srgbClr val="00019A"/>
                  </a:solidFill>
                </a:rPr>
                <a:t>Segmentierung</a:t>
              </a:r>
              <a:br>
                <a:rPr lang="de-DE" sz="1800">
                  <a:solidFill>
                    <a:srgbClr val="00019A"/>
                  </a:solidFill>
                </a:rPr>
              </a:br>
              <a:r>
                <a:rPr lang="de-DE" sz="1800">
                  <a:solidFill>
                    <a:srgbClr val="00019A"/>
                  </a:solidFill>
                </a:rPr>
                <a:t>erzeugt</a:t>
              </a:r>
              <a:br>
                <a:rPr lang="de-DE" sz="1800">
                  <a:solidFill>
                    <a:srgbClr val="00019A"/>
                  </a:solidFill>
                </a:rPr>
              </a:br>
              <a:r>
                <a:rPr lang="de-DE" sz="1800">
                  <a:solidFill>
                    <a:srgbClr val="00019A"/>
                  </a:solidFill>
                </a:rPr>
                <a:t>Kommunikations- </a:t>
              </a:r>
            </a:p>
            <a:p>
              <a:pPr defTabSz="762000" eaLnBrk="0" hangingPunct="0">
                <a:lnSpc>
                  <a:spcPct val="90000"/>
                </a:lnSpc>
                <a:spcBef>
                  <a:spcPct val="0"/>
                </a:spcBef>
                <a:buFontTx/>
                <a:buNone/>
              </a:pPr>
              <a:r>
                <a:rPr lang="de-DE" sz="1800">
                  <a:solidFill>
                    <a:srgbClr val="00019A"/>
                  </a:solidFill>
                </a:rPr>
                <a:t>barrieren!</a:t>
              </a:r>
            </a:p>
          </p:txBody>
        </p:sp>
      </p:grpSp>
      <p:sp>
        <p:nvSpPr>
          <p:cNvPr id="42" name="Textfeld 41">
            <a:extLst>
              <a:ext uri="{FF2B5EF4-FFF2-40B4-BE49-F238E27FC236}">
                <a16:creationId xmlns:a16="http://schemas.microsoft.com/office/drawing/2014/main" id="{88AF7544-E98C-4CD4-A531-8C970E581E91}"/>
              </a:ext>
            </a:extLst>
          </p:cNvPr>
          <p:cNvSpPr txBox="1"/>
          <p:nvPr/>
        </p:nvSpPr>
        <p:spPr>
          <a:xfrm>
            <a:off x="5645942" y="6198671"/>
            <a:ext cx="6229078" cy="646331"/>
          </a:xfrm>
          <a:prstGeom prst="rect">
            <a:avLst/>
          </a:prstGeom>
          <a:noFill/>
        </p:spPr>
        <p:txBody>
          <a:bodyPr wrap="none" rtlCol="0">
            <a:spAutoFit/>
          </a:bodyPr>
          <a:lstStyle/>
          <a:p>
            <a:r>
              <a:rPr lang="de-DE" dirty="0"/>
              <a:t>Aus: Vorlesung „Praxis der Systemgestaltung“ von R. Keil-</a:t>
            </a:r>
            <a:r>
              <a:rPr lang="de-DE" dirty="0" err="1"/>
              <a:t>Slawik</a:t>
            </a:r>
            <a:r>
              <a:rPr lang="de-DE" dirty="0"/>
              <a:t>. </a:t>
            </a:r>
            <a:br>
              <a:rPr lang="de-DE" dirty="0"/>
            </a:br>
            <a:r>
              <a:rPr lang="de-DE" dirty="0"/>
              <a:t>Wintersemester 2000/01. Universität Paderborn</a:t>
            </a:r>
          </a:p>
        </p:txBody>
      </p:sp>
    </p:spTree>
    <p:extLst>
      <p:ext uri="{BB962C8B-B14F-4D97-AF65-F5344CB8AC3E}">
        <p14:creationId xmlns:p14="http://schemas.microsoft.com/office/powerpoint/2010/main" val="1562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100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10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par>
                          <p:cTn id="19" fill="hold">
                            <p:stCondLst>
                              <p:cond delay="3500"/>
                            </p:stCondLst>
                            <p:childTnLst>
                              <p:par>
                                <p:cTn id="20" presetID="23" presetClass="entr" presetSubtype="16"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5000"/>
                            </p:stCondLst>
                            <p:childTnLst>
                              <p:par>
                                <p:cTn id="25" presetID="22" presetClass="entr" presetSubtype="8" fill="hold" grpId="0" nodeType="after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6500"/>
                            </p:stCondLst>
                            <p:childTnLst>
                              <p:par>
                                <p:cTn id="29" presetID="22" presetClass="entr" presetSubtype="1" fill="hold" grpId="0" nodeType="afterEffect">
                                  <p:stCondLst>
                                    <p:cond delay="200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cTn>
                              </p:par>
                            </p:childTnLst>
                          </p:cTn>
                        </p:par>
                        <p:par>
                          <p:cTn id="32" fill="hold">
                            <p:stCondLst>
                              <p:cond delay="9000"/>
                            </p:stCondLst>
                            <p:childTnLst>
                              <p:par>
                                <p:cTn id="33" presetID="22" presetClass="entr" presetSubtype="1"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500"/>
                                        <p:tgtEl>
                                          <p:spTgt spid="5"/>
                                        </p:tgtEl>
                                      </p:cBhvr>
                                    </p:animEffect>
                                  </p:childTnLst>
                                </p:cTn>
                              </p:par>
                            </p:childTnLst>
                          </p:cTn>
                        </p:par>
                        <p:par>
                          <p:cTn id="36" fill="hold">
                            <p:stCondLst>
                              <p:cond delay="9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par>
                          <p:cTn id="40" fill="hold">
                            <p:stCondLst>
                              <p:cond delay="10000"/>
                            </p:stCondLst>
                            <p:childTnLst>
                              <p:par>
                                <p:cTn id="41" presetID="22" presetClass="entr" presetSubtype="1"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childTnLst>
                          </p:cTn>
                        </p:par>
                        <p:par>
                          <p:cTn id="44" fill="hold">
                            <p:stCondLst>
                              <p:cond delay="10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11000"/>
                            </p:stCondLst>
                            <p:childTnLst>
                              <p:par>
                                <p:cTn id="49" presetID="22" presetClass="entr" presetSubtype="8"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11500"/>
                            </p:stCondLst>
                            <p:childTnLst>
                              <p:par>
                                <p:cTn id="53" presetID="22" presetClass="entr" presetSubtype="8"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12000"/>
                            </p:stCondLst>
                            <p:childTnLst>
                              <p:par>
                                <p:cTn id="57" presetID="22" presetClass="entr" presetSubtype="4"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par>
                          <p:cTn id="60" fill="hold">
                            <p:stCondLst>
                              <p:cond delay="12500"/>
                            </p:stCondLst>
                            <p:childTnLst>
                              <p:par>
                                <p:cTn id="61" presetID="22" presetClass="entr" presetSubtype="2"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right)">
                                      <p:cBhvr>
                                        <p:cTn id="63" dur="500"/>
                                        <p:tgtEl>
                                          <p:spTgt spid="16"/>
                                        </p:tgtEl>
                                      </p:cBhvr>
                                    </p:animEffect>
                                  </p:childTnLst>
                                </p:cTn>
                              </p:par>
                            </p:childTnLst>
                          </p:cTn>
                        </p:par>
                        <p:par>
                          <p:cTn id="64" fill="hold">
                            <p:stCondLst>
                              <p:cond delay="13000"/>
                            </p:stCondLst>
                            <p:childTnLst>
                              <p:par>
                                <p:cTn id="65" presetID="22" presetClass="entr" presetSubtype="1"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par>
                          <p:cTn id="68" fill="hold">
                            <p:stCondLst>
                              <p:cond delay="13500"/>
                            </p:stCondLst>
                            <p:childTnLst>
                              <p:par>
                                <p:cTn id="69" presetID="22" presetClass="entr" presetSubtype="1"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up)">
                                      <p:cBhvr>
                                        <p:cTn id="71" dur="500"/>
                                        <p:tgtEl>
                                          <p:spTgt spid="21"/>
                                        </p:tgtEl>
                                      </p:cBhvr>
                                    </p:animEffect>
                                  </p:childTnLst>
                                </p:cTn>
                              </p:par>
                            </p:childTnLst>
                          </p:cTn>
                        </p:par>
                        <p:par>
                          <p:cTn id="72" fill="hold">
                            <p:stCondLst>
                              <p:cond delay="14000"/>
                            </p:stCondLst>
                            <p:childTnLst>
                              <p:par>
                                <p:cTn id="73" presetID="22" presetClass="entr" presetSubtype="8"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par>
                          <p:cTn id="76" fill="hold">
                            <p:stCondLst>
                              <p:cond delay="14500"/>
                            </p:stCondLst>
                            <p:childTnLst>
                              <p:par>
                                <p:cTn id="77" presetID="22" presetClass="entr" presetSubtype="2"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right)">
                                      <p:cBhvr>
                                        <p:cTn id="79" dur="500"/>
                                        <p:tgtEl>
                                          <p:spTgt spid="23"/>
                                        </p:tgtEl>
                                      </p:cBhvr>
                                    </p:animEffect>
                                  </p:childTnLst>
                                </p:cTn>
                              </p:par>
                            </p:childTnLst>
                          </p:cTn>
                        </p:par>
                        <p:par>
                          <p:cTn id="80" fill="hold">
                            <p:stCondLst>
                              <p:cond delay="15000"/>
                            </p:stCondLst>
                            <p:childTnLst>
                              <p:par>
                                <p:cTn id="81" presetID="22" presetClass="entr" presetSubtype="2"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right)">
                                      <p:cBhvr>
                                        <p:cTn id="83" dur="500"/>
                                        <p:tgtEl>
                                          <p:spTgt spid="27"/>
                                        </p:tgtEl>
                                      </p:cBhvr>
                                    </p:animEffect>
                                  </p:childTnLst>
                                </p:cTn>
                              </p:par>
                            </p:childTnLst>
                          </p:cTn>
                        </p:par>
                        <p:par>
                          <p:cTn id="84" fill="hold">
                            <p:stCondLst>
                              <p:cond delay="15500"/>
                            </p:stCondLst>
                            <p:childTnLst>
                              <p:par>
                                <p:cTn id="85" presetID="22" presetClass="entr" presetSubtype="8"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childTnLst>
                          </p:cTn>
                        </p:par>
                        <p:par>
                          <p:cTn id="88" fill="hold">
                            <p:stCondLst>
                              <p:cond delay="16000"/>
                            </p:stCondLst>
                            <p:childTnLst>
                              <p:par>
                                <p:cTn id="89" presetID="22" presetClass="entr" presetSubtype="1"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up)">
                                      <p:cBhvr>
                                        <p:cTn id="91" dur="500"/>
                                        <p:tgtEl>
                                          <p:spTgt spid="29"/>
                                        </p:tgtEl>
                                      </p:cBhvr>
                                    </p:animEffect>
                                  </p:childTnLst>
                                </p:cTn>
                              </p:par>
                            </p:childTnLst>
                          </p:cTn>
                        </p:par>
                        <p:par>
                          <p:cTn id="92" fill="hold">
                            <p:stCondLst>
                              <p:cond delay="16500"/>
                            </p:stCondLst>
                            <p:childTnLst>
                              <p:par>
                                <p:cTn id="93" presetID="22" presetClass="entr" presetSubtype="8" fill="hold" nodeType="after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left)">
                                      <p:cBhvr>
                                        <p:cTn id="95" dur="500"/>
                                        <p:tgtEl>
                                          <p:spTgt spid="33"/>
                                        </p:tgtEl>
                                      </p:cBhvr>
                                    </p:animEffect>
                                  </p:childTnLst>
                                </p:cTn>
                              </p:par>
                            </p:childTnLst>
                          </p:cTn>
                        </p:par>
                        <p:par>
                          <p:cTn id="96" fill="hold">
                            <p:stCondLst>
                              <p:cond delay="17000"/>
                            </p:stCondLst>
                            <p:childTnLst>
                              <p:par>
                                <p:cTn id="97" presetID="22" presetClass="entr" presetSubtype="2" fill="hold"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right)">
                                      <p:cBhvr>
                                        <p:cTn id="99" dur="500"/>
                                        <p:tgtEl>
                                          <p:spTgt spid="34"/>
                                        </p:tgtEl>
                                      </p:cBhvr>
                                    </p:animEffect>
                                  </p:childTnLst>
                                </p:cTn>
                              </p:par>
                            </p:childTnLst>
                          </p:cTn>
                        </p:par>
                        <p:par>
                          <p:cTn id="100" fill="hold">
                            <p:stCondLst>
                              <p:cond delay="17500"/>
                            </p:stCondLst>
                            <p:childTnLst>
                              <p:par>
                                <p:cTn id="101" presetID="22" presetClass="entr" presetSubtype="8" fill="hold" nodeType="after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left)">
                                      <p:cBhvr>
                                        <p:cTn id="103" dur="500"/>
                                        <p:tgtEl>
                                          <p:spTgt spid="35"/>
                                        </p:tgtEl>
                                      </p:cBhvr>
                                    </p:animEffect>
                                  </p:childTnLst>
                                </p:cTn>
                              </p:par>
                            </p:childTnLst>
                          </p:cTn>
                        </p:par>
                        <p:par>
                          <p:cTn id="104" fill="hold">
                            <p:stCondLst>
                              <p:cond delay="18000"/>
                            </p:stCondLst>
                            <p:childTnLst>
                              <p:par>
                                <p:cTn id="105" presetID="22" presetClass="entr" presetSubtype="1" fill="hold"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up)">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utoUpdateAnimBg="0"/>
      <p:bldP spid="7" grpId="0" autoUpdateAnimBg="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23DE6-1831-411A-BBB6-A5219077090B}"/>
              </a:ext>
            </a:extLst>
          </p:cNvPr>
          <p:cNvSpPr>
            <a:spLocks noGrp="1"/>
          </p:cNvSpPr>
          <p:nvPr>
            <p:ph type="title"/>
          </p:nvPr>
        </p:nvSpPr>
        <p:spPr/>
        <p:txBody>
          <a:bodyPr/>
          <a:lstStyle/>
          <a:p>
            <a:r>
              <a:rPr lang="de-DE" dirty="0"/>
              <a:t>Elemente eines Informatiksystems</a:t>
            </a:r>
          </a:p>
        </p:txBody>
      </p:sp>
      <p:sp>
        <p:nvSpPr>
          <p:cNvPr id="4" name="Foliennummernplatzhalter 3">
            <a:extLst>
              <a:ext uri="{FF2B5EF4-FFF2-40B4-BE49-F238E27FC236}">
                <a16:creationId xmlns:a16="http://schemas.microsoft.com/office/drawing/2014/main" id="{8AC0959A-2174-4F77-97AE-2DE6E001A0F3}"/>
              </a:ext>
            </a:extLst>
          </p:cNvPr>
          <p:cNvSpPr>
            <a:spLocks noGrp="1"/>
          </p:cNvSpPr>
          <p:nvPr>
            <p:ph type="sldNum" sz="quarter" idx="12"/>
          </p:nvPr>
        </p:nvSpPr>
        <p:spPr/>
        <p:txBody>
          <a:bodyPr/>
          <a:lstStyle/>
          <a:p>
            <a:fld id="{FA114BA8-E1E8-4B17-A80F-E8E9EE814FDD}" type="slidenum">
              <a:rPr lang="de-DE" smtClean="0"/>
              <a:t>8</a:t>
            </a:fld>
            <a:endParaRPr lang="de-DE"/>
          </a:p>
        </p:txBody>
      </p:sp>
      <p:sp>
        <p:nvSpPr>
          <p:cNvPr id="5" name="Rectangle 2">
            <a:extLst>
              <a:ext uri="{FF2B5EF4-FFF2-40B4-BE49-F238E27FC236}">
                <a16:creationId xmlns:a16="http://schemas.microsoft.com/office/drawing/2014/main" id="{709B6B23-92AF-44EA-8504-F3B0B8F1E347}"/>
              </a:ext>
            </a:extLst>
          </p:cNvPr>
          <p:cNvSpPr>
            <a:spLocks noChangeArrowheads="1"/>
          </p:cNvSpPr>
          <p:nvPr/>
        </p:nvSpPr>
        <p:spPr bwMode="auto">
          <a:xfrm>
            <a:off x="2533228" y="2051109"/>
            <a:ext cx="5029200" cy="4114800"/>
          </a:xfrm>
          <a:prstGeom prst="rect">
            <a:avLst/>
          </a:prstGeom>
          <a:solidFill>
            <a:schemeClr val="bg1"/>
          </a:solidFill>
          <a:ln w="9525">
            <a:solidFill>
              <a:srgbClr val="800000"/>
            </a:solidFill>
            <a:miter lim="800000"/>
            <a:headEnd/>
            <a:tailEnd/>
          </a:ln>
        </p:spPr>
        <p:txBody>
          <a:bodyPr wrap="none" anchor="ctr"/>
          <a:lstStyle/>
          <a:p>
            <a:endParaRPr lang="de-DE"/>
          </a:p>
        </p:txBody>
      </p:sp>
      <p:sp>
        <p:nvSpPr>
          <p:cNvPr id="6" name="AutoShape 3">
            <a:extLst>
              <a:ext uri="{FF2B5EF4-FFF2-40B4-BE49-F238E27FC236}">
                <a16:creationId xmlns:a16="http://schemas.microsoft.com/office/drawing/2014/main" id="{53A36F4C-7453-42EE-8F7A-2EB9786A9AB0}"/>
              </a:ext>
            </a:extLst>
          </p:cNvPr>
          <p:cNvSpPr>
            <a:spLocks noChangeArrowheads="1"/>
          </p:cNvSpPr>
          <p:nvPr/>
        </p:nvSpPr>
        <p:spPr bwMode="auto">
          <a:xfrm>
            <a:off x="3281362" y="3422709"/>
            <a:ext cx="2667000" cy="2514600"/>
          </a:xfrm>
          <a:prstGeom prst="cube">
            <a:avLst>
              <a:gd name="adj" fmla="val 25000"/>
            </a:avLst>
          </a:prstGeom>
          <a:solidFill>
            <a:schemeClr val="hlink"/>
          </a:solidFill>
          <a:ln w="3175">
            <a:solidFill>
              <a:srgbClr val="993300"/>
            </a:solidFill>
            <a:miter lim="800000"/>
            <a:headEnd/>
            <a:tailEnd/>
          </a:ln>
        </p:spPr>
        <p:txBody>
          <a:bodyPr wrap="none" anchor="ctr"/>
          <a:lstStyle/>
          <a:p>
            <a:pPr algn="ctr">
              <a:spcBef>
                <a:spcPct val="0"/>
              </a:spcBef>
              <a:buFontTx/>
              <a:buNone/>
            </a:pPr>
            <a:endParaRPr lang="en-GB" sz="2400">
              <a:solidFill>
                <a:srgbClr val="00019A"/>
              </a:solidFill>
            </a:endParaRPr>
          </a:p>
        </p:txBody>
      </p:sp>
      <p:sp>
        <p:nvSpPr>
          <p:cNvPr id="7" name="Rectangle 5">
            <a:extLst>
              <a:ext uri="{FF2B5EF4-FFF2-40B4-BE49-F238E27FC236}">
                <a16:creationId xmlns:a16="http://schemas.microsoft.com/office/drawing/2014/main" id="{095F2421-7918-4165-8DB0-FE1F9DE20E4F}"/>
              </a:ext>
            </a:extLst>
          </p:cNvPr>
          <p:cNvSpPr>
            <a:spLocks noChangeArrowheads="1"/>
          </p:cNvSpPr>
          <p:nvPr/>
        </p:nvSpPr>
        <p:spPr bwMode="auto">
          <a:xfrm>
            <a:off x="3433762" y="2203509"/>
            <a:ext cx="76200" cy="76200"/>
          </a:xfrm>
          <a:prstGeom prst="rect">
            <a:avLst/>
          </a:prstGeom>
          <a:solidFill>
            <a:srgbClr val="800000"/>
          </a:solidFill>
          <a:ln w="3175">
            <a:solidFill>
              <a:srgbClr val="800000"/>
            </a:solidFill>
            <a:miter lim="800000"/>
            <a:headEnd/>
            <a:tailEnd/>
          </a:ln>
        </p:spPr>
        <p:txBody>
          <a:bodyPr wrap="none" anchor="ctr"/>
          <a:lstStyle/>
          <a:p>
            <a:endParaRPr lang="de-DE"/>
          </a:p>
        </p:txBody>
      </p:sp>
      <p:sp>
        <p:nvSpPr>
          <p:cNvPr id="8" name="Text Box 6">
            <a:extLst>
              <a:ext uri="{FF2B5EF4-FFF2-40B4-BE49-F238E27FC236}">
                <a16:creationId xmlns:a16="http://schemas.microsoft.com/office/drawing/2014/main" id="{34BD23CB-A6E7-4923-9804-33ADFA85647F}"/>
              </a:ext>
            </a:extLst>
          </p:cNvPr>
          <p:cNvSpPr txBox="1">
            <a:spLocks noChangeArrowheads="1"/>
          </p:cNvSpPr>
          <p:nvPr/>
        </p:nvSpPr>
        <p:spPr bwMode="auto">
          <a:xfrm>
            <a:off x="3397250" y="2089209"/>
            <a:ext cx="26987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a:solidFill>
                  <a:srgbClr val="00019A"/>
                </a:solidFill>
              </a:rPr>
              <a:t>   Kommunikations- und Arbeitsabläufe</a:t>
            </a:r>
          </a:p>
        </p:txBody>
      </p:sp>
      <p:sp>
        <p:nvSpPr>
          <p:cNvPr id="9" name="Text Box 7">
            <a:extLst>
              <a:ext uri="{FF2B5EF4-FFF2-40B4-BE49-F238E27FC236}">
                <a16:creationId xmlns:a16="http://schemas.microsoft.com/office/drawing/2014/main" id="{64085E41-CEC4-4A77-8FC9-EF700494A445}"/>
              </a:ext>
            </a:extLst>
          </p:cNvPr>
          <p:cNvSpPr txBox="1">
            <a:spLocks noChangeArrowheads="1"/>
          </p:cNvSpPr>
          <p:nvPr/>
        </p:nvSpPr>
        <p:spPr bwMode="auto">
          <a:xfrm>
            <a:off x="3460215" y="2424579"/>
            <a:ext cx="291413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dirty="0">
                <a:solidFill>
                  <a:srgbClr val="00019A"/>
                </a:solidFill>
              </a:rPr>
              <a:t>  Menschen als Rollen- und Funktionsträger</a:t>
            </a:r>
          </a:p>
        </p:txBody>
      </p:sp>
      <p:sp>
        <p:nvSpPr>
          <p:cNvPr id="10" name="Text Box 8">
            <a:extLst>
              <a:ext uri="{FF2B5EF4-FFF2-40B4-BE49-F238E27FC236}">
                <a16:creationId xmlns:a16="http://schemas.microsoft.com/office/drawing/2014/main" id="{136EB040-18C8-4DB3-9E44-E9FF84623592}"/>
              </a:ext>
            </a:extLst>
          </p:cNvPr>
          <p:cNvSpPr txBox="1">
            <a:spLocks noChangeArrowheads="1"/>
          </p:cNvSpPr>
          <p:nvPr/>
        </p:nvSpPr>
        <p:spPr bwMode="auto">
          <a:xfrm>
            <a:off x="3414712" y="2736909"/>
            <a:ext cx="25590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a:solidFill>
                  <a:srgbClr val="00019A"/>
                </a:solidFill>
              </a:rPr>
              <a:t>   Reduktion auf formale Operationen</a:t>
            </a:r>
          </a:p>
        </p:txBody>
      </p:sp>
      <p:sp>
        <p:nvSpPr>
          <p:cNvPr id="11" name="Text Box 9">
            <a:extLst>
              <a:ext uri="{FF2B5EF4-FFF2-40B4-BE49-F238E27FC236}">
                <a16:creationId xmlns:a16="http://schemas.microsoft.com/office/drawing/2014/main" id="{B11E8FB5-7DB1-443B-B45C-AF8CAFE73D4D}"/>
              </a:ext>
            </a:extLst>
          </p:cNvPr>
          <p:cNvSpPr txBox="1">
            <a:spLocks noChangeArrowheads="1"/>
          </p:cNvSpPr>
          <p:nvPr/>
        </p:nvSpPr>
        <p:spPr bwMode="auto">
          <a:xfrm>
            <a:off x="3418439" y="3013388"/>
            <a:ext cx="40379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dirty="0">
                <a:solidFill>
                  <a:srgbClr val="00019A"/>
                </a:solidFill>
              </a:rPr>
              <a:t>   Implementation von Teiloperationen im Informatiksystemen</a:t>
            </a:r>
          </a:p>
        </p:txBody>
      </p:sp>
      <p:sp>
        <p:nvSpPr>
          <p:cNvPr id="12" name="Rectangle 10">
            <a:extLst>
              <a:ext uri="{FF2B5EF4-FFF2-40B4-BE49-F238E27FC236}">
                <a16:creationId xmlns:a16="http://schemas.microsoft.com/office/drawing/2014/main" id="{982027C5-F185-404D-8BFE-84D82D10E169}"/>
              </a:ext>
            </a:extLst>
          </p:cNvPr>
          <p:cNvSpPr>
            <a:spLocks noChangeArrowheads="1"/>
          </p:cNvSpPr>
          <p:nvPr/>
        </p:nvSpPr>
        <p:spPr bwMode="auto">
          <a:xfrm>
            <a:off x="3433762" y="2508309"/>
            <a:ext cx="76200" cy="76200"/>
          </a:xfrm>
          <a:prstGeom prst="rect">
            <a:avLst/>
          </a:prstGeom>
          <a:solidFill>
            <a:srgbClr val="800000"/>
          </a:solidFill>
          <a:ln w="3175">
            <a:solidFill>
              <a:srgbClr val="800000"/>
            </a:solidFill>
            <a:miter lim="800000"/>
            <a:headEnd/>
            <a:tailEnd/>
          </a:ln>
        </p:spPr>
        <p:txBody>
          <a:bodyPr wrap="none" anchor="ctr"/>
          <a:lstStyle/>
          <a:p>
            <a:endParaRPr lang="de-DE"/>
          </a:p>
        </p:txBody>
      </p:sp>
      <p:sp>
        <p:nvSpPr>
          <p:cNvPr id="13" name="Rectangle 11">
            <a:extLst>
              <a:ext uri="{FF2B5EF4-FFF2-40B4-BE49-F238E27FC236}">
                <a16:creationId xmlns:a16="http://schemas.microsoft.com/office/drawing/2014/main" id="{C2AB7131-A755-466B-9DD1-2485AC022CBC}"/>
              </a:ext>
            </a:extLst>
          </p:cNvPr>
          <p:cNvSpPr>
            <a:spLocks noChangeArrowheads="1"/>
          </p:cNvSpPr>
          <p:nvPr/>
        </p:nvSpPr>
        <p:spPr bwMode="auto">
          <a:xfrm>
            <a:off x="3433762" y="2813109"/>
            <a:ext cx="76200" cy="76200"/>
          </a:xfrm>
          <a:prstGeom prst="rect">
            <a:avLst/>
          </a:prstGeom>
          <a:solidFill>
            <a:srgbClr val="800000"/>
          </a:solidFill>
          <a:ln w="3175">
            <a:solidFill>
              <a:srgbClr val="800000"/>
            </a:solidFill>
            <a:miter lim="800000"/>
            <a:headEnd/>
            <a:tailEnd/>
          </a:ln>
        </p:spPr>
        <p:txBody>
          <a:bodyPr wrap="none" anchor="ctr"/>
          <a:lstStyle/>
          <a:p>
            <a:endParaRPr lang="de-DE"/>
          </a:p>
        </p:txBody>
      </p:sp>
      <p:sp>
        <p:nvSpPr>
          <p:cNvPr id="14" name="Rectangle 12">
            <a:extLst>
              <a:ext uri="{FF2B5EF4-FFF2-40B4-BE49-F238E27FC236}">
                <a16:creationId xmlns:a16="http://schemas.microsoft.com/office/drawing/2014/main" id="{57C6ACF8-2924-4219-8D37-793A330B6ADC}"/>
              </a:ext>
            </a:extLst>
          </p:cNvPr>
          <p:cNvSpPr>
            <a:spLocks noChangeArrowheads="1"/>
          </p:cNvSpPr>
          <p:nvPr/>
        </p:nvSpPr>
        <p:spPr bwMode="auto">
          <a:xfrm>
            <a:off x="3433762" y="3117909"/>
            <a:ext cx="76200" cy="76200"/>
          </a:xfrm>
          <a:prstGeom prst="rect">
            <a:avLst/>
          </a:prstGeom>
          <a:solidFill>
            <a:srgbClr val="800000"/>
          </a:solidFill>
          <a:ln w="3175">
            <a:solidFill>
              <a:srgbClr val="800000"/>
            </a:solidFill>
            <a:miter lim="800000"/>
            <a:headEnd/>
            <a:tailEnd/>
          </a:ln>
        </p:spPr>
        <p:txBody>
          <a:bodyPr wrap="none" anchor="ctr"/>
          <a:lstStyle/>
          <a:p>
            <a:endParaRPr lang="de-DE"/>
          </a:p>
        </p:txBody>
      </p:sp>
      <p:sp>
        <p:nvSpPr>
          <p:cNvPr id="15" name="Text Box 13">
            <a:extLst>
              <a:ext uri="{FF2B5EF4-FFF2-40B4-BE49-F238E27FC236}">
                <a16:creationId xmlns:a16="http://schemas.microsoft.com/office/drawing/2014/main" id="{A7B24BAC-420C-4851-BAEB-1C7CACFBAC10}"/>
              </a:ext>
            </a:extLst>
          </p:cNvPr>
          <p:cNvSpPr txBox="1">
            <a:spLocks noChangeArrowheads="1"/>
          </p:cNvSpPr>
          <p:nvPr/>
        </p:nvSpPr>
        <p:spPr bwMode="auto">
          <a:xfrm rot="5400000">
            <a:off x="1598613" y="3046471"/>
            <a:ext cx="241935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de-DE">
                <a:solidFill>
                  <a:srgbClr val="00019A"/>
                </a:solidFill>
              </a:rPr>
              <a:t>Genese durch</a:t>
            </a:r>
            <a:br>
              <a:rPr lang="de-DE">
                <a:solidFill>
                  <a:srgbClr val="00019A"/>
                </a:solidFill>
              </a:rPr>
            </a:br>
            <a:r>
              <a:rPr lang="de-DE">
                <a:solidFill>
                  <a:srgbClr val="00019A"/>
                </a:solidFill>
              </a:rPr>
              <a:t>Modellieren, Konstruktion</a:t>
            </a:r>
            <a:endParaRPr lang="de-DE" sz="1200">
              <a:solidFill>
                <a:srgbClr val="00019A"/>
              </a:solidFill>
            </a:endParaRPr>
          </a:p>
        </p:txBody>
      </p:sp>
      <p:sp>
        <p:nvSpPr>
          <p:cNvPr id="16" name="Line 14">
            <a:extLst>
              <a:ext uri="{FF2B5EF4-FFF2-40B4-BE49-F238E27FC236}">
                <a16:creationId xmlns:a16="http://schemas.microsoft.com/office/drawing/2014/main" id="{DA80095E-DA63-425B-9119-746BF76BF0CD}"/>
              </a:ext>
            </a:extLst>
          </p:cNvPr>
          <p:cNvSpPr>
            <a:spLocks noChangeShapeType="1"/>
          </p:cNvSpPr>
          <p:nvPr/>
        </p:nvSpPr>
        <p:spPr bwMode="auto">
          <a:xfrm>
            <a:off x="3128962" y="2203509"/>
            <a:ext cx="0" cy="2362200"/>
          </a:xfrm>
          <a:prstGeom prst="line">
            <a:avLst/>
          </a:prstGeom>
          <a:noFill/>
          <a:ln w="317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17" name="Text Box 15">
            <a:extLst>
              <a:ext uri="{FF2B5EF4-FFF2-40B4-BE49-F238E27FC236}">
                <a16:creationId xmlns:a16="http://schemas.microsoft.com/office/drawing/2014/main" id="{96DD0358-5714-4532-8CE0-200386DEE0C9}"/>
              </a:ext>
            </a:extLst>
          </p:cNvPr>
          <p:cNvSpPr txBox="1">
            <a:spLocks noChangeArrowheads="1"/>
          </p:cNvSpPr>
          <p:nvPr/>
        </p:nvSpPr>
        <p:spPr bwMode="auto">
          <a:xfrm>
            <a:off x="3487737" y="4033897"/>
            <a:ext cx="1801813"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dirty="0">
                <a:solidFill>
                  <a:schemeClr val="bg1"/>
                </a:solidFill>
              </a:rPr>
              <a:t>Hardware</a:t>
            </a:r>
            <a:br>
              <a:rPr lang="de-DE" dirty="0">
                <a:solidFill>
                  <a:schemeClr val="bg1"/>
                </a:solidFill>
              </a:rPr>
            </a:br>
            <a:r>
              <a:rPr lang="de-DE" dirty="0" err="1">
                <a:solidFill>
                  <a:schemeClr val="bg1"/>
                </a:solidFill>
              </a:rPr>
              <a:t>embedded</a:t>
            </a:r>
            <a:r>
              <a:rPr lang="de-DE" dirty="0">
                <a:solidFill>
                  <a:schemeClr val="bg1"/>
                </a:solidFill>
              </a:rPr>
              <a:t> </a:t>
            </a:r>
            <a:r>
              <a:rPr lang="de-DE" dirty="0" err="1">
                <a:solidFill>
                  <a:schemeClr val="bg1"/>
                </a:solidFill>
              </a:rPr>
              <a:t>system</a:t>
            </a:r>
            <a:br>
              <a:rPr lang="de-DE" dirty="0">
                <a:solidFill>
                  <a:schemeClr val="bg1"/>
                </a:solidFill>
              </a:rPr>
            </a:br>
            <a:r>
              <a:rPr lang="de-DE" b="1" dirty="0">
                <a:solidFill>
                  <a:schemeClr val="bg1"/>
                </a:solidFill>
              </a:rPr>
              <a:t>Software</a:t>
            </a:r>
          </a:p>
          <a:p>
            <a:pPr algn="ctr">
              <a:spcBef>
                <a:spcPct val="50000"/>
              </a:spcBef>
              <a:buFontTx/>
              <a:buNone/>
            </a:pPr>
            <a:r>
              <a:rPr lang="de-DE" sz="1200" dirty="0">
                <a:solidFill>
                  <a:schemeClr val="bg1"/>
                </a:solidFill>
              </a:rPr>
              <a:t>(Informatische Prinzipien</a:t>
            </a:r>
            <a:br>
              <a:rPr lang="de-DE" sz="1200" dirty="0">
                <a:solidFill>
                  <a:schemeClr val="bg1"/>
                </a:solidFill>
              </a:rPr>
            </a:br>
            <a:r>
              <a:rPr lang="de-DE" sz="1200" dirty="0">
                <a:solidFill>
                  <a:schemeClr val="bg1"/>
                </a:solidFill>
              </a:rPr>
              <a:t>Algorithmen</a:t>
            </a:r>
            <a:br>
              <a:rPr lang="de-DE" sz="1200" dirty="0">
                <a:solidFill>
                  <a:schemeClr val="bg1"/>
                </a:solidFill>
              </a:rPr>
            </a:br>
            <a:r>
              <a:rPr lang="de-DE" sz="1200" dirty="0">
                <a:solidFill>
                  <a:schemeClr val="bg1"/>
                </a:solidFill>
              </a:rPr>
              <a:t>Entwurfsmuster)</a:t>
            </a:r>
          </a:p>
        </p:txBody>
      </p:sp>
      <p:sp>
        <p:nvSpPr>
          <p:cNvPr id="18" name="Text Box 16">
            <a:extLst>
              <a:ext uri="{FF2B5EF4-FFF2-40B4-BE49-F238E27FC236}">
                <a16:creationId xmlns:a16="http://schemas.microsoft.com/office/drawing/2014/main" id="{E3A193B0-B683-4948-9F98-E16D6C3FDEFC}"/>
              </a:ext>
            </a:extLst>
          </p:cNvPr>
          <p:cNvSpPr txBox="1">
            <a:spLocks noChangeArrowheads="1"/>
          </p:cNvSpPr>
          <p:nvPr/>
        </p:nvSpPr>
        <p:spPr bwMode="auto">
          <a:xfrm rot="-5400000">
            <a:off x="4874903" y="4551829"/>
            <a:ext cx="166590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dirty="0">
                <a:solidFill>
                  <a:schemeClr val="bg1"/>
                </a:solidFill>
              </a:rPr>
              <a:t>Benutzungsschnittstelle</a:t>
            </a:r>
          </a:p>
        </p:txBody>
      </p:sp>
      <p:sp>
        <p:nvSpPr>
          <p:cNvPr id="19" name="Line 17">
            <a:extLst>
              <a:ext uri="{FF2B5EF4-FFF2-40B4-BE49-F238E27FC236}">
                <a16:creationId xmlns:a16="http://schemas.microsoft.com/office/drawing/2014/main" id="{81566845-B7F4-4CE0-9DA0-F6E092D1A585}"/>
              </a:ext>
            </a:extLst>
          </p:cNvPr>
          <p:cNvSpPr>
            <a:spLocks noChangeShapeType="1"/>
          </p:cNvSpPr>
          <p:nvPr/>
        </p:nvSpPr>
        <p:spPr bwMode="auto">
          <a:xfrm>
            <a:off x="5872162" y="4108509"/>
            <a:ext cx="8382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0" name="Text Box 18">
            <a:extLst>
              <a:ext uri="{FF2B5EF4-FFF2-40B4-BE49-F238E27FC236}">
                <a16:creationId xmlns:a16="http://schemas.microsoft.com/office/drawing/2014/main" id="{520416A0-1936-4A50-A97C-74708F17C6A5}"/>
              </a:ext>
            </a:extLst>
          </p:cNvPr>
          <p:cNvSpPr txBox="1">
            <a:spLocks noChangeArrowheads="1"/>
          </p:cNvSpPr>
          <p:nvPr/>
        </p:nvSpPr>
        <p:spPr bwMode="auto">
          <a:xfrm>
            <a:off x="6118225" y="3879909"/>
            <a:ext cx="4095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dirty="0">
                <a:solidFill>
                  <a:srgbClr val="00019A"/>
                </a:solidFill>
              </a:rPr>
              <a:t>HCI</a:t>
            </a:r>
          </a:p>
        </p:txBody>
      </p:sp>
      <p:sp>
        <p:nvSpPr>
          <p:cNvPr id="21" name="Line 19">
            <a:extLst>
              <a:ext uri="{FF2B5EF4-FFF2-40B4-BE49-F238E27FC236}">
                <a16:creationId xmlns:a16="http://schemas.microsoft.com/office/drawing/2014/main" id="{841A677D-CA67-4525-A4C6-EB252D82DB01}"/>
              </a:ext>
            </a:extLst>
          </p:cNvPr>
          <p:cNvSpPr>
            <a:spLocks noChangeShapeType="1"/>
          </p:cNvSpPr>
          <p:nvPr/>
        </p:nvSpPr>
        <p:spPr bwMode="auto">
          <a:xfrm>
            <a:off x="5948362" y="5151206"/>
            <a:ext cx="2286000"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2" name="Text Box 20">
            <a:extLst>
              <a:ext uri="{FF2B5EF4-FFF2-40B4-BE49-F238E27FC236}">
                <a16:creationId xmlns:a16="http://schemas.microsoft.com/office/drawing/2014/main" id="{DC65E511-FB16-45E1-BE2C-5CED29E42E2E}"/>
              </a:ext>
            </a:extLst>
          </p:cNvPr>
          <p:cNvSpPr txBox="1">
            <a:spLocks noChangeArrowheads="1"/>
          </p:cNvSpPr>
          <p:nvPr/>
        </p:nvSpPr>
        <p:spPr bwMode="auto">
          <a:xfrm>
            <a:off x="6033294" y="4883747"/>
            <a:ext cx="762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de-DE" sz="1200" dirty="0">
                <a:solidFill>
                  <a:srgbClr val="00019A"/>
                </a:solidFill>
              </a:rPr>
              <a:t>(H)CI </a:t>
            </a:r>
          </a:p>
        </p:txBody>
      </p:sp>
      <p:sp>
        <p:nvSpPr>
          <p:cNvPr id="23" name="Text Box 21">
            <a:extLst>
              <a:ext uri="{FF2B5EF4-FFF2-40B4-BE49-F238E27FC236}">
                <a16:creationId xmlns:a16="http://schemas.microsoft.com/office/drawing/2014/main" id="{4ACC672A-3470-4392-9D21-71575BE89681}"/>
              </a:ext>
            </a:extLst>
          </p:cNvPr>
          <p:cNvSpPr txBox="1">
            <a:spLocks noChangeArrowheads="1"/>
          </p:cNvSpPr>
          <p:nvPr/>
        </p:nvSpPr>
        <p:spPr bwMode="auto">
          <a:xfrm>
            <a:off x="6038428" y="5132831"/>
            <a:ext cx="1524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de-DE" sz="1200" dirty="0">
                <a:solidFill>
                  <a:srgbClr val="00019A"/>
                </a:solidFill>
              </a:rPr>
              <a:t>mit anderen IS</a:t>
            </a:r>
          </a:p>
        </p:txBody>
      </p:sp>
      <p:sp>
        <p:nvSpPr>
          <p:cNvPr id="24" name="Line 22">
            <a:extLst>
              <a:ext uri="{FF2B5EF4-FFF2-40B4-BE49-F238E27FC236}">
                <a16:creationId xmlns:a16="http://schemas.microsoft.com/office/drawing/2014/main" id="{D022CFF0-56BF-4765-871C-441E502DCC00}"/>
              </a:ext>
            </a:extLst>
          </p:cNvPr>
          <p:cNvSpPr>
            <a:spLocks noChangeShapeType="1"/>
          </p:cNvSpPr>
          <p:nvPr/>
        </p:nvSpPr>
        <p:spPr bwMode="auto">
          <a:xfrm flipV="1">
            <a:off x="6998209" y="3489796"/>
            <a:ext cx="2943281" cy="18226"/>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5" name="Text Box 23">
            <a:extLst>
              <a:ext uri="{FF2B5EF4-FFF2-40B4-BE49-F238E27FC236}">
                <a16:creationId xmlns:a16="http://schemas.microsoft.com/office/drawing/2014/main" id="{922533D6-6ED8-4208-9034-8F1CBFA55E16}"/>
              </a:ext>
            </a:extLst>
          </p:cNvPr>
          <p:cNvSpPr txBox="1">
            <a:spLocks noChangeArrowheads="1"/>
          </p:cNvSpPr>
          <p:nvPr/>
        </p:nvSpPr>
        <p:spPr bwMode="auto">
          <a:xfrm>
            <a:off x="7555947" y="3212335"/>
            <a:ext cx="2286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a:solidFill>
                  <a:srgbClr val="00019A"/>
                </a:solidFill>
              </a:rPr>
              <a:t>Kommunikation und Interaktion</a:t>
            </a:r>
          </a:p>
          <a:p>
            <a:pPr algn="ctr">
              <a:spcBef>
                <a:spcPct val="50000"/>
              </a:spcBef>
              <a:buFontTx/>
              <a:buNone/>
            </a:pPr>
            <a:r>
              <a:rPr lang="de-DE" sz="1200">
                <a:solidFill>
                  <a:srgbClr val="00019A"/>
                </a:solidFill>
              </a:rPr>
              <a:t>mit anderen Organisationen</a:t>
            </a:r>
          </a:p>
        </p:txBody>
      </p:sp>
      <p:sp>
        <p:nvSpPr>
          <p:cNvPr id="26" name="Text Box 24">
            <a:extLst>
              <a:ext uri="{FF2B5EF4-FFF2-40B4-BE49-F238E27FC236}">
                <a16:creationId xmlns:a16="http://schemas.microsoft.com/office/drawing/2014/main" id="{D461DF1E-753B-4528-A742-0CD5ABCCF9C1}"/>
              </a:ext>
            </a:extLst>
          </p:cNvPr>
          <p:cNvSpPr txBox="1">
            <a:spLocks noChangeArrowheads="1"/>
          </p:cNvSpPr>
          <p:nvPr/>
        </p:nvSpPr>
        <p:spPr bwMode="auto">
          <a:xfrm>
            <a:off x="4890294" y="3498909"/>
            <a:ext cx="2286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de-DE" sz="1800" b="1" u="sng" dirty="0">
                <a:solidFill>
                  <a:schemeClr val="bg1"/>
                </a:solidFill>
              </a:rPr>
              <a:t>Informatik</a:t>
            </a:r>
            <a:r>
              <a:rPr lang="de-DE" sz="1800" b="1" u="sng" dirty="0">
                <a:solidFill>
                  <a:schemeClr val="accent1"/>
                </a:solidFill>
              </a:rPr>
              <a:t>system</a:t>
            </a:r>
            <a:endParaRPr lang="de-DE" b="1" u="sng" dirty="0">
              <a:solidFill>
                <a:schemeClr val="accent1"/>
              </a:solidFill>
            </a:endParaRPr>
          </a:p>
        </p:txBody>
      </p:sp>
      <p:sp>
        <p:nvSpPr>
          <p:cNvPr id="27" name="Line 25">
            <a:extLst>
              <a:ext uri="{FF2B5EF4-FFF2-40B4-BE49-F238E27FC236}">
                <a16:creationId xmlns:a16="http://schemas.microsoft.com/office/drawing/2014/main" id="{720ACA7F-3E43-4A71-BF13-B6E84E5C7BF7}"/>
              </a:ext>
            </a:extLst>
          </p:cNvPr>
          <p:cNvSpPr>
            <a:spLocks noChangeShapeType="1"/>
          </p:cNvSpPr>
          <p:nvPr/>
        </p:nvSpPr>
        <p:spPr bwMode="auto">
          <a:xfrm flipH="1" flipV="1">
            <a:off x="6940837" y="4017228"/>
            <a:ext cx="1447800" cy="1143000"/>
          </a:xfrm>
          <a:prstGeom prst="line">
            <a:avLst/>
          </a:prstGeom>
          <a:noFill/>
          <a:ln w="38100">
            <a:solidFill>
              <a:srgbClr val="8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de-DE"/>
          </a:p>
        </p:txBody>
      </p:sp>
      <p:sp>
        <p:nvSpPr>
          <p:cNvPr id="28" name="Text Box 26">
            <a:extLst>
              <a:ext uri="{FF2B5EF4-FFF2-40B4-BE49-F238E27FC236}">
                <a16:creationId xmlns:a16="http://schemas.microsoft.com/office/drawing/2014/main" id="{DCD34F26-30F9-498D-B375-2EAD4D8D6871}"/>
              </a:ext>
            </a:extLst>
          </p:cNvPr>
          <p:cNvSpPr txBox="1">
            <a:spLocks noChangeArrowheads="1"/>
          </p:cNvSpPr>
          <p:nvPr/>
        </p:nvSpPr>
        <p:spPr bwMode="auto">
          <a:xfrm rot="2287401">
            <a:off x="6918328" y="4355660"/>
            <a:ext cx="1981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de-DE" sz="1800" dirty="0">
                <a:solidFill>
                  <a:srgbClr val="00019A"/>
                </a:solidFill>
              </a:rPr>
              <a:t>Re-engineering</a:t>
            </a:r>
          </a:p>
        </p:txBody>
      </p:sp>
      <p:sp>
        <p:nvSpPr>
          <p:cNvPr id="29" name="Text Box 28">
            <a:extLst>
              <a:ext uri="{FF2B5EF4-FFF2-40B4-BE49-F238E27FC236}">
                <a16:creationId xmlns:a16="http://schemas.microsoft.com/office/drawing/2014/main" id="{2E691035-4D5A-4607-85D7-94F2B1161957}"/>
              </a:ext>
            </a:extLst>
          </p:cNvPr>
          <p:cNvSpPr txBox="1">
            <a:spLocks noChangeArrowheads="1"/>
          </p:cNvSpPr>
          <p:nvPr/>
        </p:nvSpPr>
        <p:spPr bwMode="auto">
          <a:xfrm rot="2302871">
            <a:off x="6656759" y="4581139"/>
            <a:ext cx="1981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spcBef>
                <a:spcPct val="50000"/>
              </a:spcBef>
              <a:buFontTx/>
              <a:buNone/>
            </a:pPr>
            <a:r>
              <a:rPr lang="de-DE" sz="1800" dirty="0">
                <a:solidFill>
                  <a:srgbClr val="00019A"/>
                </a:solidFill>
              </a:rPr>
              <a:t>Dekonstruktion</a:t>
            </a:r>
          </a:p>
        </p:txBody>
      </p:sp>
      <p:sp>
        <p:nvSpPr>
          <p:cNvPr id="30" name="Text Box 9">
            <a:extLst>
              <a:ext uri="{FF2B5EF4-FFF2-40B4-BE49-F238E27FC236}">
                <a16:creationId xmlns:a16="http://schemas.microsoft.com/office/drawing/2014/main" id="{D792355F-52C4-4E0E-89DB-06B420141FFF}"/>
              </a:ext>
            </a:extLst>
          </p:cNvPr>
          <p:cNvSpPr txBox="1">
            <a:spLocks noChangeArrowheads="1"/>
          </p:cNvSpPr>
          <p:nvPr/>
        </p:nvSpPr>
        <p:spPr bwMode="auto">
          <a:xfrm>
            <a:off x="8598599" y="5753634"/>
            <a:ext cx="248670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wrap="none" anchor="ctr">
            <a:spAutoFit/>
          </a:bodyPr>
          <a:lstStyle>
            <a:lvl1pPr eaLnBrk="0" hangingPunct="0">
              <a:defRPr sz="1600">
                <a:solidFill>
                  <a:schemeClr val="bg2"/>
                </a:solidFill>
                <a:latin typeface="MetaNormalLF-Roman" pitchFamily="34" charset="0"/>
                <a:ea typeface="ＭＳ Ｐゴシック" charset="-128"/>
              </a:defRPr>
            </a:lvl1pPr>
            <a:lvl2pPr marL="37931725" indent="-37474525" eaLnBrk="0" hangingPunct="0">
              <a:defRPr sz="1600">
                <a:solidFill>
                  <a:schemeClr val="bg2"/>
                </a:solidFill>
                <a:latin typeface="MetaNormalLF-Roman" pitchFamily="34" charset="0"/>
                <a:ea typeface="ＭＳ Ｐゴシック" charset="-128"/>
              </a:defRPr>
            </a:lvl2pPr>
            <a:lvl3pPr eaLnBrk="0" hangingPunct="0">
              <a:defRPr sz="1600">
                <a:solidFill>
                  <a:schemeClr val="bg2"/>
                </a:solidFill>
                <a:latin typeface="MetaNormalLF-Roman" pitchFamily="34" charset="0"/>
                <a:ea typeface="ＭＳ Ｐゴシック" charset="-128"/>
              </a:defRPr>
            </a:lvl3pPr>
            <a:lvl4pPr eaLnBrk="0" hangingPunct="0">
              <a:defRPr sz="1600">
                <a:solidFill>
                  <a:schemeClr val="bg2"/>
                </a:solidFill>
                <a:latin typeface="MetaNormalLF-Roman" pitchFamily="34" charset="0"/>
                <a:ea typeface="ＭＳ Ｐゴシック" charset="-128"/>
              </a:defRPr>
            </a:lvl4pPr>
            <a:lvl5pPr eaLnBrk="0" hangingPunct="0">
              <a:defRPr sz="1600">
                <a:solidFill>
                  <a:schemeClr val="bg2"/>
                </a:solidFill>
                <a:latin typeface="MetaNormalLF-Roman" pitchFamily="34" charset="0"/>
                <a:ea typeface="ＭＳ Ｐゴシック" charset="-128"/>
              </a:defRPr>
            </a:lvl5pPr>
            <a:lvl6pPr marL="457200" eaLnBrk="0" fontAlgn="base" hangingPunct="0">
              <a:spcBef>
                <a:spcPct val="20000"/>
              </a:spcBef>
              <a:spcAft>
                <a:spcPct val="0"/>
              </a:spcAft>
              <a:defRPr sz="1600">
                <a:solidFill>
                  <a:schemeClr val="bg2"/>
                </a:solidFill>
                <a:latin typeface="MetaNormalLF-Roman" pitchFamily="34" charset="0"/>
                <a:ea typeface="ＭＳ Ｐゴシック" charset="-128"/>
              </a:defRPr>
            </a:lvl6pPr>
            <a:lvl7pPr marL="914400" eaLnBrk="0" fontAlgn="base" hangingPunct="0">
              <a:spcBef>
                <a:spcPct val="20000"/>
              </a:spcBef>
              <a:spcAft>
                <a:spcPct val="0"/>
              </a:spcAft>
              <a:defRPr sz="1600">
                <a:solidFill>
                  <a:schemeClr val="bg2"/>
                </a:solidFill>
                <a:latin typeface="MetaNormalLF-Roman" pitchFamily="34" charset="0"/>
                <a:ea typeface="ＭＳ Ｐゴシック" charset="-128"/>
              </a:defRPr>
            </a:lvl7pPr>
            <a:lvl8pPr marL="1371600" eaLnBrk="0" fontAlgn="base" hangingPunct="0">
              <a:spcBef>
                <a:spcPct val="20000"/>
              </a:spcBef>
              <a:spcAft>
                <a:spcPct val="0"/>
              </a:spcAft>
              <a:defRPr sz="1600">
                <a:solidFill>
                  <a:schemeClr val="bg2"/>
                </a:solidFill>
                <a:latin typeface="MetaNormalLF-Roman" pitchFamily="34" charset="0"/>
                <a:ea typeface="ＭＳ Ｐゴシック" charset="-128"/>
              </a:defRPr>
            </a:lvl8pPr>
            <a:lvl9pPr marL="1828800" eaLnBrk="0" fontAlgn="base" hangingPunct="0">
              <a:spcBef>
                <a:spcPct val="20000"/>
              </a:spcBef>
              <a:spcAft>
                <a:spcPct val="0"/>
              </a:spcAft>
              <a:defRPr sz="1600">
                <a:solidFill>
                  <a:schemeClr val="bg2"/>
                </a:solidFill>
                <a:latin typeface="MetaNormalLF-Roman" pitchFamily="34" charset="0"/>
                <a:ea typeface="ＭＳ Ｐゴシック" charset="-128"/>
              </a:defRPr>
            </a:lvl9pPr>
          </a:lstStyle>
          <a:p>
            <a:pPr algn="ctr">
              <a:spcBef>
                <a:spcPct val="50000"/>
              </a:spcBef>
              <a:buFontTx/>
              <a:buNone/>
            </a:pPr>
            <a:r>
              <a:rPr lang="de-DE" sz="1200" dirty="0">
                <a:solidFill>
                  <a:srgbClr val="00019A"/>
                </a:solidFill>
              </a:rPr>
              <a:t>   HCI = Human Computer Interaction</a:t>
            </a:r>
          </a:p>
        </p:txBody>
      </p:sp>
    </p:spTree>
    <p:extLst>
      <p:ext uri="{BB962C8B-B14F-4D97-AF65-F5344CB8AC3E}">
        <p14:creationId xmlns:p14="http://schemas.microsoft.com/office/powerpoint/2010/main" val="31100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16" grpId="0" animBg="1"/>
      <p:bldP spid="27" grpId="0" animBg="1"/>
      <p:bldP spid="28" grpId="0" autoUpdateAnimBg="0"/>
      <p:bldP spid="2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B2160-7835-41AE-B1D1-5971076D3139}"/>
              </a:ext>
            </a:extLst>
          </p:cNvPr>
          <p:cNvSpPr>
            <a:spLocks noGrp="1"/>
          </p:cNvSpPr>
          <p:nvPr>
            <p:ph type="title"/>
          </p:nvPr>
        </p:nvSpPr>
        <p:spPr/>
        <p:txBody>
          <a:bodyPr>
            <a:normAutofit fontScale="90000"/>
          </a:bodyPr>
          <a:lstStyle/>
          <a:p>
            <a:r>
              <a:rPr lang="de-DE" dirty="0"/>
              <a:t>Software als Teil von Informatiksystemen</a:t>
            </a:r>
            <a:br>
              <a:rPr lang="de-DE" dirty="0"/>
            </a:br>
            <a:r>
              <a:rPr lang="de-DE" dirty="0"/>
              <a:t>                                 </a:t>
            </a:r>
            <a:r>
              <a:rPr lang="de-DE" sz="2800" dirty="0"/>
              <a:t>beachte Produkt Prozess Komplementarität I*</a:t>
            </a:r>
          </a:p>
        </p:txBody>
      </p:sp>
      <p:sp>
        <p:nvSpPr>
          <p:cNvPr id="3" name="Inhaltsplatzhalter 2">
            <a:extLst>
              <a:ext uri="{FF2B5EF4-FFF2-40B4-BE49-F238E27FC236}">
                <a16:creationId xmlns:a16="http://schemas.microsoft.com/office/drawing/2014/main" id="{A2FE3779-F294-4561-8F17-9E0A59F05C05}"/>
              </a:ext>
            </a:extLst>
          </p:cNvPr>
          <p:cNvSpPr>
            <a:spLocks noGrp="1"/>
          </p:cNvSpPr>
          <p:nvPr>
            <p:ph idx="1"/>
          </p:nvPr>
        </p:nvSpPr>
        <p:spPr/>
        <p:txBody>
          <a:bodyPr>
            <a:normAutofit fontScale="70000" lnSpcReduction="20000"/>
          </a:bodyPr>
          <a:lstStyle/>
          <a:p>
            <a:pPr>
              <a:buFont typeface="Wingdings" charset="2"/>
              <a:buChar char="w"/>
            </a:pPr>
            <a:r>
              <a:rPr lang="de-DE" sz="2800" dirty="0"/>
              <a:t>Softwareentwicklung ist ein produktiver, kommunikativer Prozess mit verschiedenen </a:t>
            </a:r>
            <a:r>
              <a:rPr lang="de-DE" sz="2800" dirty="0">
                <a:solidFill>
                  <a:srgbClr val="FF6600"/>
                </a:solidFill>
              </a:rPr>
              <a:t>Phasen (Vorgehensmodell)</a:t>
            </a:r>
          </a:p>
          <a:p>
            <a:pPr>
              <a:buFont typeface="Wingdings" charset="2"/>
              <a:buChar char="w"/>
            </a:pPr>
            <a:r>
              <a:rPr lang="de-DE" sz="2800" dirty="0"/>
              <a:t>Der </a:t>
            </a:r>
            <a:r>
              <a:rPr lang="de-DE" sz="2800" dirty="0">
                <a:solidFill>
                  <a:srgbClr val="FF6600"/>
                </a:solidFill>
              </a:rPr>
              <a:t>Entwicklungsprozess</a:t>
            </a:r>
            <a:r>
              <a:rPr lang="de-DE" sz="2800" dirty="0"/>
              <a:t> für ein Softwareprodukt ist niemals abgeschlossen (Fortlaufende Versionen, </a:t>
            </a:r>
            <a:r>
              <a:rPr lang="de-DE" sz="2800" dirty="0">
                <a:solidFill>
                  <a:srgbClr val="FF6600"/>
                </a:solidFill>
              </a:rPr>
              <a:t>Re-engineering, </a:t>
            </a:r>
            <a:r>
              <a:rPr lang="de-DE" sz="2800" dirty="0" err="1">
                <a:solidFill>
                  <a:srgbClr val="FF6600"/>
                </a:solidFill>
              </a:rPr>
              <a:t>life-cycle</a:t>
            </a:r>
            <a:r>
              <a:rPr lang="de-DE" sz="2800" dirty="0"/>
              <a:t>) </a:t>
            </a:r>
          </a:p>
          <a:p>
            <a:pPr>
              <a:buFont typeface="Wingdings" charset="2"/>
              <a:buChar char="w"/>
            </a:pPr>
            <a:r>
              <a:rPr lang="de-DE" sz="2800" dirty="0"/>
              <a:t>Das Produkt Software ist das </a:t>
            </a:r>
            <a:r>
              <a:rPr lang="de-DE" sz="2800" dirty="0">
                <a:solidFill>
                  <a:srgbClr val="FF6600"/>
                </a:solidFill>
              </a:rPr>
              <a:t>Ergebnis eines Kommunikations- und Entscheidungsprozesses</a:t>
            </a:r>
            <a:r>
              <a:rPr lang="de-DE" sz="2800" dirty="0"/>
              <a:t> zwischen Entwicklern, Auftraggebern und ggf. Nutzern. Eine Sequenz von Entwurfs- und Designentscheidungen führt schließlich zu dem ‚fertigen’ Produkt; </a:t>
            </a:r>
          </a:p>
          <a:p>
            <a:pPr>
              <a:buFont typeface="Wingdings" charset="2"/>
              <a:buChar char="w"/>
            </a:pPr>
            <a:r>
              <a:rPr lang="de-DE" sz="2800" dirty="0"/>
              <a:t>Prozess unterliegt </a:t>
            </a:r>
            <a:r>
              <a:rPr lang="de-DE" sz="2800" dirty="0">
                <a:solidFill>
                  <a:srgbClr val="FF6600"/>
                </a:solidFill>
              </a:rPr>
              <a:t>technischer Zweckrationalität </a:t>
            </a:r>
            <a:r>
              <a:rPr lang="de-DE" sz="2800" dirty="0"/>
              <a:t>(Geld, Zeit, Interessen) </a:t>
            </a:r>
          </a:p>
          <a:p>
            <a:pPr>
              <a:lnSpc>
                <a:spcPct val="90000"/>
              </a:lnSpc>
              <a:buFont typeface="Wingdings" charset="2"/>
              <a:buChar char="w"/>
            </a:pPr>
            <a:r>
              <a:rPr lang="de-DE" sz="2800" dirty="0">
                <a:solidFill>
                  <a:srgbClr val="FF6600"/>
                </a:solidFill>
              </a:rPr>
              <a:t>Software-Entwicklung </a:t>
            </a:r>
            <a:r>
              <a:rPr lang="de-DE" sz="2800" dirty="0"/>
              <a:t>als Prozess von </a:t>
            </a:r>
            <a:r>
              <a:rPr lang="de-DE" sz="2800" dirty="0">
                <a:solidFill>
                  <a:srgbClr val="FF6600"/>
                </a:solidFill>
              </a:rPr>
              <a:t>Abstraktion, Formalisierung und Reduktion</a:t>
            </a:r>
            <a:r>
              <a:rPr lang="de-DE" sz="2800" dirty="0"/>
              <a:t>, der Wissen, das in zwischenmenschlichen Kommunikationssituationen in Form von Informationen ausgetauscht wird, in formale Daten verwandelt. Derart generierte Daten sind mittels formaler Typografien </a:t>
            </a:r>
            <a:r>
              <a:rPr lang="de-DE" sz="2800" dirty="0" err="1"/>
              <a:t>maschinenles</a:t>
            </a:r>
            <a:r>
              <a:rPr lang="de-DE" sz="2800" dirty="0"/>
              <a:t>- und transformierbar (Krämer, 1988).</a:t>
            </a:r>
            <a:endParaRPr lang="de-DE" sz="2800" dirty="0">
              <a:solidFill>
                <a:srgbClr val="FF6600"/>
              </a:solidFill>
            </a:endParaRPr>
          </a:p>
          <a:p>
            <a:pPr>
              <a:lnSpc>
                <a:spcPct val="90000"/>
              </a:lnSpc>
              <a:buFont typeface="Wingdings" charset="2"/>
              <a:buChar char="w"/>
            </a:pPr>
            <a:r>
              <a:rPr lang="de-DE" sz="2800" dirty="0">
                <a:solidFill>
                  <a:srgbClr val="FF6600"/>
                </a:solidFill>
              </a:rPr>
              <a:t>Ablaufprozesse</a:t>
            </a:r>
            <a:r>
              <a:rPr lang="de-DE" sz="2800" dirty="0"/>
              <a:t> in realen Informatiksystemen</a:t>
            </a:r>
            <a:br>
              <a:rPr lang="de-DE" sz="2800" dirty="0"/>
            </a:br>
            <a:r>
              <a:rPr lang="de-DE" sz="2800" dirty="0"/>
              <a:t>Komplexitätsdimensionen von Informatiksystemen: Interaktivität, Parallelität, Verteilung, Kooperation, Mobilität…)</a:t>
            </a:r>
          </a:p>
          <a:p>
            <a:endParaRPr lang="de-DE" dirty="0"/>
          </a:p>
        </p:txBody>
      </p:sp>
      <p:sp>
        <p:nvSpPr>
          <p:cNvPr id="4" name="Foliennummernplatzhalter 3">
            <a:extLst>
              <a:ext uri="{FF2B5EF4-FFF2-40B4-BE49-F238E27FC236}">
                <a16:creationId xmlns:a16="http://schemas.microsoft.com/office/drawing/2014/main" id="{52EF17A2-AF1A-43F7-B64A-0A3D068738D0}"/>
              </a:ext>
            </a:extLst>
          </p:cNvPr>
          <p:cNvSpPr>
            <a:spLocks noGrp="1"/>
          </p:cNvSpPr>
          <p:nvPr>
            <p:ph type="sldNum" sz="quarter" idx="12"/>
          </p:nvPr>
        </p:nvSpPr>
        <p:spPr/>
        <p:txBody>
          <a:bodyPr/>
          <a:lstStyle/>
          <a:p>
            <a:fld id="{FA114BA8-E1E8-4B17-A80F-E8E9EE814FDD}" type="slidenum">
              <a:rPr lang="de-DE" smtClean="0"/>
              <a:t>9</a:t>
            </a:fld>
            <a:endParaRPr lang="de-DE"/>
          </a:p>
        </p:txBody>
      </p:sp>
      <p:sp>
        <p:nvSpPr>
          <p:cNvPr id="5" name="Textfeld 4">
            <a:extLst>
              <a:ext uri="{FF2B5EF4-FFF2-40B4-BE49-F238E27FC236}">
                <a16:creationId xmlns:a16="http://schemas.microsoft.com/office/drawing/2014/main" id="{25666955-C711-45BE-A832-6B867410CB02}"/>
              </a:ext>
            </a:extLst>
          </p:cNvPr>
          <p:cNvSpPr txBox="1"/>
          <p:nvPr/>
        </p:nvSpPr>
        <p:spPr>
          <a:xfrm>
            <a:off x="3581401" y="5851158"/>
            <a:ext cx="8196475" cy="830997"/>
          </a:xfrm>
          <a:prstGeom prst="rect">
            <a:avLst/>
          </a:prstGeom>
          <a:noFill/>
        </p:spPr>
        <p:txBody>
          <a:bodyPr wrap="none" rtlCol="0">
            <a:spAutoFit/>
          </a:bodyPr>
          <a:lstStyle/>
          <a:p>
            <a:r>
              <a:rPr lang="de-DE" sz="1600" dirty="0"/>
              <a:t>* vgl. Floyd, Christiane: </a:t>
            </a:r>
            <a:r>
              <a:rPr lang="de-DE" sz="1600" i="1" dirty="0"/>
              <a:t>Outline </a:t>
            </a:r>
            <a:r>
              <a:rPr lang="de-DE" sz="1600" i="1" dirty="0" err="1"/>
              <a:t>of</a:t>
            </a:r>
            <a:r>
              <a:rPr lang="de-DE" sz="1600" i="1" dirty="0"/>
              <a:t> a </a:t>
            </a:r>
            <a:r>
              <a:rPr lang="de-DE" sz="1600" i="1" dirty="0" err="1"/>
              <a:t>Paradigm</a:t>
            </a:r>
            <a:r>
              <a:rPr lang="de-DE" sz="1600" i="1" dirty="0"/>
              <a:t> Change in Software-Engineering. </a:t>
            </a:r>
            <a:br>
              <a:rPr lang="de-DE" sz="1600" dirty="0"/>
            </a:br>
            <a:r>
              <a:rPr lang="de-DE" sz="1600" dirty="0"/>
              <a:t>In: </a:t>
            </a:r>
            <a:r>
              <a:rPr lang="de-DE" sz="1600" dirty="0" err="1"/>
              <a:t>Bjerkness</a:t>
            </a:r>
            <a:r>
              <a:rPr lang="de-DE" sz="1600" dirty="0"/>
              <a:t>, G., </a:t>
            </a:r>
            <a:r>
              <a:rPr lang="de-DE" sz="1600" dirty="0" err="1"/>
              <a:t>Ehn</a:t>
            </a:r>
            <a:r>
              <a:rPr lang="de-DE" sz="1600" dirty="0"/>
              <a:t>, P. </a:t>
            </a:r>
            <a:r>
              <a:rPr lang="de-DE" sz="1600" dirty="0" err="1"/>
              <a:t>Kyng</a:t>
            </a:r>
            <a:r>
              <a:rPr lang="de-DE" sz="1600" dirty="0"/>
              <a:t>, M. (Eds.): Computers and Democracy. An Scandinavian Challenge. </a:t>
            </a:r>
            <a:br>
              <a:rPr lang="de-DE" sz="1600" dirty="0"/>
            </a:br>
            <a:r>
              <a:rPr lang="de-DE" sz="1600" dirty="0" err="1"/>
              <a:t>Avebury</a:t>
            </a:r>
            <a:r>
              <a:rPr lang="de-DE" sz="1600" dirty="0"/>
              <a:t>: Aldershot. 1987 S. 193- 210</a:t>
            </a:r>
          </a:p>
        </p:txBody>
      </p:sp>
    </p:spTree>
    <p:extLst>
      <p:ext uri="{BB962C8B-B14F-4D97-AF65-F5344CB8AC3E}">
        <p14:creationId xmlns:p14="http://schemas.microsoft.com/office/powerpoint/2010/main" val="184750904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4105</Words>
  <Application>Microsoft Office PowerPoint</Application>
  <PresentationFormat>Breitbild</PresentationFormat>
  <Paragraphs>342</Paragraphs>
  <Slides>27</Slides>
  <Notes>27</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27</vt:i4>
      </vt:variant>
    </vt:vector>
  </HeadingPairs>
  <TitlesOfParts>
    <vt:vector size="38" baseType="lpstr">
      <vt:lpstr>Arial</vt:lpstr>
      <vt:lpstr>Calibri</vt:lpstr>
      <vt:lpstr>Calibri Light</vt:lpstr>
      <vt:lpstr>Calibri, serif</vt:lpstr>
      <vt:lpstr>Helvetica</vt:lpstr>
      <vt:lpstr>MetaNormalLF-Roman</vt:lpstr>
      <vt:lpstr>Open Sans</vt:lpstr>
      <vt:lpstr>Wingdings</vt:lpstr>
      <vt:lpstr>Office</vt:lpstr>
      <vt:lpstr>CorelDRAW</vt:lpstr>
      <vt:lpstr>Flash-Film</vt:lpstr>
      <vt:lpstr>Systemorientierte Didaktik der Informatik</vt:lpstr>
      <vt:lpstr>Gliederung</vt:lpstr>
      <vt:lpstr>Phänomenologie der Informatiksysteme</vt:lpstr>
      <vt:lpstr>Zugang zu Informatiksystemen im Unterricht</vt:lpstr>
      <vt:lpstr>Theorie der Informatiksysteme</vt:lpstr>
      <vt:lpstr>Dimensionen von Informatiksystemen </vt:lpstr>
      <vt:lpstr>Informatiksysteme als soziotechnische Systeme</vt:lpstr>
      <vt:lpstr>Elemente eines Informatiksystems</vt:lpstr>
      <vt:lpstr>Software als Teil von Informatiksystemen                                  beachte Produkt Prozess Komplementarität I*</vt:lpstr>
      <vt:lpstr>Software als Teil von Informatiksystemen                                  beachte Produkt Prozess Komplementarität II</vt:lpstr>
      <vt:lpstr>Theoretische Bezüge der Systemorientierten Didaktik</vt:lpstr>
      <vt:lpstr>Lerntheoretische Grundlagen</vt:lpstr>
      <vt:lpstr>                     Jacques Derrida:</vt:lpstr>
      <vt:lpstr>Zum Systembegriff                  (Niclas Luhmann)</vt:lpstr>
      <vt:lpstr>Einfluss Ropohl: Sozio-technische Systeme </vt:lpstr>
      <vt:lpstr>PowerPoint-Präsentation</vt:lpstr>
      <vt:lpstr>„Dekonstruktion“ von Informatiksystemen</vt:lpstr>
      <vt:lpstr>Modelle der Dekonstruktion</vt:lpstr>
      <vt:lpstr>Sieben Schritte Schema zur Dekonstruktion</vt:lpstr>
      <vt:lpstr>Didaktische Prinzipien des Informatik Lernlabors (ILL)</vt:lpstr>
      <vt:lpstr>Exploration Cycle</vt:lpstr>
      <vt:lpstr>Design Cycle</vt:lpstr>
      <vt:lpstr>Didaktik und Informatikunterricht</vt:lpstr>
      <vt:lpstr>Ein Fazit</vt:lpstr>
      <vt:lpstr>Referenzen (Primär Literatur)</vt:lpstr>
      <vt:lpstr>Sonstige Referenzen (weiterführende Literatur)</vt:lpstr>
      <vt:lpstr>Weitere Bildquellen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Systemorientierte Didaktik der Informatik</dc:title>
  <dc:creator>Engbring</dc:creator>
  <cp:lastModifiedBy>Engbring</cp:lastModifiedBy>
  <cp:revision>65</cp:revision>
  <cp:lastPrinted>2024-09-30T09:20:41Z</cp:lastPrinted>
  <dcterms:created xsi:type="dcterms:W3CDTF">2024-08-26T11:35:25Z</dcterms:created>
  <dcterms:modified xsi:type="dcterms:W3CDTF">2024-09-30T13:25:42Z</dcterms:modified>
</cp:coreProperties>
</file>