
<file path=[Content_Types].xml><?xml version="1.0" encoding="utf-8"?>
<Types xmlns="http://schemas.openxmlformats.org/package/2006/content-types">
  <Default Extension="docx" ContentType="application/vnd.openxmlformats-officedocument.wordprocessingml.document"/>
  <Default Extension="mp4" ContentType="video/unknown"/>
  <Default Extension="svg" ContentType="image/svg+xml"/>
  <Default Extension="mp3" ContentType="audio/mpeg"/>
  <Default Extension="wmf" ContentType="image/x-wmf"/>
  <Default Extension="png" ContentType="image/png"/>
  <Default Extension="jpg" ContentType="image/jpeg"/>
  <Default Extension="jpeg" ContentType="image/jpeg"/>
  <Default Extension="emf" ContentType="image/x-emf"/>
  <Default Extension="xml" ContentType="application/xml"/>
  <Default Extension="rels" ContentType="application/vnd.openxmlformats-package.relationships+xml"/>
  <Default Extension="bin" ContentType="application/vnd.openxmlformats-officedocument.oleObject"/>
  <Override PartName="/ppt/notesSlides/notesSlide198.xml" ContentType="application/vnd.openxmlformats-officedocument.presentationml.notesSlide+xml"/>
  <Override PartName="/ppt/notesSlides/notesSlide197.xml" ContentType="application/vnd.openxmlformats-officedocument.presentationml.notesSlide+xml"/>
  <Override PartName="/ppt/notesSlides/notesSlide196.xml" ContentType="application/vnd.openxmlformats-officedocument.presentationml.notesSlide+xml"/>
  <Override PartName="/ppt/notesSlides/notesSlide193.xml" ContentType="application/vnd.openxmlformats-officedocument.presentationml.notesSlide+xml"/>
  <Override PartName="/ppt/notesSlides/notesSlide191.xml" ContentType="application/vnd.openxmlformats-officedocument.presentationml.notesSlide+xml"/>
  <Override PartName="/ppt/notesSlides/notesSlide189.xml" ContentType="application/vnd.openxmlformats-officedocument.presentationml.notesSlide+xml"/>
  <Override PartName="/ppt/notesSlides/notesSlide187.xml" ContentType="application/vnd.openxmlformats-officedocument.presentationml.notesSlide+xml"/>
  <Override PartName="/ppt/notesSlides/notesSlide183.xml" ContentType="application/vnd.openxmlformats-officedocument.presentationml.notesSlide+xml"/>
  <Override PartName="/ppt/notesSlides/notesSlide180.xml" ContentType="application/vnd.openxmlformats-officedocument.presentationml.notesSlide+xml"/>
  <Override PartName="/ppt/notesSlides/notesSlide178.xml" ContentType="application/vnd.openxmlformats-officedocument.presentationml.notesSlide+xml"/>
  <Override PartName="/ppt/notesSlides/notesSlide172.xml" ContentType="application/vnd.openxmlformats-officedocument.presentationml.notesSlide+xml"/>
  <Override PartName="/ppt/notesSlides/notesSlide171.xml" ContentType="application/vnd.openxmlformats-officedocument.presentationml.notesSlide+xml"/>
  <Override PartName="/ppt/notesSlides/notesSlide168.xml" ContentType="application/vnd.openxmlformats-officedocument.presentationml.notesSlide+xml"/>
  <Override PartName="/ppt/notesSlides/notesSlide166.xml" ContentType="application/vnd.openxmlformats-officedocument.presentationml.notesSlide+xml"/>
  <Override PartName="/ppt/notesSlides/notesSlide188.xml" ContentType="application/vnd.openxmlformats-officedocument.presentationml.notesSlide+xml"/>
  <Override PartName="/ppt/notesSlides/notesSlide165.xml" ContentType="application/vnd.openxmlformats-officedocument.presentationml.notesSlide+xml"/>
  <Override PartName="/ppt/notesSlides/notesSlide163.xml" ContentType="application/vnd.openxmlformats-officedocument.presentationml.notesSlide+xml"/>
  <Override PartName="/ppt/notesSlides/notesSlide162.xml" ContentType="application/vnd.openxmlformats-officedocument.presentationml.notesSlide+xml"/>
  <Override PartName="/ppt/notesSlides/notesSlide158.xml" ContentType="application/vnd.openxmlformats-officedocument.presentationml.notesSlide+xml"/>
  <Override PartName="/ppt/notesSlides/notesSlide157.xml" ContentType="application/vnd.openxmlformats-officedocument.presentationml.notesSlide+xml"/>
  <Override PartName="/ppt/notesSlides/notesSlide156.xml" ContentType="application/vnd.openxmlformats-officedocument.presentationml.notesSlide+xml"/>
  <Override PartName="/ppt/notesSlides/notesSlide151.xml" ContentType="application/vnd.openxmlformats-officedocument.presentationml.notesSlide+xml"/>
  <Override PartName="/ppt/notesSlides/notesSlide148.xml" ContentType="application/vnd.openxmlformats-officedocument.presentationml.notesSlide+xml"/>
  <Override PartName="/ppt/notesSlides/notesSlide145.xml" ContentType="application/vnd.openxmlformats-officedocument.presentationml.notesSlide+xml"/>
  <Override PartName="/ppt/notesSlides/notesSlide160.xml" ContentType="application/vnd.openxmlformats-officedocument.presentationml.notesSlide+xml"/>
  <Override PartName="/ppt/notesSlides/notesSlide144.xml" ContentType="application/vnd.openxmlformats-officedocument.presentationml.notesSlide+xml"/>
  <Override PartName="/ppt/notesSlides/notesSlide143.xml" ContentType="application/vnd.openxmlformats-officedocument.presentationml.notesSlide+xml"/>
  <Override PartName="/ppt/notesSlides/notesSlide141.xml" ContentType="application/vnd.openxmlformats-officedocument.presentationml.notesSlide+xml"/>
  <Override PartName="/ppt/notesSlides/notesSlide139.xml" ContentType="application/vnd.openxmlformats-officedocument.presentationml.notesSlide+xml"/>
  <Override PartName="/ppt/notesSlides/notesSlide200.xml" ContentType="application/vnd.openxmlformats-officedocument.presentationml.notesSlide+xml"/>
  <Override PartName="/ppt/notesSlides/notesSlide136.xml" ContentType="application/vnd.openxmlformats-officedocument.presentationml.notesSlide+xml"/>
  <Override PartName="/ppt/notesSlides/notesSlide135.xml" ContentType="application/vnd.openxmlformats-officedocument.presentationml.notesSlide+xml"/>
  <Override PartName="/ppt/notesSlides/notesSlide134.xml" ContentType="application/vnd.openxmlformats-officedocument.presentationml.notesSlide+xml"/>
  <Override PartName="/ppt/notesSlides/notesSlide131.xml" ContentType="application/vnd.openxmlformats-officedocument.presentationml.notesSlide+xml"/>
  <Override PartName="/ppt/notesSlides/notesSlide130.xml" ContentType="application/vnd.openxmlformats-officedocument.presentationml.notesSlide+xml"/>
  <Override PartName="/ppt/notesSlides/notesSlide129.xml" ContentType="application/vnd.openxmlformats-officedocument.presentationml.notesSlide+xml"/>
  <Override PartName="/ppt/notesSlides/notesSlide128.xml" ContentType="application/vnd.openxmlformats-officedocument.presentationml.notesSlide+xml"/>
  <Override PartName="/ppt/notesSlides/notesSlide122.xml" ContentType="application/vnd.openxmlformats-officedocument.presentationml.notesSlide+xml"/>
  <Override PartName="/ppt/notesSlides/notesSlide121.xml" ContentType="application/vnd.openxmlformats-officedocument.presentationml.notesSlide+xml"/>
  <Override PartName="/ppt/notesSlides/notesSlide177.xml" ContentType="application/vnd.openxmlformats-officedocument.presentationml.notesSlide+xml"/>
  <Override PartName="/ppt/notesSlides/notesSlide120.xml" ContentType="application/vnd.openxmlformats-officedocument.presentationml.notesSlide+xml"/>
  <Override PartName="/ppt/notesSlides/notesSlide182.xml" ContentType="application/vnd.openxmlformats-officedocument.presentationml.notesSlide+xml"/>
  <Override PartName="/ppt/notesSlides/notesSlide119.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113.xml" ContentType="application/vnd.openxmlformats-officedocument.presentationml.notesSlide+xml"/>
  <Override PartName="/ppt/notesSlides/notesSlide111.xml" ContentType="application/vnd.openxmlformats-officedocument.presentationml.notesSlide+xml"/>
  <Override PartName="/ppt/notesSlides/notesSlide108.xml" ContentType="application/vnd.openxmlformats-officedocument.presentationml.notesSlide+xml"/>
  <Override PartName="/ppt/notesSlides/notesSlide106.xml" ContentType="application/vnd.openxmlformats-officedocument.presentationml.notesSlide+xml"/>
  <Override PartName="/ppt/notesSlides/notesSlide175.xml" ContentType="application/vnd.openxmlformats-officedocument.presentationml.notesSlide+xml"/>
  <Override PartName="/ppt/notesSlides/notesSlide105.xml" ContentType="application/vnd.openxmlformats-officedocument.presentationml.notesSlide+xml"/>
  <Override PartName="/ppt/notesSlides/notesSlide104.xml" ContentType="application/vnd.openxmlformats-officedocument.presentationml.notesSlide+xml"/>
  <Override PartName="/ppt/notesSlides/notesSlide100.xml" ContentType="application/vnd.openxmlformats-officedocument.presentationml.notesSlide+xml"/>
  <Override PartName="/ppt/notesSlides/notesSlide94.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3.xml" ContentType="application/vnd.openxmlformats-officedocument.presentationml.notesSlide+xml"/>
  <Override PartName="/ppt/notesSlides/notesSlide80.xml" ContentType="application/vnd.openxmlformats-officedocument.presentationml.notesSlide+xml"/>
  <Override PartName="/ppt/notesSlides/notesSlide78.xml" ContentType="application/vnd.openxmlformats-officedocument.presentationml.notesSlide+xml"/>
  <Override PartName="/ppt/notesSlides/notesSlide74.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8.xml" ContentType="application/vnd.openxmlformats-officedocument.presentationml.notesSlide+xml"/>
  <Override PartName="/ppt/notesSlides/notesSlide63.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2.xml" ContentType="application/vnd.openxmlformats-officedocument.presentationml.notesSlide+xml"/>
  <Override PartName="/ppt/notesSlides/notesSlide170.xml" ContentType="application/vnd.openxmlformats-officedocument.presentationml.notesSlide+xml"/>
  <Override PartName="/ppt/notesSlides/notesSlide51.xml" ContentType="application/vnd.openxmlformats-officedocument.presentationml.notesSlide+xml"/>
  <Override PartName="/ppt/notesSlides/notesSlide125.xml" ContentType="application/vnd.openxmlformats-officedocument.presentationml.notesSlide+xml"/>
  <Override PartName="/ppt/notesSlides/notesSlide50.xml" ContentType="application/vnd.openxmlformats-officedocument.presentationml.notesSlide+xml"/>
  <Override PartName="/ppt/notesSlides/notesSlide190.xml" ContentType="application/vnd.openxmlformats-officedocument.presentationml.notesSlide+xml"/>
  <Override PartName="/ppt/notesSlides/notesSlide49.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138.xml" ContentType="application/vnd.openxmlformats-officedocument.presentationml.notesSlide+xml"/>
  <Override PartName="/ppt/notesSlides/notesSlide41.xml" ContentType="application/vnd.openxmlformats-officedocument.presentationml.notesSlide+xml"/>
  <Override PartName="/ppt/notesSlides/notesSlide194.xml" ContentType="application/vnd.openxmlformats-officedocument.presentationml.notesSlide+xml"/>
  <Override PartName="/ppt/notesSlides/notesSlide132.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7.xml" ContentType="application/vnd.openxmlformats-officedocument.presentationml.notesSlide+xml"/>
  <Override PartName="/ppt/notesSlides/notesSlide154.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98.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77.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95.xml" ContentType="application/vnd.openxmlformats-officedocument.presentationml.notesSlide+xml"/>
  <Override PartName="/ppt/notesSlides/notesSlide18.xml" ContentType="application/vnd.openxmlformats-officedocument.presentationml.notesSlide+xml"/>
  <Override PartName="/ppt/notesSlides/notesSlide17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48.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53.xml" ContentType="application/vnd.openxmlformats-officedocument.presentationml.notesSlide+xml"/>
  <Override PartName="/ppt/notesSlides/notesSlide1.xml" ContentType="application/vnd.openxmlformats-officedocument.presentationml.notesSlide+xml"/>
  <Override PartName="/ppt/notesSlides/notesSlide192.xml" ContentType="application/vnd.openxmlformats-officedocument.presentationml.notesSlide+xml"/>
  <Override PartName="/ppt/slides/slide199.xml" ContentType="application/vnd.openxmlformats-officedocument.presentationml.slide+xml"/>
  <Override PartName="/ppt/notesSlides/notesSlide60.xml" ContentType="application/vnd.openxmlformats-officedocument.presentationml.notesSlide+xml"/>
  <Override PartName="/ppt/slides/slide197.xml" ContentType="application/vnd.openxmlformats-officedocument.presentationml.slide+xml"/>
  <Override PartName="/ppt/notesSlides/notesSlide124.xml" ContentType="application/vnd.openxmlformats-officedocument.presentationml.notesSlide+xml"/>
  <Override PartName="/ppt/slides/slide194.xml" ContentType="application/vnd.openxmlformats-officedocument.presentationml.slide+xml"/>
  <Override PartName="/ppt/slides/slide192.xml" ContentType="application/vnd.openxmlformats-officedocument.presentationml.slide+xml"/>
  <Override PartName="/ppt/slides/slide187.xml" ContentType="application/vnd.openxmlformats-officedocument.presentationml.slide+xml"/>
  <Override PartName="/ppt/slides/slide186.xml" ContentType="application/vnd.openxmlformats-officedocument.presentationml.slide+xml"/>
  <Override PartName="/ppt/notesSlides/notesSlide117.xml" ContentType="application/vnd.openxmlformats-officedocument.presentationml.notesSlide+xml"/>
  <Override PartName="/ppt/notesSlides/notesSlide42.xml" ContentType="application/vnd.openxmlformats-officedocument.presentationml.notesSlide+xml"/>
  <Override PartName="/ppt/slides/slide183.xml" ContentType="application/vnd.openxmlformats-officedocument.presentationml.slide+xml"/>
  <Override PartName="/ppt/slides/slide182.xml" ContentType="application/vnd.openxmlformats-officedocument.presentationml.slide+xml"/>
  <Override PartName="/ppt/notesSlides/notesSlide64.xml" ContentType="application/vnd.openxmlformats-officedocument.presentationml.notesSlide+xml"/>
  <Override PartName="/ppt/slides/slide181.xml" ContentType="application/vnd.openxmlformats-officedocument.presentationml.slide+xml"/>
  <Override PartName="/ppt/slides/slide173.xml" ContentType="application/vnd.openxmlformats-officedocument.presentationml.slide+xml"/>
  <Override PartName="/ppt/notesSlides/notesSlide30.xml" ContentType="application/vnd.openxmlformats-officedocument.presentationml.notesSlide+xml"/>
  <Override PartName="/ppt/slides/slide172.xml" ContentType="application/vnd.openxmlformats-officedocument.presentationml.slide+xml"/>
  <Override PartName="/ppt/slides/slide171.xml" ContentType="application/vnd.openxmlformats-officedocument.presentationml.slide+xml"/>
  <Override PartName="/ppt/slides/slide157.xml" ContentType="application/vnd.openxmlformats-officedocument.presentationml.slide+xml"/>
  <Override PartName="/ppt/slides/slide150.xml" ContentType="application/vnd.openxmlformats-officedocument.presentationml.slide+xml"/>
  <Override PartName="/ppt/notesSlides/notesSlide173.xml" ContentType="application/vnd.openxmlformats-officedocument.presentationml.notesSlide+xml"/>
  <Override PartName="/ppt/slides/slide146.xml" ContentType="application/vnd.openxmlformats-officedocument.presentationml.slide+xml"/>
  <Override PartName="/ppt/slides/slide145.xml" ContentType="application/vnd.openxmlformats-officedocument.presentationml.slide+xml"/>
  <Override PartName="/ppt/notesSlides/notesSlide54.xml" ContentType="application/vnd.openxmlformats-officedocument.presentationml.notesSlide+xml"/>
  <Override PartName="/ppt/slides/slide143.xml" ContentType="application/vnd.openxmlformats-officedocument.presentationml.slide+xml"/>
  <Override PartName="/ppt/slides/slide166.xml" ContentType="application/vnd.openxmlformats-officedocument.presentationml.slide+xml"/>
  <Override PartName="/ppt/notesSlides/notesSlide93.xml" ContentType="application/vnd.openxmlformats-officedocument.presentationml.notesSlide+xml"/>
  <Override PartName="/ppt/slides/slide189.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65.xml" ContentType="application/vnd.openxmlformats-officedocument.presentationml.slide+xml"/>
  <Override PartName="/ppt/notesSlides/notesSlide75.xml" ContentType="application/vnd.openxmlformats-officedocument.presentationml.notesSlide+xml"/>
  <Override PartName="/ppt/slides/slide139.xml" ContentType="application/vnd.openxmlformats-officedocument.presentationml.slide+xml"/>
  <Override PartName="/ppt/slides/slide177.xml" ContentType="application/vnd.openxmlformats-officedocument.presentationml.slide+xml"/>
  <Override PartName="/ppt/slides/slide185.xml" ContentType="application/vnd.openxmlformats-officedocument.presentationml.slide+xml"/>
  <Override PartName="/ppt/slides/slide137.xml" ContentType="application/vnd.openxmlformats-officedocument.presentationml.slide+xml"/>
  <Override PartName="/ppt/notesSlides/notesSlide110.xml" ContentType="application/vnd.openxmlformats-officedocument.presentationml.notesSlide+xml"/>
  <Override PartName="/ppt/slides/slide133.xml" ContentType="application/vnd.openxmlformats-officedocument.presentationml.slide+xml"/>
  <Override PartName="/ppt/slides/slide132.xml" ContentType="application/vnd.openxmlformats-officedocument.presentationml.slide+xml"/>
  <Override PartName="/ppt/slides/slide129.xml" ContentType="application/vnd.openxmlformats-officedocument.presentationml.slide+xml"/>
  <Override PartName="/ppt/slides/slide193.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notesSlides/notesSlide116.xml" ContentType="application/vnd.openxmlformats-officedocument.presentationml.notesSlide+xml"/>
  <Override PartName="/ppt/slides/slide121.xml" ContentType="application/vnd.openxmlformats-officedocument.presentationml.slide+xml"/>
  <Override PartName="/ppt/slides/slide119.xml" ContentType="application/vnd.openxmlformats-officedocument.presentationml.slide+xml"/>
  <Override PartName="/ppt/notesSlides/notesSlide61.xml" ContentType="application/vnd.openxmlformats-officedocument.presentationml.notesSlide+xml"/>
  <Override PartName="/ppt/slides/slide114.xml" ContentType="application/vnd.openxmlformats-officedocument.presentationml.slide+xml"/>
  <Override PartName="/ppt/slides/slide113.xml" ContentType="application/vnd.openxmlformats-officedocument.presentationml.slide+xml"/>
  <Override PartName="/ppt/notesSlides/notesSlide56.xml" ContentType="application/vnd.openxmlformats-officedocument.presentationml.notesSlide+xml"/>
  <Override PartName="/ppt/slides/slide110.xml" ContentType="application/vnd.openxmlformats-officedocument.presentationml.slide+xml"/>
  <Override PartName="/ppt/notesSlides/notesSlide159.xml" ContentType="application/vnd.openxmlformats-officedocument.presentationml.notesSlide+xml"/>
  <Override PartName="/ppt/notesSlides/notesSlide4.xml" ContentType="application/vnd.openxmlformats-officedocument.presentationml.notesSlide+xml"/>
  <Override PartName="/ppt/slides/slide153.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2.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notesSlides/notesSlide155.xml" ContentType="application/vnd.openxmlformats-officedocument.presentationml.notesSlide+xml"/>
  <Override PartName="/ppt/notesSlides/notesSlide123.xml" ContentType="application/vnd.openxmlformats-officedocument.presentationml.notesSlide+xml"/>
  <Override PartName="/ppt/slides/slide144.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3.xml" ContentType="application/vnd.openxmlformats-officedocument.presentationml.slide+xml"/>
  <Override PartName="/ppt/notesSlides/notesSlide81.xml" ContentType="application/vnd.openxmlformats-officedocument.presentationml.notesSlide+xml"/>
  <Override PartName="/ppt/slides/slide91.xml" ContentType="application/vnd.openxmlformats-officedocument.presentationml.slide+xml"/>
  <Override PartName="/ppt/notesSlides/notesSlide85.xml" ContentType="application/vnd.openxmlformats-officedocument.presentationml.notesSlide+xml"/>
  <Override PartName="/ppt/slides/slide89.xml" ContentType="application/vnd.openxmlformats-officedocument.presentationml.slide+xml"/>
  <Override PartName="/ppt/notesSlides/notesSlide73.xml" ContentType="application/vnd.openxmlformats-officedocument.presentationml.notesSlide+xml"/>
  <Override PartName="/ppt/slides/slide87.xml" ContentType="application/vnd.openxmlformats-officedocument.presentationml.slide+xml"/>
  <Override PartName="/ppt/slides/slide152.xml" ContentType="application/vnd.openxmlformats-officedocument.presentationml.slide+xml"/>
  <Override PartName="/ppt/slides/slide86.xml" ContentType="application/vnd.openxmlformats-officedocument.presentationml.slide+xml"/>
  <Override PartName="/ppt/notesSlides/notesSlide176.xml" ContentType="application/vnd.openxmlformats-officedocument.presentationml.notesSlide+xml"/>
  <Override PartName="/ppt/slides/slide85.xml" ContentType="application/vnd.openxmlformats-officedocument.presentationml.slide+xml"/>
  <Override PartName="/ppt/slides/slide83.xml" ContentType="application/vnd.openxmlformats-officedocument.presentationml.slide+xml"/>
  <Override PartName="/ppt/slides/slide135.xml" ContentType="application/vnd.openxmlformats-officedocument.presentationml.slide+xml"/>
  <Override PartName="/ppt/slides/slide81.xml" ContentType="application/vnd.openxmlformats-officedocument.presentationml.slide+xml"/>
  <Override PartName="/ppt/slides/slide95.xml" ContentType="application/vnd.openxmlformats-officedocument.presentationml.slide+xml"/>
  <Override PartName="/ppt/slides/slide180.xml" ContentType="application/vnd.openxmlformats-officedocument.presentationml.slide+xml"/>
  <Override PartName="/ppt/notesSlides/notesSlide57.xml" ContentType="application/vnd.openxmlformats-officedocument.presentationml.notesSlide+xml"/>
  <Override PartName="/ppt/slides/slide79.xml" ContentType="application/vnd.openxmlformats-officedocument.presentationml.slide+xml"/>
  <Override PartName="/ppt/slides/slide112.xml" ContentType="application/vnd.openxmlformats-officedocument.presentationml.slide+xml"/>
  <Override PartName="/ppt/slides/slide195.xml" ContentType="application/vnd.openxmlformats-officedocument.presentationml.slide+xml"/>
  <Override PartName="/ppt/slides/slide77.xml" ContentType="application/vnd.openxmlformats-officedocument.presentationml.slide+xml"/>
  <Override PartName="/ppt/notesSlides/notesSlide97.xml" ContentType="application/vnd.openxmlformats-officedocument.presentationml.notesSlide+xml"/>
  <Override PartName="/ppt/slides/slide76.xml" ContentType="application/vnd.openxmlformats-officedocument.presentationml.slide+xml"/>
  <Override PartName="/ppt/slides/slide75.xml" ContentType="application/vnd.openxmlformats-officedocument.presentationml.slide+xml"/>
  <Override PartName="/ppt/notesSlides/notesSlide53.xml" ContentType="application/vnd.openxmlformats-officedocument.presentationml.notesSlide+xml"/>
  <Override PartName="/ppt/slides/slide198.xml" ContentType="application/vnd.openxmlformats-officedocument.presentationml.slide+xml"/>
  <Override PartName="/ppt/slides/slide72.xml" ContentType="application/vnd.openxmlformats-officedocument.presentationml.slide+xml"/>
  <Override PartName="/ppt/notesSlides/notesSlide181.xml" ContentType="application/vnd.openxmlformats-officedocument.presentationml.notesSlide+xml"/>
  <Override PartName="/ppt/slides/slide122.xml" ContentType="application/vnd.openxmlformats-officedocument.presentationml.slide+xml"/>
  <Override PartName="/ppt/slides/slide71.xml" ContentType="application/vnd.openxmlformats-officedocument.presentationml.slide+xml"/>
  <Override PartName="/ppt/notesSlides/notesSlide169.xml" ContentType="application/vnd.openxmlformats-officedocument.presentationml.notesSlide+xml"/>
  <Override PartName="/ppt/slides/slide70.xml" ContentType="application/vnd.openxmlformats-officedocument.presentationml.slide+xml"/>
  <Override PartName="/ppt/notesSlides/notesSlide67.xml" ContentType="application/vnd.openxmlformats-officedocument.presentationml.notesSlide+xml"/>
  <Override PartName="/ppt/notesSlides/notesSlide45.xml" ContentType="application/vnd.openxmlformats-officedocument.presentationml.notesSlide+xml"/>
  <Override PartName="/ppt/slides/slide66.xml" ContentType="application/vnd.openxmlformats-officedocument.presentationml.slide+xml"/>
  <Override PartName="/ppt/notesSlides/notesSlide137.xml" ContentType="application/vnd.openxmlformats-officedocument.presentationml.notesSlide+xml"/>
  <Override PartName="/ppt/notesSlides/notesSlide118.xml" ContentType="application/vnd.openxmlformats-officedocument.presentationml.notesSlide+xml"/>
  <Override PartName="/ppt/notesSlides/notesSlide7.xml" ContentType="application/vnd.openxmlformats-officedocument.presentationml.notesSlide+xml"/>
  <Override PartName="/ppt/slides/slide65.xml" ContentType="application/vnd.openxmlformats-officedocument.presentationml.slide+xml"/>
  <Override PartName="/ppt/slides/slide63.xml" ContentType="application/vnd.openxmlformats-officedocument.presentationml.slide+xml"/>
  <Override PartName="/ppt/notesSlides/notesSlide79.xml" ContentType="application/vnd.openxmlformats-officedocument.presentationml.notesSlide+xml"/>
  <Override PartName="/ppt/slides/slide62.xml" ContentType="application/vnd.openxmlformats-officedocument.presentationml.slide+xml"/>
  <Override PartName="/ppt/slides/slide120.xml" ContentType="application/vnd.openxmlformats-officedocument.presentationml.slide+xml"/>
  <Override PartName="/ppt/slides/slide188.xml" ContentType="application/vnd.openxmlformats-officedocument.presentationml.slide+xml"/>
  <Override PartName="/ppt/slides/slide61.xml" ContentType="application/vnd.openxmlformats-officedocument.presentationml.slide+xml"/>
  <Override PartName="/ppt/notesSlides/notesSlide164.xml" ContentType="application/vnd.openxmlformats-officedocument.presentationml.notesSlide+xml"/>
  <Override PartName="/ppt/slides/slide60.xml" ContentType="application/vnd.openxmlformats-officedocument.presentationml.slide+xml"/>
  <Override PartName="/ppt/slides/slide136.xml" ContentType="application/vnd.openxmlformats-officedocument.presentationml.slide+xml"/>
  <Override PartName="/ppt/slides/slide147.xml" ContentType="application/vnd.openxmlformats-officedocument.presentationml.slide+xml"/>
  <Override PartName="/ppt/slides/slide59.xml" ContentType="application/vnd.openxmlformats-officedocument.presentationml.slide+xml"/>
  <Override PartName="/ppt/slides/slide163.xml" ContentType="application/vnd.openxmlformats-officedocument.presentationml.slide+xml"/>
  <Override PartName="/ppt/slides/slide58.xml" ContentType="application/vnd.openxmlformats-officedocument.presentationml.slide+xml"/>
  <Override PartName="/ppt/slides/slide56.xml" ContentType="application/vnd.openxmlformats-officedocument.presentationml.slide+xml"/>
  <Override PartName="/ppt/slides/slide118.xml" ContentType="application/vnd.openxmlformats-officedocument.presentationml.slide+xml"/>
  <Override PartName="/ppt/slides/slide158.xml" ContentType="application/vnd.openxmlformats-officedocument.presentationml.slide+xml"/>
  <Override PartName="/ppt/slides/slide55.xml" ContentType="application/vnd.openxmlformats-officedocument.presentationml.slide+xml"/>
  <Override PartName="/ppt/notesSlides/notesSlide69.xml" ContentType="application/vnd.openxmlformats-officedocument.presentationml.notesSlide+xml"/>
  <Override PartName="/ppt/slides/slide52.xml" ContentType="application/vnd.openxmlformats-officedocument.presentationml.slide+xml"/>
  <Override PartName="/ppt/slides/slide104.xml" ContentType="application/vnd.openxmlformats-officedocument.presentationml.slide+xml"/>
  <Override PartName="/ppt/slides/slide50.xml" ContentType="application/vnd.openxmlformats-officedocument.presentationml.slide+xml"/>
  <Override PartName="/ppt/slides/slide82.xml" ContentType="application/vnd.openxmlformats-officedocument.presentationml.slide+xml"/>
  <Override PartName="/ppt/slides/slide179.xml" ContentType="application/vnd.openxmlformats-officedocument.presentationml.slide+xml"/>
  <Override PartName="/ppt/notesSlides/notesSlide82.xml" ContentType="application/vnd.openxmlformats-officedocument.presentationml.notesSlide+xml"/>
  <Override PartName="/ppt/notesSlides/notesSlide76.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slides/slide167.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115.xml" ContentType="application/vnd.openxmlformats-officedocument.presentationml.slide+xml"/>
  <Override PartName="/ppt/slides/slide134.xml" ContentType="application/vnd.openxmlformats-officedocument.presentationml.slide+xml"/>
  <Override PartName="/ppt/slides/slide117.xml" ContentType="application/vnd.openxmlformats-officedocument.presentationml.slide+xml"/>
  <Override PartName="/ppt/slides/slide37.xml" ContentType="application/vnd.openxmlformats-officedocument.presentationml.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130.xml" ContentType="application/vnd.openxmlformats-officedocument.presentationml.slide+xml"/>
  <Override PartName="/ppt/slides/slide111.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notesSlides/notesSlide179.xml" ContentType="application/vnd.openxmlformats-officedocument.presentationml.notesSlide+xml"/>
  <Override PartName="/ppt/slides/slide32.xml" ContentType="application/vnd.openxmlformats-officedocument.presentationml.slide+xml"/>
  <Override PartName="/ppt/slides/slide155.xml" ContentType="application/vnd.openxmlformats-officedocument.presentationml.slide+xml"/>
  <Override PartName="/ppt/slides/slide184.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133.xml" ContentType="application/vnd.openxmlformats-officedocument.presentationml.notesSlide+xml"/>
  <Override PartName="/ppt/slides/slide26.xml" ContentType="application/vnd.openxmlformats-officedocument.presentationml.slide+xml"/>
  <Override PartName="/ppt/slides/slide161.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78.xml" ContentType="application/vnd.openxmlformats-officedocument.presentationml.slide+xml"/>
  <Override PartName="/ppt/notesSlides/notesSlide62.xml" ContentType="application/vnd.openxmlformats-officedocument.presentationml.notesSlide+xml"/>
  <Override PartName="/ppt/slides/slide24.xml" ContentType="application/vnd.openxmlformats-officedocument.presentationml.slide+xml"/>
  <Override PartName="/ppt/slides/slide22.xml" ContentType="application/vnd.openxmlformats-officedocument.presentationml.slide+xml"/>
  <Override PartName="/ppt/slides/slide164.xml" ContentType="application/vnd.openxmlformats-officedocument.presentationml.slide+xml"/>
  <Override PartName="/ppt/slides/slide20.xml" ContentType="application/vnd.openxmlformats-officedocument.presentationml.slide+xml"/>
  <Override PartName="/ppt/slides/slide116.xml" ContentType="application/vnd.openxmlformats-officedocument.presentationml.slide+xml"/>
  <Override PartName="/ppt/slides/slide19.xml" ContentType="application/vnd.openxmlformats-officedocument.presentationml.slide+xml"/>
  <Override PartName="/ppt/slides/slide42.xml" ContentType="application/vnd.openxmlformats-officedocument.presentationml.slide+xml"/>
  <Override PartName="/ppt/slides/slide106.xml" ContentType="application/vnd.openxmlformats-officedocument.presentationml.slide+xml"/>
  <Override PartName="/ppt/notesSlides/notesSlide142.xml" ContentType="application/vnd.openxmlformats-officedocument.presentationml.notesSlide+xml"/>
  <Override PartName="/ppt/notesSlides/notesSlide126.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notesSlides/notesSlide152.xml" ContentType="application/vnd.openxmlformats-officedocument.presentationml.notesSlide+xml"/>
  <Override PartName="/ppt/slides/slide13.xml" ContentType="application/vnd.openxmlformats-officedocument.presentationml.slide+xml"/>
  <Override PartName="/ppt/slides/slide126.xml" ContentType="application/vnd.openxmlformats-officedocument.presentationml.slide+xml"/>
  <Override PartName="/ppt/notesSlides/notesSlide146.xml" ContentType="application/vnd.openxmlformats-officedocument.presentationml.notesSlide+xml"/>
  <Override PartName="/ppt/slides/slide11.xml" ContentType="application/vnd.openxmlformats-officedocument.presentationml.slide+xml"/>
  <Override PartName="/ppt/slides/slide10.xml" ContentType="application/vnd.openxmlformats-officedocument.presentationml.slide+xml"/>
  <Override PartName="/ppt/slides/slide103.xml" ContentType="application/vnd.openxmlformats-officedocument.presentationml.slide+xml"/>
  <Override PartName="/ppt/slides/slide44.xml" ContentType="application/vnd.openxmlformats-officedocument.presentationml.slide+xml"/>
  <Override PartName="/ppt/slides/slide94.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48.xml" ContentType="application/vnd.openxmlformats-officedocument.presentationml.slide+xml"/>
  <Override PartName="/ppt/slides/slide169.xml" ContentType="application/vnd.openxmlformats-officedocument.presentationml.slide+xml"/>
  <Override PartName="/ppt/slides/slide4.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notesSlides/notesSlide66.xml" ContentType="application/vnd.openxmlformats-officedocument.presentationml.notesSlide+xml"/>
  <Override PartName="/ppt/slides/slide1.xml" ContentType="application/vnd.openxmlformats-officedocument.presentationml.slide+xml"/>
  <Override PartName="/ppt/notesSlides/notesSlide150.xml" ContentType="application/vnd.openxmlformats-officedocument.presentationml.notesSlide+xml"/>
  <Override PartName="/ppt/slideLayouts/slideLayout8.xml" ContentType="application/vnd.openxmlformats-officedocument.presentationml.slideLayout+xml"/>
  <Override PartName="/ppt/notesSlides/notesSlide167.xml" ContentType="application/vnd.openxmlformats-officedocument.presentationml.notes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54.xml" ContentType="application/vnd.openxmlformats-officedocument.presentationml.slide+xml"/>
  <Override PartName="/ppt/slides/slide190.xml" ContentType="application/vnd.openxmlformats-officedocument.presentationml.slide+xml"/>
  <Override PartName="/ppt/slideLayouts/slideLayout4.xml" ContentType="application/vnd.openxmlformats-officedocument.presentationml.slideLayout+xml"/>
  <Override PartName="/ppt/slides/slide174.xml" ContentType="application/vnd.openxmlformats-officedocument.presentationml.slide+xml"/>
  <Override PartName="/ppt/theme/theme2.xml" ContentType="application/vnd.openxmlformats-officedocument.theme+xml"/>
  <Override PartName="/ppt/slides/slide49.xml" ContentType="application/vnd.openxmlformats-officedocument.presentationml.slide+xml"/>
  <Override PartName="/ppt/presProps.xml" ContentType="application/vnd.openxmlformats-officedocument.presentationml.presProps+xml"/>
  <Override PartName="/ppt/slides/slide109.xml" ContentType="application/vnd.openxmlformats-officedocument.presentationml.slide+xml"/>
  <Override PartName="/ppt/slides/slide149.xml" ContentType="application/vnd.openxmlformats-officedocument.presentationml.slide+xml"/>
  <Override PartName="/ppt/notesSlides/notesSlide55.xml" ContentType="application/vnd.openxmlformats-officedocument.presentationml.notesSlide+xml"/>
  <Override PartName="/ppt/slides/slide38.xml" ContentType="application/vnd.openxmlformats-officedocument.presentationml.slide+xml"/>
  <Override PartName="/ppt/slides/slide88.xml" ContentType="application/vnd.openxmlformats-officedocument.presentationml.slide+xml"/>
  <Override PartName="/ppt/notesSlides/notesSlide96.xml" ContentType="application/vnd.openxmlformats-officedocument.presentationml.notesSlide+xml"/>
  <Override PartName="/ppt/slideLayouts/slideLayout6.xml" ContentType="application/vnd.openxmlformats-officedocument.presentationml.slideLayout+xml"/>
  <Override PartName="/ppt/slides/slide16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s/slide200.xml" ContentType="application/vnd.openxmlformats-officedocument.presentationml.slide+xml"/>
  <Override PartName="/ppt/slides/slide16.xml" ContentType="application/vnd.openxmlformats-officedocument.presentationml.slide+xml"/>
  <Override PartName="/ppt/notesSlides/notesSlide161.xml" ContentType="application/vnd.openxmlformats-officedocument.presentationml.notesSlide+xml"/>
  <Override PartName="/ppt/diagrams/layout10.xml" ContentType="application/vnd.openxmlformats-officedocument.drawingml.diagramLayout+xml"/>
  <Override PartName="/ppt/diagrams/data10.xml" ContentType="application/vnd.openxmlformats-officedocument.drawingml.diagramData+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s/slide5.xml" ContentType="application/vnd.openxmlformats-officedocument.presentationml.slide+xml"/>
  <Override PartName="/ppt/notesSlides/notesSlide38.xml" ContentType="application/vnd.openxmlformats-officedocument.presentationml.notesSlide+xml"/>
  <Override PartName="/ppt/slides/slide168.xml" ContentType="application/vnd.openxmlformats-officedocument.presentationml.slide+xml"/>
  <Override PartName="/ppt/diagrams/colors9.xml" ContentType="application/vnd.openxmlformats-officedocument.drawingml.diagramColors+xml"/>
  <Override PartName="/ppt/slides/slide9.xml" ContentType="application/vnd.openxmlformats-officedocument.presentationml.slide+xml"/>
  <Override PartName="/ppt/diagrams/drawing10.xml" ContentType="application/vnd.openxmlformats-officedocument.drawingml.diagramDrawing+xml"/>
  <Override PartName="/ppt/diagrams/data9.xml" ContentType="application/vnd.openxmlformats-officedocument.drawingml.diagramData+xml"/>
  <Override PartName="/ppt/notesSlides/notesSlide91.xml" ContentType="application/vnd.openxmlformats-officedocument.presentationml.notesSlide+xml"/>
  <Override PartName="/ppt/diagrams/drawing9.xml" ContentType="application/vnd.openxmlformats-officedocument.drawingml.diagramDrawing+xml"/>
  <Override PartName="/ppt/notesSlides/notesSlide112.xml" ContentType="application/vnd.openxmlformats-officedocument.presentationml.notesSlide+xml"/>
  <Override PartName="/ppt/slides/slide28.xml" ContentType="application/vnd.openxmlformats-officedocument.presentationml.slide+xml"/>
  <Override PartName="/ppt/slides/slide53.xml" ContentType="application/vnd.openxmlformats-officedocument.presentationml.slide+xml"/>
  <Override PartName="/ppt/theme/theme1.xml" ContentType="application/vnd.openxmlformats-officedocument.theme+xml"/>
  <Override PartName="/ppt/diagrams/quickStyle8.xml" ContentType="application/vnd.openxmlformats-officedocument.drawingml.diagramQuickStyle+xml"/>
  <Override PartName="/ppt/slides/slide35.xml" ContentType="application/vnd.openxmlformats-officedocument.presentationml.slide+xml"/>
  <Override PartName="/ppt/diagrams/layout8.xml" ContentType="application/vnd.openxmlformats-officedocument.drawingml.diagramLayout+xml"/>
  <Override PartName="/ppt/slideLayouts/slideLayout9.xml" ContentType="application/vnd.openxmlformats-officedocument.presentationml.slideLayout+xml"/>
  <Override PartName="/ppt/diagrams/data8.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Override PartName="/ppt/slides/slide156.xml" ContentType="application/vnd.openxmlformats-officedocument.presentationml.slide+xml"/>
  <Override PartName="/ppt/presentation.xml" ContentType="application/vnd.openxmlformats-officedocument.presentationml.presentation.main+xml"/>
  <Override PartName="/ppt/diagrams/quickStyle10.xml" ContentType="application/vnd.openxmlformats-officedocument.drawingml.diagramQuickStyle+xml"/>
  <Override PartName="/ppt/notesSlides/notesSlide6.xml" ContentType="application/vnd.openxmlformats-officedocument.presentationml.notesSlide+xml"/>
  <Override PartName="/ppt/diagrams/drawing8.xml" ContentType="application/vnd.openxmlformats-officedocument.drawingml.diagramDrawing+xml"/>
  <Override PartName="/ppt/slides/slide74.xml" ContentType="application/vnd.openxmlformats-officedocument.presentationml.slide+xml"/>
  <Override PartName="/ppt/slides/slide148.xml" ContentType="application/vnd.openxmlformats-officedocument.presentationml.slide+xml"/>
  <Override PartName="/ppt/notesSlides/notesSlide199.xml" ContentType="application/vnd.openxmlformats-officedocument.presentationml.notesSlide+xml"/>
  <Override PartName="/ppt/diagrams/quickStyle7.xml" ContentType="application/vnd.openxmlformats-officedocument.drawingml.diagramQuickStyle+xml"/>
  <Override PartName="/ppt/slides/slide64.xml" ContentType="application/vnd.openxmlformats-officedocument.presentationml.slide+xml"/>
  <Override PartName="/ppt/diagrams/layout7.xml" ContentType="application/vnd.openxmlformats-officedocument.drawingml.diagramLayout+xml"/>
  <Override PartName="/ppt/diagrams/colors8.xml" ContentType="application/vnd.openxmlformats-officedocument.drawingml.diagramColors+xml"/>
  <Override PartName="/ppt/slides/slide68.xml" ContentType="application/vnd.openxmlformats-officedocument.presentationml.slide+xml"/>
  <Override PartName="/ppt/slideLayouts/slideLayout14.xml" ContentType="application/vnd.openxmlformats-officedocument.presentationml.slideLayout+xml"/>
  <Override PartName="/ppt/diagrams/colors7.xml" ContentType="application/vnd.openxmlformats-officedocument.drawingml.diagramColors+xml"/>
  <Override PartName="/ppt/diagrams/drawing7.xml" ContentType="application/vnd.openxmlformats-officedocument.drawingml.diagramDrawing+xml"/>
  <Override PartName="/ppt/slides/slide160.xml" ContentType="application/vnd.openxmlformats-officedocument.presentationml.slide+xml"/>
  <Override PartName="/ppt/slides/slide8.xml" ContentType="application/vnd.openxmlformats-officedocument.presentationml.slide+xml"/>
  <Override PartName="/ppt/diagrams/data6.xml" ContentType="application/vnd.openxmlformats-officedocument.drawingml.diagramData+xml"/>
  <Override PartName="/ppt/slides/slide159.xml" ContentType="application/vnd.openxmlformats-officedocument.presentationml.slide+xml"/>
  <Override PartName="/ppt/slides/slide33.xml" ContentType="application/vnd.openxmlformats-officedocument.presentationml.slide+xml"/>
  <Override PartName="/ppt/slides/slide127.xml" ContentType="application/vnd.openxmlformats-officedocument.presentationml.slide+xml"/>
  <Override PartName="/ppt/notesSlides/notesSlide15.xml" ContentType="application/vnd.openxmlformats-officedocument.presentationml.notesSlide+xml"/>
  <Override PartName="/ppt/diagrams/layout6.xml" ContentType="application/vnd.openxmlformats-officedocument.drawingml.diagramLayout+xml"/>
  <Override PartName="/ppt/diagrams/quickStyle5.xml" ContentType="application/vnd.openxmlformats-officedocument.drawingml.diagramQuickStyle+xml"/>
  <Override PartName="/ppt/notesSlides/notesSlide140.xml" ContentType="application/vnd.openxmlformats-officedocument.presentationml.notesSlide+xml"/>
  <Override PartName="/ppt/slideLayouts/slideLayout3.xml" ContentType="application/vnd.openxmlformats-officedocument.presentationml.slideLayout+xml"/>
  <Override PartName="/ppt/diagrams/colors5.xml" ContentType="application/vnd.openxmlformats-officedocument.drawingml.diagramColors+xml"/>
  <Override PartName="/ppt/diagrams/drawing5.xml" ContentType="application/vnd.openxmlformats-officedocument.drawingml.diagramDrawing+xml"/>
  <Override PartName="/ppt/diagrams/layout4.xml" ContentType="application/vnd.openxmlformats-officedocument.drawingml.diagramLayout+xml"/>
  <Override PartName="/ppt/notesSlides/notesSlide103.xml" ContentType="application/vnd.openxmlformats-officedocument.presentationml.notesSlide+xml"/>
  <Override PartName="/ppt/slides/slide18.xml" ContentType="application/vnd.openxmlformats-officedocument.presentationml.slide+xml"/>
  <Override PartName="/ppt/diagrams/quickStyle9.xml" ContentType="application/vnd.openxmlformats-officedocument.drawingml.diagramQuickStyle+xml"/>
  <Override PartName="/ppt/notesSlides/notesSlide3.xml" ContentType="application/vnd.openxmlformats-officedocument.presentationml.notesSlide+xml"/>
  <Override PartName="/ppt/diagrams/colors4.xml" ContentType="application/vnd.openxmlformats-officedocument.drawingml.diagramColors+xml"/>
  <Override PartName="/ppt/slides/slide105.xml" ContentType="application/vnd.openxmlformats-officedocument.presentationml.slide+xml"/>
  <Override PartName="/ppt/diagrams/colors6.xml" ContentType="application/vnd.openxmlformats-officedocument.drawingml.diagramColors+xml"/>
  <Override PartName="/ppt/notesSlides/notesSlide149.xml" ContentType="application/vnd.openxmlformats-officedocument.presentationml.notesSlide+xml"/>
  <Override PartName="/ppt/diagrams/data7.xml" ContentType="application/vnd.openxmlformats-officedocument.drawingml.diagramData+xml"/>
  <Override PartName="/ppt/slides/slide128.xml" ContentType="application/vnd.openxmlformats-officedocument.presentationml.slide+xml"/>
  <Override PartName="/ppt/diagrams/layout5.xml" ContentType="application/vnd.openxmlformats-officedocument.drawingml.diagramLayout+xml"/>
  <Override PartName="/ppt/diagrams/quickStyle4.xml" ContentType="application/vnd.openxmlformats-officedocument.drawingml.diagramQuickStyle+xml"/>
  <Override PartName="/ppt/slides/slide92.xml" ContentType="application/vnd.openxmlformats-officedocument.presentationml.slide+xml"/>
  <Override PartName="/ppt/diagrams/data4.xml" ContentType="application/vnd.openxmlformats-officedocument.drawingml.diagramData+xml"/>
  <Override PartName="/ppt/slides/slide175.xml" ContentType="application/vnd.openxmlformats-officedocument.presentationml.slide+xml"/>
  <Override PartName="/ppt/notesSlides/notesSlide127.xml" ContentType="application/vnd.openxmlformats-officedocument.presentationml.notesSlide+xml"/>
  <Override PartName="/ppt/slides/slide140.xml" ContentType="application/vnd.openxmlformats-officedocument.presentationml.slide+xml"/>
  <Override PartName="/ppt/slideLayouts/slideLayout11.xml" ContentType="application/vnd.openxmlformats-officedocument.presentationml.slideLayout+xml"/>
  <Override PartName="/ppt/notesSlides/notesSlide107.xml" ContentType="application/vnd.openxmlformats-officedocument.presentationml.notesSlide+xml"/>
  <Override PartName="/ppt/diagrams/drawing6.xml" ContentType="application/vnd.openxmlformats-officedocument.drawingml.diagramDrawing+xml"/>
  <Override PartName="/ppt/notesSlides/notesSlide84.xml" ContentType="application/vnd.openxmlformats-officedocument.presentationml.notesSlide+xml"/>
  <Override PartName="/ppt/tableStyles.xml" ContentType="application/vnd.openxmlformats-officedocument.presentationml.tableStyles+xml"/>
  <Override PartName="/ppt/diagrams/layout3.xml" ContentType="application/vnd.openxmlformats-officedocument.drawingml.diagramLayout+xml"/>
  <Override PartName="/ppt/slides/slide84.xml" ContentType="application/vnd.openxmlformats-officedocument.presentationml.slide+xml"/>
  <Override PartName="/ppt/notesSlides/notesSlide185.xml" ContentType="application/vnd.openxmlformats-officedocument.presentationml.notesSlide+xml"/>
  <Override PartName="/ppt/notesSlides/notesSlide65.xml" ContentType="application/vnd.openxmlformats-officedocument.presentationml.notesSlide+xml"/>
  <Override PartName="/ppt/slides/slide23.xml" ContentType="application/vnd.openxmlformats-officedocument.presentationml.slide+xml"/>
  <Override PartName="/ppt/diagrams/layout9.xml" ContentType="application/vnd.openxmlformats-officedocument.drawingml.diagramLayout+xml"/>
  <Override PartName="/ppt/diagrams/data3.xml" ContentType="application/vnd.openxmlformats-officedocument.drawingml.diagramData+xml"/>
  <Override PartName="/ppt/slides/slide46.xml" ContentType="application/vnd.openxmlformats-officedocument.presentationml.slide+xml"/>
  <Override PartName="/ppt/diagrams/drawing3.xml" ContentType="application/vnd.openxmlformats-officedocument.drawingml.diagramDrawing+xml"/>
  <Override PartName="/ppt/slides/slide131.xml" ContentType="application/vnd.openxmlformats-officedocument.presentationml.slide+xml"/>
  <Override PartName="/ppt/slides/slide178.xml" ContentType="application/vnd.openxmlformats-officedocument.presentationml.slide+xml"/>
  <Override PartName="/ppt/notesSlides/notesSlide195.xml" ContentType="application/vnd.openxmlformats-officedocument.presentationml.notesSlide+xml"/>
  <Override PartName="/ppt/notesSlides/notesSlide102.xml" ContentType="application/vnd.openxmlformats-officedocument.presentationml.notesSlide+xml"/>
  <Override PartName="/ppt/slides/slide196.xml" ContentType="application/vnd.openxmlformats-officedocument.presentationml.slide+xml"/>
  <Override PartName="/ppt/slides/slide191.xml" ContentType="application/vnd.openxmlformats-officedocument.presentationml.slide+xml"/>
  <Override PartName="/ppt/slideLayouts/slideLayout10.xml" ContentType="application/vnd.openxmlformats-officedocument.presentationml.slideLayout+xml"/>
  <Override PartName="/ppt/diagrams/colors3.xml" ContentType="application/vnd.openxmlformats-officedocument.drawingml.diagramColors+xml"/>
  <Override PartName="/ppt/slideLayouts/slideLayout7.xml" ContentType="application/vnd.openxmlformats-officedocument.presentationml.slideLayout+xml"/>
  <Override PartName="/ppt/diagrams/quickStyle2.xml" ContentType="application/vnd.openxmlformats-officedocument.drawingml.diagramQuickStyle+xml"/>
  <Override PartName="/ppt/diagrams/quickStyle6.xml" ContentType="application/vnd.openxmlformats-officedocument.drawingml.diagramQuickStyle+xml"/>
  <Override PartName="/ppt/slides/slide47.xml" ContentType="application/vnd.openxmlformats-officedocument.presentationml.slide+xml"/>
  <Override PartName="/ppt/diagrams/colors2.xml" ContentType="application/vnd.openxmlformats-officedocument.drawingml.diagramColors+xml"/>
  <Override PartName="/ppt/slides/slide138.xml" ContentType="application/vnd.openxmlformats-officedocument.presentationml.slide+xml"/>
  <Override PartName="/ppt/theme/theme3.xml" ContentType="application/vnd.openxmlformats-officedocument.theme+xml"/>
  <Override PartName="/ppt/slides/slide80.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diagrams/data2.xml" ContentType="application/vnd.openxmlformats-officedocument.drawingml.diagramData+xml"/>
  <Override PartName="/ppt/viewProps.xml" ContentType="application/vnd.openxmlformats-officedocument.presentationml.viewProps+xml"/>
  <Override PartName="/ppt/diagrams/quickStyle1.xml" ContentType="application/vnd.openxmlformats-officedocument.drawingml.diagramQuickStyle+xml"/>
  <Override PartName="/ppt/diagrams/drawing2.xml" ContentType="application/vnd.openxmlformats-officedocument.drawingml.diagramDrawing+xml"/>
  <Override PartName="/ppt/notesSlides/notesSlide32.xml" ContentType="application/vnd.openxmlformats-officedocument.presentationml.notesSlide+xml"/>
  <Override PartName="/ppt/diagrams/layout2.xml" ContentType="application/vnd.openxmlformats-officedocument.drawingml.diagramLayout+xml"/>
  <Override PartName="/ppt/slides/slide151.xml" ContentType="application/vnd.openxmlformats-officedocument.presentationml.slide+xml"/>
  <Override PartName="/ppt/diagrams/colors10.xml" ContentType="application/vnd.openxmlformats-officedocument.drawingml.diagramColors+xml"/>
  <Override PartName="/ppt/diagrams/data5.xml" ContentType="application/vnd.openxmlformats-officedocument.drawingml.diagramData+xml"/>
  <Override PartName="/ppt/slides/slide176.xml" ContentType="application/vnd.openxmlformats-officedocument.presentationml.slide+xml"/>
  <Override PartName="/ppt/slides/slide90.xml" ContentType="application/vnd.openxmlformats-officedocument.presentationml.slide+xml"/>
  <Override PartName="/ppt/slides/slide154.xml" ContentType="application/vnd.openxmlformats-officedocument.presentationml.slid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quickStyle3.xml" ContentType="application/vnd.openxmlformats-officedocument.drawingml.diagramQuickStyle+xml"/>
  <Override PartName="/ppt/diagrams/colors1.xml" ContentType="application/vnd.openxmlformats-officedocument.drawingml.diagramColors+xml"/>
  <Override PartName="/ppt/notesSlides/notesSlide101.xml" ContentType="application/vnd.openxmlformats-officedocument.presentationml.notesSlide+xml"/>
  <Override PartName="/ppt/slides/slide170.xml" ContentType="application/vnd.openxmlformats-officedocument.presentationml.slide+xml"/>
  <Override PartName="/ppt/notesSlides/notesSlide147.xml" ContentType="application/vnd.openxmlformats-officedocument.presentationml.notesSlide+xml"/>
  <Override PartName="/ppt/diagrams/data1.xml" ContentType="application/vnd.openxmlformats-officedocument.drawingml.diagramData+xml"/>
  <Override PartName="/ppt/notesSlides/notesSlide99.xml" ContentType="application/vnd.openxmlformats-officedocument.presentationml.notesSlide+xml"/>
  <Override PartName="/ppt/notesSlides/notesSlide29.xml" ContentType="application/vnd.openxmlformats-officedocument.presentationml.notesSlide+xml"/>
  <Override PartName="/ppt/slides/slide67.xml" ContentType="application/vnd.openxmlformats-officedocument.presentationml.slide+xml"/>
  <Override PartName="/ppt/slideLayouts/slideLayout13.xml" ContentType="application/vnd.openxmlformats-officedocument.presentationml.slideLayout+xml"/>
  <Override PartName="/ppt/notesSlides/notesSlide186.xml" ContentType="application/vnd.openxmlformats-officedocument.presentationml.notesSlide+xml"/>
  <Override PartName="/ppt/notesSlides/notesSlide184.xml" ContentType="application/vnd.openxmlformats-officedocument.presentationml.notesSlide+xml"/>
  <Override PartName="/ppt/diagrams/drawing4.xml" ContentType="application/vnd.openxmlformats-officedocument.drawingml.diagramDrawing+xml"/>
  <Override PartName="/ppt/notesSlides/notesSlide92.xml" ContentType="application/vnd.openxmlformats-officedocument.presentationml.notesSlide+xml"/>
  <Override PartName="/ppt/notesSlides/notesSlide35.xml" ContentType="application/vnd.openxmlformats-officedocument.presentationml.notesSlide+xml"/>
  <Override PartName="/ppt/slides/slide69.xml" ContentType="application/vnd.openxmlformats-officedocument.presentationml.slide+xml"/>
  <Override PartName="/ppt/slides/slide21.xml" ContentType="application/vnd.openxmlformats-officedocument.presentationml.slide+xml"/>
  <Override PartName="/ppt/diagrams/drawing1.xml" ContentType="application/vnd.openxmlformats-officedocument.drawingml.diagramDrawing+xml"/>
  <Override PartName="/ppt/slides/slide7.xml" ContentType="application/vnd.openxmlformats-officedocument.presentationml.slide+xml"/>
  <Override PartName="/ppt/slides/slide57.xml" ContentType="application/vnd.openxmlformats-officedocument.presentationml.slid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 id="2147483654" r:id="rId2"/>
  </p:sldMasterIdLst>
  <p:notesMasterIdLst>
    <p:notesMasterId r:id="rId20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Lst>
  <p:sldSz cx="12192000" cy="6858000"/>
  <p:notesSz cx="6858000" cy="9144000"/>
  <p:defaultTextStyle>
    <a:defPPr>
      <a:defRPr lang="de-DE"/>
    </a:defPPr>
    <a:lvl1pPr algn="l" defTabSz="457200">
      <a:spcBef>
        <a:spcPts val="0"/>
      </a:spcBef>
      <a:spcAft>
        <a:spcPts val="0"/>
      </a:spcAft>
      <a:defRPr>
        <a:solidFill>
          <a:schemeClr val="tx1"/>
        </a:solidFill>
        <a:latin typeface="Arial"/>
        <a:ea typeface="ヒラギノ角ゴ Pro W3"/>
        <a:cs typeface="ヒラギノ角ゴ Pro W3"/>
      </a:defRPr>
    </a:lvl1pPr>
    <a:lvl2pPr marL="457200" algn="l" defTabSz="457200">
      <a:spcBef>
        <a:spcPts val="0"/>
      </a:spcBef>
      <a:spcAft>
        <a:spcPts val="0"/>
      </a:spcAft>
      <a:defRPr>
        <a:solidFill>
          <a:schemeClr val="tx1"/>
        </a:solidFill>
        <a:latin typeface="Arial"/>
        <a:ea typeface="ヒラギノ角ゴ Pro W3"/>
        <a:cs typeface="ヒラギノ角ゴ Pro W3"/>
      </a:defRPr>
    </a:lvl2pPr>
    <a:lvl3pPr marL="914400" algn="l" defTabSz="457200">
      <a:spcBef>
        <a:spcPts val="0"/>
      </a:spcBef>
      <a:spcAft>
        <a:spcPts val="0"/>
      </a:spcAft>
      <a:defRPr>
        <a:solidFill>
          <a:schemeClr val="tx1"/>
        </a:solidFill>
        <a:latin typeface="Arial"/>
        <a:ea typeface="ヒラギノ角ゴ Pro W3"/>
        <a:cs typeface="ヒラギノ角ゴ Pro W3"/>
      </a:defRPr>
    </a:lvl3pPr>
    <a:lvl4pPr marL="1371600" algn="l" defTabSz="457200">
      <a:spcBef>
        <a:spcPts val="0"/>
      </a:spcBef>
      <a:spcAft>
        <a:spcPts val="0"/>
      </a:spcAft>
      <a:defRPr>
        <a:solidFill>
          <a:schemeClr val="tx1"/>
        </a:solidFill>
        <a:latin typeface="Arial"/>
        <a:ea typeface="ヒラギノ角ゴ Pro W3"/>
        <a:cs typeface="ヒラギノ角ゴ Pro W3"/>
      </a:defRPr>
    </a:lvl4pPr>
    <a:lvl5pPr marL="1828800" algn="l" defTabSz="457200">
      <a:spcBef>
        <a:spcPts val="0"/>
      </a:spcBef>
      <a:spcAft>
        <a:spcPts val="0"/>
      </a:spcAft>
      <a:defRPr>
        <a:solidFill>
          <a:schemeClr val="tx1"/>
        </a:solidFill>
        <a:latin typeface="Arial"/>
        <a:ea typeface="ヒラギノ角ゴ Pro W3"/>
        <a:cs typeface="ヒラギノ角ゴ Pro W3"/>
      </a:defRPr>
    </a:lvl5pPr>
    <a:lvl6pPr marL="2286000" algn="l" defTabSz="457200">
      <a:defRPr>
        <a:solidFill>
          <a:schemeClr val="tx1"/>
        </a:solidFill>
        <a:latin typeface="Arial"/>
        <a:ea typeface="ヒラギノ角ゴ Pro W3"/>
        <a:cs typeface="ヒラギノ角ゴ Pro W3"/>
      </a:defRPr>
    </a:lvl6pPr>
    <a:lvl7pPr marL="2743200" algn="l" defTabSz="457200">
      <a:defRPr>
        <a:solidFill>
          <a:schemeClr val="tx1"/>
        </a:solidFill>
        <a:latin typeface="Arial"/>
        <a:ea typeface="ヒラギノ角ゴ Pro W3"/>
        <a:cs typeface="ヒラギノ角ゴ Pro W3"/>
      </a:defRPr>
    </a:lvl7pPr>
    <a:lvl8pPr marL="3200400" algn="l" defTabSz="457200">
      <a:defRPr>
        <a:solidFill>
          <a:schemeClr val="tx1"/>
        </a:solidFill>
        <a:latin typeface="Arial"/>
        <a:ea typeface="ヒラギノ角ゴ Pro W3"/>
        <a:cs typeface="ヒラギノ角ゴ Pro W3"/>
      </a:defRPr>
    </a:lvl8pPr>
    <a:lvl9pPr marL="3657600" algn="l" defTabSz="457200">
      <a:defRPr>
        <a:solidFill>
          <a:schemeClr val="tx1"/>
        </a:solidFill>
        <a:latin typeface="Arial"/>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21E4AEA4-8DFA-4A89-87EB-49C32662AFE0}" styleName="Mittlere Formatvorlage 2 - Akzent 2">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fill>
          <a:solidFill>
            <a:schemeClr val="accent2">
              <a:tint val="40000"/>
            </a:schemeClr>
          </a:solidFill>
        </a:fill>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a:solidFill>
                <a:schemeClr val="lt1"/>
              </a:solidFill>
            </a:ln>
          </a:top>
        </a:tcBdr>
        <a:fill>
          <a:solidFill>
            <a:schemeClr val="accent2"/>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2"/>
          </a:solidFill>
        </a:fill>
      </a:tcStyle>
    </a:firstRow>
    <a:neCell>
      <a:tcStyle>
        <a:tcBdr/>
      </a:tcStyle>
    </a:neCell>
    <a:nwCell>
      <a:tcStyle>
        <a:tcBdr/>
      </a:tcStyle>
    </a:nwCell>
  </a:tblStyle>
  <a:tblStyle styleId="{2D5ABB26-0587-4C30-8999-92F81FD0307C}" styleName="Keine Formatvorlage, kein Raster">
    <a:wholeTbl>
      <a:tcTxStyle>
        <a:fontRef idx="minor">
          <a:srgbClr val="000000"/>
        </a:fontRef>
        <a:schemeClr val="tx1"/>
      </a:tcTxStyle>
      <a:tcStyle>
        <a:tcBdr>
          <a:left>
            <a:ln w="12700">
              <a:noFill/>
            </a:ln>
          </a:left>
          <a:right>
            <a:ln w="12700">
              <a:noFill/>
            </a:ln>
          </a:right>
          <a:top>
            <a:ln w="12700">
              <a:noFill/>
            </a:ln>
          </a:top>
          <a:bottom>
            <a:ln w="12700">
              <a:noFill/>
            </a:ln>
          </a:bottom>
          <a:insideH>
            <a:ln w="12700">
              <a:noFill/>
            </a:ln>
          </a:insideH>
          <a:insideV>
            <a:ln w="12700">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5C22544A-7EE6-4342-B048-85BDC9FD1C3A}"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round/>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28" d="100"/>
          <a:sy n="128" d="100"/>
        </p:scale>
        <p:origin x="392" y="176"/>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theme" Target="theme/theme3.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140" Type="http://schemas.openxmlformats.org/officeDocument/2006/relationships/slide" Target="slides/slide135.xml"/><Relationship Id="rId141" Type="http://schemas.openxmlformats.org/officeDocument/2006/relationships/slide" Target="slides/slide136.xml"/><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 Id="rId150" Type="http://schemas.openxmlformats.org/officeDocument/2006/relationships/slide" Target="slides/slide145.xml"/><Relationship Id="rId151" Type="http://schemas.openxmlformats.org/officeDocument/2006/relationships/slide" Target="slides/slide146.xml"/><Relationship Id="rId152" Type="http://schemas.openxmlformats.org/officeDocument/2006/relationships/slide" Target="slides/slide147.xml"/><Relationship Id="rId153" Type="http://schemas.openxmlformats.org/officeDocument/2006/relationships/slide" Target="slides/slide148.xml"/><Relationship Id="rId154" Type="http://schemas.openxmlformats.org/officeDocument/2006/relationships/slide" Target="slides/slide149.xml"/><Relationship Id="rId155" Type="http://schemas.openxmlformats.org/officeDocument/2006/relationships/slide" Target="slides/slide150.xml"/><Relationship Id="rId156" Type="http://schemas.openxmlformats.org/officeDocument/2006/relationships/slide" Target="slides/slide151.xml"/><Relationship Id="rId157" Type="http://schemas.openxmlformats.org/officeDocument/2006/relationships/slide" Target="slides/slide152.xml"/><Relationship Id="rId158" Type="http://schemas.openxmlformats.org/officeDocument/2006/relationships/slide" Target="slides/slide153.xml"/><Relationship Id="rId159" Type="http://schemas.openxmlformats.org/officeDocument/2006/relationships/slide" Target="slides/slide154.xml"/><Relationship Id="rId160" Type="http://schemas.openxmlformats.org/officeDocument/2006/relationships/slide" Target="slides/slide155.xml"/><Relationship Id="rId161" Type="http://schemas.openxmlformats.org/officeDocument/2006/relationships/slide" Target="slides/slide156.xml"/><Relationship Id="rId162" Type="http://schemas.openxmlformats.org/officeDocument/2006/relationships/slide" Target="slides/slide157.xml"/><Relationship Id="rId163" Type="http://schemas.openxmlformats.org/officeDocument/2006/relationships/slide" Target="slides/slide158.xml"/><Relationship Id="rId164" Type="http://schemas.openxmlformats.org/officeDocument/2006/relationships/slide" Target="slides/slide159.xml"/><Relationship Id="rId165" Type="http://schemas.openxmlformats.org/officeDocument/2006/relationships/slide" Target="slides/slide160.xml"/><Relationship Id="rId166" Type="http://schemas.openxmlformats.org/officeDocument/2006/relationships/slide" Target="slides/slide161.xml"/><Relationship Id="rId167" Type="http://schemas.openxmlformats.org/officeDocument/2006/relationships/slide" Target="slides/slide162.xml"/><Relationship Id="rId168" Type="http://schemas.openxmlformats.org/officeDocument/2006/relationships/slide" Target="slides/slide163.xml"/><Relationship Id="rId169" Type="http://schemas.openxmlformats.org/officeDocument/2006/relationships/slide" Target="slides/slide164.xml"/><Relationship Id="rId170" Type="http://schemas.openxmlformats.org/officeDocument/2006/relationships/slide" Target="slides/slide165.xml"/><Relationship Id="rId171" Type="http://schemas.openxmlformats.org/officeDocument/2006/relationships/slide" Target="slides/slide166.xml"/><Relationship Id="rId172" Type="http://schemas.openxmlformats.org/officeDocument/2006/relationships/slide" Target="slides/slide167.xml"/><Relationship Id="rId173" Type="http://schemas.openxmlformats.org/officeDocument/2006/relationships/slide" Target="slides/slide168.xml"/><Relationship Id="rId174" Type="http://schemas.openxmlformats.org/officeDocument/2006/relationships/slide" Target="slides/slide169.xml"/><Relationship Id="rId175" Type="http://schemas.openxmlformats.org/officeDocument/2006/relationships/slide" Target="slides/slide170.xml"/><Relationship Id="rId176" Type="http://schemas.openxmlformats.org/officeDocument/2006/relationships/slide" Target="slides/slide171.xml"/><Relationship Id="rId177" Type="http://schemas.openxmlformats.org/officeDocument/2006/relationships/slide" Target="slides/slide172.xml"/><Relationship Id="rId178" Type="http://schemas.openxmlformats.org/officeDocument/2006/relationships/slide" Target="slides/slide173.xml"/><Relationship Id="rId179" Type="http://schemas.openxmlformats.org/officeDocument/2006/relationships/slide" Target="slides/slide174.xml"/><Relationship Id="rId180" Type="http://schemas.openxmlformats.org/officeDocument/2006/relationships/slide" Target="slides/slide175.xml"/><Relationship Id="rId181" Type="http://schemas.openxmlformats.org/officeDocument/2006/relationships/slide" Target="slides/slide176.xml"/><Relationship Id="rId182" Type="http://schemas.openxmlformats.org/officeDocument/2006/relationships/slide" Target="slides/slide177.xml"/><Relationship Id="rId183" Type="http://schemas.openxmlformats.org/officeDocument/2006/relationships/slide" Target="slides/slide178.xml"/><Relationship Id="rId184" Type="http://schemas.openxmlformats.org/officeDocument/2006/relationships/slide" Target="slides/slide179.xml"/><Relationship Id="rId185" Type="http://schemas.openxmlformats.org/officeDocument/2006/relationships/slide" Target="slides/slide180.xml"/><Relationship Id="rId186" Type="http://schemas.openxmlformats.org/officeDocument/2006/relationships/slide" Target="slides/slide181.xml"/><Relationship Id="rId187" Type="http://schemas.openxmlformats.org/officeDocument/2006/relationships/slide" Target="slides/slide182.xml"/><Relationship Id="rId188" Type="http://schemas.openxmlformats.org/officeDocument/2006/relationships/slide" Target="slides/slide183.xml"/><Relationship Id="rId189" Type="http://schemas.openxmlformats.org/officeDocument/2006/relationships/slide" Target="slides/slide184.xml"/><Relationship Id="rId190" Type="http://schemas.openxmlformats.org/officeDocument/2006/relationships/slide" Target="slides/slide185.xml"/><Relationship Id="rId191" Type="http://schemas.openxmlformats.org/officeDocument/2006/relationships/slide" Target="slides/slide186.xml"/><Relationship Id="rId192" Type="http://schemas.openxmlformats.org/officeDocument/2006/relationships/slide" Target="slides/slide187.xml"/><Relationship Id="rId193" Type="http://schemas.openxmlformats.org/officeDocument/2006/relationships/slide" Target="slides/slide188.xml"/><Relationship Id="rId194" Type="http://schemas.openxmlformats.org/officeDocument/2006/relationships/slide" Target="slides/slide189.xml"/><Relationship Id="rId195" Type="http://schemas.openxmlformats.org/officeDocument/2006/relationships/slide" Target="slides/slide190.xml"/><Relationship Id="rId196" Type="http://schemas.openxmlformats.org/officeDocument/2006/relationships/slide" Target="slides/slide191.xml"/><Relationship Id="rId197" Type="http://schemas.openxmlformats.org/officeDocument/2006/relationships/slide" Target="slides/slide192.xml"/><Relationship Id="rId198" Type="http://schemas.openxmlformats.org/officeDocument/2006/relationships/slide" Target="slides/slide193.xml"/><Relationship Id="rId199" Type="http://schemas.openxmlformats.org/officeDocument/2006/relationships/slide" Target="slides/slide194.xml"/><Relationship Id="rId200" Type="http://schemas.openxmlformats.org/officeDocument/2006/relationships/slide" Target="slides/slide195.xml"/><Relationship Id="rId201" Type="http://schemas.openxmlformats.org/officeDocument/2006/relationships/slide" Target="slides/slide196.xml"/><Relationship Id="rId202" Type="http://schemas.openxmlformats.org/officeDocument/2006/relationships/slide" Target="slides/slide197.xml"/><Relationship Id="rId203" Type="http://schemas.openxmlformats.org/officeDocument/2006/relationships/slide" Target="slides/slide198.xml"/><Relationship Id="rId204" Type="http://schemas.openxmlformats.org/officeDocument/2006/relationships/slide" Target="slides/slide199.xml"/><Relationship Id="rId205" Type="http://schemas.openxmlformats.org/officeDocument/2006/relationships/slide" Target="slides/slide200.xml"/><Relationship Id="rId206" Type="http://schemas.openxmlformats.org/officeDocument/2006/relationships/notesMaster" Target="notesMasters/notesMaster1.xml"/><Relationship Id="rId207" Type="http://schemas.openxmlformats.org/officeDocument/2006/relationships/presProps" Target="presProps.xml" /><Relationship Id="rId208" Type="http://schemas.openxmlformats.org/officeDocument/2006/relationships/tableStyles" Target="tableStyles.xml" /><Relationship Id="rId209" Type="http://schemas.openxmlformats.org/officeDocument/2006/relationships/viewProps" Target="viewProps.xml" /></Relationships>
</file>

<file path=ppt/diagrams/_rels/data1.xml.rels><?xml version="1.0" encoding="UTF-8" standalone="yes"?><Relationships xmlns="http://schemas.openxmlformats.org/package/2006/relationships"></Relationships>
</file>

<file path=ppt/diagrams/_rels/data10.xml.rels><?xml version="1.0" encoding="UTF-8" standalone="yes"?><Relationships xmlns="http://schemas.openxmlformats.org/package/2006/relationships"></Relationships>
</file>

<file path=ppt/diagrams/_rels/data2.xml.rels><?xml version="1.0" encoding="UTF-8" standalone="yes"?><Relationships xmlns="http://schemas.openxmlformats.org/package/2006/relationships"></Relationships>
</file>

<file path=ppt/diagrams/_rels/data3.xml.rels><?xml version="1.0" encoding="UTF-8" standalone="yes"?><Relationships xmlns="http://schemas.openxmlformats.org/package/2006/relationships"></Relationships>
</file>

<file path=ppt/diagrams/_rels/data4.xml.rels><?xml version="1.0" encoding="UTF-8" standalone="yes"?><Relationships xmlns="http://schemas.openxmlformats.org/package/2006/relationships"></Relationships>
</file>

<file path=ppt/diagrams/_rels/data5.xml.rels><?xml version="1.0" encoding="UTF-8" standalone="yes"?><Relationships xmlns="http://schemas.openxmlformats.org/package/2006/relationships"></Relationships>
</file>

<file path=ppt/diagrams/_rels/data6.xml.rels><?xml version="1.0" encoding="UTF-8" standalone="yes"?><Relationships xmlns="http://schemas.openxmlformats.org/package/2006/relationships"></Relationships>
</file>

<file path=ppt/diagrams/_rels/data7.xml.rels><?xml version="1.0" encoding="UTF-8" standalone="yes"?><Relationships xmlns="http://schemas.openxmlformats.org/package/2006/relationships"></Relationships>
</file>

<file path=ppt/diagrams/_rels/data8.xml.rels><?xml version="1.0" encoding="UTF-8" standalone="yes"?><Relationships xmlns="http://schemas.openxmlformats.org/package/2006/relationships"></Relationships>
</file>

<file path=ppt/diagrams/_rels/data9.xml.rels><?xml version="1.0" encoding="UTF-8" standalone="yes"?><Relationships xmlns="http://schemas.openxmlformats.org/package/2006/relationships"></Relationships>
</file>

<file path=ppt/diagrams/_rels/drawing1.xml.rels><?xml version="1.0" encoding="UTF-8" standalone="yes"?><Relationships xmlns="http://schemas.openxmlformats.org/package/2006/relationships"></Relationships>
</file>

<file path=ppt/diagrams/_rels/drawing10.xml.rels><?xml version="1.0" encoding="UTF-8" standalone="yes"?><Relationships xmlns="http://schemas.openxmlformats.org/package/2006/relationships"></Relationships>
</file>

<file path=ppt/diagrams/_rels/drawing2.xml.rels><?xml version="1.0" encoding="UTF-8" standalone="yes"?><Relationships xmlns="http://schemas.openxmlformats.org/package/2006/relationships"></Relationships>
</file>

<file path=ppt/diagrams/_rels/drawing3.xml.rels><?xml version="1.0" encoding="UTF-8" standalone="yes"?><Relationships xmlns="http://schemas.openxmlformats.org/package/2006/relationships"></Relationships>
</file>

<file path=ppt/diagrams/_rels/drawing4.xml.rels><?xml version="1.0" encoding="UTF-8" standalone="yes"?><Relationships xmlns="http://schemas.openxmlformats.org/package/2006/relationships"></Relationships>
</file>

<file path=ppt/diagrams/_rels/drawing5.xml.rels><?xml version="1.0" encoding="UTF-8" standalone="yes"?><Relationships xmlns="http://schemas.openxmlformats.org/package/2006/relationships"></Relationships>
</file>

<file path=ppt/diagrams/_rels/drawing6.xml.rels><?xml version="1.0" encoding="UTF-8" standalone="yes"?><Relationships xmlns="http://schemas.openxmlformats.org/package/2006/relationships"></Relationships>
</file>

<file path=ppt/diagrams/_rels/drawing7.xml.rels><?xml version="1.0" encoding="UTF-8" standalone="yes"?><Relationships xmlns="http://schemas.openxmlformats.org/package/2006/relationships"></Relationships>
</file>

<file path=ppt/diagrams/_rels/drawing8.xml.rels><?xml version="1.0" encoding="UTF-8" standalone="yes"?><Relationships xmlns="http://schemas.openxmlformats.org/package/2006/relationships"></Relationships>
</file>

<file path=ppt/diagrams/_rels/drawing9.xml.rels><?xml version="1.0" encoding="UTF-8" standalone="yes"?><Relationships xmlns="http://schemas.openxmlformats.org/package/2006/relationships"></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xmlns:r="http://schemas.openxmlformats.org/officeDocument/2006/relationships">
  <dgm:ptLst>
    <dgm:pt modelId="{551F2546-0970-42E6-B500-039A8A550072}"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CECEC4AB-1F69-4212-8070-E21C502E87C9}">
      <dgm:prSet phldrT="[Text]" custT="1"/>
      <dgm:spPr bwMode="auto"/>
      <dgm:t>
        <a:bodyPr/>
        <a:lstStyle/>
        <a:p>
          <a:pPr>
            <a:defRPr/>
          </a:pPr>
          <a:r>
            <a:rPr lang="de-DE" sz="1700" b="0"/>
            <a:t>Von der Exklusion zur Integration</a:t>
          </a:r>
          <a:endParaRPr/>
        </a:p>
      </dgm:t>
    </dgm:pt>
    <dgm:pt modelId="{D3608BFF-050C-499F-8DCA-07E95D68FB9A}" type="parTrans" cxnId="{B70E6B2F-A819-40A1-A59A-99F898191017}">
      <dgm:prSet/>
      <dgm:spPr bwMode="auto"/>
      <dgm:t>
        <a:bodyPr/>
        <a:lstStyle/>
        <a:p>
          <a:pPr>
            <a:defRPr/>
          </a:pPr>
          <a:endParaRPr lang="de-DE"/>
        </a:p>
      </dgm:t>
    </dgm:pt>
    <dgm:pt modelId="{E03FBE8B-FEC2-4A9E-8433-AE5A80FE7300}" type="sibTrans" cxnId="{B70E6B2F-A819-40A1-A59A-99F898191017}">
      <dgm:prSet/>
      <dgm:spPr bwMode="auto"/>
      <dgm:t>
        <a:bodyPr/>
        <a:lstStyle/>
        <a:p>
          <a:pPr>
            <a:defRPr/>
          </a:pPr>
          <a:endParaRPr lang="de-DE"/>
        </a:p>
      </dgm:t>
    </dgm:pt>
    <dgm:pt modelId="{3FBFA6A9-2310-416C-9BB0-AA92D263ACC1}">
      <dgm:prSet phldrT="[Text]" custT="1"/>
      <dgm:spPr bwMode="auto"/>
      <dgm:t>
        <a:bodyPr/>
        <a:lstStyle/>
        <a:p>
          <a:pPr>
            <a:defRPr/>
          </a:pPr>
          <a:r>
            <a:rPr lang="de-DE" sz="1700" b="0"/>
            <a:t>Jomtien-Erklärung</a:t>
          </a:r>
          <a:endParaRPr/>
        </a:p>
      </dgm:t>
    </dgm:pt>
    <dgm:pt modelId="{147AACE0-74FA-4AF0-8635-CCE5D73D57BF}" type="parTrans" cxnId="{EFBD85B3-4591-48F1-834D-9C213195F5C4}">
      <dgm:prSet/>
      <dgm:spPr bwMode="auto"/>
      <dgm:t>
        <a:bodyPr/>
        <a:lstStyle/>
        <a:p>
          <a:pPr>
            <a:defRPr/>
          </a:pPr>
          <a:endParaRPr lang="de-DE"/>
        </a:p>
      </dgm:t>
    </dgm:pt>
    <dgm:pt modelId="{CEBF69B6-07F5-4690-9093-7C87D2D3CC95}" type="sibTrans" cxnId="{EFBD85B3-4591-48F1-834D-9C213195F5C4}">
      <dgm:prSet/>
      <dgm:spPr bwMode="auto"/>
      <dgm:t>
        <a:bodyPr/>
        <a:lstStyle/>
        <a:p>
          <a:pPr>
            <a:defRPr/>
          </a:pPr>
          <a:endParaRPr lang="de-DE"/>
        </a:p>
      </dgm:t>
    </dgm:pt>
    <dgm:pt modelId="{79159721-DF29-484D-B134-65895CEB5A9E}">
      <dgm:prSet phldrT="[Text]" custT="1"/>
      <dgm:spPr bwMode="auto"/>
      <dgm:t>
        <a:bodyPr/>
        <a:lstStyle/>
        <a:p>
          <a:pPr>
            <a:defRPr/>
          </a:pPr>
          <a:r>
            <a:rPr lang="de-DE" sz="1700" b="0"/>
            <a:t>Salamanca-Erklärung</a:t>
          </a:r>
          <a:endParaRPr/>
        </a:p>
      </dgm:t>
    </dgm:pt>
    <dgm:pt modelId="{5B3296BD-5A8C-4673-9BC3-433A52DC7863}" type="parTrans" cxnId="{72E4064C-B051-4663-B9EA-C0D363359CF5}">
      <dgm:prSet/>
      <dgm:spPr bwMode="auto"/>
      <dgm:t>
        <a:bodyPr/>
        <a:lstStyle/>
        <a:p>
          <a:pPr>
            <a:defRPr/>
          </a:pPr>
          <a:endParaRPr lang="de-DE"/>
        </a:p>
      </dgm:t>
    </dgm:pt>
    <dgm:pt modelId="{E4912A32-E5E8-4692-A181-A63A4F2520FD}" type="sibTrans" cxnId="{72E4064C-B051-4663-B9EA-C0D363359CF5}">
      <dgm:prSet/>
      <dgm:spPr bwMode="auto"/>
      <dgm:t>
        <a:bodyPr/>
        <a:lstStyle/>
        <a:p>
          <a:pPr>
            <a:defRPr/>
          </a:pPr>
          <a:endParaRPr lang="de-DE"/>
        </a:p>
      </dgm:t>
    </dgm:pt>
    <dgm:pt modelId="{A8FA89C0-81EC-4B78-B672-2937DB30708E}">
      <dgm:prSet phldrT="[Text]" custT="1"/>
      <dgm:spPr bwMode="auto"/>
      <dgm:t>
        <a:bodyPr/>
        <a:lstStyle/>
        <a:p>
          <a:pPr>
            <a:defRPr/>
          </a:pPr>
          <a:r>
            <a:rPr lang="de-DE" sz="1700" b="0"/>
            <a:t>UN-Behinderten-</a:t>
          </a:r>
          <a:r>
            <a:rPr lang="de-DE" sz="1700" b="0"/>
            <a:t>rechtskonvention</a:t>
          </a:r>
          <a:endParaRPr lang="de-DE" sz="1700" b="0"/>
        </a:p>
      </dgm:t>
    </dgm:pt>
    <dgm:pt modelId="{54B82A5A-7198-4FB8-953B-D45DF6071137}" type="parTrans" cxnId="{F80763CF-4D82-4632-8B8E-0D330C05C2E0}">
      <dgm:prSet/>
      <dgm:spPr bwMode="auto"/>
      <dgm:t>
        <a:bodyPr/>
        <a:lstStyle/>
        <a:p>
          <a:pPr>
            <a:defRPr/>
          </a:pPr>
          <a:endParaRPr lang="de-DE"/>
        </a:p>
      </dgm:t>
    </dgm:pt>
    <dgm:pt modelId="{9DE7BCCD-A7D9-45A7-B124-C65A13A7F676}" type="sibTrans" cxnId="{F80763CF-4D82-4632-8B8E-0D330C05C2E0}">
      <dgm:prSet/>
      <dgm:spPr bwMode="auto"/>
      <dgm:t>
        <a:bodyPr/>
        <a:lstStyle/>
        <a:p>
          <a:pPr>
            <a:defRPr/>
          </a:pPr>
          <a:endParaRPr lang="de-DE"/>
        </a:p>
      </dgm:t>
    </dgm:pt>
    <dgm:pt modelId="{950AF019-C933-4537-9F01-916238AE35DE}" type="pres">
      <dgm:prSet presAssocID="{551F2546-0970-42E6-B500-039A8A550072}" presName="Name0" presStyleCnt="0">
        <dgm:presLayoutVars>
          <dgm:dir val="norm"/>
          <dgm:animLvl val="lvl"/>
          <dgm:resizeHandles val="exact"/>
        </dgm:presLayoutVars>
      </dgm:prSet>
      <dgm:spPr bwMode="auto"/>
    </dgm:pt>
    <dgm:pt modelId="{6A2EAAFE-EFB3-41A0-BF0A-4A68E4D85A95}" type="pres">
      <dgm:prSet custScaleX="131939" presAssocID="{CECEC4AB-1F69-4212-8070-E21C502E87C9}" presName="parTxOnly" presStyleLbl="node1" presStyleIdx="0" presStyleCnt="4">
        <dgm:presLayoutVars>
          <dgm:chMax val="0"/>
          <dgm:chPref val="0"/>
          <dgm:bulletEnabled val="1"/>
        </dgm:presLayoutVars>
      </dgm:prSet>
      <dgm:spPr bwMode="auto"/>
    </dgm:pt>
    <dgm:pt modelId="{BC230DE3-6ADE-4377-8793-7D9962F4EAEA}" type="pres">
      <dgm:prSet presAssocID="{E03FBE8B-FEC2-4A9E-8433-AE5A80FE7300}" presName="parTxOnlySpace" presStyleCnt="0"/>
      <dgm:spPr bwMode="auto"/>
    </dgm:pt>
    <dgm:pt modelId="{E1CC1EDE-91D6-467E-9741-2496C82CA770}" type="pres">
      <dgm:prSet presAssocID="{3FBFA6A9-2310-416C-9BB0-AA92D263ACC1}" presName="parTxOnly" presStyleLbl="node1" presStyleIdx="1" presStyleCnt="4">
        <dgm:presLayoutVars>
          <dgm:chMax val="0"/>
          <dgm:chPref val="0"/>
          <dgm:bulletEnabled val="1"/>
        </dgm:presLayoutVars>
      </dgm:prSet>
      <dgm:spPr bwMode="auto"/>
    </dgm:pt>
    <dgm:pt modelId="{34D921DC-6C8D-41F5-B53C-D71175F31B9D}" type="pres">
      <dgm:prSet presAssocID="{CEBF69B6-07F5-4690-9093-7C87D2D3CC95}" presName="parTxOnlySpace" presStyleCnt="0"/>
      <dgm:spPr bwMode="auto"/>
    </dgm:pt>
    <dgm:pt modelId="{9C608596-6B32-416B-B6DC-DB4A647336AF}" type="pres">
      <dgm:prSet presAssocID="{79159721-DF29-484D-B134-65895CEB5A9E}" presName="parTxOnly" presStyleLbl="node1" presStyleIdx="2" presStyleCnt="4">
        <dgm:presLayoutVars>
          <dgm:chMax val="0"/>
          <dgm:chPref val="0"/>
          <dgm:bulletEnabled val="1"/>
        </dgm:presLayoutVars>
      </dgm:prSet>
      <dgm:spPr bwMode="auto"/>
    </dgm:pt>
    <dgm:pt modelId="{7FA1D069-7F85-450D-9E69-7015F52312A1}" type="pres">
      <dgm:prSet presAssocID="{E4912A32-E5E8-4692-A181-A63A4F2520FD}" presName="parTxOnlySpace" presStyleCnt="0"/>
      <dgm:spPr bwMode="auto"/>
    </dgm:pt>
    <dgm:pt modelId="{957BBB0A-F9AD-493E-8040-26A96228409D}" type="pres">
      <dgm:prSet custScaleX="128169" presAssocID="{A8FA89C0-81EC-4B78-B672-2937DB30708E}" presName="parTxOnly" presStyleLbl="node1" presStyleIdx="3" presStyleCnt="4">
        <dgm:presLayoutVars>
          <dgm:chMax val="0"/>
          <dgm:chPref val="0"/>
          <dgm:bulletEnabled val="1"/>
        </dgm:presLayoutVars>
      </dgm:prSet>
      <dgm:spPr bwMode="auto"/>
    </dgm:pt>
  </dgm:ptLst>
  <dgm:cxnLst>
    <dgm:cxn modelId="{B70E6B2F-A819-40A1-A59A-99F898191017}" srcId="{551F2546-0970-42E6-B500-039A8A550072}" destId="{CECEC4AB-1F69-4212-8070-E21C502E87C9}" srcOrd="0" destOrd="0" parTransId="{D3608BFF-050C-499F-8DCA-07E95D68FB9A}" sibTransId="{E03FBE8B-FEC2-4A9E-8433-AE5A80FE7300}"/>
    <dgm:cxn modelId="{72E4064C-B051-4663-B9EA-C0D363359CF5}" srcId="{551F2546-0970-42E6-B500-039A8A550072}" destId="{79159721-DF29-484D-B134-65895CEB5A9E}" srcOrd="2" destOrd="0" parTransId="{5B3296BD-5A8C-4673-9BC3-433A52DC7863}" sibTransId="{E4912A32-E5E8-4692-A181-A63A4F2520FD}"/>
    <dgm:cxn modelId="{A543265C-7641-47E7-974C-B46D27FED709}" type="presOf" srcId="{551F2546-0970-42E6-B500-039A8A550072}" destId="{950AF019-C933-4537-9F01-916238AE35DE}" srcOrd="0" destOrd="0" presId="urn:microsoft.com/office/officeart/2005/8/layout/chevron1"/>
    <dgm:cxn modelId="{6DD99D60-E521-4FA8-A4EE-8A88F4998508}" type="presOf" srcId="{A8FA89C0-81EC-4B78-B672-2937DB30708E}" destId="{957BBB0A-F9AD-493E-8040-26A96228409D}" srcOrd="0" destOrd="0" presId="urn:microsoft.com/office/officeart/2005/8/layout/chevron1"/>
    <dgm:cxn modelId="{7B0B4DAC-E150-4BE7-918E-AC65917F4C65}" type="presOf" srcId="{79159721-DF29-484D-B134-65895CEB5A9E}" destId="{9C608596-6B32-416B-B6DC-DB4A647336AF}" srcOrd="0" destOrd="0" presId="urn:microsoft.com/office/officeart/2005/8/layout/chevron1"/>
    <dgm:cxn modelId="{71B9B4B2-5488-4457-98F9-EDB1025D652F}" type="presOf" srcId="{CECEC4AB-1F69-4212-8070-E21C502E87C9}" destId="{6A2EAAFE-EFB3-41A0-BF0A-4A68E4D85A95}" srcOrd="0" destOrd="0" presId="urn:microsoft.com/office/officeart/2005/8/layout/chevron1"/>
    <dgm:cxn modelId="{EFBD85B3-4591-48F1-834D-9C213195F5C4}" srcId="{551F2546-0970-42E6-B500-039A8A550072}" destId="{3FBFA6A9-2310-416C-9BB0-AA92D263ACC1}" srcOrd="1" destOrd="0" parTransId="{147AACE0-74FA-4AF0-8635-CCE5D73D57BF}" sibTransId="{CEBF69B6-07F5-4690-9093-7C87D2D3CC95}"/>
    <dgm:cxn modelId="{F80763CF-4D82-4632-8B8E-0D330C05C2E0}" srcId="{551F2546-0970-42E6-B500-039A8A550072}" destId="{A8FA89C0-81EC-4B78-B672-2937DB30708E}" srcOrd="3" destOrd="0" parTransId="{54B82A5A-7198-4FB8-953B-D45DF6071137}" sibTransId="{9DE7BCCD-A7D9-45A7-B124-C65A13A7F676}"/>
    <dgm:cxn modelId="{40571BEE-B45D-4D0D-A845-351D337C9878}" type="presOf" srcId="{3FBFA6A9-2310-416C-9BB0-AA92D263ACC1}" destId="{E1CC1EDE-91D6-467E-9741-2496C82CA770}" srcOrd="0" destOrd="0" presId="urn:microsoft.com/office/officeart/2005/8/layout/chevron1"/>
    <dgm:cxn modelId="{57B7B0E8-24C0-4337-A2E0-70BB505AB1C6}" type="presParOf" srcId="{950AF019-C933-4537-9F01-916238AE35DE}" destId="{6A2EAAFE-EFB3-41A0-BF0A-4A68E4D85A95}" srcOrd="0" destOrd="0" presId="urn:microsoft.com/office/officeart/2005/8/layout/chevron1"/>
    <dgm:cxn modelId="{0274E3A0-7DD2-4CB8-85A7-3C702942E96C}" type="presParOf" srcId="{950AF019-C933-4537-9F01-916238AE35DE}" destId="{BC230DE3-6ADE-4377-8793-7D9962F4EAEA}" srcOrd="1" destOrd="0" presId="urn:microsoft.com/office/officeart/2005/8/layout/chevron1"/>
    <dgm:cxn modelId="{230095E8-8F8B-4C6B-A987-BAF3B01EF414}" type="presParOf" srcId="{950AF019-C933-4537-9F01-916238AE35DE}" destId="{E1CC1EDE-91D6-467E-9741-2496C82CA770}" srcOrd="2" destOrd="0" presId="urn:microsoft.com/office/officeart/2005/8/layout/chevron1"/>
    <dgm:cxn modelId="{313CD036-F7EF-4F32-A8E5-4C8DF2DE7A80}" type="presParOf" srcId="{950AF019-C933-4537-9F01-916238AE35DE}" destId="{34D921DC-6C8D-41F5-B53C-D71175F31B9D}" srcOrd="3" destOrd="0" presId="urn:microsoft.com/office/officeart/2005/8/layout/chevron1"/>
    <dgm:cxn modelId="{4890DF50-2228-41A1-A31C-DC94976BD1BD}" type="presParOf" srcId="{950AF019-C933-4537-9F01-916238AE35DE}" destId="{9C608596-6B32-416B-B6DC-DB4A647336AF}" srcOrd="4" destOrd="0" presId="urn:microsoft.com/office/officeart/2005/8/layout/chevron1"/>
    <dgm:cxn modelId="{D7478D98-2125-45E8-B9A7-A0FC31602CBB}" type="presParOf" srcId="{950AF019-C933-4537-9F01-916238AE35DE}" destId="{7FA1D069-7F85-450D-9E69-7015F52312A1}" srcOrd="5" destOrd="0" presId="urn:microsoft.com/office/officeart/2005/8/layout/chevron1"/>
    <dgm:cxn modelId="{7775D080-E1C9-468A-B543-36AD8C06374B}" type="presParOf" srcId="{950AF019-C933-4537-9F01-916238AE35DE}" destId="{957BBB0A-F9AD-493E-8040-26A96228409D}" srcOrd="6" destOrd="0" presId="urn:microsoft.com/office/officeart/2005/8/layout/chevron1"/>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0.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3B5988"/>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a:solidFill>
          <a:srgbClr val="BB2424"/>
        </a:solidFill>
      </dgm:spPr>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a:solidFill>
          <a:srgbClr val="BB2424"/>
        </a:solidFill>
      </dgm:spPr>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3" minVer="http://schemas.openxmlformats.org/drawingml/2006/diagram"/>
    </a:ext>
  </dgm:extLst>
</dgm:dataModel>
</file>

<file path=ppt/diagrams/data2.xml><?xml version="1.0" encoding="utf-8"?>
<dgm:dataModel xmlns:dgm="http://schemas.openxmlformats.org/drawingml/2006/diagram" xmlns:a="http://schemas.openxmlformats.org/drawingml/2006/main" xmlns:r="http://schemas.openxmlformats.org/officeDocument/2006/relationships">
  <dgm:ptLst>
    <dgm:pt modelId="{7C4B0763-8759-468E-B94F-61D93A988E9F}" type="doc">
      <dgm:prSet loTypeId="urn:microsoft.com/office/officeart/2005/8/layout/chevron2" loCatId="process" qsTypeId="urn:microsoft.com/office/officeart/2005/8/quickstyle/simple1" qsCatId="simple" csTypeId="urn:microsoft.com/office/officeart/2005/8/colors/accent0_3" csCatId="mainScheme" phldr="1"/>
      <dgm:spPr bwMode="auto"/>
      <dgm:t>
        <a:bodyPr/>
        <a:lstStyle/>
        <a:p>
          <a:pPr>
            <a:defRPr/>
          </a:pPr>
          <a:endParaRPr lang="de-DE"/>
        </a:p>
      </dgm:t>
    </dgm:pt>
    <dgm:pt modelId="{5AB80019-9F9D-45DB-8C51-13EBFC8F942B}">
      <dgm:prSet phldrT="[Text]"/>
      <dgm:spPr bwMode="auto"/>
      <dgm:t>
        <a:bodyPr/>
        <a:lstStyle/>
        <a:p>
          <a:pPr>
            <a:defRPr/>
          </a:pPr>
          <a:endParaRPr lang="de-DE"/>
        </a:p>
      </dgm:t>
    </dgm:pt>
    <dgm:pt modelId="{59BC0887-0ED7-4838-B546-F9494024F1F9}" type="parTrans" cxnId="{D749A001-1CD8-446A-BB22-0745B3D94204}">
      <dgm:prSet/>
      <dgm:spPr bwMode="auto"/>
      <dgm:t>
        <a:bodyPr/>
        <a:lstStyle/>
        <a:p>
          <a:pPr>
            <a:defRPr/>
          </a:pPr>
          <a:endParaRPr lang="de-DE"/>
        </a:p>
      </dgm:t>
    </dgm:pt>
    <dgm:pt modelId="{335F4C0F-52CF-4227-BB0F-4EFD55CD7BF9}" type="sibTrans" cxnId="{D749A001-1CD8-446A-BB22-0745B3D94204}">
      <dgm:prSet/>
      <dgm:spPr bwMode="auto"/>
      <dgm:t>
        <a:bodyPr/>
        <a:lstStyle/>
        <a:p>
          <a:pPr>
            <a:defRPr/>
          </a:pPr>
          <a:endParaRPr lang="de-DE"/>
        </a:p>
      </dgm:t>
    </dgm:pt>
    <dgm:pt modelId="{3E550A39-87EE-4322-B986-FE670C2DC223}">
      <dgm:prSet phldrT="[Text]" custT="1"/>
      <dgm:spPr bwMode="auto"/>
      <dgm:t>
        <a:bodyPr/>
        <a:lstStyle/>
        <a:p>
          <a:pPr>
            <a:defRPr/>
          </a:pPr>
          <a:r>
            <a:rPr lang="de-DE" sz="1800"/>
            <a:t>Individuelle Lernvoraussetzungen</a:t>
          </a:r>
          <a:endParaRPr/>
        </a:p>
      </dgm:t>
    </dgm:pt>
    <dgm:pt modelId="{DF8027B0-0B47-483B-A23C-5E96D95C50EE}" type="parTrans" cxnId="{9C2ED042-5662-439E-A3E6-E849DE1FF0DB}">
      <dgm:prSet/>
      <dgm:spPr bwMode="auto"/>
      <dgm:t>
        <a:bodyPr/>
        <a:lstStyle/>
        <a:p>
          <a:pPr>
            <a:defRPr/>
          </a:pPr>
          <a:endParaRPr lang="de-DE"/>
        </a:p>
      </dgm:t>
    </dgm:pt>
    <dgm:pt modelId="{CF296E10-57E9-49E6-99FE-CFC4F323E141}" type="sibTrans" cxnId="{9C2ED042-5662-439E-A3E6-E849DE1FF0DB}">
      <dgm:prSet/>
      <dgm:spPr bwMode="auto"/>
      <dgm:t>
        <a:bodyPr/>
        <a:lstStyle/>
        <a:p>
          <a:pPr>
            <a:defRPr/>
          </a:pPr>
          <a:endParaRPr lang="de-DE"/>
        </a:p>
      </dgm:t>
    </dgm:pt>
    <dgm:pt modelId="{AED225E8-72BE-4FB6-A2D2-1B24D83F6A95}">
      <dgm:prSet phldrT="[Text]"/>
      <dgm:spPr bwMode="auto"/>
      <dgm:t>
        <a:bodyPr/>
        <a:lstStyle/>
        <a:p>
          <a:pPr>
            <a:defRPr/>
          </a:pPr>
          <a:endParaRPr lang="de-DE"/>
        </a:p>
      </dgm:t>
    </dgm:pt>
    <dgm:pt modelId="{C57CE75E-FD22-4F91-95D4-B737791FD070}" type="parTrans" cxnId="{4BE6D142-4386-42C2-A87D-FA2E27E310FD}">
      <dgm:prSet/>
      <dgm:spPr bwMode="auto"/>
      <dgm:t>
        <a:bodyPr/>
        <a:lstStyle/>
        <a:p>
          <a:pPr>
            <a:defRPr/>
          </a:pPr>
          <a:endParaRPr lang="de-DE"/>
        </a:p>
      </dgm:t>
    </dgm:pt>
    <dgm:pt modelId="{D2A80642-DE00-4BFF-983B-4C49D1B360AE}" type="sibTrans" cxnId="{4BE6D142-4386-42C2-A87D-FA2E27E310FD}">
      <dgm:prSet/>
      <dgm:spPr bwMode="auto"/>
      <dgm:t>
        <a:bodyPr/>
        <a:lstStyle/>
        <a:p>
          <a:pPr>
            <a:defRPr/>
          </a:pPr>
          <a:endParaRPr lang="de-DE"/>
        </a:p>
      </dgm:t>
    </dgm:pt>
    <dgm:pt modelId="{BD34D2C1-D0BA-49D7-BFB8-F020CCBD683A}">
      <dgm:prSet phldrT="[Text]" custT="1"/>
      <dgm:spPr bwMode="auto"/>
      <dgm:t>
        <a:bodyPr/>
        <a:lstStyle/>
        <a:p>
          <a:pPr>
            <a:defRPr/>
          </a:pPr>
          <a:r>
            <a:rPr lang="de-DE" sz="1800"/>
            <a:t>Unterschiedliche</a:t>
          </a:r>
          <a:r>
            <a:rPr lang="de-DE" sz="2000"/>
            <a:t> Kompetenzerwartungen</a:t>
          </a:r>
          <a:endParaRPr/>
        </a:p>
      </dgm:t>
    </dgm:pt>
    <dgm:pt modelId="{2077B624-2D02-4AB3-89C8-BE46379377E6}" type="parTrans" cxnId="{B9D19C8C-8F68-456E-83FC-9784A647D6C0}">
      <dgm:prSet/>
      <dgm:spPr bwMode="auto"/>
      <dgm:t>
        <a:bodyPr/>
        <a:lstStyle/>
        <a:p>
          <a:pPr>
            <a:defRPr/>
          </a:pPr>
          <a:endParaRPr lang="de-DE"/>
        </a:p>
      </dgm:t>
    </dgm:pt>
    <dgm:pt modelId="{F05C9A5F-5452-4C53-B9E8-899AAFE4594D}" type="sibTrans" cxnId="{B9D19C8C-8F68-456E-83FC-9784A647D6C0}">
      <dgm:prSet/>
      <dgm:spPr bwMode="auto"/>
      <dgm:t>
        <a:bodyPr/>
        <a:lstStyle/>
        <a:p>
          <a:pPr>
            <a:defRPr/>
          </a:pPr>
          <a:endParaRPr lang="de-DE"/>
        </a:p>
      </dgm:t>
    </dgm:pt>
    <dgm:pt modelId="{29B51C1E-C36B-43A9-ACF3-6951F843F832}">
      <dgm:prSet phldrT="[Text]" custT="1"/>
      <dgm:spPr bwMode="auto"/>
      <dgm:t>
        <a:bodyPr/>
        <a:lstStyle/>
        <a:p>
          <a:pPr>
            <a:defRPr/>
          </a:pPr>
          <a:r>
            <a:rPr lang="de-DE" sz="1800"/>
            <a:t>Individuelle Maßnahmen</a:t>
          </a:r>
          <a:endParaRPr/>
        </a:p>
      </dgm:t>
    </dgm:pt>
    <dgm:pt modelId="{2870ED1E-61A3-4DA1-9398-FC90803FA304}" type="parTrans" cxnId="{46CA140D-A484-4552-B859-2B3954F2F0C8}">
      <dgm:prSet/>
      <dgm:spPr bwMode="auto"/>
      <dgm:t>
        <a:bodyPr/>
        <a:lstStyle/>
        <a:p>
          <a:pPr>
            <a:defRPr/>
          </a:pPr>
          <a:endParaRPr lang="de-DE"/>
        </a:p>
      </dgm:t>
    </dgm:pt>
    <dgm:pt modelId="{F0B326F3-689A-4145-A528-6007102B168E}" type="sibTrans" cxnId="{46CA140D-A484-4552-B859-2B3954F2F0C8}">
      <dgm:prSet/>
      <dgm:spPr bwMode="auto"/>
      <dgm:t>
        <a:bodyPr/>
        <a:lstStyle/>
        <a:p>
          <a:pPr>
            <a:defRPr/>
          </a:pPr>
          <a:endParaRPr lang="de-DE"/>
        </a:p>
      </dgm:t>
    </dgm:pt>
    <dgm:pt modelId="{ED34F891-F72C-4A2B-B6B8-B3D8048FE0AB}">
      <dgm:prSet phldrT="[Text]"/>
      <dgm:spPr bwMode="auto"/>
      <dgm:t>
        <a:bodyPr/>
        <a:lstStyle/>
        <a:p>
          <a:pPr>
            <a:defRPr/>
          </a:pPr>
          <a:endParaRPr lang="de-DE"/>
        </a:p>
      </dgm:t>
    </dgm:pt>
    <dgm:pt modelId="{D102211B-13C8-43C7-BBB9-02E125924413}" type="sibTrans" cxnId="{6F5D5FE4-DDF4-43C4-AEFC-21316CF2C5FB}">
      <dgm:prSet/>
      <dgm:spPr bwMode="auto"/>
      <dgm:t>
        <a:bodyPr/>
        <a:lstStyle/>
        <a:p>
          <a:pPr>
            <a:defRPr/>
          </a:pPr>
          <a:endParaRPr lang="de-DE"/>
        </a:p>
      </dgm:t>
    </dgm:pt>
    <dgm:pt modelId="{6F53CA3D-BABA-46B5-BFF8-7A47519F8EE2}" type="parTrans" cxnId="{6F5D5FE4-DDF4-43C4-AEFC-21316CF2C5FB}">
      <dgm:prSet/>
      <dgm:spPr bwMode="auto"/>
      <dgm:t>
        <a:bodyPr/>
        <a:lstStyle/>
        <a:p>
          <a:pPr>
            <a:defRPr/>
          </a:pPr>
          <a:endParaRPr lang="de-DE"/>
        </a:p>
      </dgm:t>
    </dgm:pt>
    <dgm:pt modelId="{E1A65E59-28DC-4307-A870-538728105075}" type="pres">
      <dgm:prSet presAssocID="{7C4B0763-8759-468E-B94F-61D93A988E9F}" presName="linearFlow" presStyleCnt="0">
        <dgm:presLayoutVars>
          <dgm:dir val="norm"/>
          <dgm:animLvl val="lvl"/>
          <dgm:resizeHandles val="exact"/>
        </dgm:presLayoutVars>
      </dgm:prSet>
      <dgm:spPr bwMode="auto"/>
    </dgm:pt>
    <dgm:pt modelId="{A305E91C-9E9A-4DEE-8C36-FA0B7957305C}" type="pres">
      <dgm:prSet presAssocID="{5AB80019-9F9D-45DB-8C51-13EBFC8F942B}" presName="composite" presStyleCnt="0"/>
      <dgm:spPr bwMode="auto"/>
    </dgm:pt>
    <dgm:pt modelId="{03D11521-ADAC-4D2B-942C-30384F508485}" type="pres">
      <dgm:prSet presAssocID="{5AB80019-9F9D-45DB-8C51-13EBFC8F942B}" presName="parentText" presStyleLbl="alignNode1" presStyleIdx="0" presStyleCnt="3">
        <dgm:presLayoutVars>
          <dgm:chMax val="1"/>
          <dgm:bulletEnabled val="1"/>
        </dgm:presLayoutVars>
      </dgm:prSet>
      <dgm:spPr bwMode="auto"/>
    </dgm:pt>
    <dgm:pt modelId="{A8CE87D7-4374-4A57-A2D4-54D5204FE881}" type="pres">
      <dgm:prSet presAssocID="{5AB80019-9F9D-45DB-8C51-13EBFC8F942B}" presName="descendantText" presStyleLbl="alignAcc1" presStyleIdx="0" presStyleCnt="3">
        <dgm:presLayoutVars>
          <dgm:bulletEnabled val="1"/>
        </dgm:presLayoutVars>
      </dgm:prSet>
      <dgm:spPr bwMode="auto"/>
    </dgm:pt>
    <dgm:pt modelId="{21A380C8-7F35-49C8-BD18-DFBACA2104D4}" type="pres">
      <dgm:prSet presAssocID="{335F4C0F-52CF-4227-BB0F-4EFD55CD7BF9}" presName="sp" presStyleCnt="0"/>
      <dgm:spPr bwMode="auto"/>
    </dgm:pt>
    <dgm:pt modelId="{502FB836-E147-4AED-AB60-C855CD9CE6C9}" type="pres">
      <dgm:prSet presAssocID="{AED225E8-72BE-4FB6-A2D2-1B24D83F6A95}" presName="composite" presStyleCnt="0"/>
      <dgm:spPr bwMode="auto"/>
    </dgm:pt>
    <dgm:pt modelId="{3C932EBC-BC6A-4493-A590-69AE75388F03}" type="pres">
      <dgm:prSet presAssocID="{AED225E8-72BE-4FB6-A2D2-1B24D83F6A95}" presName="parentText" presStyleLbl="alignNode1" presStyleIdx="1" presStyleCnt="3">
        <dgm:presLayoutVars>
          <dgm:chMax val="1"/>
          <dgm:bulletEnabled val="1"/>
        </dgm:presLayoutVars>
      </dgm:prSet>
      <dgm:spPr bwMode="auto"/>
    </dgm:pt>
    <dgm:pt modelId="{81268612-AE34-4E12-80DD-F4542485C2F6}" type="pres">
      <dgm:prSet presAssocID="{AED225E8-72BE-4FB6-A2D2-1B24D83F6A95}" presName="descendantText" presStyleLbl="alignAcc1" presStyleIdx="1" presStyleCnt="3">
        <dgm:presLayoutVars>
          <dgm:bulletEnabled val="1"/>
        </dgm:presLayoutVars>
      </dgm:prSet>
      <dgm:spPr bwMode="auto"/>
    </dgm:pt>
    <dgm:pt modelId="{95B0F470-F053-4EE2-A2EA-EEB7B4A39D52}" type="pres">
      <dgm:prSet presAssocID="{D2A80642-DE00-4BFF-983B-4C49D1B360AE}" presName="sp" presStyleCnt="0"/>
      <dgm:spPr bwMode="auto"/>
    </dgm:pt>
    <dgm:pt modelId="{F8EC20AC-6E4D-4883-AFCA-C003CFC7674D}" type="pres">
      <dgm:prSet presAssocID="{ED34F891-F72C-4A2B-B6B8-B3D8048FE0AB}" presName="composite" presStyleCnt="0"/>
      <dgm:spPr bwMode="auto"/>
    </dgm:pt>
    <dgm:pt modelId="{63C191FA-319D-42DC-9AA9-5913BB22DB5F}" type="pres">
      <dgm:prSet presAssocID="{ED34F891-F72C-4A2B-B6B8-B3D8048FE0AB}" presName="parentText" presStyleLbl="alignNode1" presStyleIdx="2" presStyleCnt="3">
        <dgm:presLayoutVars>
          <dgm:chMax val="1"/>
          <dgm:bulletEnabled val="1"/>
        </dgm:presLayoutVars>
      </dgm:prSet>
      <dgm:spPr bwMode="auto"/>
    </dgm:pt>
    <dgm:pt modelId="{FCB25356-B750-479F-919C-7D21E8D2BB7A}" type="pres">
      <dgm:prSet presAssocID="{ED34F891-F72C-4A2B-B6B8-B3D8048FE0AB}" presName="descendantText" presStyleLbl="alignAcc1" presStyleIdx="2" presStyleCnt="3">
        <dgm:presLayoutVars>
          <dgm:bulletEnabled val="1"/>
        </dgm:presLayoutVars>
      </dgm:prSet>
      <dgm:spPr bwMode="auto"/>
    </dgm:pt>
  </dgm:ptLst>
  <dgm:cxnLst>
    <dgm:cxn modelId="{D749A001-1CD8-446A-BB22-0745B3D94204}" srcId="{7C4B0763-8759-468E-B94F-61D93A988E9F}" destId="{5AB80019-9F9D-45DB-8C51-13EBFC8F942B}" srcOrd="0" destOrd="0" parTransId="{59BC0887-0ED7-4838-B546-F9494024F1F9}" sibTransId="{335F4C0F-52CF-4227-BB0F-4EFD55CD7BF9}"/>
    <dgm:cxn modelId="{F0D2200C-6467-4629-A12D-5D364EC10ADA}" type="presOf" srcId="{5AB80019-9F9D-45DB-8C51-13EBFC8F942B}" destId="{03D11521-ADAC-4D2B-942C-30384F508485}" srcOrd="0" destOrd="0" presId="urn:microsoft.com/office/officeart/2005/8/layout/chevron2"/>
    <dgm:cxn modelId="{46CA140D-A484-4552-B859-2B3954F2F0C8}" srcId="{ED34F891-F72C-4A2B-B6B8-B3D8048FE0AB}" destId="{29B51C1E-C36B-43A9-ACF3-6951F843F832}" srcOrd="0" destOrd="0" parTransId="{2870ED1E-61A3-4DA1-9398-FC90803FA304}" sibTransId="{F0B326F3-689A-4145-A528-6007102B168E}"/>
    <dgm:cxn modelId="{AC583B1F-66D8-45F7-9ABC-BBCC83DC77CA}" type="presOf" srcId="{29B51C1E-C36B-43A9-ACF3-6951F843F832}" destId="{FCB25356-B750-479F-919C-7D21E8D2BB7A}" srcOrd="0" destOrd="0" presId="urn:microsoft.com/office/officeart/2005/8/layout/chevron2"/>
    <dgm:cxn modelId="{9C2ED042-5662-439E-A3E6-E849DE1FF0DB}" srcId="{5AB80019-9F9D-45DB-8C51-13EBFC8F942B}" destId="{3E550A39-87EE-4322-B986-FE670C2DC223}" srcOrd="0" destOrd="0" parTransId="{DF8027B0-0B47-483B-A23C-5E96D95C50EE}" sibTransId="{CF296E10-57E9-49E6-99FE-CFC4F323E141}"/>
    <dgm:cxn modelId="{4BE6D142-4386-42C2-A87D-FA2E27E310FD}" srcId="{7C4B0763-8759-468E-B94F-61D93A988E9F}" destId="{AED225E8-72BE-4FB6-A2D2-1B24D83F6A95}" srcOrd="1" destOrd="0" parTransId="{C57CE75E-FD22-4F91-95D4-B737791FD070}" sibTransId="{D2A80642-DE00-4BFF-983B-4C49D1B360AE}"/>
    <dgm:cxn modelId="{DB606051-3B66-41A2-AFEB-B822ECB2620E}" type="presOf" srcId="{BD34D2C1-D0BA-49D7-BFB8-F020CCBD683A}" destId="{81268612-AE34-4E12-80DD-F4542485C2F6}" srcOrd="0" destOrd="0" presId="urn:microsoft.com/office/officeart/2005/8/layout/chevron2"/>
    <dgm:cxn modelId="{164B3A5F-91B5-493A-BD36-DF0F22802AFA}" type="presOf" srcId="{7C4B0763-8759-468E-B94F-61D93A988E9F}" destId="{E1A65E59-28DC-4307-A870-538728105075}" srcOrd="0" destOrd="0" presId="urn:microsoft.com/office/officeart/2005/8/layout/chevron2"/>
    <dgm:cxn modelId="{39CEBE74-E7BC-48DC-92E9-22FC12EFE6C8}" type="presOf" srcId="{ED34F891-F72C-4A2B-B6B8-B3D8048FE0AB}" destId="{63C191FA-319D-42DC-9AA9-5913BB22DB5F}" srcOrd="0" destOrd="0" presId="urn:microsoft.com/office/officeart/2005/8/layout/chevron2"/>
    <dgm:cxn modelId="{B9D19C8C-8F68-456E-83FC-9784A647D6C0}" srcId="{AED225E8-72BE-4FB6-A2D2-1B24D83F6A95}" destId="{BD34D2C1-D0BA-49D7-BFB8-F020CCBD683A}" srcOrd="0" destOrd="0" parTransId="{2077B624-2D02-4AB3-89C8-BE46379377E6}" sibTransId="{F05C9A5F-5452-4C53-B9E8-899AAFE4594D}"/>
    <dgm:cxn modelId="{5201F8A7-D3C3-431A-9961-8D7F4E002522}" type="presOf" srcId="{3E550A39-87EE-4322-B986-FE670C2DC223}" destId="{A8CE87D7-4374-4A57-A2D4-54D5204FE881}" srcOrd="0" destOrd="0" presId="urn:microsoft.com/office/officeart/2005/8/layout/chevron2"/>
    <dgm:cxn modelId="{A0E576AE-D7B1-47EB-BF29-C3CF586FE437}" type="presOf" srcId="{AED225E8-72BE-4FB6-A2D2-1B24D83F6A95}" destId="{3C932EBC-BC6A-4493-A590-69AE75388F03}" srcOrd="0" destOrd="0" presId="urn:microsoft.com/office/officeart/2005/8/layout/chevron2"/>
    <dgm:cxn modelId="{6F5D5FE4-DDF4-43C4-AEFC-21316CF2C5FB}" srcId="{7C4B0763-8759-468E-B94F-61D93A988E9F}" destId="{ED34F891-F72C-4A2B-B6B8-B3D8048FE0AB}" srcOrd="2" destOrd="0" parTransId="{6F53CA3D-BABA-46B5-BFF8-7A47519F8EE2}" sibTransId="{D102211B-13C8-43C7-BBB9-02E125924413}"/>
    <dgm:cxn modelId="{30AAF53C-107C-4D86-9AB7-448B2AEB6999}" type="presParOf" srcId="{E1A65E59-28DC-4307-A870-538728105075}" destId="{A305E91C-9E9A-4DEE-8C36-FA0B7957305C}" srcOrd="0" destOrd="0" presId="urn:microsoft.com/office/officeart/2005/8/layout/chevron2"/>
    <dgm:cxn modelId="{5B26384E-32C5-4BED-B93B-8A2A93855F43}" type="presParOf" srcId="{A305E91C-9E9A-4DEE-8C36-FA0B7957305C}" destId="{03D11521-ADAC-4D2B-942C-30384F508485}" srcOrd="0" destOrd="0" presId="urn:microsoft.com/office/officeart/2005/8/layout/chevron2"/>
    <dgm:cxn modelId="{6102CA22-BF3F-439F-AABF-5FADF3600274}" type="presParOf" srcId="{A305E91C-9E9A-4DEE-8C36-FA0B7957305C}" destId="{A8CE87D7-4374-4A57-A2D4-54D5204FE881}" srcOrd="1" destOrd="0" presId="urn:microsoft.com/office/officeart/2005/8/layout/chevron2"/>
    <dgm:cxn modelId="{63DAD1D0-EA54-46A3-8569-EC4E0C4E0889}" type="presParOf" srcId="{E1A65E59-28DC-4307-A870-538728105075}" destId="{21A380C8-7F35-49C8-BD18-DFBACA2104D4}" srcOrd="1" destOrd="0" presId="urn:microsoft.com/office/officeart/2005/8/layout/chevron2"/>
    <dgm:cxn modelId="{059859B2-2606-4429-A158-299CE4761227}" type="presParOf" srcId="{E1A65E59-28DC-4307-A870-538728105075}" destId="{502FB836-E147-4AED-AB60-C855CD9CE6C9}" srcOrd="2" destOrd="0" presId="urn:microsoft.com/office/officeart/2005/8/layout/chevron2"/>
    <dgm:cxn modelId="{C6E00113-F4A0-4DBB-8B08-A06E1736C155}" type="presParOf" srcId="{502FB836-E147-4AED-AB60-C855CD9CE6C9}" destId="{3C932EBC-BC6A-4493-A590-69AE75388F03}" srcOrd="0" destOrd="0" presId="urn:microsoft.com/office/officeart/2005/8/layout/chevron2"/>
    <dgm:cxn modelId="{7A21D4D8-30C3-496F-8433-70A8F0A29633}" type="presParOf" srcId="{502FB836-E147-4AED-AB60-C855CD9CE6C9}" destId="{81268612-AE34-4E12-80DD-F4542485C2F6}" srcOrd="1" destOrd="0" presId="urn:microsoft.com/office/officeart/2005/8/layout/chevron2"/>
    <dgm:cxn modelId="{2C5B9DE6-6566-4DCA-A823-82B588F8EF6D}" type="presParOf" srcId="{E1A65E59-28DC-4307-A870-538728105075}" destId="{95B0F470-F053-4EE2-A2EA-EEB7B4A39D52}" srcOrd="3" destOrd="0" presId="urn:microsoft.com/office/officeart/2005/8/layout/chevron2"/>
    <dgm:cxn modelId="{4D996BDB-ECC8-4526-967F-132AFDA99F08}" type="presParOf" srcId="{E1A65E59-28DC-4307-A870-538728105075}" destId="{F8EC20AC-6E4D-4883-AFCA-C003CFC7674D}" srcOrd="4" destOrd="0" presId="urn:microsoft.com/office/officeart/2005/8/layout/chevron2"/>
    <dgm:cxn modelId="{336CD354-4E59-4546-B693-9D511C1812A3}" type="presParOf" srcId="{F8EC20AC-6E4D-4883-AFCA-C003CFC7674D}" destId="{63C191FA-319D-42DC-9AA9-5913BB22DB5F}" srcOrd="0" destOrd="0" presId="urn:microsoft.com/office/officeart/2005/8/layout/chevron2"/>
    <dgm:cxn modelId="{9883AFB6-4B7E-42E0-920C-F5C620C1A8AC}" type="presParOf" srcId="{F8EC20AC-6E4D-4883-AFCA-C003CFC7674D}" destId="{FCB25356-B750-479F-919C-7D21E8D2BB7A}"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xmlns:r="http://schemas.openxmlformats.org/officeDocument/2006/relationships">
  <dgm:ptLst>
    <dgm:pt modelId="{05436594-BEB3-4993-8927-5BBC943842C7}" type="doc">
      <dgm:prSet loTypeId="urn:microsoft.com/office/officeart/2005/8/layout/cycle3" loCatId="cycle" qsTypeId="urn:microsoft.com/office/officeart/2005/8/quickstyle/simple1" qsCatId="simple" csTypeId="urn:microsoft.com/office/officeart/2005/8/colors/accent2_2" csCatId="accent2" phldr="1"/>
      <dgm:spPr bwMode="auto"/>
      <dgm:t>
        <a:bodyPr/>
        <a:lstStyle/>
        <a:p>
          <a:pPr>
            <a:defRPr/>
          </a:pPr>
          <a:endParaRPr lang="de-DE"/>
        </a:p>
      </dgm:t>
    </dgm:pt>
    <dgm:pt modelId="{77C1BCA7-9ED1-457C-8C4C-0C6D606EF8EF}">
      <dgm:prSet phldrT="[Text]"/>
      <dgm:spPr bwMode="auto"/>
      <dgm:t>
        <a:bodyPr/>
        <a:lstStyle/>
        <a:p>
          <a:pPr>
            <a:defRPr/>
          </a:pPr>
          <a:r>
            <a:rPr lang="de-DE"/>
            <a:t>Analyse des Lehrplans</a:t>
          </a:r>
          <a:endParaRPr/>
        </a:p>
      </dgm:t>
    </dgm:pt>
    <dgm:pt modelId="{8C8F9CC5-6AB9-4755-9B0E-E2465E27D08C}" type="parTrans" cxnId="{10BA08D0-5C9D-4FB7-89A8-12A88376F2D2}">
      <dgm:prSet/>
      <dgm:spPr bwMode="auto"/>
      <dgm:t>
        <a:bodyPr/>
        <a:lstStyle/>
        <a:p>
          <a:pPr>
            <a:defRPr/>
          </a:pPr>
          <a:endParaRPr lang="de-DE"/>
        </a:p>
      </dgm:t>
    </dgm:pt>
    <dgm:pt modelId="{BF6D0EDE-1CBB-4C0B-9B1E-DF9C873FE190}" type="sibTrans" cxnId="{10BA08D0-5C9D-4FB7-89A8-12A88376F2D2}">
      <dgm:prSet/>
      <dgm:spPr bwMode="auto"/>
      <dgm:t>
        <a:bodyPr/>
        <a:lstStyle/>
        <a:p>
          <a:pPr>
            <a:defRPr/>
          </a:pPr>
          <a:endParaRPr lang="de-DE"/>
        </a:p>
      </dgm:t>
    </dgm:pt>
    <dgm:pt modelId="{159BB0A2-1349-417E-9565-7836101EB8A5}">
      <dgm:prSet phldrT="[Text]"/>
      <dgm:spPr bwMode="auto"/>
      <dgm:t>
        <a:bodyPr/>
        <a:lstStyle/>
        <a:p>
          <a:pPr>
            <a:defRPr/>
          </a:pPr>
          <a:r>
            <a:rPr lang="de-DE" b="1"/>
            <a:t>Schritt 1</a:t>
          </a:r>
          <a:r>
            <a:rPr lang="de-DE"/>
            <a:t>: </a:t>
          </a:r>
          <a:br>
            <a:rPr lang="de-DE"/>
          </a:br>
          <a:r>
            <a:rPr lang="de-DE"/>
            <a:t>Analyse und Entwicklung der Unterrichtsziele</a:t>
          </a:r>
          <a:endParaRPr/>
        </a:p>
      </dgm:t>
    </dgm:pt>
    <dgm:pt modelId="{810B7561-AF3B-47EB-B1C6-B1A9ACFE6F1C}" type="parTrans" cxnId="{2D4A8A7E-7EAF-4042-BEA0-73B985037CE6}">
      <dgm:prSet/>
      <dgm:spPr bwMode="auto"/>
      <dgm:t>
        <a:bodyPr/>
        <a:lstStyle/>
        <a:p>
          <a:pPr>
            <a:defRPr/>
          </a:pPr>
          <a:endParaRPr lang="de-DE"/>
        </a:p>
      </dgm:t>
    </dgm:pt>
    <dgm:pt modelId="{97C3FCA6-FD7D-4FE7-BEC0-F75883ABE2AB}" type="sibTrans" cxnId="{2D4A8A7E-7EAF-4042-BEA0-73B985037CE6}">
      <dgm:prSet/>
      <dgm:spPr bwMode="auto"/>
      <dgm:t>
        <a:bodyPr/>
        <a:lstStyle/>
        <a:p>
          <a:pPr>
            <a:defRPr/>
          </a:pPr>
          <a:endParaRPr lang="de-DE"/>
        </a:p>
      </dgm:t>
    </dgm:pt>
    <dgm:pt modelId="{E845B71D-7DCD-4945-A780-B49EB67F0296}">
      <dgm:prSet phldrT="[Text]"/>
      <dgm:spPr bwMode="auto"/>
      <dgm:t>
        <a:bodyPr/>
        <a:lstStyle/>
        <a:p>
          <a:pPr>
            <a:defRPr/>
          </a:pPr>
          <a:r>
            <a:rPr lang="de-DE" b="1"/>
            <a:t>Schritt 2</a:t>
          </a:r>
          <a:r>
            <a:rPr lang="de-DE"/>
            <a:t>: </a:t>
          </a:r>
          <a:br>
            <a:rPr lang="de-DE"/>
          </a:br>
          <a:r>
            <a:rPr lang="de-DE"/>
            <a:t>Entwicklung von Bewertungen in Relationen zu den konzipierten Zielen</a:t>
          </a:r>
          <a:endParaRPr/>
        </a:p>
      </dgm:t>
    </dgm:pt>
    <dgm:pt modelId="{9B2E58DC-8594-4F50-AFEA-D71651FC2A9C}" type="parTrans" cxnId="{58293C2A-5B28-43BF-9AFB-B6B2B8C6F9F7}">
      <dgm:prSet/>
      <dgm:spPr bwMode="auto"/>
      <dgm:t>
        <a:bodyPr/>
        <a:lstStyle/>
        <a:p>
          <a:pPr>
            <a:defRPr/>
          </a:pPr>
          <a:endParaRPr lang="de-DE"/>
        </a:p>
      </dgm:t>
    </dgm:pt>
    <dgm:pt modelId="{4AC19E4F-1798-4255-A099-FD3B19FF37A5}" type="sibTrans" cxnId="{58293C2A-5B28-43BF-9AFB-B6B2B8C6F9F7}">
      <dgm:prSet/>
      <dgm:spPr bwMode="auto"/>
      <dgm:t>
        <a:bodyPr/>
        <a:lstStyle/>
        <a:p>
          <a:pPr>
            <a:defRPr/>
          </a:pPr>
          <a:endParaRPr lang="de-DE"/>
        </a:p>
      </dgm:t>
    </dgm:pt>
    <dgm:pt modelId="{35F4860C-719D-43DD-9BA3-2C7E92719566}">
      <dgm:prSet phldrT="[Text]"/>
      <dgm:spPr bwMode="auto"/>
      <dgm:t>
        <a:bodyPr/>
        <a:lstStyle/>
        <a:p>
          <a:pPr>
            <a:defRPr/>
          </a:pPr>
          <a:r>
            <a:rPr lang="de-DE" b="1"/>
            <a:t>Schritt 3+4</a:t>
          </a:r>
          <a:r>
            <a:rPr lang="de-DE"/>
            <a:t>: </a:t>
          </a:r>
          <a:br>
            <a:rPr lang="de-DE"/>
          </a:br>
          <a:r>
            <a:rPr lang="de-DE"/>
            <a:t>Planung flexibel einsetzbarer Methoden und Materialien </a:t>
          </a:r>
          <a:endParaRPr/>
        </a:p>
      </dgm:t>
    </dgm:pt>
    <dgm:pt modelId="{9A04F344-59F7-48DB-B101-7FFCC1CF23D9}" type="parTrans" cxnId="{379490D4-C3F1-48A5-8FE3-AF1CF91D11DC}">
      <dgm:prSet/>
      <dgm:spPr bwMode="auto"/>
      <dgm:t>
        <a:bodyPr/>
        <a:lstStyle/>
        <a:p>
          <a:pPr>
            <a:defRPr/>
          </a:pPr>
          <a:endParaRPr lang="de-DE"/>
        </a:p>
      </dgm:t>
    </dgm:pt>
    <dgm:pt modelId="{EF0031AF-A1EE-4214-8BA3-B3E2650F87CB}" type="sibTrans" cxnId="{379490D4-C3F1-48A5-8FE3-AF1CF91D11DC}">
      <dgm:prSet/>
      <dgm:spPr bwMode="auto"/>
      <dgm:t>
        <a:bodyPr/>
        <a:lstStyle/>
        <a:p>
          <a:pPr>
            <a:defRPr/>
          </a:pPr>
          <a:endParaRPr lang="de-DE"/>
        </a:p>
      </dgm:t>
    </dgm:pt>
    <dgm:pt modelId="{4136C897-ECC8-4E22-815C-07192E9E6ED1}">
      <dgm:prSet phldrT="[Text]"/>
      <dgm:spPr bwMode="auto"/>
      <dgm:t>
        <a:bodyPr/>
        <a:lstStyle/>
        <a:p>
          <a:pPr>
            <a:defRPr/>
          </a:pPr>
          <a:r>
            <a:rPr lang="de-DE" b="1"/>
            <a:t>Schritt 5</a:t>
          </a:r>
          <a:r>
            <a:rPr lang="de-DE"/>
            <a:t>: </a:t>
          </a:r>
          <a:br>
            <a:rPr lang="de-DE"/>
          </a:br>
          <a:r>
            <a:rPr lang="de-DE"/>
            <a:t>Umsetzung und Observation der konzipierten Unterrichtsstunde</a:t>
          </a:r>
          <a:endParaRPr/>
        </a:p>
      </dgm:t>
    </dgm:pt>
    <dgm:pt modelId="{9A9D0DE8-0CF1-424B-965B-5BE8A0BAA719}" type="parTrans" cxnId="{A3C52383-7FDA-40E5-8308-C5E69C43E854}">
      <dgm:prSet/>
      <dgm:spPr bwMode="auto"/>
      <dgm:t>
        <a:bodyPr/>
        <a:lstStyle/>
        <a:p>
          <a:pPr>
            <a:defRPr/>
          </a:pPr>
          <a:endParaRPr lang="de-DE"/>
        </a:p>
      </dgm:t>
    </dgm:pt>
    <dgm:pt modelId="{A00CA4F8-2B46-45BA-A985-F951248ABA79}" type="sibTrans" cxnId="{A3C52383-7FDA-40E5-8308-C5E69C43E854}">
      <dgm:prSet/>
      <dgm:spPr bwMode="auto"/>
      <dgm:t>
        <a:bodyPr/>
        <a:lstStyle/>
        <a:p>
          <a:pPr>
            <a:defRPr/>
          </a:pPr>
          <a:endParaRPr lang="de-DE"/>
        </a:p>
      </dgm:t>
    </dgm:pt>
    <dgm:pt modelId="{3B2DC331-86D1-494E-9D0E-15E8ACFFE4CB}">
      <dgm:prSet phldrT="[Text]"/>
      <dgm:spPr bwMode="auto"/>
      <dgm:t>
        <a:bodyPr/>
        <a:lstStyle/>
        <a:p>
          <a:pPr>
            <a:defRPr/>
          </a:pPr>
          <a:r>
            <a:rPr lang="de-DE" b="1"/>
            <a:t>Schritt 6</a:t>
          </a:r>
          <a:r>
            <a:rPr lang="de-DE"/>
            <a:t>: </a:t>
          </a:r>
          <a:br>
            <a:rPr lang="de-DE"/>
          </a:br>
          <a:r>
            <a:rPr lang="de-DE"/>
            <a:t>Reflexion und Adaption der durchgeführten Unterrichtsstunde</a:t>
          </a:r>
          <a:endParaRPr/>
        </a:p>
      </dgm:t>
    </dgm:pt>
    <dgm:pt modelId="{B70304B1-83B6-4A04-8980-7F0EB37D5B9A}" type="parTrans" cxnId="{8FE5A649-3EF3-428D-850C-39B6DDB18D95}">
      <dgm:prSet/>
      <dgm:spPr bwMode="auto"/>
      <dgm:t>
        <a:bodyPr/>
        <a:lstStyle/>
        <a:p>
          <a:pPr>
            <a:defRPr/>
          </a:pPr>
          <a:endParaRPr lang="de-DE"/>
        </a:p>
      </dgm:t>
    </dgm:pt>
    <dgm:pt modelId="{A1E5623E-048D-4FF3-99F5-14215353D11C}" type="sibTrans" cxnId="{8FE5A649-3EF3-428D-850C-39B6DDB18D95}">
      <dgm:prSet/>
      <dgm:spPr bwMode="auto"/>
      <dgm:t>
        <a:bodyPr/>
        <a:lstStyle/>
        <a:p>
          <a:pPr>
            <a:defRPr/>
          </a:pPr>
          <a:endParaRPr lang="de-DE"/>
        </a:p>
      </dgm:t>
    </dgm:pt>
    <dgm:pt modelId="{DFEBDEA1-326E-4432-AF20-E1942382CB93}" type="pres">
      <dgm:prSet presAssocID="{05436594-BEB3-4993-8927-5BBC943842C7}" presName="Name0" presStyleCnt="0">
        <dgm:presLayoutVars>
          <dgm:dir val="norm"/>
          <dgm:resizeHandles val="exact"/>
        </dgm:presLayoutVars>
      </dgm:prSet>
      <dgm:spPr bwMode="auto"/>
    </dgm:pt>
    <dgm:pt modelId="{D781EFA5-4D10-48F0-9584-912418C59BDE}" type="pres">
      <dgm:prSet presAssocID="{05436594-BEB3-4993-8927-5BBC943842C7}" presName="cycle" presStyleCnt="0"/>
      <dgm:spPr bwMode="auto"/>
    </dgm:pt>
    <dgm:pt modelId="{20D470BE-3F50-45BF-A3F9-F82F0183223B}" type="pres">
      <dgm:prSet presAssocID="{77C1BCA7-9ED1-457C-8C4C-0C6D606EF8EF}" presName="nodeFirstNode" presStyleLbl="node1" presStyleIdx="0" presStyleCnt="6">
        <dgm:presLayoutVars>
          <dgm:bulletEnabled val="1"/>
        </dgm:presLayoutVars>
      </dgm:prSet>
      <dgm:spPr bwMode="auto"/>
    </dgm:pt>
    <dgm:pt modelId="{7AC8BD0B-9751-4196-BF51-3F80715FFBDE}" type="pres">
      <dgm:prSet presAssocID="{BF6D0EDE-1CBB-4C0B-9B1E-DF9C873FE190}" presName="sibTransFirstNode" presStyleLbl="bgShp" presStyleIdx="0" presStyleCnt="1"/>
      <dgm:spPr bwMode="auto"/>
    </dgm:pt>
    <dgm:pt modelId="{30F76499-0742-4226-92CA-2D37414D18DC}" type="pres">
      <dgm:prSet presAssocID="{159BB0A2-1349-417E-9565-7836101EB8A5}" presName="nodeFollowingNodes" presStyleLbl="node1" presStyleIdx="1" presStyleCnt="6">
        <dgm:presLayoutVars>
          <dgm:bulletEnabled val="1"/>
        </dgm:presLayoutVars>
      </dgm:prSet>
      <dgm:spPr bwMode="auto"/>
    </dgm:pt>
    <dgm:pt modelId="{234B29D6-D9B1-4022-9524-6888309B6305}" type="pres">
      <dgm:prSet presAssocID="{E845B71D-7DCD-4945-A780-B49EB67F0296}" presName="nodeFollowingNodes" presStyleLbl="node1" presStyleIdx="2" presStyleCnt="6">
        <dgm:presLayoutVars>
          <dgm:bulletEnabled val="1"/>
        </dgm:presLayoutVars>
      </dgm:prSet>
      <dgm:spPr bwMode="auto"/>
    </dgm:pt>
    <dgm:pt modelId="{8A3A9EBD-BC42-401E-A211-109F5F31EEF4}" type="pres">
      <dgm:prSet presAssocID="{35F4860C-719D-43DD-9BA3-2C7E92719566}" presName="nodeFollowingNodes" presStyleLbl="node1" presStyleIdx="3" presStyleCnt="6">
        <dgm:presLayoutVars>
          <dgm:bulletEnabled val="1"/>
        </dgm:presLayoutVars>
      </dgm:prSet>
      <dgm:spPr bwMode="auto"/>
    </dgm:pt>
    <dgm:pt modelId="{55A0FFF8-1D46-4625-82AE-9C3315CE45E2}" type="pres">
      <dgm:prSet presAssocID="{4136C897-ECC8-4E22-815C-07192E9E6ED1}" presName="nodeFollowingNodes" presStyleLbl="node1" presStyleIdx="4" presStyleCnt="6">
        <dgm:presLayoutVars>
          <dgm:bulletEnabled val="1"/>
        </dgm:presLayoutVars>
      </dgm:prSet>
      <dgm:spPr bwMode="auto"/>
    </dgm:pt>
    <dgm:pt modelId="{7B78C264-D7BE-40BA-BAB8-4BBF614E5CD3}" type="pres">
      <dgm:prSet presAssocID="{3B2DC331-86D1-494E-9D0E-15E8ACFFE4CB}" presName="nodeFollowingNodes" presStyleLbl="node1" presStyleIdx="5" presStyleCnt="6">
        <dgm:presLayoutVars>
          <dgm:bulletEnabled val="1"/>
        </dgm:presLayoutVars>
      </dgm:prSet>
      <dgm:spPr bwMode="auto"/>
    </dgm:pt>
  </dgm:ptLst>
  <dgm:cxnLst>
    <dgm:cxn modelId="{2FBACB18-515E-48C6-AF56-CAA856DC2171}" type="presOf" srcId="{05436594-BEB3-4993-8927-5BBC943842C7}" destId="{DFEBDEA1-326E-4432-AF20-E1942382CB93}" srcOrd="0" destOrd="0" presId="urn:microsoft.com/office/officeart/2005/8/layout/cycle3"/>
    <dgm:cxn modelId="{58293C2A-5B28-43BF-9AFB-B6B2B8C6F9F7}" srcId="{05436594-BEB3-4993-8927-5BBC943842C7}" destId="{E845B71D-7DCD-4945-A780-B49EB67F0296}" srcOrd="2" destOrd="0" parTransId="{9B2E58DC-8594-4F50-AFEA-D71651FC2A9C}" sibTransId="{4AC19E4F-1798-4255-A099-FD3B19FF37A5}"/>
    <dgm:cxn modelId="{8FE5A649-3EF3-428D-850C-39B6DDB18D95}" srcId="{05436594-BEB3-4993-8927-5BBC943842C7}" destId="{3B2DC331-86D1-494E-9D0E-15E8ACFFE4CB}" srcOrd="5" destOrd="0" parTransId="{B70304B1-83B6-4A04-8980-7F0EB37D5B9A}" sibTransId="{A1E5623E-048D-4FF3-99F5-14215353D11C}"/>
    <dgm:cxn modelId="{73132060-FFD5-4863-9D21-E872838F1B5E}" type="presOf" srcId="{BF6D0EDE-1CBB-4C0B-9B1E-DF9C873FE190}" destId="{7AC8BD0B-9751-4196-BF51-3F80715FFBDE}" srcOrd="0" destOrd="0" presId="urn:microsoft.com/office/officeart/2005/8/layout/cycle3"/>
    <dgm:cxn modelId="{85AFB168-8E58-4A32-B71A-671A56D34DD6}" type="presOf" srcId="{4136C897-ECC8-4E22-815C-07192E9E6ED1}" destId="{55A0FFF8-1D46-4625-82AE-9C3315CE45E2}" srcOrd="0" destOrd="0" presId="urn:microsoft.com/office/officeart/2005/8/layout/cycle3"/>
    <dgm:cxn modelId="{2D4A8A7E-7EAF-4042-BEA0-73B985037CE6}" srcId="{05436594-BEB3-4993-8927-5BBC943842C7}" destId="{159BB0A2-1349-417E-9565-7836101EB8A5}" srcOrd="1" destOrd="0" parTransId="{810B7561-AF3B-47EB-B1C6-B1A9ACFE6F1C}" sibTransId="{97C3FCA6-FD7D-4FE7-BEC0-F75883ABE2AB}"/>
    <dgm:cxn modelId="{E128BC82-8FE3-4643-8BD5-EE74574E6A30}" type="presOf" srcId="{77C1BCA7-9ED1-457C-8C4C-0C6D606EF8EF}" destId="{20D470BE-3F50-45BF-A3F9-F82F0183223B}" srcOrd="0" destOrd="0" presId="urn:microsoft.com/office/officeart/2005/8/layout/cycle3"/>
    <dgm:cxn modelId="{A3C52383-7FDA-40E5-8308-C5E69C43E854}" srcId="{05436594-BEB3-4993-8927-5BBC943842C7}" destId="{4136C897-ECC8-4E22-815C-07192E9E6ED1}" srcOrd="4" destOrd="0" parTransId="{9A9D0DE8-0CF1-424B-965B-5BE8A0BAA719}" sibTransId="{A00CA4F8-2B46-45BA-A985-F951248ABA79}"/>
    <dgm:cxn modelId="{5565E5A9-38C3-4E38-A266-DE5C6FB4FFDF}" type="presOf" srcId="{3B2DC331-86D1-494E-9D0E-15E8ACFFE4CB}" destId="{7B78C264-D7BE-40BA-BAB8-4BBF614E5CD3}" srcOrd="0" destOrd="0" presId="urn:microsoft.com/office/officeart/2005/8/layout/cycle3"/>
    <dgm:cxn modelId="{91D4E4AD-FA1C-418E-8071-84BF8B21138F}" type="presOf" srcId="{E845B71D-7DCD-4945-A780-B49EB67F0296}" destId="{234B29D6-D9B1-4022-9524-6888309B6305}" srcOrd="0" destOrd="0" presId="urn:microsoft.com/office/officeart/2005/8/layout/cycle3"/>
    <dgm:cxn modelId="{10BA08D0-5C9D-4FB7-89A8-12A88376F2D2}" srcId="{05436594-BEB3-4993-8927-5BBC943842C7}" destId="{77C1BCA7-9ED1-457C-8C4C-0C6D606EF8EF}" srcOrd="0" destOrd="0" parTransId="{8C8F9CC5-6AB9-4755-9B0E-E2465E27D08C}" sibTransId="{BF6D0EDE-1CBB-4C0B-9B1E-DF9C873FE190}"/>
    <dgm:cxn modelId="{7592C7D1-C6DF-43D9-9AB5-EA23BCFA5DB4}" type="presOf" srcId="{159BB0A2-1349-417E-9565-7836101EB8A5}" destId="{30F76499-0742-4226-92CA-2D37414D18DC}" srcOrd="0" destOrd="0" presId="urn:microsoft.com/office/officeart/2005/8/layout/cycle3"/>
    <dgm:cxn modelId="{379490D4-C3F1-48A5-8FE3-AF1CF91D11DC}" srcId="{05436594-BEB3-4993-8927-5BBC943842C7}" destId="{35F4860C-719D-43DD-9BA3-2C7E92719566}" srcOrd="3" destOrd="0" parTransId="{9A04F344-59F7-48DB-B101-7FFCC1CF23D9}" sibTransId="{EF0031AF-A1EE-4214-8BA3-B3E2650F87CB}"/>
    <dgm:cxn modelId="{1E4457E1-5A42-44EC-B427-178F56E46A10}" type="presOf" srcId="{35F4860C-719D-43DD-9BA3-2C7E92719566}" destId="{8A3A9EBD-BC42-401E-A211-109F5F31EEF4}" srcOrd="0" destOrd="0" presId="urn:microsoft.com/office/officeart/2005/8/layout/cycle3"/>
    <dgm:cxn modelId="{7D8C5A3A-ED9B-44A5-9B30-01CB031B2F0B}" type="presParOf" srcId="{DFEBDEA1-326E-4432-AF20-E1942382CB93}" destId="{D781EFA5-4D10-48F0-9584-912418C59BDE}" srcOrd="0" destOrd="0" presId="urn:microsoft.com/office/officeart/2005/8/layout/cycle3"/>
    <dgm:cxn modelId="{14E70DA1-9BBA-45ED-985A-5D766C04BFAB}" type="presParOf" srcId="{D781EFA5-4D10-48F0-9584-912418C59BDE}" destId="{20D470BE-3F50-45BF-A3F9-F82F0183223B}" srcOrd="0" destOrd="0" presId="urn:microsoft.com/office/officeart/2005/8/layout/cycle3"/>
    <dgm:cxn modelId="{0FB83F05-9153-4233-B2EE-61601AC197BA}" type="presParOf" srcId="{D781EFA5-4D10-48F0-9584-912418C59BDE}" destId="{7AC8BD0B-9751-4196-BF51-3F80715FFBDE}" srcOrd="1" destOrd="0" presId="urn:microsoft.com/office/officeart/2005/8/layout/cycle3"/>
    <dgm:cxn modelId="{99E304E2-7903-4FBC-8C52-84D18F110C77}" type="presParOf" srcId="{D781EFA5-4D10-48F0-9584-912418C59BDE}" destId="{30F76499-0742-4226-92CA-2D37414D18DC}" srcOrd="2" destOrd="0" presId="urn:microsoft.com/office/officeart/2005/8/layout/cycle3"/>
    <dgm:cxn modelId="{2103B683-DFD8-4FA6-832C-ED76119856FA}" type="presParOf" srcId="{D781EFA5-4D10-48F0-9584-912418C59BDE}" destId="{234B29D6-D9B1-4022-9524-6888309B6305}" srcOrd="3" destOrd="0" presId="urn:microsoft.com/office/officeart/2005/8/layout/cycle3"/>
    <dgm:cxn modelId="{6F7A78A3-36F5-405A-9AAE-5B8EB2B91A24}" type="presParOf" srcId="{D781EFA5-4D10-48F0-9584-912418C59BDE}" destId="{8A3A9EBD-BC42-401E-A211-109F5F31EEF4}" srcOrd="4" destOrd="0" presId="urn:microsoft.com/office/officeart/2005/8/layout/cycle3"/>
    <dgm:cxn modelId="{7AF4C2E8-861F-42B9-8A4E-0554B7D64DE8}" type="presParOf" srcId="{D781EFA5-4D10-48F0-9584-912418C59BDE}" destId="{55A0FFF8-1D46-4625-82AE-9C3315CE45E2}" srcOrd="5" destOrd="0" presId="urn:microsoft.com/office/officeart/2005/8/layout/cycle3"/>
    <dgm:cxn modelId="{4427F75D-3409-4C00-81D4-0E2E17B3A611}" type="presParOf" srcId="{D781EFA5-4D10-48F0-9584-912418C59BDE}" destId="{7B78C264-D7BE-40BA-BAB8-4BBF614E5CD3}" srcOrd="6" destOrd="0" presId="urn:microsoft.com/office/officeart/2005/8/layout/cycle3"/>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4.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BB2424"/>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3" minVer="http://schemas.openxmlformats.org/drawingml/2006/diagram"/>
    </a:ext>
  </dgm:extLst>
</dgm:dataModel>
</file>

<file path=ppt/diagrams/data5.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BB2424"/>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4" minVer="http://schemas.openxmlformats.org/drawingml/2006/diagram"/>
    </a:ext>
  </dgm:extLst>
</dgm:dataModel>
</file>

<file path=ppt/diagrams/data6.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3B5988"/>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a:solidFill>
          <a:srgbClr val="BB2424"/>
        </a:solidFill>
      </dgm:spPr>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3" minVer="http://schemas.openxmlformats.org/drawingml/2006/diagram"/>
    </a:ext>
  </dgm:extLst>
</dgm:dataModel>
</file>

<file path=ppt/diagrams/data7.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3B5988"/>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a:solidFill>
          <a:srgbClr val="BB2424"/>
        </a:solidFill>
      </dgm:spPr>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3" minVer="http://schemas.openxmlformats.org/drawingml/2006/diagram"/>
    </a:ext>
  </dgm:extLst>
</dgm:dataModel>
</file>

<file path=ppt/diagrams/data8.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3B5988"/>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a:solidFill>
          <a:srgbClr val="BB2424"/>
        </a:solidFill>
      </dgm:spPr>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4" minVer="http://schemas.openxmlformats.org/drawingml/2006/diagram"/>
    </a:ext>
  </dgm:extLst>
</dgm:dataModel>
</file>

<file path=ppt/diagrams/data9.xml><?xml version="1.0" encoding="utf-8"?>
<dgm:dataModel xmlns:dgm="http://schemas.openxmlformats.org/drawingml/2006/diagram" xmlns:a="http://schemas.openxmlformats.org/drawingml/2006/main" xmlns:r="http://schemas.openxmlformats.org/officeDocument/2006/relationships">
  <dgm:ptLst>
    <dgm:pt modelId="{F622EC1E-8BFE-4D83-B748-BFCE600241EA}" type="doc">
      <dgm:prSet loTypeId="urn:microsoft.com/office/officeart/2005/8/layout/chevron1" loCatId="process" qsTypeId="urn:microsoft.com/office/officeart/2005/8/quickstyle/simple1" qsCatId="simple" csTypeId="urn:microsoft.com/office/officeart/2005/8/colors/accent2_2" csCatId="accent2" phldr="1"/>
      <dgm:spPr bwMode="auto"/>
    </dgm:pt>
    <dgm:pt modelId="{982C2513-F0B4-4BD1-A940-E88EBCA803E4}">
      <dgm:prSet phldrT=""/>
      <dgm:spPr bwMode="auto">
        <a:solidFill>
          <a:srgbClr val="3B5988"/>
        </a:solidFill>
      </dgm:spPr>
      <dgm:t>
        <a:bodyPr/>
        <a:lstStyle/>
        <a:p>
          <a:pPr>
            <a:defRPr/>
          </a:pPr>
          <a:r>
            <a:rPr lang="de-DE" b="1"/>
            <a:t>Schritt 1</a:t>
          </a:r>
          <a:br>
            <a:rPr lang="de-DE" b="1"/>
          </a:br>
          <a:r>
            <a:rPr lang="de-DE" b="0"/>
            <a:t>Ziele</a:t>
          </a:r>
          <a:endParaRPr/>
        </a:p>
      </dgm:t>
    </dgm:pt>
    <dgm:pt modelId="{A6487576-8AD1-4246-B37C-609327E706D1}" type="parTrans" cxnId="{5B9A4148-78E5-4919-8333-656C29ED8D02}">
      <dgm:prSet/>
      <dgm:spPr bwMode="auto"/>
      <dgm:t>
        <a:bodyPr/>
        <a:lstStyle/>
        <a:p>
          <a:pPr>
            <a:defRPr/>
          </a:pPr>
          <a:endParaRPr lang="de-DE"/>
        </a:p>
      </dgm:t>
    </dgm:pt>
    <dgm:pt modelId="{6B55274D-7535-46B7-84D8-AA5A4B2D5321}" type="sibTrans" cxnId="{5B9A4148-78E5-4919-8333-656C29ED8D02}">
      <dgm:prSet/>
      <dgm:spPr bwMode="auto"/>
      <dgm:t>
        <a:bodyPr/>
        <a:lstStyle/>
        <a:p>
          <a:pPr>
            <a:defRPr/>
          </a:pPr>
          <a:endParaRPr lang="de-DE"/>
        </a:p>
      </dgm:t>
    </dgm:pt>
    <dgm:pt modelId="{C86FA523-901B-4711-BF82-65883CDC1C92}">
      <dgm:prSet phldrT=""/>
      <dgm:spPr bwMode="auto"/>
      <dgm:t>
        <a:bodyPr/>
        <a:lstStyle/>
        <a:p>
          <a:pPr>
            <a:defRPr/>
          </a:pPr>
          <a:r>
            <a:rPr lang="de-DE" b="1"/>
            <a:t>Schritt 2</a:t>
          </a:r>
          <a:br>
            <a:rPr lang="de-DE" b="1"/>
          </a:br>
          <a:r>
            <a:rPr lang="de-DE" b="0"/>
            <a:t>Bewertungen</a:t>
          </a:r>
          <a:endParaRPr/>
        </a:p>
      </dgm:t>
    </dgm:pt>
    <dgm:pt modelId="{CE7E7AA3-632A-429C-84AA-175545A00DA1}" type="parTrans" cxnId="{FF870C37-DC09-4103-A865-AE34337CE7EE}">
      <dgm:prSet/>
      <dgm:spPr bwMode="auto"/>
      <dgm:t>
        <a:bodyPr/>
        <a:lstStyle/>
        <a:p>
          <a:pPr>
            <a:defRPr/>
          </a:pPr>
          <a:endParaRPr lang="de-DE"/>
        </a:p>
      </dgm:t>
    </dgm:pt>
    <dgm:pt modelId="{B2003BE6-39A8-49A3-93D4-642091EA79E9}" type="sibTrans" cxnId="{FF870C37-DC09-4103-A865-AE34337CE7EE}">
      <dgm:prSet/>
      <dgm:spPr bwMode="auto"/>
      <dgm:t>
        <a:bodyPr/>
        <a:lstStyle/>
        <a:p>
          <a:pPr>
            <a:defRPr/>
          </a:pPr>
          <a:endParaRPr lang="de-DE"/>
        </a:p>
      </dgm:t>
    </dgm:pt>
    <dgm:pt modelId="{40755953-543C-43DA-94BA-8512AD44DB31}">
      <dgm:prSet phldrT=""/>
      <dgm:spPr bwMode="auto"/>
      <dgm:t>
        <a:bodyPr/>
        <a:lstStyle/>
        <a:p>
          <a:pPr>
            <a:defRPr/>
          </a:pPr>
          <a:r>
            <a:rPr lang="de-DE" b="1"/>
            <a:t>Schritt 3</a:t>
          </a:r>
          <a:br>
            <a:rPr lang="de-DE" b="1"/>
          </a:br>
          <a:r>
            <a:rPr lang="de-DE" b="0"/>
            <a:t>Methoden</a:t>
          </a:r>
          <a:endParaRPr/>
        </a:p>
      </dgm:t>
    </dgm:pt>
    <dgm:pt modelId="{43C8D833-1F4D-4461-A7B3-3CFC834468E9}" type="parTrans" cxnId="{97185193-C24E-4526-A40C-4F50D1CE6CC1}">
      <dgm:prSet/>
      <dgm:spPr bwMode="auto"/>
      <dgm:t>
        <a:bodyPr/>
        <a:lstStyle/>
        <a:p>
          <a:pPr>
            <a:defRPr/>
          </a:pPr>
          <a:endParaRPr lang="de-DE"/>
        </a:p>
      </dgm:t>
    </dgm:pt>
    <dgm:pt modelId="{ADA0B29D-4C47-4339-982E-B07081753937}" type="sibTrans" cxnId="{97185193-C24E-4526-A40C-4F50D1CE6CC1}">
      <dgm:prSet/>
      <dgm:spPr bwMode="auto"/>
      <dgm:t>
        <a:bodyPr/>
        <a:lstStyle/>
        <a:p>
          <a:pPr>
            <a:defRPr/>
          </a:pPr>
          <a:endParaRPr lang="de-DE"/>
        </a:p>
      </dgm:t>
    </dgm:pt>
    <dgm:pt modelId="{2A267C39-6DD6-4F9A-A783-7FA9242D594E}">
      <dgm:prSet phldrT=""/>
      <dgm:spPr bwMode="auto">
        <a:solidFill>
          <a:srgbClr val="BB2424"/>
        </a:solidFill>
      </dgm:spPr>
      <dgm:t>
        <a:bodyPr/>
        <a:lstStyle/>
        <a:p>
          <a:pPr>
            <a:defRPr/>
          </a:pPr>
          <a:r>
            <a:rPr lang="de-DE" b="1"/>
            <a:t>Schritt 4</a:t>
          </a:r>
          <a:br>
            <a:rPr lang="de-DE" b="1"/>
          </a:br>
          <a:r>
            <a:rPr lang="de-DE" b="0"/>
            <a:t>Material</a:t>
          </a:r>
          <a:endParaRPr/>
        </a:p>
      </dgm:t>
    </dgm:pt>
    <dgm:pt modelId="{57C460D8-C9BC-4CA7-9E05-BA408420CF91}" type="parTrans" cxnId="{CB5B2940-74EF-4679-AA9E-1DC0CC287D45}">
      <dgm:prSet/>
      <dgm:spPr bwMode="auto"/>
      <dgm:t>
        <a:bodyPr/>
        <a:lstStyle/>
        <a:p>
          <a:pPr>
            <a:defRPr/>
          </a:pPr>
          <a:endParaRPr lang="de-DE"/>
        </a:p>
      </dgm:t>
    </dgm:pt>
    <dgm:pt modelId="{D03CAD7F-162A-4112-84FE-B238224768A6}" type="sibTrans" cxnId="{CB5B2940-74EF-4679-AA9E-1DC0CC287D45}">
      <dgm:prSet/>
      <dgm:spPr bwMode="auto"/>
      <dgm:t>
        <a:bodyPr/>
        <a:lstStyle/>
        <a:p>
          <a:pPr>
            <a:defRPr/>
          </a:pPr>
          <a:endParaRPr lang="de-DE"/>
        </a:p>
      </dgm:t>
    </dgm:pt>
    <dgm:pt modelId="{FEBF0FF9-D7F1-4B93-87FC-39FDC9455188}">
      <dgm:prSet phldrT=""/>
      <dgm:spPr bwMode="auto"/>
      <dgm:t>
        <a:bodyPr/>
        <a:lstStyle/>
        <a:p>
          <a:pPr>
            <a:defRPr/>
          </a:pPr>
          <a:r>
            <a:rPr lang="de-DE" b="1"/>
            <a:t>Schritt 5</a:t>
          </a:r>
          <a:br>
            <a:rPr lang="de-DE" b="0"/>
          </a:br>
          <a:r>
            <a:rPr lang="de-DE" b="0"/>
            <a:t>Umsetzung</a:t>
          </a:r>
          <a:endParaRPr/>
        </a:p>
      </dgm:t>
    </dgm:pt>
    <dgm:pt modelId="{88A3367F-4D0D-495F-83C5-91C7503BEC16}" type="parTrans" cxnId="{3AF6AF04-6FDD-4456-AE87-6E4FDD3DD726}">
      <dgm:prSet/>
      <dgm:spPr bwMode="auto"/>
      <dgm:t>
        <a:bodyPr/>
        <a:lstStyle/>
        <a:p>
          <a:pPr>
            <a:defRPr/>
          </a:pPr>
          <a:endParaRPr lang="de-DE"/>
        </a:p>
      </dgm:t>
    </dgm:pt>
    <dgm:pt modelId="{45AB89A8-F8AC-4053-8DCD-01B6CE1BBE80}" type="sibTrans" cxnId="{3AF6AF04-6FDD-4456-AE87-6E4FDD3DD726}">
      <dgm:prSet/>
      <dgm:spPr bwMode="auto"/>
      <dgm:t>
        <a:bodyPr/>
        <a:lstStyle/>
        <a:p>
          <a:pPr>
            <a:defRPr/>
          </a:pPr>
          <a:endParaRPr lang="de-DE"/>
        </a:p>
      </dgm:t>
    </dgm:pt>
    <dgm:pt modelId="{26CB5623-DB2E-418C-8779-4ECE61A32704}">
      <dgm:prSet phldrT=""/>
      <dgm:spPr bwMode="auto"/>
      <dgm:t>
        <a:bodyPr/>
        <a:lstStyle/>
        <a:p>
          <a:pPr>
            <a:defRPr/>
          </a:pPr>
          <a:r>
            <a:rPr lang="de-DE" b="1"/>
            <a:t>Schritt 6</a:t>
          </a:r>
          <a:br>
            <a:rPr lang="de-DE" b="0"/>
          </a:br>
          <a:r>
            <a:rPr lang="de-DE" b="0"/>
            <a:t>Reflexion</a:t>
          </a:r>
          <a:endParaRPr/>
        </a:p>
      </dgm:t>
    </dgm:pt>
    <dgm:pt modelId="{0DEF8534-8B7F-4C36-AB66-EBB861570E5B}" type="parTrans" cxnId="{BA0D8A76-DD4C-4BD8-82C6-D22D8B37E3FB}">
      <dgm:prSet/>
      <dgm:spPr bwMode="auto"/>
      <dgm:t>
        <a:bodyPr/>
        <a:lstStyle/>
        <a:p>
          <a:pPr>
            <a:defRPr/>
          </a:pPr>
          <a:endParaRPr lang="de-DE"/>
        </a:p>
      </dgm:t>
    </dgm:pt>
    <dgm:pt modelId="{11E3F0D7-AD7E-4147-BD69-CA9B5078C819}" type="sibTrans" cxnId="{BA0D8A76-DD4C-4BD8-82C6-D22D8B37E3FB}">
      <dgm:prSet/>
      <dgm:spPr bwMode="auto"/>
      <dgm:t>
        <a:bodyPr/>
        <a:lstStyle/>
        <a:p>
          <a:pPr>
            <a:defRPr/>
          </a:pPr>
          <a:endParaRPr lang="de-DE"/>
        </a:p>
      </dgm:t>
    </dgm:pt>
    <dgm:pt modelId="{7B41C1E5-3267-48BA-BB11-EF11D8EEFD09}" type="pres">
      <dgm:prSet presAssocID="{F622EC1E-8BFE-4D83-B748-BFCE600241EA}" presName="Name0" presStyleCnt="0">
        <dgm:presLayoutVars>
          <dgm:dir val="norm"/>
          <dgm:animLvl val="lvl"/>
          <dgm:resizeHandles val="exact"/>
        </dgm:presLayoutVars>
      </dgm:prSet>
      <dgm:spPr bwMode="auto"/>
    </dgm:pt>
    <dgm:pt modelId="{09A6DC9A-50C6-4D16-A6DD-B80D9B2746A3}" type="pres">
      <dgm:prSet presAssocID="{982C2513-F0B4-4BD1-A940-E88EBCA803E4}" presName="parTxOnly" presStyleLbl="node1" presStyleIdx="0" presStyleCnt="6">
        <dgm:presLayoutVars>
          <dgm:chMax val="0"/>
          <dgm:chPref val="0"/>
          <dgm:bulletEnabled val="1"/>
        </dgm:presLayoutVars>
      </dgm:prSet>
      <dgm:spPr bwMode="auto"/>
    </dgm:pt>
    <dgm:pt modelId="{0E574E71-5855-4919-A925-07163505D110}" type="pres">
      <dgm:prSet presAssocID="{6B55274D-7535-46B7-84D8-AA5A4B2D5321}" presName="parTxOnlySpace" presStyleCnt="0"/>
      <dgm:spPr bwMode="auto"/>
    </dgm:pt>
    <dgm:pt modelId="{A361BD9D-C01A-4822-9A2D-8E3BF9A6164E}" type="pres">
      <dgm:prSet presAssocID="{C86FA523-901B-4711-BF82-65883CDC1C92}" presName="parTxOnly" presStyleLbl="node1" presStyleIdx="1" presStyleCnt="6">
        <dgm:presLayoutVars>
          <dgm:chMax val="0"/>
          <dgm:chPref val="0"/>
          <dgm:bulletEnabled val="1"/>
        </dgm:presLayoutVars>
      </dgm:prSet>
      <dgm:spPr bwMode="auto"/>
    </dgm:pt>
    <dgm:pt modelId="{CBCB0616-0FDE-457D-BCEF-B1EA3C163814}" type="pres">
      <dgm:prSet presAssocID="{B2003BE6-39A8-49A3-93D4-642091EA79E9}" presName="parTxOnlySpace" presStyleCnt="0"/>
      <dgm:spPr bwMode="auto"/>
    </dgm:pt>
    <dgm:pt modelId="{A9F63593-536D-4690-B008-BB1E886DFACD}" type="pres">
      <dgm:prSet presAssocID="{40755953-543C-43DA-94BA-8512AD44DB31}" presName="parTxOnly" presStyleLbl="node1" presStyleIdx="2" presStyleCnt="6">
        <dgm:presLayoutVars>
          <dgm:chMax val="0"/>
          <dgm:chPref val="0"/>
          <dgm:bulletEnabled val="1"/>
        </dgm:presLayoutVars>
      </dgm:prSet>
      <dgm:spPr bwMode="auto"/>
    </dgm:pt>
    <dgm:pt modelId="{51A2BE99-25E1-41DE-AB0C-A8AC85C1FBA1}" type="pres">
      <dgm:prSet presAssocID="{ADA0B29D-4C47-4339-982E-B07081753937}" presName="parTxOnlySpace" presStyleCnt="0"/>
      <dgm:spPr bwMode="auto"/>
    </dgm:pt>
    <dgm:pt modelId="{AF54CA4C-E8B5-434A-A1BD-CEAEDAC9E786}" type="pres">
      <dgm:prSet presAssocID="{2A267C39-6DD6-4F9A-A783-7FA9242D594E}" presName="parTxOnly" presStyleLbl="node1" presStyleIdx="3" presStyleCnt="6">
        <dgm:presLayoutVars>
          <dgm:chMax val="0"/>
          <dgm:chPref val="0"/>
          <dgm:bulletEnabled val="1"/>
        </dgm:presLayoutVars>
      </dgm:prSet>
      <dgm:spPr bwMode="auto"/>
    </dgm:pt>
    <dgm:pt modelId="{15C4F7BF-73F4-4C00-BF97-4699CF352F09}" type="pres">
      <dgm:prSet presAssocID="{D03CAD7F-162A-4112-84FE-B238224768A6}" presName="parTxOnlySpace" presStyleCnt="0"/>
      <dgm:spPr bwMode="auto"/>
    </dgm:pt>
    <dgm:pt modelId="{6D666637-F429-4624-AFE0-022ED2743DE1}" type="pres">
      <dgm:prSet presAssocID="{FEBF0FF9-D7F1-4B93-87FC-39FDC9455188}" presName="parTxOnly" presStyleLbl="node1" presStyleIdx="4" presStyleCnt="6">
        <dgm:presLayoutVars>
          <dgm:chMax val="0"/>
          <dgm:chPref val="0"/>
          <dgm:bulletEnabled val="1"/>
        </dgm:presLayoutVars>
      </dgm:prSet>
      <dgm:spPr bwMode="auto"/>
    </dgm:pt>
    <dgm:pt modelId="{BDF940CA-824D-4970-8E0E-33B8301DD9B3}" type="pres">
      <dgm:prSet presAssocID="{45AB89A8-F8AC-4053-8DCD-01B6CE1BBE80}" presName="parTxOnlySpace" presStyleCnt="0"/>
      <dgm:spPr bwMode="auto"/>
    </dgm:pt>
    <dgm:pt modelId="{FF6D8005-B64D-4EF8-91BF-C0B4AE36829C}" type="pres">
      <dgm:prSet presAssocID="{26CB5623-DB2E-418C-8779-4ECE61A32704}" presName="parTxOnly" presStyleLbl="node1" presStyleIdx="5" presStyleCnt="6">
        <dgm:presLayoutVars>
          <dgm:chMax val="0"/>
          <dgm:chPref val="0"/>
          <dgm:bulletEnabled val="1"/>
        </dgm:presLayoutVars>
      </dgm:prSet>
      <dgm:spPr bwMode="auto"/>
    </dgm:pt>
  </dgm:ptLst>
  <dgm:cxnLst>
    <dgm:cxn modelId="{3AF6AF04-6FDD-4456-AE87-6E4FDD3DD726}" srcId="{F622EC1E-8BFE-4D83-B748-BFCE600241EA}" destId="{FEBF0FF9-D7F1-4B93-87FC-39FDC9455188}" srcOrd="4" destOrd="0" parTransId="{88A3367F-4D0D-495F-83C5-91C7503BEC16}" sibTransId="{45AB89A8-F8AC-4053-8DCD-01B6CE1BBE80}"/>
    <dgm:cxn modelId="{1A63B506-A82D-4A97-9E30-131BF549A83D}" type="presOf" srcId="{2A267C39-6DD6-4F9A-A783-7FA9242D594E}" destId="{AF54CA4C-E8B5-434A-A1BD-CEAEDAC9E786}" srcOrd="0" destOrd="0" presId="urn:microsoft.com/office/officeart/2005/8/layout/chevron1"/>
    <dgm:cxn modelId="{5D74C823-788C-45AC-8261-F58ADD2B72EE}" type="presOf" srcId="{C86FA523-901B-4711-BF82-65883CDC1C92}" destId="{A361BD9D-C01A-4822-9A2D-8E3BF9A6164E}" srcOrd="0" destOrd="0" presId="urn:microsoft.com/office/officeart/2005/8/layout/chevron1"/>
    <dgm:cxn modelId="{832D322C-5C54-4483-9173-79EB530C2855}" type="presOf" srcId="{FEBF0FF9-D7F1-4B93-87FC-39FDC9455188}" destId="{6D666637-F429-4624-AFE0-022ED2743DE1}" srcOrd="0" destOrd="0" presId="urn:microsoft.com/office/officeart/2005/8/layout/chevron1"/>
    <dgm:cxn modelId="{FF870C37-DC09-4103-A865-AE34337CE7EE}" srcId="{F622EC1E-8BFE-4D83-B748-BFCE600241EA}" destId="{C86FA523-901B-4711-BF82-65883CDC1C92}" srcOrd="1" destOrd="0" parTransId="{CE7E7AA3-632A-429C-84AA-175545A00DA1}" sibTransId="{B2003BE6-39A8-49A3-93D4-642091EA79E9}"/>
    <dgm:cxn modelId="{CB5B2940-74EF-4679-AA9E-1DC0CC287D45}" srcId="{F622EC1E-8BFE-4D83-B748-BFCE600241EA}" destId="{2A267C39-6DD6-4F9A-A783-7FA9242D594E}" srcOrd="3" destOrd="0" parTransId="{57C460D8-C9BC-4CA7-9E05-BA408420CF91}" sibTransId="{D03CAD7F-162A-4112-84FE-B238224768A6}"/>
    <dgm:cxn modelId="{5B9A4148-78E5-4919-8333-656C29ED8D02}" srcId="{F622EC1E-8BFE-4D83-B748-BFCE600241EA}" destId="{982C2513-F0B4-4BD1-A940-E88EBCA803E4}" srcOrd="0" destOrd="0" parTransId="{A6487576-8AD1-4246-B37C-609327E706D1}" sibTransId="{6B55274D-7535-46B7-84D8-AA5A4B2D5321}"/>
    <dgm:cxn modelId="{027C5560-7032-4AC4-8AD3-100A268F2ECA}" type="presOf" srcId="{F622EC1E-8BFE-4D83-B748-BFCE600241EA}" destId="{7B41C1E5-3267-48BA-BB11-EF11D8EEFD09}" srcOrd="0" destOrd="0" presId="urn:microsoft.com/office/officeart/2005/8/layout/chevron1"/>
    <dgm:cxn modelId="{67CEEA72-182B-4BFA-AA02-27DC6EA0DF74}" type="presOf" srcId="{26CB5623-DB2E-418C-8779-4ECE61A32704}" destId="{FF6D8005-B64D-4EF8-91BF-C0B4AE36829C}" srcOrd="0" destOrd="0" presId="urn:microsoft.com/office/officeart/2005/8/layout/chevron1"/>
    <dgm:cxn modelId="{F4E67173-92CB-46CA-B7A6-EE11B4A5CBBD}" type="presOf" srcId="{40755953-543C-43DA-94BA-8512AD44DB31}" destId="{A9F63593-536D-4690-B008-BB1E886DFACD}" srcOrd="0" destOrd="0" presId="urn:microsoft.com/office/officeart/2005/8/layout/chevron1"/>
    <dgm:cxn modelId="{BA0D8A76-DD4C-4BD8-82C6-D22D8B37E3FB}" srcId="{F622EC1E-8BFE-4D83-B748-BFCE600241EA}" destId="{26CB5623-DB2E-418C-8779-4ECE61A32704}" srcOrd="5" destOrd="0" parTransId="{0DEF8534-8B7F-4C36-AB66-EBB861570E5B}" sibTransId="{11E3F0D7-AD7E-4147-BD69-CA9B5078C819}"/>
    <dgm:cxn modelId="{97185193-C24E-4526-A40C-4F50D1CE6CC1}" srcId="{F622EC1E-8BFE-4D83-B748-BFCE600241EA}" destId="{40755953-543C-43DA-94BA-8512AD44DB31}" srcOrd="2" destOrd="0" parTransId="{43C8D833-1F4D-4461-A7B3-3CFC834468E9}" sibTransId="{ADA0B29D-4C47-4339-982E-B07081753937}"/>
    <dgm:cxn modelId="{A32C35FB-17C1-41B0-8948-037597AC97D9}" type="presOf" srcId="{982C2513-F0B4-4BD1-A940-E88EBCA803E4}" destId="{09A6DC9A-50C6-4D16-A6DD-B80D9B2746A3}" srcOrd="0" destOrd="0" presId="urn:microsoft.com/office/officeart/2005/8/layout/chevron1"/>
    <dgm:cxn modelId="{8AD4CCB9-D6FF-4E4D-B074-45680B14A78F}" type="presParOf" srcId="{7B41C1E5-3267-48BA-BB11-EF11D8EEFD09}" destId="{09A6DC9A-50C6-4D16-A6DD-B80D9B2746A3}" srcOrd="0" destOrd="0" presId="urn:microsoft.com/office/officeart/2005/8/layout/chevron1"/>
    <dgm:cxn modelId="{60C48D32-69DC-46B5-8263-16E733F317D1}" type="presParOf" srcId="{7B41C1E5-3267-48BA-BB11-EF11D8EEFD09}" destId="{0E574E71-5855-4919-A925-07163505D110}" srcOrd="1" destOrd="0" presId="urn:microsoft.com/office/officeart/2005/8/layout/chevron1"/>
    <dgm:cxn modelId="{5C9AFAF7-8D7C-452B-9F7D-D633F4FEEC45}" type="presParOf" srcId="{7B41C1E5-3267-48BA-BB11-EF11D8EEFD09}" destId="{A361BD9D-C01A-4822-9A2D-8E3BF9A6164E}" srcOrd="2" destOrd="0" presId="urn:microsoft.com/office/officeart/2005/8/layout/chevron1"/>
    <dgm:cxn modelId="{D6943DC7-0CA2-437F-AF31-6AB93DEDF9E1}" type="presParOf" srcId="{7B41C1E5-3267-48BA-BB11-EF11D8EEFD09}" destId="{CBCB0616-0FDE-457D-BCEF-B1EA3C163814}" srcOrd="3" destOrd="0" presId="urn:microsoft.com/office/officeart/2005/8/layout/chevron1"/>
    <dgm:cxn modelId="{F7F64431-452A-4E43-8ECB-ACFC1D58A1BF}" type="presParOf" srcId="{7B41C1E5-3267-48BA-BB11-EF11D8EEFD09}" destId="{A9F63593-536D-4690-B008-BB1E886DFACD}" srcOrd="4" destOrd="0" presId="urn:microsoft.com/office/officeart/2005/8/layout/chevron1"/>
    <dgm:cxn modelId="{D64B101F-D85B-4D10-8131-8855F676A0E7}" type="presParOf" srcId="{7B41C1E5-3267-48BA-BB11-EF11D8EEFD09}" destId="{51A2BE99-25E1-41DE-AB0C-A8AC85C1FBA1}" srcOrd="5" destOrd="0" presId="urn:microsoft.com/office/officeart/2005/8/layout/chevron1"/>
    <dgm:cxn modelId="{507EB46E-6A4C-4964-8A01-3D2A3A8D3467}" type="presParOf" srcId="{7B41C1E5-3267-48BA-BB11-EF11D8EEFD09}" destId="{AF54CA4C-E8B5-434A-A1BD-CEAEDAC9E786}" srcOrd="6" destOrd="0" presId="urn:microsoft.com/office/officeart/2005/8/layout/chevron1"/>
    <dgm:cxn modelId="{F9F3088F-682D-40BF-A3EE-D2D10C836D51}" type="presParOf" srcId="{7B41C1E5-3267-48BA-BB11-EF11D8EEFD09}" destId="{15C4F7BF-73F4-4C00-BF97-4699CF352F09}" srcOrd="7" destOrd="0" presId="urn:microsoft.com/office/officeart/2005/8/layout/chevron1"/>
    <dgm:cxn modelId="{FE5E2BC2-E5C9-4510-812C-3F8DBC8B79E7}" type="presParOf" srcId="{7B41C1E5-3267-48BA-BB11-EF11D8EEFD09}" destId="{6D666637-F429-4624-AFE0-022ED2743DE1}" srcOrd="8" destOrd="0" presId="urn:microsoft.com/office/officeart/2005/8/layout/chevron1"/>
    <dgm:cxn modelId="{43B43870-301A-4133-8EBD-CD59E9C7755F}" type="presParOf" srcId="{7B41C1E5-3267-48BA-BB11-EF11D8EEFD09}" destId="{BDF940CA-824D-4970-8E0E-33B8301DD9B3}" srcOrd="9" destOrd="0" presId="urn:microsoft.com/office/officeart/2005/8/layout/chevron1"/>
    <dgm:cxn modelId="{4524557C-B784-411D-8F16-7DBDF3254CF5}" type="presParOf" srcId="{7B41C1E5-3267-48BA-BB11-EF11D8EEFD09}" destId="{FF6D8005-B64D-4EF8-91BF-C0B4AE36829C}" srcOrd="10" destOrd="0" presId="urn:microsoft.com/office/officeart/2005/8/layout/chevron1"/>
  </dgm:cxnLst>
  <dgm:bg>
    <a:noFill/>
  </dgm:bg>
  <dgm:whole/>
  <dgm:extLst>
    <a:ext uri="http://schemas.microsoft.com/office/drawing/2008/diagram">
      <dsp:dataModelExt xmlns:dsp="http://schemas.microsoft.com/office/drawing/2008/diagram" relId="rId3" minVer="http://schemas.openxmlformats.org/drawingml/2006/diagram"/>
    </a:ext>
  </dgm:extLst>
</dgm:dataModel>
</file>

<file path=ppt/diagrams/drawing1.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474667352" name=""/>
      <dsp:cNvGrpSpPr/>
    </dsp:nvGrpSpPr>
    <dsp:grpSpPr bwMode="auto">
      <a:xfrm>
        <a:off x="0" y="0"/>
        <a:ext cx="9360000" cy="5418667"/>
        <a:chOff x="0" y="0"/>
        <a:chExt cx="9360000" cy="5418667"/>
      </a:xfrm>
    </dsp:grpSpPr>
    <dsp:sp modelId="{6A2EAAFE-EFB3-41A0-BF0A-4A68E4D85A95}">
      <dsp:nvSpPr>
        <dsp:cNvPr id="0" name=""/>
        <dsp:cNvSpPr/>
      </dsp:nvSpPr>
      <dsp:spPr bwMode="auto">
        <a:xfrm>
          <a:off x="1567" y="2274239"/>
          <a:ext cx="2870291" cy="870186"/>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ts val="0"/>
            </a:spcBef>
            <a:spcAft>
              <a:spcPts val="0"/>
            </a:spcAft>
            <a:buNone/>
            <a:defRPr/>
          </a:pPr>
          <a:r>
            <a:rPr lang="de-DE" sz="1700" b="0"/>
            <a:t>Von der Exklusion zur Integration</a:t>
          </a:r>
          <a:endParaRPr/>
        </a:p>
      </dsp:txBody>
      <dsp:txXfrm>
        <a:off x="436661" y="2274239"/>
        <a:ext cx="2000104" cy="870186"/>
      </dsp:txXfrm>
    </dsp:sp>
    <dsp:sp modelId="{E1CC1EDE-91D6-467E-9741-2496C82CA770}">
      <dsp:nvSpPr>
        <dsp:cNvPr id="0" name=""/>
        <dsp:cNvSpPr/>
      </dsp:nvSpPr>
      <dsp:spPr bwMode="auto">
        <a:xfrm>
          <a:off x="2654312" y="2274239"/>
          <a:ext cx="2175468" cy="870186"/>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ts val="0"/>
            </a:spcBef>
            <a:spcAft>
              <a:spcPts val="0"/>
            </a:spcAft>
            <a:buNone/>
            <a:defRPr/>
          </a:pPr>
          <a:r>
            <a:rPr lang="de-DE" sz="1700" b="0"/>
            <a:t>Jomtien-Erklärung</a:t>
          </a:r>
          <a:endParaRPr/>
        </a:p>
      </dsp:txBody>
      <dsp:txXfrm>
        <a:off x="3089406" y="2274239"/>
        <a:ext cx="1305281" cy="870186"/>
      </dsp:txXfrm>
    </dsp:sp>
    <dsp:sp modelId="{9C608596-6B32-416B-B6DC-DB4A647336AF}">
      <dsp:nvSpPr>
        <dsp:cNvPr id="0" name=""/>
        <dsp:cNvSpPr/>
      </dsp:nvSpPr>
      <dsp:spPr bwMode="auto">
        <a:xfrm>
          <a:off x="4612234" y="2274239"/>
          <a:ext cx="2175468" cy="870186"/>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ts val="0"/>
            </a:spcBef>
            <a:spcAft>
              <a:spcPts val="0"/>
            </a:spcAft>
            <a:buNone/>
            <a:defRPr/>
          </a:pPr>
          <a:r>
            <a:rPr lang="de-DE" sz="1700" b="0"/>
            <a:t>Salamanca-Erklärung</a:t>
          </a:r>
          <a:endParaRPr/>
        </a:p>
      </dsp:txBody>
      <dsp:txXfrm>
        <a:off x="5047328" y="2274239"/>
        <a:ext cx="1305281" cy="870186"/>
      </dsp:txXfrm>
    </dsp:sp>
    <dsp:sp modelId="{957BBB0A-F9AD-493E-8040-26A96228409D}">
      <dsp:nvSpPr>
        <dsp:cNvPr id="0" name=""/>
        <dsp:cNvSpPr/>
      </dsp:nvSpPr>
      <dsp:spPr bwMode="auto">
        <a:xfrm>
          <a:off x="6570156" y="2274239"/>
          <a:ext cx="2788276" cy="870186"/>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ts val="0"/>
            </a:spcBef>
            <a:spcAft>
              <a:spcPts val="0"/>
            </a:spcAft>
            <a:buNone/>
            <a:defRPr/>
          </a:pPr>
          <a:r>
            <a:rPr lang="de-DE" sz="1700" b="0"/>
            <a:t>UN-Behinderten-</a:t>
          </a:r>
          <a:r>
            <a:rPr lang="de-DE" sz="1700" b="0"/>
            <a:t>rechtskonvention</a:t>
          </a:r>
          <a:endParaRPr lang="de-DE" sz="1700" b="0"/>
        </a:p>
      </dsp:txBody>
      <dsp:txXfrm>
        <a:off x="7005250" y="2274239"/>
        <a:ext cx="1918089" cy="870186"/>
      </dsp:txXfrm>
    </dsp:sp>
  </dsp:spTree>
</dsp:drawing>
</file>

<file path=ppt/diagrams/drawing10.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342132684"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3B5988"/>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drawing2.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702378928" name=""/>
      <dsp:cNvGrpSpPr/>
    </dsp:nvGrpSpPr>
    <dsp:grpSpPr bwMode="auto">
      <a:xfrm>
        <a:off x="0" y="0"/>
        <a:ext cx="5761037" cy="2276929"/>
        <a:chOff x="0" y="0"/>
        <a:chExt cx="5761037" cy="2276929"/>
      </a:xfrm>
    </dsp:grpSpPr>
    <dsp:sp modelId="{03D11521-ADAC-4D2B-942C-30384F508485}">
      <dsp:nvSpPr>
        <dsp:cNvPr id="0" name=""/>
        <dsp:cNvSpPr/>
      </dsp:nvSpPr>
      <dsp:spPr bwMode="auto">
        <a:xfrm rot="5400000">
          <a:off x="-134914" y="135836"/>
          <a:ext cx="899431" cy="629601"/>
        </a:xfrm>
        <a:prstGeom prst="chevron">
          <a:avLst>
            <a:gd name="adj" fmla="val 5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ts val="0"/>
            </a:spcBef>
            <a:spcAft>
              <a:spcPts val="0"/>
            </a:spcAft>
            <a:buNone/>
            <a:defRPr/>
          </a:pPr>
          <a:endParaRPr lang="de-DE" sz="1800"/>
        </a:p>
      </dsp:txBody>
      <dsp:txXfrm rot="-5400000">
        <a:off x="2" y="315722"/>
        <a:ext cx="629601" cy="269830"/>
      </dsp:txXfrm>
    </dsp:sp>
    <dsp:sp modelId="{A8CE87D7-4374-4A57-A2D4-54D5204FE881}">
      <dsp:nvSpPr>
        <dsp:cNvPr id="0" name=""/>
        <dsp:cNvSpPr/>
      </dsp:nvSpPr>
      <dsp:spPr bwMode="auto">
        <a:xfrm rot="5400000">
          <a:off x="2903004" y="-2272480"/>
          <a:ext cx="584630" cy="5131435"/>
        </a:xfrm>
        <a:prstGeom prst="round2SameRect">
          <a:avLst>
            <a:gd name="adj1" fmla="val 16667"/>
            <a:gd name="adj2" fmla="val 0"/>
          </a:avLst>
        </a:prstGeom>
        <a:solidFill>
          <a:schemeClr val="lt2">
            <a:hueOff val="0"/>
            <a:satOff val="0"/>
            <a:lumOff val="0"/>
            <a:alphaOff val="0"/>
            <a:alpha val="90000"/>
          </a:schemeClr>
        </a:solidFill>
        <a:ln w="25400" cap="flat" cmpd="sng" algn="ctr">
          <a:solidFill>
            <a:schemeClr val="dk2">
              <a:hueOff val="0"/>
              <a:satOff val="0"/>
              <a:lumOff val="0"/>
              <a:alphaOff val="0"/>
            </a:schemeClr>
          </a:solidFill>
          <a:prstDash val="solid"/>
        </a:ln>
        <a:effectLst/>
      </dsp:spPr>
      <dsp:style>
        <a:lnRef idx="2">
          <a:srgbClr val="000000"/>
        </a:lnRef>
        <a:fillRef idx="1">
          <a:srgbClr val="000000"/>
        </a:fillRef>
        <a:effectRef idx="0">
          <a:srgbClr val="00000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de-DE" sz="1800"/>
            <a:t>Individuelle Lernvoraussetzungen</a:t>
          </a:r>
          <a:endParaRPr/>
        </a:p>
      </dsp:txBody>
      <dsp:txXfrm rot="-5400000">
        <a:off x="629602" y="29461"/>
        <a:ext cx="5102896" cy="527552"/>
      </dsp:txXfrm>
    </dsp:sp>
    <dsp:sp modelId="{3C932EBC-BC6A-4493-A590-69AE75388F03}">
      <dsp:nvSpPr>
        <dsp:cNvPr id="0" name=""/>
        <dsp:cNvSpPr/>
      </dsp:nvSpPr>
      <dsp:spPr bwMode="auto">
        <a:xfrm rot="5400000">
          <a:off x="-134914" y="823663"/>
          <a:ext cx="899431" cy="629601"/>
        </a:xfrm>
        <a:prstGeom prst="chevron">
          <a:avLst>
            <a:gd name="adj" fmla="val 5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ts val="0"/>
            </a:spcBef>
            <a:spcAft>
              <a:spcPts val="0"/>
            </a:spcAft>
            <a:buNone/>
            <a:defRPr/>
          </a:pPr>
          <a:endParaRPr lang="de-DE" sz="1800"/>
        </a:p>
      </dsp:txBody>
      <dsp:txXfrm rot="-5400000">
        <a:off x="2" y="1003549"/>
        <a:ext cx="629601" cy="269830"/>
      </dsp:txXfrm>
    </dsp:sp>
    <dsp:sp modelId="{81268612-AE34-4E12-80DD-F4542485C2F6}">
      <dsp:nvSpPr>
        <dsp:cNvPr id="0" name=""/>
        <dsp:cNvSpPr/>
      </dsp:nvSpPr>
      <dsp:spPr bwMode="auto">
        <a:xfrm rot="5400000">
          <a:off x="2903004" y="-1584653"/>
          <a:ext cx="584630" cy="5131435"/>
        </a:xfrm>
        <a:prstGeom prst="round2SameRect">
          <a:avLst>
            <a:gd name="adj1" fmla="val 16667"/>
            <a:gd name="adj2" fmla="val 0"/>
          </a:avLst>
        </a:prstGeom>
        <a:solidFill>
          <a:schemeClr val="lt2">
            <a:hueOff val="0"/>
            <a:satOff val="0"/>
            <a:lumOff val="0"/>
            <a:alphaOff val="0"/>
            <a:alpha val="90000"/>
          </a:schemeClr>
        </a:solidFill>
        <a:ln w="25400" cap="flat" cmpd="sng" algn="ctr">
          <a:solidFill>
            <a:schemeClr val="dk2">
              <a:hueOff val="0"/>
              <a:satOff val="0"/>
              <a:lumOff val="0"/>
              <a:alphaOff val="0"/>
            </a:schemeClr>
          </a:solidFill>
          <a:prstDash val="solid"/>
        </a:ln>
        <a:effectLst/>
      </dsp:spPr>
      <dsp:style>
        <a:lnRef idx="2">
          <a:srgbClr val="000000"/>
        </a:lnRef>
        <a:fillRef idx="1">
          <a:srgbClr val="000000"/>
        </a:fillRef>
        <a:effectRef idx="0">
          <a:srgbClr val="00000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de-DE" sz="1800"/>
            <a:t>Unterschiedliche</a:t>
          </a:r>
          <a:r>
            <a:rPr lang="de-DE" sz="2000"/>
            <a:t> Kompetenzerwartungen</a:t>
          </a:r>
          <a:endParaRPr/>
        </a:p>
      </dsp:txBody>
      <dsp:txXfrm rot="-5400000">
        <a:off x="629602" y="717288"/>
        <a:ext cx="5102896" cy="527552"/>
      </dsp:txXfrm>
    </dsp:sp>
    <dsp:sp modelId="{63C191FA-319D-42DC-9AA9-5913BB22DB5F}">
      <dsp:nvSpPr>
        <dsp:cNvPr id="0" name=""/>
        <dsp:cNvSpPr/>
      </dsp:nvSpPr>
      <dsp:spPr bwMode="auto">
        <a:xfrm rot="5400000">
          <a:off x="-134914" y="1511490"/>
          <a:ext cx="899431" cy="629601"/>
        </a:xfrm>
        <a:prstGeom prst="chevron">
          <a:avLst>
            <a:gd name="adj" fmla="val 5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ts val="0"/>
            </a:spcBef>
            <a:spcAft>
              <a:spcPts val="0"/>
            </a:spcAft>
            <a:buNone/>
            <a:defRPr/>
          </a:pPr>
          <a:endParaRPr lang="de-DE" sz="1800"/>
        </a:p>
      </dsp:txBody>
      <dsp:txXfrm rot="-5400000">
        <a:off x="2" y="1691376"/>
        <a:ext cx="629601" cy="269830"/>
      </dsp:txXfrm>
    </dsp:sp>
    <dsp:sp modelId="{FCB25356-B750-479F-919C-7D21E8D2BB7A}">
      <dsp:nvSpPr>
        <dsp:cNvPr id="0" name=""/>
        <dsp:cNvSpPr/>
      </dsp:nvSpPr>
      <dsp:spPr bwMode="auto">
        <a:xfrm rot="5400000">
          <a:off x="2903004" y="-896826"/>
          <a:ext cx="584630" cy="5131435"/>
        </a:xfrm>
        <a:prstGeom prst="round2SameRect">
          <a:avLst>
            <a:gd name="adj1" fmla="val 16667"/>
            <a:gd name="adj2" fmla="val 0"/>
          </a:avLst>
        </a:prstGeom>
        <a:solidFill>
          <a:schemeClr val="lt2">
            <a:hueOff val="0"/>
            <a:satOff val="0"/>
            <a:lumOff val="0"/>
            <a:alphaOff val="0"/>
            <a:alpha val="90000"/>
          </a:schemeClr>
        </a:solidFill>
        <a:ln w="25400" cap="flat" cmpd="sng" algn="ctr">
          <a:solidFill>
            <a:schemeClr val="dk2">
              <a:hueOff val="0"/>
              <a:satOff val="0"/>
              <a:lumOff val="0"/>
              <a:alphaOff val="0"/>
            </a:schemeClr>
          </a:solidFill>
          <a:prstDash val="solid"/>
        </a:ln>
        <a:effectLst/>
      </dsp:spPr>
      <dsp:style>
        <a:lnRef idx="2">
          <a:srgbClr val="000000"/>
        </a:lnRef>
        <a:fillRef idx="1">
          <a:srgbClr val="000000"/>
        </a:fillRef>
        <a:effectRef idx="0">
          <a:srgbClr val="00000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de-DE" sz="1800"/>
            <a:t>Individuelle Maßnahmen</a:t>
          </a:r>
          <a:endParaRPr/>
        </a:p>
      </dsp:txBody>
      <dsp:txXfrm rot="-5400000">
        <a:off x="629602" y="1405115"/>
        <a:ext cx="5102896" cy="527552"/>
      </dsp:txXfrm>
    </dsp:sp>
  </dsp:spTree>
</dsp:drawing>
</file>

<file path=ppt/diagrams/drawing3.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534545745" name=""/>
      <dsp:cNvGrpSpPr/>
    </dsp:nvGrpSpPr>
    <dsp:grpSpPr bwMode="auto">
      <a:xfrm>
        <a:off x="0" y="0"/>
        <a:ext cx="5761038" cy="5040312"/>
        <a:chOff x="0" y="0"/>
        <a:chExt cx="5761038" cy="5040312"/>
      </a:xfrm>
    </dsp:grpSpPr>
    <dsp:sp modelId="{7AC8BD0B-9751-4196-BF51-3F80715FFBDE}">
      <dsp:nvSpPr>
        <dsp:cNvPr id="0" name=""/>
        <dsp:cNvSpPr/>
      </dsp:nvSpPr>
      <dsp:spPr bwMode="auto">
        <a:xfrm>
          <a:off x="354277" y="-4916"/>
          <a:ext cx="5052482" cy="5052482"/>
        </a:xfrm>
        <a:prstGeom prst="circularArrow">
          <a:avLst>
            <a:gd name="adj1" fmla="val 5274"/>
            <a:gd name="adj2" fmla="val 312630"/>
            <a:gd name="adj3" fmla="val 14271627"/>
            <a:gd name="adj4" fmla="val 17101611"/>
            <a:gd name="adj5" fmla="val 5477"/>
          </a:avLst>
        </a:prstGeom>
        <a:solidFill>
          <a:schemeClr val="accent2">
            <a:tint val="40000"/>
            <a:hueOff val="0"/>
            <a:satOff val="0"/>
            <a:lumOff val="0"/>
            <a:alphaOff val="0"/>
          </a:schemeClr>
        </a:solidFill>
        <a:ln>
          <a:noFill/>
        </a:ln>
        <a:effectLst/>
      </dsp:spPr>
      <dsp:style>
        <a:lnRef idx="0">
          <a:srgbClr val="000000"/>
        </a:lnRef>
        <a:fillRef idx="1">
          <a:srgbClr val="000000"/>
        </a:fillRef>
        <a:effectRef idx="0">
          <a:srgbClr val="000000"/>
        </a:effectRef>
        <a:fontRef idx="minor"/>
      </dsp:style>
    </dsp:sp>
    <dsp:sp modelId="{20D470BE-3F50-45BF-A3F9-F82F0183223B}">
      <dsp:nvSpPr>
        <dsp:cNvPr id="0" name=""/>
        <dsp:cNvSpPr/>
      </dsp:nvSpPr>
      <dsp:spPr bwMode="auto">
        <a:xfrm>
          <a:off x="1943787" y="2101"/>
          <a:ext cx="1873462" cy="936731"/>
        </a:xfrm>
        <a:prstGeom prst="roundRect">
          <a:avLst>
            <a:gd name="adj" fmla="val 1666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ts val="0"/>
            </a:spcBef>
            <a:spcAft>
              <a:spcPts val="0"/>
            </a:spcAft>
            <a:buNone/>
            <a:defRPr/>
          </a:pPr>
          <a:r>
            <a:rPr lang="de-DE" sz="1100"/>
            <a:t>Analyse des Lehrplans</a:t>
          </a:r>
          <a:endParaRPr/>
        </a:p>
      </dsp:txBody>
      <dsp:txXfrm>
        <a:off x="1989514" y="47828"/>
        <a:ext cx="1782008" cy="845277"/>
      </dsp:txXfrm>
    </dsp:sp>
    <dsp:sp modelId="{30F76499-0742-4226-92CA-2D37414D18DC}">
      <dsp:nvSpPr>
        <dsp:cNvPr id="0" name=""/>
        <dsp:cNvSpPr/>
      </dsp:nvSpPr>
      <dsp:spPr bwMode="auto">
        <a:xfrm>
          <a:off x="3718870" y="1026946"/>
          <a:ext cx="1873462" cy="936731"/>
        </a:xfrm>
        <a:prstGeom prst="roundRect">
          <a:avLst>
            <a:gd name="adj" fmla="val 1666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ts val="0"/>
            </a:spcBef>
            <a:spcAft>
              <a:spcPts val="0"/>
            </a:spcAft>
            <a:buNone/>
            <a:defRPr/>
          </a:pPr>
          <a:r>
            <a:rPr lang="de-DE" sz="1100" b="1"/>
            <a:t>Schritt 1</a:t>
          </a:r>
          <a:r>
            <a:rPr lang="de-DE" sz="1100"/>
            <a:t>: </a:t>
          </a:r>
          <a:br>
            <a:rPr lang="de-DE" sz="1100"/>
          </a:br>
          <a:r>
            <a:rPr lang="de-DE" sz="1100"/>
            <a:t>Analyse und Entwicklung der Unterrichtsziele</a:t>
          </a:r>
          <a:endParaRPr/>
        </a:p>
      </dsp:txBody>
      <dsp:txXfrm>
        <a:off x="3764597" y="1072673"/>
        <a:ext cx="1782008" cy="845277"/>
      </dsp:txXfrm>
    </dsp:sp>
    <dsp:sp modelId="{234B29D6-D9B1-4022-9524-6888309B6305}">
      <dsp:nvSpPr>
        <dsp:cNvPr id="0" name=""/>
        <dsp:cNvSpPr/>
      </dsp:nvSpPr>
      <dsp:spPr bwMode="auto">
        <a:xfrm>
          <a:off x="3718870" y="3076634"/>
          <a:ext cx="1873462" cy="936731"/>
        </a:xfrm>
        <a:prstGeom prst="roundRect">
          <a:avLst>
            <a:gd name="adj" fmla="val 1666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ts val="0"/>
            </a:spcBef>
            <a:spcAft>
              <a:spcPts val="0"/>
            </a:spcAft>
            <a:buNone/>
            <a:defRPr/>
          </a:pPr>
          <a:r>
            <a:rPr lang="de-DE" sz="1100" b="1"/>
            <a:t>Schritt 2</a:t>
          </a:r>
          <a:r>
            <a:rPr lang="de-DE" sz="1100"/>
            <a:t>: </a:t>
          </a:r>
          <a:br>
            <a:rPr lang="de-DE" sz="1100"/>
          </a:br>
          <a:r>
            <a:rPr lang="de-DE" sz="1100"/>
            <a:t>Entwicklung von Bewertungen in Relationen zu den konzipierten Zielen</a:t>
          </a:r>
          <a:endParaRPr/>
        </a:p>
      </dsp:txBody>
      <dsp:txXfrm>
        <a:off x="3764597" y="3122360"/>
        <a:ext cx="1782008" cy="845277"/>
      </dsp:txXfrm>
    </dsp:sp>
    <dsp:sp modelId="{8A3A9EBD-BC42-401E-A211-109F5F31EEF4}">
      <dsp:nvSpPr>
        <dsp:cNvPr id="0" name=""/>
        <dsp:cNvSpPr/>
      </dsp:nvSpPr>
      <dsp:spPr bwMode="auto">
        <a:xfrm>
          <a:off x="1943787" y="4101478"/>
          <a:ext cx="1873462" cy="936731"/>
        </a:xfrm>
        <a:prstGeom prst="roundRect">
          <a:avLst>
            <a:gd name="adj" fmla="val 1666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ts val="0"/>
            </a:spcBef>
            <a:spcAft>
              <a:spcPts val="0"/>
            </a:spcAft>
            <a:buNone/>
            <a:defRPr/>
          </a:pPr>
          <a:r>
            <a:rPr lang="de-DE" sz="1100" b="1"/>
            <a:t>Schritt 3+4</a:t>
          </a:r>
          <a:r>
            <a:rPr lang="de-DE" sz="1100"/>
            <a:t>: </a:t>
          </a:r>
          <a:br>
            <a:rPr lang="de-DE" sz="1100"/>
          </a:br>
          <a:r>
            <a:rPr lang="de-DE" sz="1100"/>
            <a:t>Planung flexibel einsetzbarer Methoden und Materialien </a:t>
          </a:r>
          <a:endParaRPr/>
        </a:p>
      </dsp:txBody>
      <dsp:txXfrm>
        <a:off x="1989514" y="4147205"/>
        <a:ext cx="1782008" cy="845277"/>
      </dsp:txXfrm>
    </dsp:sp>
    <dsp:sp modelId="{55A0FFF8-1D46-4625-82AE-9C3315CE45E2}">
      <dsp:nvSpPr>
        <dsp:cNvPr id="0" name=""/>
        <dsp:cNvSpPr/>
      </dsp:nvSpPr>
      <dsp:spPr bwMode="auto">
        <a:xfrm>
          <a:off x="168705" y="3076634"/>
          <a:ext cx="1873462" cy="936731"/>
        </a:xfrm>
        <a:prstGeom prst="roundRect">
          <a:avLst>
            <a:gd name="adj" fmla="val 1666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ts val="0"/>
            </a:spcBef>
            <a:spcAft>
              <a:spcPts val="0"/>
            </a:spcAft>
            <a:buNone/>
            <a:defRPr/>
          </a:pPr>
          <a:r>
            <a:rPr lang="de-DE" sz="1100" b="1"/>
            <a:t>Schritt 5</a:t>
          </a:r>
          <a:r>
            <a:rPr lang="de-DE" sz="1100"/>
            <a:t>: </a:t>
          </a:r>
          <a:br>
            <a:rPr lang="de-DE" sz="1100"/>
          </a:br>
          <a:r>
            <a:rPr lang="de-DE" sz="1100"/>
            <a:t>Umsetzung und Observation der konzipierten Unterrichtsstunde</a:t>
          </a:r>
          <a:endParaRPr/>
        </a:p>
      </dsp:txBody>
      <dsp:txXfrm>
        <a:off x="214432" y="3122360"/>
        <a:ext cx="1782008" cy="845277"/>
      </dsp:txXfrm>
    </dsp:sp>
    <dsp:sp modelId="{7B78C264-D7BE-40BA-BAB8-4BBF614E5CD3}">
      <dsp:nvSpPr>
        <dsp:cNvPr id="0" name=""/>
        <dsp:cNvSpPr/>
      </dsp:nvSpPr>
      <dsp:spPr bwMode="auto">
        <a:xfrm>
          <a:off x="168705" y="1026946"/>
          <a:ext cx="1873462" cy="936731"/>
        </a:xfrm>
        <a:prstGeom prst="roundRect">
          <a:avLst>
            <a:gd name="adj" fmla="val 1666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ts val="0"/>
            </a:spcBef>
            <a:spcAft>
              <a:spcPts val="0"/>
            </a:spcAft>
            <a:buNone/>
            <a:defRPr/>
          </a:pPr>
          <a:r>
            <a:rPr lang="de-DE" sz="1100" b="1"/>
            <a:t>Schritt 6</a:t>
          </a:r>
          <a:r>
            <a:rPr lang="de-DE" sz="1100"/>
            <a:t>: </a:t>
          </a:r>
          <a:br>
            <a:rPr lang="de-DE" sz="1100"/>
          </a:br>
          <a:r>
            <a:rPr lang="de-DE" sz="1100"/>
            <a:t>Reflexion und Adaption der durchgeführten Unterrichtsstunde</a:t>
          </a:r>
          <a:endParaRPr/>
        </a:p>
      </dsp:txBody>
      <dsp:txXfrm>
        <a:off x="214432" y="1072673"/>
        <a:ext cx="1782008" cy="845277"/>
      </dsp:txXfrm>
    </dsp:sp>
  </dsp:spTree>
</dsp:drawing>
</file>

<file path=ppt/diagrams/drawing4.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754448275"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drawing5.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424988758"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drawing6.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505329313"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3B5988"/>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drawing7.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405184572"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3B5988"/>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drawing8.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529349390"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3B5988"/>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drawing9.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262738041" name=""/>
      <dsp:cNvGrpSpPr/>
    </dsp:nvGrpSpPr>
    <dsp:grpSpPr bwMode="auto">
      <a:xfrm>
        <a:off x="0" y="0"/>
        <a:ext cx="5692243" cy="3508343"/>
        <a:chOff x="0" y="0"/>
        <a:chExt cx="5692243" cy="3508343"/>
      </a:xfrm>
    </dsp:grpSpPr>
    <dsp:sp modelId="{09A6DC9A-50C6-4D16-A6DD-B80D9B2746A3}">
      <dsp:nvSpPr>
        <dsp:cNvPr id="0" name=""/>
        <dsp:cNvSpPr/>
      </dsp:nvSpPr>
      <dsp:spPr bwMode="auto">
        <a:xfrm>
          <a:off x="2779" y="1547383"/>
          <a:ext cx="1033942" cy="413577"/>
        </a:xfrm>
        <a:prstGeom prst="chevron">
          <a:avLst>
            <a:gd name="adj" fmla="val 50000"/>
          </a:avLst>
        </a:prstGeom>
        <a:solidFill>
          <a:srgbClr val="3B5988"/>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1</a:t>
          </a:r>
          <a:br>
            <a:rPr lang="de-DE" sz="700" b="1"/>
          </a:br>
          <a:r>
            <a:rPr lang="de-DE" sz="700" b="0"/>
            <a:t>Ziele</a:t>
          </a:r>
          <a:endParaRPr/>
        </a:p>
      </dsp:txBody>
      <dsp:txXfrm>
        <a:off x="209568" y="1547383"/>
        <a:ext cx="620365" cy="413577"/>
      </dsp:txXfrm>
    </dsp:sp>
    <dsp:sp modelId="{A361BD9D-C01A-4822-9A2D-8E3BF9A6164E}">
      <dsp:nvSpPr>
        <dsp:cNvPr id="0" name=""/>
        <dsp:cNvSpPr/>
      </dsp:nvSpPr>
      <dsp:spPr bwMode="auto">
        <a:xfrm>
          <a:off x="933327"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2</a:t>
          </a:r>
          <a:br>
            <a:rPr lang="de-DE" sz="700" b="1"/>
          </a:br>
          <a:r>
            <a:rPr lang="de-DE" sz="700" b="0"/>
            <a:t>Bewertungen</a:t>
          </a:r>
          <a:endParaRPr/>
        </a:p>
      </dsp:txBody>
      <dsp:txXfrm>
        <a:off x="1140116" y="1547383"/>
        <a:ext cx="620365" cy="413577"/>
      </dsp:txXfrm>
    </dsp:sp>
    <dsp:sp modelId="{A9F63593-536D-4690-B008-BB1E886DFACD}">
      <dsp:nvSpPr>
        <dsp:cNvPr id="0" name=""/>
        <dsp:cNvSpPr/>
      </dsp:nvSpPr>
      <dsp:spPr bwMode="auto">
        <a:xfrm>
          <a:off x="1863876"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3</a:t>
          </a:r>
          <a:br>
            <a:rPr lang="de-DE" sz="700" b="1"/>
          </a:br>
          <a:r>
            <a:rPr lang="de-DE" sz="700" b="0"/>
            <a:t>Methoden</a:t>
          </a:r>
          <a:endParaRPr/>
        </a:p>
      </dsp:txBody>
      <dsp:txXfrm>
        <a:off x="2070665" y="1547383"/>
        <a:ext cx="620365" cy="413577"/>
      </dsp:txXfrm>
    </dsp:sp>
    <dsp:sp modelId="{AF54CA4C-E8B5-434A-A1BD-CEAEDAC9E786}">
      <dsp:nvSpPr>
        <dsp:cNvPr id="0" name=""/>
        <dsp:cNvSpPr/>
      </dsp:nvSpPr>
      <dsp:spPr bwMode="auto">
        <a:xfrm>
          <a:off x="2794424" y="1547383"/>
          <a:ext cx="1033942" cy="413577"/>
        </a:xfrm>
        <a:prstGeom prst="chevron">
          <a:avLst>
            <a:gd name="adj" fmla="val 50000"/>
          </a:avLst>
        </a:prstGeom>
        <a:solidFill>
          <a:srgbClr val="BB2424"/>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4</a:t>
          </a:r>
          <a:br>
            <a:rPr lang="de-DE" sz="700" b="1"/>
          </a:br>
          <a:r>
            <a:rPr lang="de-DE" sz="700" b="0"/>
            <a:t>Material</a:t>
          </a:r>
          <a:endParaRPr/>
        </a:p>
      </dsp:txBody>
      <dsp:txXfrm>
        <a:off x="3001213" y="1547383"/>
        <a:ext cx="620365" cy="413577"/>
      </dsp:txXfrm>
    </dsp:sp>
    <dsp:sp modelId="{6D666637-F429-4624-AFE0-022ED2743DE1}">
      <dsp:nvSpPr>
        <dsp:cNvPr id="0" name=""/>
        <dsp:cNvSpPr/>
      </dsp:nvSpPr>
      <dsp:spPr bwMode="auto">
        <a:xfrm>
          <a:off x="3724972"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5</a:t>
          </a:r>
          <a:br>
            <a:rPr lang="de-DE" sz="700" b="0"/>
          </a:br>
          <a:r>
            <a:rPr lang="de-DE" sz="700" b="0"/>
            <a:t>Umsetzung</a:t>
          </a:r>
          <a:endParaRPr/>
        </a:p>
      </dsp:txBody>
      <dsp:txXfrm>
        <a:off x="3931761" y="1547383"/>
        <a:ext cx="620365" cy="413577"/>
      </dsp:txXfrm>
    </dsp:sp>
    <dsp:sp modelId="{FF6D8005-B64D-4EF8-91BF-C0B4AE36829C}">
      <dsp:nvSpPr>
        <dsp:cNvPr id="0" name=""/>
        <dsp:cNvSpPr/>
      </dsp:nvSpPr>
      <dsp:spPr bwMode="auto">
        <a:xfrm>
          <a:off x="4655521" y="1547383"/>
          <a:ext cx="1033942" cy="413577"/>
        </a:xfrm>
        <a:prstGeom prst="chevron">
          <a:avLst>
            <a:gd name="adj"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ts val="0"/>
            </a:spcBef>
            <a:spcAft>
              <a:spcPts val="0"/>
            </a:spcAft>
            <a:buNone/>
            <a:defRPr/>
          </a:pPr>
          <a:r>
            <a:rPr lang="de-DE" sz="700" b="1"/>
            <a:t>Schritt 6</a:t>
          </a:r>
          <a:br>
            <a:rPr lang="de-DE" sz="700" b="0"/>
          </a:br>
          <a:r>
            <a:rPr lang="de-DE" sz="700" b="0"/>
            <a:t>Reflexion</a:t>
          </a:r>
          <a:endParaRPr/>
        </a:p>
      </dsp:txBody>
      <dsp:txXfrm>
        <a:off x="4862310" y="1547383"/>
        <a:ext cx="620365" cy="413577"/>
      </dsp:txXfrm>
    </dsp:sp>
  </dsp:spTree>
</dsp:drawing>
</file>

<file path=ppt/diagrams/layout1.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xmlns:r="http://schemas.openxmlformats.org/officeDocument/2006/relationships"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val="norm"/>
      <dgm:animLvl val="lvl"/>
      <dgm:resizeHandles val="exact"/>
    </dgm:varLst>
    <dgm:alg type="lin">
      <dgm:param type="linDir" val="fromT"/>
      <dgm:param type="nodeHorzAlign" val="l"/>
    </dgm:alg>
    <dgm:shape r:blip="">
      <dgm:adjLst/>
    </dgm:shape>
    <dgm:presOf/>
    <dgm:constrLst>
      <dgm:constr type="h" for="ch" forName="composite" refType="h"/>
      <dgm:constr type="w" for="ch" forName="composite" refType="w"/>
      <dgm:constr type="h" for="des" forName="parentText" op="equ"/>
      <dgm:constr type="h" for="ch" forName="sp" val="-14.880000000000001"/>
      <dgm:constr type="h" for="ch" forName="sp" refType="w" refFor="des" refForName="parentText" op="gte" fact="-0.300000"/>
      <dgm:constr type="primFontSz" for="des" forName="parentText" op="equ" val="65"/>
      <dgm:constr type="primFontSz" for="des" forName="descendantText" op="equ" val="65"/>
    </dgm:constrLst>
    <dgm:ruleLst/>
    <dgm:forEach name="Name0" axis="ch" ptType="node">
      <dgm:layoutNode name="composite">
        <dgm:alg type="composite"/>
        <dgm:shape r:blip="">
          <dgm:adjLst/>
        </dgm:shape>
        <dgm:presOf/>
        <dgm:choose name="Name1">
          <dgm:if name="Name2" func="var" arg="dir" op="equ" val="norm">
            <dgm:constrLst>
              <dgm:constr type="t" for="ch" forName="parentText"/>
              <dgm:constr type="l" for="ch" forName="parentText"/>
              <dgm:constr type="w" for="ch" forName="parentText" refType="w" fact="0.400000"/>
              <dgm:constr type="h" for="ch" forName="parentText" refType="h"/>
              <dgm:constr type="w" for="ch" forName="parentText" refType="w" op="lte" fact="0.500000"/>
              <dgm:constr type="w" for="ch" forName="parentText" refType="h" refFor="ch" refForName="parentText" op="lte" fact="0.700000"/>
              <dgm:constr type="h" for="ch" forName="parentText" refType="w" refFor="ch" refForName="parentText" op="lte" fact="3.000000"/>
              <dgm:constr type="l" for="ch" forName="descendantText" refType="w" refFor="ch" refForName="parentText"/>
              <dgm:constr type="w" for="ch" forName="descendantText" refType="w"/>
              <dgm:constr type="wOff" for="ch" forName="descendantText" refType="w" refFor="ch" refForName="parentText" fact="-1.000000"/>
              <dgm:constr type="t" for="ch" forName="descendantText"/>
              <dgm:constr type="b" for="ch" forName="descendantText" refType="h" refFor="ch" refForName="parentText"/>
              <dgm:constr type="bOff" for="ch" forName="descendantText" refType="w" refFor="ch" refForName="parentText" fact="-0.500000"/>
            </dgm:constrLst>
          </dgm:if>
          <dgm:else name="Name3">
            <dgm:constrLst>
              <dgm:constr type="t" for="ch" forName="parentText"/>
              <dgm:constr type="r" for="ch" forName="parentText" refType="w"/>
              <dgm:constr type="w" for="ch" forName="parentText" refType="w" fact="0.400000"/>
              <dgm:constr type="h" for="ch" forName="parentText" refType="h"/>
              <dgm:constr type="w" for="ch" forName="parentText" refType="w" op="lte" fact="0.500000"/>
              <dgm:constr type="w" for="ch" forName="parentText" refType="h" refFor="ch" refForName="parentText" op="lte" fact="0.700000"/>
              <dgm:constr type="h" for="ch" forName="parentText" refType="w" refFor="ch" refForName="parentText" op="lte" fact="3.000000"/>
              <dgm:constr type="l" for="ch" forName="descendantText"/>
              <dgm:constr type="w" for="ch" forName="descendantText" refType="w"/>
              <dgm:constr type="wOff" for="ch" forName="descendantText" refType="w" refFor="ch" refForName="parentText" fact="-1.000000"/>
              <dgm:constr type="t" for="ch" forName="descendantText"/>
              <dgm:constr type="b" for="ch" forName="descendantText" refType="h" refFor="ch" refForName="parentText"/>
              <dgm:constr type="bOff" for="ch" forName="descendantText" refType="w" refFor="ch" refForName="parentText" fact="-0.500000"/>
            </dgm:constrLst>
          </dgm:else>
        </dgm:choose>
        <dgm:ruleLst/>
        <dgm:layoutNode name="parentText" styleLbl="alignNode1">
          <dgm:varLst>
            <dgm:chMax val="1"/>
            <dgm:bulletEnabled val="1"/>
          </dgm:varLst>
          <dgm:alg type="tx"/>
          <dgm:shape rot="90.000000" type="chevron" r:blip="">
            <dgm:adjLst/>
          </dgm:shape>
          <dgm:presOf axis="self" ptType="node"/>
          <dgm:constrLst>
            <dgm:constr type="lMarg" refType="primFontSz" fact="0.050000"/>
            <dgm:constr type="rMarg" refType="primFontSz" fact="0.050000"/>
            <dgm:constr type="tMarg" refType="primFontSz" fact="0.050000"/>
            <dgm:constr type="bMarg" refType="primFontSz" fact="0.050000"/>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rot="90.000000" type="round2SameRect" r:blip="">
                <dgm:adjLst/>
              </dgm:shape>
            </dgm:if>
            <dgm:else name="Name6">
              <dgm:alg type="tx">
                <dgm:param type="stBulletLvl" val="1"/>
                <dgm:param type="txAnchorVertCh" val="mid"/>
              </dgm:alg>
              <dgm:shape rot="-90.000000" type="round2SameRect" r:blip="">
                <dgm:adjLst/>
              </dgm:shape>
            </dgm:else>
          </dgm:choose>
          <dgm:presOf axis="des" ptType="node"/>
          <dgm:choose name="Name7">
            <dgm:if name="Name8" func="var" arg="dir" op="equ" val="norm">
              <dgm:constrLst>
                <dgm:constr type="secFontSz" refType="primFontSz"/>
                <dgm:constr type="tMarg" refType="primFontSz" fact="0.050000"/>
                <dgm:constr type="bMarg" refType="primFontSz" fact="0.050000"/>
                <dgm:constr type="rMarg" refType="primFontSz" fact="0.050000"/>
              </dgm:constrLst>
            </dgm:if>
            <dgm:else name="Name9">
              <dgm:constrLst>
                <dgm:constr type="secFontSz" refType="primFontSz"/>
                <dgm:constr type="tMarg" refType="primFontSz" fact="0.050000"/>
                <dgm:constr type="bMarg" refType="primFontSz" fact="0.050000"/>
                <dgm:constr type="lMarg" refType="primFontSz" fact="0.050000"/>
              </dgm:constrLst>
            </dgm:else>
          </dgm:choose>
          <dgm:ruleLst>
            <dgm:rule type="primFontSz" val="5" fact="NaN" max="NaN"/>
          </dgm:ruleLst>
        </dgm:layoutNode>
      </dgm:layoutNode>
      <dgm:forEach name="Name10" axis="followSib" ptType="sibTrans" cnt="1">
        <dgm:layoutNode name="sp">
          <dgm:alg type="sp"/>
          <dgm:shape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xmlns:r="http://schemas.openxmlformats.org/officeDocument/2006/relationships"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val="norm"/>
      <dgm:resizeHandles val="exact"/>
    </dgm:varLst>
    <dgm:choose name="Name1">
      <dgm:if name="Name2" axis="ch" ptType="node" func="cnt" op="equ" val="2">
        <dgm:alg type="composite">
          <dgm:param type="ar" val="0.9"/>
        </dgm:alg>
        <dgm:shape r:blip="">
          <dgm:adjLst/>
        </dgm:shape>
        <dgm:presOf/>
        <dgm:constrLst>
          <dgm:constr type="primFontSz" for="ch" ptType="node" op="equ" val="65"/>
          <dgm:constr type="ctrX" for="ch" forName="node1" refType="w" fact="0.500000"/>
          <dgm:constr type="t" for="ch" forName="node1"/>
          <dgm:constr type="w" for="ch" forName="node1" refType="w" fact="0.800000"/>
          <dgm:constr type="h" for="ch" forName="node1" refType="w" refFor="ch" refForName="node1" fact="0.500000"/>
          <dgm:constr type="ctrX" for="ch" forName="sibTrans" refType="w" fact="0.500000"/>
          <dgm:constr type="t" for="ch" forName="sibTrans"/>
          <dgm:constr type="w" for="ch" forName="sibTrans" refType="w" fact="0.800000"/>
          <dgm:constr type="h" for="ch" forName="sibTrans" refType="w" refFor="ch" refForName="node1" fact="0.500000"/>
          <dgm:constr type="userA" for="ch" forName="sibTrans" refType="w" fact="1.070000"/>
          <dgm:constr type="ctrX" for="ch" forName="node2" refType="w" fact="0.500000"/>
          <dgm:constr type="b" for="ch" forName="node2" refType="h"/>
          <dgm:constr type="w" for="ch" forName="node2" refType="w" fact="0.800000"/>
          <dgm:constr type="h" for="ch" forName="node2" refType="w" refFor="ch" refForName="node1" fact="0.500000"/>
          <dgm:constr type="l" for="ch" forName="sp1"/>
          <dgm:constr type="t" for="ch" forName="sp1" refType="h" fact="0.500000"/>
          <dgm:constr type="w" for="ch" forName="sp1" val="1"/>
          <dgm:constr type="h" for="ch" forName="sp1" val="1"/>
          <dgm:constr type="r" for="ch" forName="sp2" refType="w"/>
          <dgm:constr type="t" for="ch" forName="sp2" refType="h" fact="0.500000"/>
          <dgm:constr type="w" for="ch" forName="sp2" val="1"/>
          <dgm:constr type="h" for="ch" forName="sp2" val="1"/>
        </dgm:constrLst>
        <dgm:ruleLst/>
      </dgm:if>
      <dgm:else name="Name3">
        <dgm:alg type="composite"/>
        <dgm:shape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type="roundRect" r:blip="">
            <dgm:adjLst/>
          </dgm:shape>
          <dgm:presOf axis="ch desOrSelf" ptType="node node" st="1 1" cnt="1 0"/>
          <dgm:constrLst>
            <dgm:constr type="tMarg" refType="primFontSz" fact="0.300000"/>
            <dgm:constr type="bMarg" refType="primFontSz" fact="0.300000"/>
            <dgm:constr type="lMarg" refType="primFontSz" fact="0.300000"/>
            <dgm:constr type="rMarg" refType="primFontSz" fact="0.300000"/>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type="conn" r:blip="" zOrderOff="-2">
                <dgm:adjLst/>
              </dgm:shape>
              <dgm:presOf axis="ch" ptType="sibTrans"/>
              <dgm:constrLst>
                <dgm:constr type="userA"/>
                <dgm:constr type="diam" refType="userA" fact="-1.000000"/>
                <dgm:constr type="wArH" refType="userA" fact="0.050000"/>
                <dgm:constr type="hArH" refType="userA" fact="0.100000"/>
                <dgm:constr type="stemThick" refType="userA" fact="0.060000"/>
                <dgm:constr type="begPad" refType="connDist" fact="-0.200000"/>
                <dgm:constr type="endPad" refType="connDist" fact="0.050000"/>
              </dgm:constrLst>
            </dgm:if>
            <dgm:else name="Name8">
              <dgm:alg type="conn">
                <dgm:param type="connRout" val="longCurve"/>
                <dgm:param type="begPts" val="midL"/>
                <dgm:param type="endPts" val="midR"/>
                <dgm:param type="dstNode" val="node1"/>
              </dgm:alg>
              <dgm:shape type="conn" r:blip="" zOrderOff="-2">
                <dgm:adjLst/>
              </dgm:shape>
              <dgm:presOf axis="ch" ptType="sibTrans"/>
              <dgm:constrLst>
                <dgm:constr type="userA"/>
                <dgm:constr type="diam" refType="userA"/>
                <dgm:constr type="wArH" refType="userA" fact="0.050000"/>
                <dgm:constr type="hArH" refType="userA" fact="0.100000"/>
                <dgm:constr type="stemThick" refType="userA" fact="0.060000"/>
                <dgm:constr type="begPad" refType="connDist" fact="-0.200000"/>
                <dgm:constr type="endPad" refType="connDist" fact="0.050000"/>
              </dgm:constrLst>
            </dgm:else>
          </dgm:choose>
          <dgm:ruleLst/>
        </dgm:layoutNode>
        <dgm:layoutNode name="node2">
          <dgm:varLst>
            <dgm:bulletEnabled val="1"/>
          </dgm:varLst>
          <dgm:alg type="tx"/>
          <dgm:shape type="roundRect" r:blip="">
            <dgm:adjLst/>
          </dgm:shape>
          <dgm:presOf axis="ch desOrSelf" ptType="node node" st="2 1" cnt="1 0"/>
          <dgm:constrLst>
            <dgm:constr type="tMarg" refType="primFontSz" fact="0.300000"/>
            <dgm:constr type="bMarg" refType="primFontSz" fact="0.300000"/>
            <dgm:constr type="lMarg" refType="primFontSz" fact="0.300000"/>
            <dgm:constr type="rMarg" refType="primFontSz" fact="0.300000"/>
          </dgm:constrLst>
          <dgm:ruleLst>
            <dgm:rule type="primFontSz" val="5" fact="NaN" max="NaN"/>
          </dgm:ruleLst>
        </dgm:layoutNode>
        <dgm:layoutNode name="sp1">
          <dgm:alg type="sp"/>
          <dgm:shape r:blip="">
            <dgm:adjLst/>
          </dgm:shape>
          <dgm:presOf/>
          <dgm:constrLst/>
          <dgm:ruleLst/>
        </dgm:layoutNode>
        <dgm:layoutNode name="sp2">
          <dgm:alg type="sp"/>
          <dgm:shape r:blip="">
            <dgm:adjLst/>
          </dgm:shape>
          <dgm:presOf/>
          <dgm:constrLst/>
          <dgm:ruleLst/>
        </dgm:layoutNode>
      </dgm:if>
      <dgm:else name="Name9">
        <dgm:layoutNode name="cycle">
          <dgm:choose name="Name10">
            <dgm:if name="Name11" func="var" arg="dir" op="equ" val="norm">
              <dgm:alg type="cycle">
                <dgm:param type="stAng" val="0"/>
                <dgm:param type="spanAng" val="360"/>
              </dgm:alg>
              <dgm:shape r:blip="">
                <dgm:adjLst/>
              </dgm:shape>
              <dgm:presOf/>
              <dgm:constrLst>
                <dgm:constr type="diam" refType="w"/>
                <dgm:constr type="w" for="ch" ptType="node" refType="w"/>
                <dgm:constr type="sibSp" val="15"/>
                <dgm:constr type="userA" for="ch" ptType="sibTrans" refType="diam" op="equ" fact="-1.000000"/>
                <dgm:constr type="wArH" for="ch" ptType="sibTrans" refType="diam" op="equ" fact="0.050000"/>
                <dgm:constr type="hArH" for="ch" ptType="sibTrans" refType="diam" op="equ" fact="0.100000"/>
                <dgm:constr type="stemThick" for="ch" ptType="sibTrans" refType="diam" op="equ" fact="0.065000"/>
                <dgm:constr type="primFontSz" for="ch" ptType="node" op="equ"/>
              </dgm:constrLst>
            </dgm:if>
            <dgm:else name="Name12">
              <dgm:alg type="cycle">
                <dgm:param type="stAng" val="0"/>
                <dgm:param type="spanAng" val="-360"/>
              </dgm:alg>
              <dgm:shape r:blip="">
                <dgm:adjLst/>
              </dgm:shape>
              <dgm:presOf/>
              <dgm:constrLst>
                <dgm:constr type="diam" refType="w"/>
                <dgm:constr type="w" for="ch" ptType="node" refType="w"/>
                <dgm:constr type="sibSp" val="15"/>
                <dgm:constr type="userA" for="ch" ptType="sibTrans" refType="diam" op="equ"/>
                <dgm:constr type="wArH" for="ch" ptType="sibTrans" refType="diam" op="equ" fact="0.050000"/>
                <dgm:constr type="hArH" for="ch" ptType="sibTrans" refType="diam" op="equ" fact="0.100000"/>
                <dgm:constr type="stemThick" for="ch" ptType="sibTrans" refType="diam" op="equ" fact="0.065000"/>
                <dgm:constr type="primFontSz" for="ch" ptType="node" op="equ"/>
              </dgm:constrLst>
            </dgm:else>
          </dgm:choose>
          <dgm:ruleLst/>
          <dgm:forEach name="nodesFirstNodeForEach" axis="ch" ptType="node" cnt="1">
            <dgm:layoutNode name="nodeFirstNode">
              <dgm:varLst>
                <dgm:bulletEnabled val="1"/>
              </dgm:varLst>
              <dgm:alg type="tx"/>
              <dgm:shape type="roundRect" r:blip="">
                <dgm:adjLst/>
              </dgm:shape>
              <dgm:presOf axis="desOrSelf" ptType="node"/>
              <dgm:constrLst>
                <dgm:constr type="h" refType="w" fact="0.500000"/>
                <dgm:constr type="primFontSz" val="65"/>
                <dgm:constr type="tMarg" refType="primFontSz" fact="0.300000"/>
                <dgm:constr type="bMarg" refType="primFontSz" fact="0.300000"/>
                <dgm:constr type="lMarg" refType="primFontSz" fact="0.300000"/>
                <dgm:constr type="rMarg" refType="primFontSz" fact="0.300000"/>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type="conn" r:blip="" zOrderOff="-2">
                  <dgm:adjLst/>
                </dgm:shape>
                <dgm:presOf axis="self"/>
                <dgm:choose name="Name16">
                  <dgm:if name="Name17" axis="par ch" ptType="doc node" func="cnt" op="equ" val="3">
                    <dgm:constrLst>
                      <dgm:constr type="userA"/>
                      <dgm:constr type="diam" refType="userA" fact="1.010000"/>
                      <dgm:constr type="begPad" refType="connDist" fact="-0.200000"/>
                      <dgm:constr type="endPad" refType="connDist" fact="0.050000"/>
                    </dgm:constrLst>
                  </dgm:if>
                  <dgm:if name="Name18" axis="par ch" ptType="doc node" func="cnt" op="equ" val="4">
                    <dgm:constrLst>
                      <dgm:constr type="userA"/>
                      <dgm:constr type="diam" refType="userA" fact="1.260000"/>
                      <dgm:constr type="begPad" refType="connDist" fact="-0.200000"/>
                      <dgm:constr type="endPad" refType="connDist" fact="0.050000"/>
                    </dgm:constrLst>
                  </dgm:if>
                  <dgm:if name="Name19" axis="par ch" ptType="doc node" func="cnt" op="equ" val="5">
                    <dgm:constrLst>
                      <dgm:constr type="userA"/>
                      <dgm:constr type="diam" refType="userA" fact="1.040000"/>
                      <dgm:constr type="begPad" refType="connDist" fact="-0.200000"/>
                      <dgm:constr type="endPad" refType="connDist" fact="0.050000"/>
                    </dgm:constrLst>
                  </dgm:if>
                  <dgm:if name="Name20" axis="par ch" ptType="doc node" func="cnt" op="equ" val="6">
                    <dgm:constrLst>
                      <dgm:constr type="userA"/>
                      <dgm:constr type="diam" refType="userA" fact="1.100000"/>
                      <dgm:constr type="begPad" refType="connDist" fact="-0.200000"/>
                      <dgm:constr type="endPad" refType="connDist" fact="0.050000"/>
                    </dgm:constrLst>
                  </dgm:if>
                  <dgm:else name="Name21">
                    <dgm:constrLst>
                      <dgm:constr type="userA"/>
                      <dgm:constr type="diam" refType="userA" fact="1.040000"/>
                      <dgm:constr type="begPad" refType="connDist" fact="-0.200000"/>
                      <dgm:constr type="endPad" refType="connDist" fact="0.050000"/>
                    </dgm:constrLst>
                  </dgm:else>
                </dgm:choose>
                <dgm:ruleLst/>
              </dgm:layoutNode>
            </dgm:forEach>
          </dgm:forEach>
          <dgm:forEach name="followingNodesForEach" axis="ch" ptType="node" st="2">
            <dgm:layoutNode name="nodeFollowingNodes">
              <dgm:varLst>
                <dgm:bulletEnabled val="1"/>
              </dgm:varLst>
              <dgm:alg type="tx"/>
              <dgm:shape type="roundRect" r:blip="">
                <dgm:adjLst/>
              </dgm:shape>
              <dgm:presOf axis="desOrSelf" ptType="node"/>
              <dgm:constrLst>
                <dgm:constr type="h" refType="w" fact="0.500000"/>
                <dgm:constr type="primFontSz" val="65"/>
                <dgm:constr type="tMarg" refType="primFontSz" fact="0.300000"/>
                <dgm:constr type="bMarg" refType="primFontSz" fact="0.300000"/>
                <dgm:constr type="lMarg" refType="primFontSz" fact="0.300000"/>
                <dgm:constr type="rMarg" refType="primFontSz" fact="0.300000"/>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C6AF2237-9263-4699-93E0-2D29AE9A1036}" type="datetimeFigureOut">
              <a:rPr lang="de-DE"/>
              <a:t>02.10.23</a:t>
            </a:fld>
            <a:endParaRPr lang="de-DE"/>
          </a:p>
        </p:txBody>
      </p:sp>
      <p:sp>
        <p:nvSpPr>
          <p:cNvPr id="4" name="Folienbildplatzhalt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1302FA1E-1ABA-4241-97D2-D7BFE6177A7D}"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a:t>
            </a:fld>
            <a:endParaRPr lang="de-DE"/>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en-US"/>
              <a:t>United Nations Development </a:t>
            </a:r>
            <a:r>
              <a:rPr lang="en-US"/>
              <a:t>Programme</a:t>
            </a:r>
            <a:r>
              <a:rPr lang="en-US"/>
              <a:t>; United Nations Children's Fund; World Bank (Hg.) (1990): Meeting basic learning needs: a vision for the 1990s; background document. World Conference on Education for All - Meeting Basic Learning Needs. Jomtien, Thailand. Online </a:t>
            </a:r>
            <a:r>
              <a:rPr lang="en-US"/>
              <a:t>verfügbar</a:t>
            </a:r>
            <a:r>
              <a:rPr lang="en-US"/>
              <a:t> </a:t>
            </a:r>
            <a:r>
              <a:rPr lang="en-US"/>
              <a:t>unter</a:t>
            </a:r>
            <a:r>
              <a:rPr lang="en-US"/>
              <a:t> https://unesdoc.unesco.org/ark:/48223/pf0000097552.</a:t>
            </a: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a:t>
            </a:fld>
            <a:endParaRPr lang="de-DE"/>
          </a:p>
        </p:txBody>
      </p:sp>
    </p:spTree>
  </p:cSld>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Müller, Frank (2018): Praxisbuch Differenzierung und Heterogenität. Methoden und Materialien für den gemeinsamen Unterricht. Weinheim, Basel: Beltz (Pädagogik). Online verfügbar unter http://www.beltz.de/de/nc/verlagsgruppe-beltz/gesamtprogramm.html?isbn=978-3-407-63036-0.</a:t>
            </a:r>
            <a:endParaRPr/>
          </a:p>
          <a:p>
            <a:pPr marL="171450" indent="-171450">
              <a:buSzPct val="100000"/>
              <a:buFont typeface="Arial"/>
              <a:buChar char="−"/>
              <a:defRPr sz="1800">
                <a:latin typeface="Arial"/>
                <a:ea typeface="Arial"/>
                <a:cs typeface="Arial"/>
              </a:defRPr>
            </a:pPr>
            <a:r>
              <a:rPr lang="de-DE" sz="1200">
                <a:latin typeface="+mn-lt"/>
              </a:rPr>
              <a:t>Stangl, Werner (2023): Differenzierung – Online Lexikon für Psychologie &amp; Pädagogik. Online verfügbar unter </a:t>
            </a:r>
            <a:r>
              <a:rPr lang="de-DE" sz="1200">
                <a:solidFill>
                  <a:srgbClr val="393939"/>
                </a:solidFill>
                <a:latin typeface="+mn-lt"/>
                <a:ea typeface="Graphik"/>
                <a:cs typeface="Arial"/>
              </a:rPr>
              <a:t>https://lexikon.stangl.eu/210/differenzierung.</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100</a:t>
            </a:fld>
            <a:endParaRPr lang="de-DE"/>
          </a:p>
        </p:txBody>
      </p:sp>
    </p:spTree>
  </p:cSld>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indent="0">
              <a:buFont typeface="Arial"/>
              <a:buNone/>
              <a:defRPr b="1"/>
            </a:pPr>
            <a:r>
              <a:rPr lang="de-DE" sz="1200" b="0">
                <a:latin typeface="+mn-lt"/>
              </a:rPr>
              <a:t>Details zur Inneren Differenzierung folgen auf nächster Folie</a:t>
            </a:r>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Symbol"/>
              <a:buChar char="-"/>
              <a:defRPr>
                <a:latin typeface="Arial"/>
                <a:ea typeface="Arial"/>
                <a:cs typeface="Arial"/>
              </a:defRPr>
            </a:pPr>
            <a:r>
              <a:rPr lang="de-DE" sz="1200">
                <a:latin typeface="+mn-lt"/>
              </a:rPr>
              <a:t>Müller, Frank (2018): Praxisbuch Differenzierung und Heterogenität. Methoden und Materialien für den gemeinsamen Unterricht. Weinheim, Basel: Beltz (Pädagogik). Online verfügbar unter http://www.beltz.de/de/nc/verlagsgruppe-beltz/gesamtprogramm.html?isbn=978-3-407-63036-0.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101</a:t>
            </a:fld>
            <a:endParaRPr lang="de-DE"/>
          </a:p>
        </p:txBody>
      </p:sp>
    </p:spTree>
  </p:cSld>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Ebenen der Differenzierung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Es existieren unterschiedliche Benennungen der einzelnen Ebenen sowie unterschiedliche </a:t>
            </a:r>
            <a:r>
              <a:rPr lang="de-DE" sz="1200">
                <a:latin typeface="+mn-lt"/>
                <a:ea typeface="Arial"/>
                <a:cs typeface="Arial"/>
              </a:rPr>
              <a:t>Taxonomisierungen der Ebenen</a:t>
            </a:r>
            <a:endParaRPr/>
          </a:p>
          <a:p>
            <a:pPr marL="628650" lvl="1" indent="-171450">
              <a:buSzPct val="100000"/>
              <a:buFont typeface="Arial"/>
              <a:buChar char="−"/>
              <a:defRPr>
                <a:solidFill>
                  <a:srgbClr val="333333"/>
                </a:solidFill>
                <a:latin typeface="Arial"/>
                <a:ea typeface="Arial"/>
                <a:cs typeface="Arial"/>
              </a:defRPr>
            </a:pPr>
            <a:r>
              <a:rPr lang="de-DE" sz="1200">
                <a:latin typeface="+mn-lt"/>
              </a:rPr>
              <a:t>Böttger 2008</a:t>
            </a:r>
            <a:endParaRPr/>
          </a:p>
          <a:p>
            <a:pPr marL="628650" lvl="1" indent="-171450">
              <a:buSzPct val="100000"/>
              <a:buFont typeface="Arial"/>
              <a:buChar char="−"/>
              <a:defRPr/>
            </a:pPr>
            <a:r>
              <a:rPr lang="de-DE" sz="1200">
                <a:latin typeface="+mn-lt"/>
              </a:rPr>
              <a:t>Bönsch 1995</a:t>
            </a:r>
            <a:endParaRPr/>
          </a:p>
          <a:p>
            <a:pPr marL="628650" lvl="1" indent="-171450">
              <a:buSzPct val="100000"/>
              <a:buFont typeface="Arial"/>
              <a:buChar char="−"/>
              <a:defRPr/>
            </a:pPr>
            <a:r>
              <a:rPr lang="de-DE" sz="1200">
                <a:latin typeface="+mn-lt"/>
              </a:rPr>
              <a:t>Vollstädt</a:t>
            </a:r>
            <a:r>
              <a:rPr lang="de-DE" sz="1200">
                <a:latin typeface="+mn-lt"/>
              </a:rPr>
              <a:t> 1997</a:t>
            </a:r>
            <a:endParaRPr/>
          </a:p>
          <a:p>
            <a:pPr marL="628650" lvl="1" indent="-171450">
              <a:buSzPct val="100000"/>
              <a:buFont typeface="Arial"/>
              <a:buChar char="−"/>
              <a:defRPr>
                <a:solidFill>
                  <a:srgbClr val="111111"/>
                </a:solidFill>
                <a:latin typeface="Arial"/>
                <a:ea typeface="Arial"/>
                <a:cs typeface="Arial"/>
              </a:defRPr>
            </a:pPr>
            <a:r>
              <a:rPr lang="de-DE" sz="1200">
                <a:latin typeface="+mn-lt"/>
              </a:rPr>
              <a:t>Jank und Meyer 2007</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https://www.schulentwicklung.nrw.de/cms/englisch-in-der-grundschule/didaktische-grundlagen-des-egs/handlungsfelder-des-egs/-differenzierung.html</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Müller, Frank (2018): Praxisbuch Differenzierung und Heterogenität. Methoden und Materialien für den gemeinsamen Unterricht. Weinheim, Basel: Beltz (Pädagogik). Online verfügbar unter http://www.beltz.de/de/nc/verlagsgruppe-beltz/gesamtprogramm.html?isbn=978-3-407-63036-0.</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Zendler, Andreas (2018): Unterrichtsmethoden für den Informatikunterricht. Mit praktischen Beispielen für prozess- und ergebnisorientiertes Lehre. Wiesbaden: Springer Fachmedien Wiesbaden. Online verfügbar unter https://link.springer.com/book/10.1007/978-3-658-20675-8.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102</a:t>
            </a:fld>
            <a:endParaRPr lang="de-DE"/>
          </a:p>
        </p:txBody>
      </p:sp>
    </p:spTree>
  </p:cSld>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Strecker, Kerstin (2022): Beispiel zur Binnendifferenzierung in heterogenen Lerngruppen durch Variation der Aufgabenstellung. In: Marco Thomas und Michael </a:t>
            </a:r>
            <a:r>
              <a:rPr lang="de-DE" sz="1200">
                <a:latin typeface="+mn-lt"/>
              </a:rPr>
              <a:t>Weigend</a:t>
            </a:r>
            <a:r>
              <a:rPr lang="de-DE" sz="1200">
                <a:latin typeface="+mn-lt"/>
              </a:rPr>
              <a:t> (</a:t>
            </a:r>
            <a:r>
              <a:rPr lang="de-DE" sz="1200">
                <a:latin typeface="+mn-lt"/>
              </a:rPr>
              <a:t>Hg</a:t>
            </a:r>
            <a:r>
              <a:rPr lang="de-DE" sz="1200">
                <a:latin typeface="+mn-lt"/>
              </a:rPr>
              <a:t>.): Inklusion mit Informatik. 10. Münsteraner Workshop zur Schulinformatik. Universität Münster, S. 57–66.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103</a:t>
            </a:fld>
            <a:endParaRPr lang="de-DE"/>
          </a:p>
        </p:txBody>
      </p:sp>
    </p:spTree>
  </p:cSld>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Antwort zu der Frage</a:t>
            </a:r>
            <a:r>
              <a:rPr lang="de-DE" sz="1200" b="0">
                <a:latin typeface="+mn-lt"/>
              </a:rPr>
              <a:t>:</a:t>
            </a:r>
            <a:endParaRPr/>
          </a:p>
          <a:p>
            <a:pPr marL="171450" indent="-171450">
              <a:buSzPct val="100000"/>
              <a:buFont typeface="Arial"/>
              <a:buChar char="•"/>
              <a:defRPr/>
            </a:pPr>
            <a:r>
              <a:rPr lang="de-DE" sz="1200">
                <a:latin typeface="+mn-lt"/>
              </a:rPr>
              <a:t>gelenkte Differenzierung ist vorurteilsbehaftet</a:t>
            </a:r>
            <a:endParaRPr/>
          </a:p>
          <a:p>
            <a:pPr marL="171450" indent="-171450">
              <a:buSzPct val="100000"/>
              <a:buFont typeface="Arial"/>
              <a:buChar char="•"/>
              <a:defRPr/>
            </a:pPr>
            <a:r>
              <a:rPr lang="de-DE" sz="1200">
                <a:latin typeface="+mn-lt"/>
              </a:rPr>
              <a:t>Lehrkraft nimmt Diagnose und Einstufung der Lernenden vor </a:t>
            </a:r>
            <a:br>
              <a:rPr lang="de-DE" sz="1200">
                <a:latin typeface="+mn-lt"/>
              </a:rPr>
            </a:br>
            <a:r>
              <a:rPr lang="de-DE" sz="1200">
                <a:latin typeface="+mn-lt"/>
              </a:rPr>
              <a:t>möglich, dass unbeabsichtigte (individuelle oder institutionelle) Stereotypisierung oder Diskriminierung eines Lernenden vorkommt</a:t>
            </a:r>
            <a:endParaRPr/>
          </a:p>
          <a:p>
            <a:pPr marL="171450" indent="-171450">
              <a:buSzPct val="100000"/>
              <a:buFont typeface="Arial"/>
              <a:buChar char="•"/>
              <a:defRPr/>
            </a:pPr>
            <a:r>
              <a:rPr lang="de-DE" sz="1200">
                <a:latin typeface="+mn-lt"/>
              </a:rPr>
              <a:t>Angenommen, Diagnose wurde nicht </a:t>
            </a:r>
            <a:r>
              <a:rPr lang="de-DE" sz="1200" b="1">
                <a:latin typeface="+mn-lt"/>
              </a:rPr>
              <a:t>GENAU</a:t>
            </a:r>
            <a:r>
              <a:rPr lang="de-DE" sz="1200">
                <a:latin typeface="+mn-lt"/>
              </a:rPr>
              <a:t> durchgeführt:</a:t>
            </a:r>
            <a:endParaRPr/>
          </a:p>
          <a:p>
            <a:pPr marL="533400" lvl="1" indent="-171450">
              <a:buSzPct val="100000"/>
              <a:buFont typeface="Arial"/>
              <a:buChar char="•"/>
              <a:defRPr/>
            </a:pPr>
            <a:r>
              <a:rPr lang="de-DE" sz="1200">
                <a:latin typeface="+mn-lt"/>
              </a:rPr>
              <a:t>Leistungsunterschiede unter den </a:t>
            </a:r>
            <a:r>
              <a:rPr lang="de-DE" sz="1200">
                <a:latin typeface="+mn-lt"/>
              </a:rPr>
              <a:t>Schüler:innen</a:t>
            </a:r>
            <a:r>
              <a:rPr lang="de-DE" sz="1200">
                <a:latin typeface="+mn-lt"/>
              </a:rPr>
              <a:t> basieren nicht zwangsläufig nur auf Kompetenzdefiziten</a:t>
            </a:r>
            <a:endParaRPr/>
          </a:p>
          <a:p>
            <a:pPr marL="533400" lvl="1" indent="-171450">
              <a:buSzPct val="100000"/>
              <a:buFont typeface="Arial"/>
              <a:buChar char="•"/>
              <a:defRPr/>
            </a:pPr>
            <a:r>
              <a:rPr lang="de-DE" sz="1200">
                <a:latin typeface="+mn-lt"/>
              </a:rPr>
              <a:t>können auch auf diskriminierende Entscheidungspraktiken von </a:t>
            </a:r>
            <a:r>
              <a:rPr lang="de-DE" sz="1200">
                <a:latin typeface="+mn-lt"/>
              </a:rPr>
              <a:t>Lehrer:innen</a:t>
            </a:r>
            <a:r>
              <a:rPr lang="de-DE" sz="1200">
                <a:latin typeface="+mn-lt"/>
              </a:rPr>
              <a:t> zurückzuführen sein</a:t>
            </a:r>
            <a:endParaRPr/>
          </a:p>
          <a:p>
            <a:pPr marL="533400" lvl="1" indent="-171450">
              <a:buSzPct val="100000"/>
              <a:buFont typeface="Arial"/>
              <a:buChar char="•"/>
              <a:defRPr/>
            </a:pPr>
            <a:r>
              <a:rPr lang="de-DE" sz="1200">
                <a:latin typeface="+mn-lt"/>
              </a:rPr>
              <a:t>Insbesondere kann man rassistische, geschlechtsspezifische oder soziale Zuschreibungen bei der Leistungseinschätzung und -erwartung beobachten (S. 12)</a:t>
            </a:r>
            <a:endParaRPr/>
          </a:p>
          <a:p>
            <a:pPr marL="171450" indent="-171450">
              <a:buSzPct val="100000"/>
              <a:buFont typeface="Arial"/>
              <a:buChar char="•"/>
              <a:defRPr/>
            </a:pPr>
            <a:r>
              <a:rPr lang="de-DE" sz="1200">
                <a:latin typeface="+mn-lt"/>
              </a:rPr>
              <a:t>Eine – auch unbeabsichtigte – Diskriminierung kommt mit dem Risiko einer Leistungsminderung </a:t>
            </a:r>
            <a:endParaRPr/>
          </a:p>
          <a:p>
            <a:pPr marL="533400" lvl="1" indent="-171450">
              <a:buSzPct val="100000"/>
              <a:buFont typeface="Arial"/>
              <a:buChar char="•"/>
              <a:defRPr/>
            </a:pPr>
            <a:r>
              <a:rPr lang="de-DE" sz="1200">
                <a:latin typeface="+mn-lt"/>
              </a:rPr>
              <a:t>(„Der Lernende fühlt sich in eine ‚Schublade‘ gesteckt“)</a:t>
            </a:r>
            <a:endParaRPr/>
          </a:p>
          <a:p>
            <a:pPr marL="533400" lvl="1" indent="-171450">
              <a:buSzPct val="100000"/>
              <a:buFont typeface="Arial"/>
              <a:buChar char="•"/>
              <a:defRPr/>
            </a:pPr>
            <a:r>
              <a:rPr lang="de-DE" sz="1200">
                <a:latin typeface="+mn-lt"/>
              </a:rPr>
              <a:t>Distanzierung von Unterrichtsgeschehen (bspw. Verminderte Teilnahme am Unterricht durch Aufzeigen)</a:t>
            </a:r>
            <a:endParaRPr/>
          </a:p>
          <a:p>
            <a:pPr marL="171450" indent="-171450">
              <a:buSzPct val="100000"/>
              <a:buFont typeface="Arial"/>
              <a:buChar char="•"/>
              <a:defRPr/>
            </a:pPr>
            <a:r>
              <a:rPr lang="de-DE" sz="1200">
                <a:latin typeface="+mn-lt"/>
              </a:rPr>
              <a:t>Ausführliche Diskriminierungsrisiken bei Lehrmaterialien zu finden in Gomolla und Radtke 2007, S. 80f.</a:t>
            </a:r>
            <a:endParaRPr/>
          </a:p>
          <a:p>
            <a:pPr>
              <a:defRPr/>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https://www.antidiskriminierungsstelle.de/SharedDocs/downloads/DE/publikationen/Leitfaeden/leitfaden_diskriminierung_an_schulen_erkennen_u_vermeiden.pdf?__blob=publicationFile&amp;v=4</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Strecker, Kerstin (2022): Beispiel zur Binnendifferenzierung in heterogenen Lerngruppen durch Variation der Aufgabenstellung. In: Marco Thomas und Michael </a:t>
            </a:r>
            <a:r>
              <a:rPr lang="de-DE" sz="1200">
                <a:latin typeface="+mn-lt"/>
              </a:rPr>
              <a:t>Weigend</a:t>
            </a:r>
            <a:r>
              <a:rPr lang="de-DE" sz="1200">
                <a:latin typeface="+mn-lt"/>
              </a:rPr>
              <a:t> (</a:t>
            </a:r>
            <a:r>
              <a:rPr lang="de-DE" sz="1200">
                <a:latin typeface="+mn-lt"/>
              </a:rPr>
              <a:t>Hg</a:t>
            </a:r>
            <a:r>
              <a:rPr lang="de-DE" sz="1200">
                <a:latin typeface="+mn-lt"/>
              </a:rPr>
              <a:t>.): Inklusion mit Informatik. 10. Münsteraner Workshop zur Schulinformatik. Universität Münster, S. 57–66.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104</a:t>
            </a:fld>
            <a:endParaRPr lang="de-DE"/>
          </a:p>
        </p:txBody>
      </p:sp>
    </p:spTree>
  </p:cSld>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Strecker, Kerstin (2022): Beispiel zur Binnendifferenzierung in heterogenen Lerngruppen durch Variation der Aufgabenstellung. In: Marco Thomas und Michael </a:t>
            </a:r>
            <a:r>
              <a:rPr lang="de-DE" sz="1200">
                <a:latin typeface="+mn-lt"/>
              </a:rPr>
              <a:t>Weigend</a:t>
            </a:r>
            <a:r>
              <a:rPr lang="de-DE" sz="1200">
                <a:latin typeface="+mn-lt"/>
              </a:rPr>
              <a:t> (</a:t>
            </a:r>
            <a:r>
              <a:rPr lang="de-DE" sz="1200">
                <a:latin typeface="+mn-lt"/>
              </a:rPr>
              <a:t>Hg</a:t>
            </a:r>
            <a:r>
              <a:rPr lang="de-DE" sz="1200">
                <a:latin typeface="+mn-lt"/>
              </a:rPr>
              <a:t>.): Inklusion mit Informatik. 10. Münsteraner Workshop zur Schulinformatik. Universität Münster, S. 57–66.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105</a:t>
            </a:fld>
            <a:endParaRPr lang="de-DE"/>
          </a:p>
        </p:txBody>
      </p:sp>
    </p:spTree>
  </p:cSld>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Anmerkung zur Thematik</a:t>
            </a:r>
            <a:r>
              <a:rPr lang="de-DE" sz="1200" b="0">
                <a:latin typeface="+mn-lt"/>
              </a:rPr>
              <a:t>:</a:t>
            </a:r>
            <a:endParaRPr lang="de-DE" sz="1200">
              <a:latin typeface="+mn-lt"/>
            </a:endParaRPr>
          </a:p>
          <a:p>
            <a:pPr marL="171450" indent="-171450">
              <a:buSzPct val="100000"/>
              <a:buFont typeface="Arial"/>
              <a:buChar char="−"/>
              <a:defRPr/>
            </a:pPr>
            <a:r>
              <a:rPr lang="de-DE" sz="1200">
                <a:latin typeface="+mn-lt"/>
              </a:rPr>
              <a:t>Unterscheidung von Lerntempo und Leistungsvermögen von Lernenden s. https://www.auer-verlag.de/media/ntx/auer/sample/06840_Musterseite.pdf</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Strecker, Kerstin (2022): Beispiel zur Binnendifferenzierung in heterogenen Lerngruppen durch Variation der Aufgabenstellung. In: Marco Thomas und Michael </a:t>
            </a:r>
            <a:r>
              <a:rPr lang="de-DE" sz="1200">
                <a:latin typeface="+mn-lt"/>
              </a:rPr>
              <a:t>Weigend</a:t>
            </a:r>
            <a:r>
              <a:rPr lang="de-DE" sz="1200">
                <a:latin typeface="+mn-lt"/>
              </a:rPr>
              <a:t> (</a:t>
            </a:r>
            <a:r>
              <a:rPr lang="de-DE" sz="1200">
                <a:latin typeface="+mn-lt"/>
              </a:rPr>
              <a:t>Hg</a:t>
            </a:r>
            <a:r>
              <a:rPr lang="de-DE" sz="1200">
                <a:latin typeface="+mn-lt"/>
              </a:rPr>
              <a:t>.): Inklusion mit Informatik. 10. Münsteraner Workshop zur Schulinformatik. Universität Münster, S. 57–66.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106</a:t>
            </a:fld>
            <a:endParaRPr lang="de-DE"/>
          </a:p>
        </p:txBody>
      </p:sp>
    </p:spTree>
  </p:cSld>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Strecker, Kerstin (2022): Beispiel zur Binnendifferenzierung in heterogenen Lerngruppen durch Variation der Aufgabenstellung. In: Marco Thomas und Michael </a:t>
            </a:r>
            <a:r>
              <a:rPr lang="de-DE" sz="1200">
                <a:latin typeface="+mn-lt"/>
              </a:rPr>
              <a:t>Weigend</a:t>
            </a:r>
            <a:r>
              <a:rPr lang="de-DE" sz="1200">
                <a:latin typeface="+mn-lt"/>
              </a:rPr>
              <a:t> (</a:t>
            </a:r>
            <a:r>
              <a:rPr lang="de-DE" sz="1200">
                <a:latin typeface="+mn-lt"/>
              </a:rPr>
              <a:t>Hg</a:t>
            </a:r>
            <a:r>
              <a:rPr lang="de-DE" sz="1200">
                <a:latin typeface="+mn-lt"/>
              </a:rPr>
              <a:t>.): Inklusion mit Informatik. 10. Münsteraner Workshop zur Schulinformatik. Universität Münster, S. 57–66.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107</a:t>
            </a:fld>
            <a:endParaRPr lang="de-DE"/>
          </a:p>
        </p:txBody>
      </p:sp>
    </p:spTree>
  </p:cSld>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Strecker, Kerstin (2022): Beispiel zur Binnendifferenzierung in heterogenen Lerngruppen durch Variation der Aufgabenstellung. In: Marco Thomas und Michael </a:t>
            </a:r>
            <a:r>
              <a:rPr lang="de-DE" sz="1200">
                <a:latin typeface="+mn-lt"/>
              </a:rPr>
              <a:t>Weigend</a:t>
            </a:r>
            <a:r>
              <a:rPr lang="de-DE" sz="1200">
                <a:latin typeface="+mn-lt"/>
              </a:rPr>
              <a:t> (</a:t>
            </a:r>
            <a:r>
              <a:rPr lang="de-DE" sz="1200">
                <a:latin typeface="+mn-lt"/>
              </a:rPr>
              <a:t>Hg</a:t>
            </a:r>
            <a:r>
              <a:rPr lang="de-DE" sz="1200">
                <a:latin typeface="+mn-lt"/>
              </a:rPr>
              <a:t>.): Inklusion mit Informatik. 10. Münsteraner Workshop zur Schulinformatik. Universität Münster, S. 57–66.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108</a:t>
            </a:fld>
            <a:endParaRPr lang="de-DE"/>
          </a:p>
        </p:txBody>
      </p:sp>
    </p:spTree>
  </p:cSld>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Stahl-Morabito, Natascha; Melzer, Conny (2018): Planungsmodelle für inklusiven Unterricht. In: Ministerium für Schule und Bildung des Landes Nordrhein-Westfalen (</a:t>
            </a:r>
            <a:r>
              <a:rPr lang="de-DE" sz="1200">
                <a:latin typeface="+mn-lt"/>
              </a:rPr>
              <a:t>Hg</a:t>
            </a:r>
            <a:r>
              <a:rPr lang="de-DE" sz="1200">
                <a:latin typeface="+mn-lt"/>
              </a:rPr>
              <a:t>.): Perspektiven und Herausforderungen für die Lehrerbildung in NRW. Tagungsdokumentation des NRW-Netzwerktreffens im Kontext der Qualitätsoffensive Lehrerbildung in Essen am 23. November 2017. Sonderausgabe von Schule NRW 04/2018. Sonderheft, S. 13–16.</a:t>
            </a:r>
            <a:endParaRPr/>
          </a:p>
          <a:p>
            <a:pPr marL="171450" indent="-171450">
              <a:buSzPct val="100000"/>
              <a:buFont typeface="Arial"/>
              <a:buChar char="−"/>
              <a:defRPr sz="1800">
                <a:latin typeface="Arial"/>
                <a:ea typeface="Arial"/>
                <a:cs typeface="Arial"/>
              </a:defRPr>
            </a:pPr>
            <a:r>
              <a:rPr lang="de-DE" sz="1200">
                <a:latin typeface="+mn-lt"/>
              </a:rPr>
              <a:t>Küpper, Alexander Maximilian (2021): (Weiter-)Entwicklung und Evaluation der Lernumgebung „Mit dem Licht durch unser Sonnensystem und darüber hinaus“ zur dualen Förderung von Kompetenzen zum Umgang mit Fachwissen, der sozialen Integration, der Kooperationsfähigkeit und der Selbstständigkeit im inklusiven Physikunterricht der Orientierungsstufe: ein Design-</a:t>
            </a:r>
            <a:r>
              <a:rPr lang="de-DE" sz="1200">
                <a:latin typeface="+mn-lt"/>
              </a:rPr>
              <a:t>Based</a:t>
            </a:r>
            <a:r>
              <a:rPr lang="de-DE" sz="1200">
                <a:latin typeface="+mn-lt"/>
              </a:rPr>
              <a:t> Research-Projekt. Dissertation. Universität zu Köln, Köln. Online verfügbar unter https://kups.ub.uni-koeln.de/35770/1/DissertationAlexanderKuepper.pdf.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109</a:t>
            </a:fld>
            <a:endParaRPr lang="de-DE"/>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200" b="1">
                <a:solidFill>
                  <a:srgbClr val="000000"/>
                </a:solidFill>
                <a:latin typeface="+mn-lt"/>
                <a:ea typeface="+mn-ea"/>
                <a:cs typeface="+mn-cs"/>
              </a:rPr>
              <a:t>Quellenangaben</a:t>
            </a:r>
            <a:r>
              <a:rPr lang="de-DE" sz="1200">
                <a:solidFill>
                  <a:srgbClr val="000000"/>
                </a:solidFill>
                <a:latin typeface="+mn-lt"/>
                <a:ea typeface="+mn-ea"/>
                <a:cs typeface="+mn-cs"/>
              </a:rPr>
              <a:t>:</a:t>
            </a:r>
            <a:endParaRPr lang="de-DE" sz="1200">
              <a:latin typeface="+mn-lt"/>
            </a:endParaRPr>
          </a:p>
          <a:p>
            <a:pPr marL="171450" indent="-171450">
              <a:buFont typeface="Symbol"/>
              <a:buChar char="-"/>
              <a:defRPr/>
            </a:pPr>
            <a:r>
              <a:rPr lang="de-DE" sz="1200">
                <a:latin typeface="+mn-lt"/>
              </a:rPr>
              <a:t>UNESCO (1994): Die Salamanca Erklärung und der Aktionsrahmen zur Pädagogik für besondere Bedürfnisse. angenommen von der Weltkonferenz "Pädagogik für besondere Bedürfnisse: Zugang und Qualität". Spanien. Online verfügbar unter https://www.unesco.de/sites/default/files/2018-03/1994_salamanca-erklaerung.pdf.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a:t>
            </a:fld>
            <a:endParaRPr lang="de-DE"/>
          </a:p>
        </p:txBody>
      </p:sp>
    </p:spTree>
  </p:cSld>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http://www.smims.nrw.de/SMIMS-NRW-Akademie-fuer-Schuelerinnen-und-Schueler/</a:t>
            </a:r>
            <a:endParaRPr/>
          </a:p>
          <a:p>
            <a:pPr marL="628650" lvl="1" indent="-171450">
              <a:buSzPct val="100000"/>
              <a:buFont typeface="Arial"/>
              <a:buChar char="−"/>
              <a:defRPr/>
            </a:pPr>
            <a:r>
              <a:rPr lang="de-DE" sz="1200">
                <a:latin typeface="+mn-lt"/>
              </a:rPr>
              <a:t>https://www.ddi.wiwi.uni-due.de/aktuelles/einzelansicht/spieleprogrammierung-wie-ein-profi-22869/</a:t>
            </a:r>
            <a:endParaRPr/>
          </a:p>
          <a:p>
            <a:pPr marL="171450" indent="-171450">
              <a:buSzPct val="100000"/>
              <a:buFont typeface="Arial"/>
              <a:buChar char="−"/>
              <a:defRPr/>
            </a:pPr>
            <a:r>
              <a:rPr lang="de-DE" sz="1200">
                <a:latin typeface="+mn-lt"/>
              </a:rPr>
              <a:t>https://bwinf.de/</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Kultusministerkonferenz (2015): Förderstrategie für leistungsstarke Schülerinnen und Schüler. (Beschluss der Kultusministerkonferenz vom 11.06.2015). Online verfügbar unter https://www.kmk.org/fileadmin/pdf/350-KMK-TOP-011-Fu-Leistungsstarke_-_neu.pdf.</a:t>
            </a:r>
            <a:endParaRPr/>
          </a:p>
          <a:p>
            <a:pPr marL="171450" indent="-171450">
              <a:buSzPct val="100000"/>
              <a:buFont typeface="Arial"/>
              <a:buChar char="−"/>
              <a:defRPr sz="1800">
                <a:latin typeface="Arial"/>
                <a:ea typeface="Arial"/>
                <a:cs typeface="Arial"/>
              </a:defRPr>
            </a:pPr>
            <a:r>
              <a:rPr lang="de-DE" sz="1200">
                <a:latin typeface="+mn-lt"/>
              </a:rPr>
              <a:t>Küpper, Alexander Maximilian (2021): (Weiter-)Entwicklung und Evaluation der Lernumgebung „Mit dem Licht durch unser Sonnensystem und darüber hinaus“ zur dualen Förderung von Kompetenzen zum Umgang mit Fachwissen, der sozialen Integration, der Kooperationsfähigkeit und der Selbstständigkeit im inklusiven Physikunterricht der Orientierungsstufe: ein Design-</a:t>
            </a:r>
            <a:r>
              <a:rPr lang="de-DE" sz="1200">
                <a:latin typeface="+mn-lt"/>
              </a:rPr>
              <a:t>Based</a:t>
            </a:r>
            <a:r>
              <a:rPr lang="de-DE" sz="1200">
                <a:latin typeface="+mn-lt"/>
              </a:rPr>
              <a:t> Research-Projekt. Dissertation. Universität zu Köln, Köln. Online verfügbar unter https://kups.ub.uni-koeln.de/35770/1/DissertationAlexanderKuepper.pdf.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110</a:t>
            </a:fld>
            <a:endParaRPr lang="de-DE"/>
          </a:p>
        </p:txBody>
      </p:sp>
    </p:spTree>
  </p:cSld>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Sasse, Ada; Schulzeck, Ursula (2013): Differenzierungsmatrizen als Modell der Planung und Reflexion inklusiven Unterrichts – zum Zwischenstand in einem Schulversuch. In: Andreas </a:t>
            </a:r>
            <a:r>
              <a:rPr lang="de-DE" sz="1200">
                <a:latin typeface="+mn-lt"/>
              </a:rPr>
              <a:t>Jantowski</a:t>
            </a:r>
            <a:r>
              <a:rPr lang="de-DE" sz="1200">
                <a:latin typeface="+mn-lt"/>
              </a:rPr>
              <a:t> (</a:t>
            </a:r>
            <a:r>
              <a:rPr lang="de-DE" sz="1200">
                <a:latin typeface="+mn-lt"/>
              </a:rPr>
              <a:t>Hg</a:t>
            </a:r>
            <a:r>
              <a:rPr lang="de-DE" sz="1200">
                <a:latin typeface="+mn-lt"/>
              </a:rPr>
              <a:t>.): Thillm.2013. Gemeinsam leben, miteinander lernen ; [Exklusion, Separation, Integration, Inklusion. 1. Aufl. Bad Berka: </a:t>
            </a:r>
            <a:r>
              <a:rPr lang="de-DE" sz="1200">
                <a:latin typeface="+mn-lt"/>
              </a:rPr>
              <a:t>ThILLM</a:t>
            </a:r>
            <a:r>
              <a:rPr lang="de-DE" sz="1200">
                <a:latin typeface="+mn-lt"/>
              </a:rPr>
              <a:t> (Impulse / Thüringer Institut für Lehrerfortbildung, Lehrplanentwicklung und Medien, 58), S. 13–22. Online verfügbar unter https://www.gu-thue.de/material/Beitrag_Sasse_Schulzeck_Thillm_Jahr2013.pdf.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111</a:t>
            </a:fld>
            <a:endParaRPr lang="de-DE"/>
          </a:p>
        </p:txBody>
      </p:sp>
    </p:spTree>
  </p:cSld>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112</a:t>
            </a:fld>
            <a:endParaRPr lang="de-DE"/>
          </a:p>
        </p:txBody>
      </p:sp>
    </p:spTree>
  </p:cSld>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113</a:t>
            </a:fld>
            <a:endParaRPr lang="de-DE"/>
          </a:p>
        </p:txBody>
      </p:sp>
    </p:spTree>
  </p:cSld>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a:t>
            </a:r>
            <a:r>
              <a:rPr lang="de-DE" sz="1200">
                <a:latin typeface="+mn-lt"/>
              </a:rPr>
              <a:t>SiLP_GOSt_IF.pdf</a:t>
            </a:r>
            <a:r>
              <a:rPr lang="de-DE" sz="1200">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114</a:t>
            </a:fld>
            <a:endParaRPr lang="de-DE"/>
          </a:p>
        </p:txBody>
      </p:sp>
    </p:spTree>
  </p:cSld>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a:t>
            </a:r>
            <a:r>
              <a:rPr lang="de-DE" sz="1200">
                <a:latin typeface="+mn-lt"/>
              </a:rPr>
              <a:t>SiLP_GOSt_IF.pdf</a:t>
            </a:r>
            <a:r>
              <a:rPr lang="de-DE" sz="1200">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115</a:t>
            </a:fld>
            <a:endParaRPr lang="de-DE"/>
          </a:p>
        </p:txBody>
      </p:sp>
    </p:spTree>
  </p:cSld>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116</a:t>
            </a:fld>
            <a:endParaRPr lang="de-DE"/>
          </a:p>
        </p:txBody>
      </p:sp>
    </p:spTree>
  </p:cSld>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a:t>
            </a:r>
            <a:r>
              <a:rPr lang="de-DE" sz="1200">
                <a:latin typeface="+mn-lt"/>
              </a:rPr>
              <a:t>SiLP_GOSt_IF.pdf</a:t>
            </a:r>
            <a:r>
              <a:rPr lang="de-DE" sz="1200">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117</a:t>
            </a:fld>
            <a:endParaRPr lang="de-DE"/>
          </a:p>
        </p:txBody>
      </p:sp>
    </p:spTree>
  </p:cSld>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118</a:t>
            </a:fld>
            <a:endParaRPr lang="de-DE"/>
          </a:p>
        </p:txBody>
      </p:sp>
    </p:spTree>
  </p:cSld>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https://www.schulentwicklung.nrw.de/lehrplaene/upload/klp_SII/if/SiLP_GOSt_IF.pdf.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119</a:t>
            </a:fld>
            <a:endParaRPr lang="de-DE"/>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Beauftragter der Bundesregierung für die Belange von Menschen mit Behinderungen (2018): Die UN-Behindertenrechtskonvention. Übereinkommen über die Rechte von Menschen mit Behinderungen. Die amtliche, gemeinsame Übersetzung von Deutschland, Österreich, Schweiz und Lichtenstein. Online verfügbar unter https://www.bmas.de/SharedDocs/Downloads/DE/Publikationen/a729-un-konvention.pdf?__blob=publicationFile&amp;v=1.</a:t>
            </a:r>
            <a:endParaRPr/>
          </a:p>
          <a:p>
            <a:pPr marL="171450" indent="-171450">
              <a:buFont typeface="Symbol"/>
              <a:buChar char="-"/>
              <a:defRPr/>
            </a:pPr>
            <a:endParaRPr lang="de-DE"/>
          </a:p>
          <a:p>
            <a:pPr marL="0" indent="0">
              <a:buFont typeface="Symbol"/>
              <a:buNone/>
              <a:defRPr/>
            </a:pPr>
            <a:r>
              <a:rPr lang="de-DE" b="1"/>
              <a:t>Weiterführende Ressourcen</a:t>
            </a:r>
            <a:r>
              <a:rPr lang="de-DE"/>
              <a:t>:</a:t>
            </a:r>
            <a:endParaRPr/>
          </a:p>
          <a:p>
            <a:pPr marL="171450" indent="-171450">
              <a:buFont typeface="Symbol"/>
              <a:buChar char="-"/>
              <a:defRPr/>
            </a:pPr>
            <a:r>
              <a:rPr lang="de-DE"/>
              <a:t>Deutscher Bundestag (2008): Gesetz zu dem Übereinkommen der Vereinten Nationen vom 13. Dezember 2006 über die Rechte von Menschen mit Behinderungen sowie zu dem Fakultativprotokoll vom 13. Dezember 2006 zum Übereinkommen der Vereinten Nationen über die Rechte von Menschen mit Behinderungen, vom 21.12.2008. Fundstelle: Bundesgesetzblatt Jahrgang 2008 Teil II Nr. 35, ausgegeben zu Bonn am 31. Dezember 2008, S. 1419–1457. Online verfügbar unter https://www.bgbl.de/xaver/bgbl/start.xav?startbk=Bundesanzeiger_BGBl&amp;jumpTo=bgbl208s1419.pdf#__bgbl__%2F%2F*%5B%40attr_id%3D%27bgbl208s1419.pdf%27%5D__1693605897883.</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a:t>
            </a:fld>
            <a:endParaRPr lang="de-DE"/>
          </a:p>
        </p:txBody>
      </p:sp>
    </p:spTree>
  </p:cSld>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https://www.schulentwicklung.nrw.de/lehrplaene/upload/klp_SII/if/SiLP_GOSt_IF.pdf.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120</a:t>
            </a:fld>
            <a:endParaRPr lang="de-DE"/>
          </a:p>
        </p:txBody>
      </p:sp>
    </p:spTree>
  </p:cSld>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https://www.schulentwicklung.nrw.de/lehrplaene/upload/klp_SII/if/SiLP_GOSt_IF.pdf.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121</a:t>
            </a:fld>
            <a:endParaRPr lang="de-DE"/>
          </a:p>
        </p:txBody>
      </p:sp>
    </p:spTree>
  </p:cSld>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https://www.schulentwicklung.nrw.de/lehrplaene/upload/klp_SII/if/SiLP_GOSt_IF.pdf.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122</a:t>
            </a:fld>
            <a:endParaRPr lang="de-DE"/>
          </a:p>
        </p:txBody>
      </p:sp>
    </p:spTree>
  </p:cSld>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https://www.schulentwicklung.nrw.de/lehrplaene/upload/klp_SII/if/SiLP_GOSt_IF.pdf.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123</a:t>
            </a:fld>
            <a:endParaRPr lang="de-DE"/>
          </a:p>
        </p:txBody>
      </p:sp>
    </p:spTree>
  </p:cSld>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124</a:t>
            </a:fld>
            <a:endParaRPr lang="de-DE"/>
          </a:p>
        </p:txBody>
      </p:sp>
    </p:spTree>
  </p:cSld>
</p:notes>
</file>

<file path=ppt/notesSlides/notesSlide1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125</a:t>
            </a:fld>
            <a:endParaRPr lang="de-DE"/>
          </a:p>
        </p:txBody>
      </p:sp>
    </p:spTree>
  </p:cSld>
</p:notes>
</file>

<file path=ppt/notesSlides/notesSlide1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Farbgestaltung</a:t>
            </a:r>
            <a:r>
              <a:rPr lang="de-DE" sz="1200" b="0">
                <a:latin typeface="+mn-lt"/>
              </a:rPr>
              <a:t>:</a:t>
            </a:r>
            <a:endParaRPr/>
          </a:p>
          <a:p>
            <a:pPr marL="171450" indent="-171450">
              <a:buFont typeface="Symbol"/>
              <a:buChar char="-"/>
              <a:defRPr b="1"/>
            </a:pPr>
            <a:r>
              <a:rPr lang="de-DE" sz="1200" b="0">
                <a:latin typeface="+mn-lt"/>
              </a:rPr>
              <a:t>Weiß hinterlegte Felder </a:t>
            </a:r>
            <a:r>
              <a:rPr lang="de-DE" sz="1200" b="0">
                <a:latin typeface="+mn-lt"/>
              </a:rPr>
              <a:t> Obligatorische Felder</a:t>
            </a:r>
            <a:endParaRPr lang="de-DE" sz="1200" b="0">
              <a:latin typeface="+mn-lt"/>
            </a:endParaRPr>
          </a:p>
          <a:p>
            <a:pPr marL="171450" indent="-171450">
              <a:buFont typeface="Symbol"/>
              <a:buChar char="-"/>
              <a:defRPr b="1"/>
            </a:pPr>
            <a:r>
              <a:rPr lang="de-DE" sz="1200" b="0">
                <a:latin typeface="+mn-lt"/>
              </a:rPr>
              <a:t>Grau hinterlegte Felder </a:t>
            </a:r>
            <a:r>
              <a:rPr lang="de-DE" sz="1200" b="0">
                <a:latin typeface="+mn-lt"/>
              </a:rPr>
              <a:t> Fakultative Felder</a:t>
            </a:r>
            <a:endParaRPr lang="de-DE" sz="1200" b="0">
              <a:latin typeface="+mn-lt"/>
            </a:endParaRPr>
          </a:p>
          <a:p>
            <a:pPr>
              <a:defRPr b="1"/>
            </a:pPr>
            <a:endParaRPr lang="de-DE" sz="1200">
              <a:latin typeface="+mn-lt"/>
            </a:endParaRPr>
          </a:p>
          <a:p>
            <a:pPr>
              <a:defRPr b="1"/>
            </a:pPr>
            <a:r>
              <a:rPr lang="de-DE" sz="1200">
                <a:latin typeface="+mn-lt"/>
              </a:rPr>
              <a:t>Hinweise zu Schritt 6:</a:t>
            </a:r>
            <a:endParaRPr/>
          </a:p>
          <a:p>
            <a:pPr marL="171450" indent="-171450">
              <a:buFont typeface="Symbol"/>
              <a:buChar char="-"/>
              <a:defRPr b="1"/>
            </a:pPr>
            <a:r>
              <a:rPr lang="de-DE" sz="1200" b="0">
                <a:latin typeface="+mn-lt"/>
              </a:rPr>
              <a:t>Die Einteilung erfolgt zumeist in multiprofessionellen Teams und unterliegt entsprechend dem Ermessen des Teams</a:t>
            </a:r>
            <a:endParaRPr/>
          </a:p>
          <a:p>
            <a:pPr marL="628650" lvl="1" indent="-171450">
              <a:buFont typeface="Symbol"/>
              <a:buChar char="-"/>
              <a:defRPr b="1"/>
            </a:pPr>
            <a:r>
              <a:rPr lang="de-DE" sz="1200" b="1">
                <a:latin typeface="+mn-lt"/>
              </a:rPr>
              <a:t>Resultat</a:t>
            </a:r>
            <a:r>
              <a:rPr lang="de-DE" sz="1200" b="0">
                <a:latin typeface="+mn-lt"/>
              </a:rPr>
              <a:t>: Erwachsene übernehmen Verantwortung für die gesamte Heterogenität der Lerngruppe</a:t>
            </a:r>
            <a:endParaRPr/>
          </a:p>
          <a:p>
            <a:pPr marL="171450" lvl="0" indent="-171450">
              <a:buFont typeface="Symbol"/>
              <a:buChar char="-"/>
              <a:defRPr b="1"/>
            </a:pPr>
            <a:r>
              <a:rPr lang="de-DE" sz="1200" b="0">
                <a:latin typeface="+mn-lt"/>
              </a:rPr>
              <a:t>Einteilung in obligatorische und fakultative Felder </a:t>
            </a:r>
            <a:r>
              <a:rPr lang="de-DE" sz="1200" b="0">
                <a:latin typeface="+mn-lt"/>
              </a:rPr>
              <a:t> </a:t>
            </a:r>
            <a:r>
              <a:rPr lang="de-DE" sz="1200" b="0">
                <a:latin typeface="+mn-lt"/>
              </a:rPr>
              <a:t>Bildet die Grundlage für die Einteilung in die jeweiligen Stufen der Wember-Raute</a:t>
            </a:r>
            <a:endParaRPr/>
          </a:p>
          <a:p>
            <a:pPr marL="171450" lvl="0" indent="-171450">
              <a:buFont typeface="Symbol"/>
              <a:buChar char="-"/>
              <a:defRPr b="1"/>
            </a:pPr>
            <a:r>
              <a:rPr lang="de-DE" sz="1200" b="0">
                <a:latin typeface="+mn-lt"/>
              </a:rPr>
              <a:t>Felder für Lernstandserhebungen und Leistungseinschätzungen an </a:t>
            </a:r>
            <a:r>
              <a:rPr lang="de-DE" sz="1200" b="0">
                <a:latin typeface="+mn-lt"/>
              </a:rPr>
              <a:t> Diese liegen zumeist innerhalb der Basisstufe der Wember-Raute</a:t>
            </a:r>
            <a:endParaRPr lang="de-DE" sz="1200" b="0">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126</a:t>
            </a:fld>
            <a:endParaRPr lang="de-DE"/>
          </a:p>
        </p:txBody>
      </p:sp>
    </p:spTree>
  </p:cSld>
</p:notes>
</file>

<file path=ppt/notesSlides/notesSlide1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Farbgestaltung</a:t>
            </a:r>
            <a:r>
              <a:rPr lang="de-DE" sz="1200" b="0">
                <a:latin typeface="+mn-lt"/>
              </a:rPr>
              <a:t>:</a:t>
            </a:r>
            <a:endParaRPr/>
          </a:p>
          <a:p>
            <a:pPr marL="171450" indent="-171450">
              <a:buFont typeface="Symbol"/>
              <a:buChar char="-"/>
              <a:defRPr b="1"/>
            </a:pPr>
            <a:r>
              <a:rPr lang="de-DE" sz="1200" b="0">
                <a:latin typeface="+mn-lt"/>
              </a:rPr>
              <a:t>Weiß hinterlegte Felder </a:t>
            </a:r>
            <a:r>
              <a:rPr lang="de-DE" sz="1200" b="0">
                <a:latin typeface="+mn-lt"/>
              </a:rPr>
              <a:t> Obligatorische Felder</a:t>
            </a:r>
            <a:endParaRPr lang="de-DE" sz="1200" b="0">
              <a:latin typeface="+mn-lt"/>
            </a:endParaRPr>
          </a:p>
          <a:p>
            <a:pPr marL="171450" indent="-171450">
              <a:buFont typeface="Symbol"/>
              <a:buChar char="-"/>
              <a:defRPr b="1"/>
            </a:pPr>
            <a:r>
              <a:rPr lang="de-DE" sz="1200" b="0">
                <a:latin typeface="+mn-lt"/>
              </a:rPr>
              <a:t>Grau hinterlegte Felder </a:t>
            </a:r>
            <a:r>
              <a:rPr lang="de-DE" sz="1200" b="0">
                <a:latin typeface="+mn-lt"/>
              </a:rPr>
              <a:t> Fakultative Felder</a:t>
            </a:r>
            <a:endParaRPr lang="de-DE" sz="1200">
              <a:latin typeface="+mn-lt"/>
            </a:endParaRPr>
          </a:p>
          <a:p>
            <a:pPr>
              <a:defRPr b="1"/>
            </a:pPr>
            <a:endParaRPr lang="de-DE" sz="1200">
              <a:latin typeface="+mn-lt"/>
            </a:endParaRPr>
          </a:p>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127</a:t>
            </a:fld>
            <a:endParaRPr lang="de-DE"/>
          </a:p>
        </p:txBody>
      </p:sp>
    </p:spTree>
  </p:cSld>
</p:notes>
</file>

<file path=ppt/notesSlides/notesSlide1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128</a:t>
            </a:fld>
            <a:endParaRPr lang="de-DE"/>
          </a:p>
        </p:txBody>
      </p:sp>
    </p:spTree>
  </p:cSld>
</p:notes>
</file>

<file path=ppt/notesSlides/notesSlide1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129</a:t>
            </a:fld>
            <a:endParaRPr lang="de-DE"/>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a:t>
            </a:fld>
            <a:endParaRPr lang="de-DE"/>
          </a:p>
        </p:txBody>
      </p:sp>
    </p:spTree>
  </p:cSld>
</p:notes>
</file>

<file path=ppt/notesSlides/notesSlide1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130</a:t>
            </a:fld>
            <a:endParaRPr lang="de-DE"/>
          </a:p>
        </p:txBody>
      </p:sp>
    </p:spTree>
  </p:cSld>
</p:notes>
</file>

<file path=ppt/notesSlides/notesSlide1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indent="-171450">
              <a:buSzPct val="100000"/>
              <a:buFont typeface="Arial"/>
              <a:buChar char="−"/>
              <a:defRPr>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131</a:t>
            </a:fld>
            <a:endParaRPr lang="de-DE"/>
          </a:p>
        </p:txBody>
      </p:sp>
    </p:spTree>
  </p:cSld>
</p:notes>
</file>

<file path=ppt/notesSlides/notesSlide1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(o. J.): Entwicklungsbereiche. Online verfügbar unter https://www.schulentwicklung.nrw.de/cms/inklusiver-fachunterricht/entwicklungsbereiche/index.html.</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132</a:t>
            </a:fld>
            <a:endParaRPr lang="de-DE"/>
          </a:p>
        </p:txBody>
      </p:sp>
    </p:spTree>
  </p:cSld>
</p:notes>
</file>

<file path=ppt/notesSlides/notesSlide1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b="1"/>
            </a:pPr>
            <a:r>
              <a:rPr lang="de-DE" b="1"/>
              <a:t>Hinweis</a:t>
            </a:r>
            <a:r>
              <a:rPr lang="de-DE" b="0"/>
              <a:t>: Lern- und Entwicklungspläne können als zusätzliche Hinweise zur Ermittlung der Zone der nächsten Entwicklung dienen</a:t>
            </a:r>
            <a:endParaRPr/>
          </a:p>
          <a:p>
            <a:pPr marL="171450" marR="0" lvl="0" indent="-171450" algn="l" defTabSz="914400">
              <a:lnSpc>
                <a:spcPct val="100000"/>
              </a:lnSpc>
              <a:spcBef>
                <a:spcPts val="0"/>
              </a:spcBef>
              <a:spcAft>
                <a:spcPts val="0"/>
              </a:spcAft>
              <a:buClrTx/>
              <a:buSzTx/>
              <a:buFont typeface="Symbol"/>
              <a:buChar char="-"/>
              <a:defRPr b="1"/>
            </a:pPr>
            <a:endParaRPr lang="de-DE" b="0"/>
          </a:p>
          <a:p>
            <a:pPr marL="0" marR="0" lvl="0" indent="0" algn="l" defTabSz="914400">
              <a:lnSpc>
                <a:spcPct val="100000"/>
              </a:lnSpc>
              <a:spcBef>
                <a:spcPts val="0"/>
              </a:spcBef>
              <a:spcAft>
                <a:spcPts val="0"/>
              </a:spcAft>
              <a:buClrTx/>
              <a:buSzTx/>
              <a:buFont typeface="Symbol"/>
              <a:buNone/>
              <a:defRPr b="1"/>
            </a:pPr>
            <a:r>
              <a:rPr lang="de-DE" b="1"/>
              <a:t>Kein fachlicher Zugang zum Lerngegenstand?</a:t>
            </a:r>
            <a:r>
              <a:rPr lang="de-DE" b="0"/>
              <a:t>: Entsprechend der individuellen Lern- und Entwicklungsplanung alternative Bildungsangebote schaffen </a:t>
            </a:r>
            <a:endParaRPr/>
          </a:p>
          <a:p>
            <a:pPr marL="0" marR="0" lvl="0" indent="0" algn="l" defTabSz="914400">
              <a:lnSpc>
                <a:spcPct val="100000"/>
              </a:lnSpc>
              <a:spcBef>
                <a:spcPts val="0"/>
              </a:spcBef>
              <a:spcAft>
                <a:spcPts val="0"/>
              </a:spcAft>
              <a:buClrTx/>
              <a:buSzTx/>
              <a:buFont typeface="Symbol"/>
              <a:buNone/>
              <a:defRPr b="1"/>
            </a:pPr>
            <a:endParaRPr lang="de-DE" b="0"/>
          </a:p>
          <a:p>
            <a:pPr marL="0" marR="0" lvl="0" indent="0" algn="l" defTabSz="914400">
              <a:lnSpc>
                <a:spcPct val="100000"/>
              </a:lnSpc>
              <a:spcBef>
                <a:spcPts val="0"/>
              </a:spcBef>
              <a:spcAft>
                <a:spcPts val="0"/>
              </a:spcAft>
              <a:buClrTx/>
              <a:buSzTx/>
              <a:buFont typeface="Symbol"/>
              <a:buNone/>
              <a:defRPr b="1"/>
            </a:pPr>
            <a:r>
              <a:rPr lang="de-DE" b="1"/>
              <a:t>Fallbeispiel</a:t>
            </a:r>
            <a:r>
              <a:rPr lang="de-DE" b="0"/>
              <a:t>:</a:t>
            </a:r>
            <a:endParaRPr/>
          </a:p>
          <a:p>
            <a:pPr marL="171450" marR="0" lvl="0" indent="-171450" algn="l" defTabSz="914400">
              <a:lnSpc>
                <a:spcPct val="100000"/>
              </a:lnSpc>
              <a:spcBef>
                <a:spcPts val="0"/>
              </a:spcBef>
              <a:spcAft>
                <a:spcPts val="0"/>
              </a:spcAft>
              <a:buClrTx/>
              <a:buSzTx/>
              <a:buFont typeface="Symbol"/>
              <a:buChar char="-"/>
              <a:defRPr b="1"/>
            </a:pPr>
            <a:r>
              <a:rPr lang="de-DE" b="0"/>
              <a:t>ICD </a:t>
            </a:r>
            <a:r>
              <a:rPr lang="de-DE" b="0" i="1"/>
              <a:t>F81.8 – Sonstige Entwicklungsstörung schulischer Fertigkeiten</a:t>
            </a:r>
            <a:r>
              <a:rPr lang="de-DE" b="0"/>
              <a:t> setzt sich zusammen aus:</a:t>
            </a:r>
            <a:endParaRPr/>
          </a:p>
          <a:p>
            <a:pPr marL="628650" marR="0" lvl="1" indent="-171450" algn="l" defTabSz="914400">
              <a:lnSpc>
                <a:spcPct val="100000"/>
              </a:lnSpc>
              <a:spcBef>
                <a:spcPts val="0"/>
              </a:spcBef>
              <a:spcAft>
                <a:spcPts val="0"/>
              </a:spcAft>
              <a:buClrTx/>
              <a:buSzTx/>
              <a:buFont typeface="Symbol"/>
              <a:buChar char="-"/>
              <a:defRPr b="1"/>
            </a:pPr>
            <a:r>
              <a:rPr lang="de-DE" b="1" u="sng"/>
              <a:t>Nichtsprachliche Lernstörung</a:t>
            </a:r>
            <a:endParaRPr/>
          </a:p>
          <a:p>
            <a:pPr marL="628650" marR="0" lvl="1" indent="-171450" algn="l" defTabSz="914400">
              <a:lnSpc>
                <a:spcPct val="100000"/>
              </a:lnSpc>
              <a:spcBef>
                <a:spcPts val="0"/>
              </a:spcBef>
              <a:spcAft>
                <a:spcPts val="0"/>
              </a:spcAft>
              <a:buClrTx/>
              <a:buSzTx/>
              <a:buFont typeface="Symbol"/>
              <a:buChar char="-"/>
              <a:defRPr b="1"/>
            </a:pPr>
            <a:r>
              <a:rPr lang="de-DE" b="1" i="0"/>
              <a:t>Motorisch</a:t>
            </a:r>
            <a:r>
              <a:rPr lang="de-DE" b="0"/>
              <a:t>:</a:t>
            </a:r>
            <a:endParaRPr/>
          </a:p>
          <a:p>
            <a:pPr marL="1085850" marR="0" lvl="2" indent="-171450" algn="l" defTabSz="914400">
              <a:lnSpc>
                <a:spcPct val="100000"/>
              </a:lnSpc>
              <a:spcBef>
                <a:spcPts val="0"/>
              </a:spcBef>
              <a:spcAft>
                <a:spcPts val="0"/>
              </a:spcAft>
              <a:buClrTx/>
              <a:buSzTx/>
              <a:buFont typeface="Symbol"/>
              <a:buChar char="-"/>
              <a:defRPr b="1"/>
            </a:pPr>
            <a:r>
              <a:rPr lang="de-DE" b="0" i="0"/>
              <a:t>Störungen der Feinmotorik</a:t>
            </a:r>
            <a:endParaRPr lang="de-DE" b="1" i="0"/>
          </a:p>
          <a:p>
            <a:pPr marL="628650" marR="0" lvl="1" indent="-171450" algn="l" defTabSz="914400">
              <a:lnSpc>
                <a:spcPct val="100000"/>
              </a:lnSpc>
              <a:spcBef>
                <a:spcPts val="0"/>
              </a:spcBef>
              <a:spcAft>
                <a:spcPts val="0"/>
              </a:spcAft>
              <a:buClrTx/>
              <a:buSzTx/>
              <a:buFont typeface="Symbol"/>
              <a:buChar char="-"/>
              <a:defRPr b="1"/>
            </a:pPr>
            <a:r>
              <a:rPr lang="de-DE" b="1" i="0"/>
              <a:t>Visuell-räumlich-strukturierend</a:t>
            </a:r>
            <a:r>
              <a:rPr lang="de-DE" b="0"/>
              <a:t>:</a:t>
            </a:r>
            <a:endParaRPr/>
          </a:p>
          <a:p>
            <a:pPr marL="1085850" marR="0" lvl="2" indent="-171450" algn="l" defTabSz="914400">
              <a:lnSpc>
                <a:spcPct val="100000"/>
              </a:lnSpc>
              <a:spcBef>
                <a:spcPts val="0"/>
              </a:spcBef>
              <a:spcAft>
                <a:spcPts val="0"/>
              </a:spcAft>
              <a:buClrTx/>
              <a:buSzTx/>
              <a:buFont typeface="Symbol"/>
              <a:buChar char="-"/>
              <a:defRPr b="1"/>
            </a:pPr>
            <a:r>
              <a:rPr lang="de-DE" b="0"/>
              <a:t>Wahrnehmungsstörung</a:t>
            </a:r>
            <a:endParaRPr/>
          </a:p>
          <a:p>
            <a:pPr marL="1085850" marR="0" lvl="2" indent="-171450" algn="l" defTabSz="914400">
              <a:lnSpc>
                <a:spcPct val="100000"/>
              </a:lnSpc>
              <a:spcBef>
                <a:spcPts val="0"/>
              </a:spcBef>
              <a:spcAft>
                <a:spcPts val="0"/>
              </a:spcAft>
              <a:buClrTx/>
              <a:buSzTx/>
              <a:buFont typeface="Symbol"/>
              <a:buChar char="-"/>
              <a:defRPr b="1"/>
            </a:pPr>
            <a:r>
              <a:rPr lang="de-DE" b="0"/>
              <a:t>Schwierigkeiten mit exekutiven Funktionen</a:t>
            </a:r>
            <a:endParaRPr lang="de-DE" b="0" i="1"/>
          </a:p>
          <a:p>
            <a:pPr marL="628650" marR="0" lvl="1" indent="-171450" algn="l" defTabSz="914400">
              <a:lnSpc>
                <a:spcPct val="100000"/>
              </a:lnSpc>
              <a:spcBef>
                <a:spcPts val="0"/>
              </a:spcBef>
              <a:spcAft>
                <a:spcPts val="0"/>
              </a:spcAft>
              <a:buClrTx/>
              <a:buSzTx/>
              <a:buFont typeface="Symbol"/>
              <a:buChar char="-"/>
              <a:defRPr b="1"/>
            </a:pPr>
            <a:r>
              <a:rPr lang="de-DE" b="1"/>
              <a:t>Sozial</a:t>
            </a:r>
            <a:r>
              <a:rPr lang="de-DE" b="0"/>
              <a:t>:</a:t>
            </a:r>
            <a:endParaRPr/>
          </a:p>
          <a:p>
            <a:pPr marL="1085850" marR="0" lvl="2" indent="-171450" algn="l" defTabSz="914400">
              <a:lnSpc>
                <a:spcPct val="100000"/>
              </a:lnSpc>
              <a:spcBef>
                <a:spcPts val="0"/>
              </a:spcBef>
              <a:spcAft>
                <a:spcPts val="0"/>
              </a:spcAft>
              <a:buClrTx/>
              <a:buSzTx/>
              <a:buFont typeface="Symbol"/>
              <a:buChar char="-"/>
              <a:defRPr b="1"/>
            </a:pPr>
            <a:r>
              <a:rPr lang="de-DE" b="0"/>
              <a:t>Schwierigkeiten, sich auf Veränderungen und neue Situationen einzustellen</a:t>
            </a:r>
            <a:endParaRPr/>
          </a:p>
          <a:p>
            <a:pPr marL="1085850" marR="0" lvl="2" indent="-171450" algn="l" defTabSz="914400">
              <a:lnSpc>
                <a:spcPct val="100000"/>
              </a:lnSpc>
              <a:spcBef>
                <a:spcPts val="0"/>
              </a:spcBef>
              <a:spcAft>
                <a:spcPts val="0"/>
              </a:spcAft>
              <a:buClrTx/>
              <a:buSzTx/>
              <a:buFont typeface="Symbol"/>
              <a:buChar char="-"/>
              <a:defRPr b="1"/>
            </a:pPr>
            <a:r>
              <a:rPr lang="de-DE" b="0"/>
              <a:t>Schwierigkeiten in sozialen Situationen und sozialer Interaktion</a:t>
            </a:r>
            <a:endParaRPr/>
          </a:p>
          <a:p>
            <a:pPr marL="628650" marR="0" lvl="1" indent="-171450" algn="l" defTabSz="914400">
              <a:lnSpc>
                <a:spcPct val="100000"/>
              </a:lnSpc>
              <a:spcBef>
                <a:spcPts val="0"/>
              </a:spcBef>
              <a:spcAft>
                <a:spcPts val="0"/>
              </a:spcAft>
              <a:buClrTx/>
              <a:buSzTx/>
              <a:buFont typeface="Symbol"/>
              <a:buChar char="-"/>
              <a:defRPr b="1"/>
            </a:pPr>
            <a:r>
              <a:rPr lang="de-DE" b="1"/>
              <a:t>Sprachlich</a:t>
            </a:r>
            <a:r>
              <a:rPr lang="de-DE" b="0"/>
              <a:t>: exzellente Sprachkompetenzen</a:t>
            </a:r>
            <a:endParaRPr/>
          </a:p>
          <a:p>
            <a:pPr marL="628650" marR="0" lvl="1" indent="-171450" algn="l" defTabSz="914400">
              <a:lnSpc>
                <a:spcPct val="100000"/>
              </a:lnSpc>
              <a:spcBef>
                <a:spcPts val="0"/>
              </a:spcBef>
              <a:spcAft>
                <a:spcPts val="0"/>
              </a:spcAft>
              <a:buClrTx/>
              <a:buSzTx/>
              <a:buFont typeface="Symbol"/>
              <a:buChar char="-"/>
              <a:defRPr b="1"/>
            </a:pPr>
            <a:endParaRPr lang="de-DE" b="0"/>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133</a:t>
            </a:fld>
            <a:endParaRPr lang="de-DE"/>
          </a:p>
        </p:txBody>
      </p:sp>
    </p:spTree>
  </p:cSld>
</p:notes>
</file>

<file path=ppt/notesSlides/notesSlide1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a:t>Räumliche Wahrnehmung</a:t>
            </a:r>
            <a:r>
              <a:rPr lang="de-DE" b="0"/>
              <a:t>:</a:t>
            </a:r>
            <a:endParaRPr/>
          </a:p>
          <a:p>
            <a:pPr marL="171450" indent="-171450">
              <a:buFont typeface="Symbol"/>
              <a:buChar char="-"/>
              <a:defRPr b="1"/>
            </a:pPr>
            <a:r>
              <a:rPr lang="de-DE" b="0"/>
              <a:t>Visuell-räumliche Informationen identifizieren</a:t>
            </a:r>
            <a:endParaRPr/>
          </a:p>
          <a:p>
            <a:pPr marL="171450" indent="-171450">
              <a:buFont typeface="Symbol"/>
              <a:buChar char="-"/>
              <a:defRPr b="1"/>
            </a:pPr>
            <a:r>
              <a:rPr lang="de-DE" b="0"/>
              <a:t>Erkennen und Unterscheiden von Details und Zusammenhängen</a:t>
            </a:r>
            <a:endParaRPr/>
          </a:p>
          <a:p>
            <a:pPr marL="171450" indent="-171450">
              <a:buFont typeface="Symbol"/>
              <a:buChar char="-"/>
              <a:defRPr b="1"/>
            </a:pPr>
            <a:r>
              <a:rPr lang="de-DE" b="0"/>
              <a:t>Orientierung im Raum</a:t>
            </a:r>
            <a:endParaRPr/>
          </a:p>
          <a:p>
            <a:pPr marL="171450" indent="-171450">
              <a:buFont typeface="Symbol"/>
              <a:buChar char="-"/>
              <a:defRPr b="1"/>
            </a:pPr>
            <a:r>
              <a:rPr lang="de-DE" b="0"/>
              <a:t>Visuell-motorische Koordination</a:t>
            </a:r>
            <a:endParaRPr/>
          </a:p>
          <a:p>
            <a:pPr>
              <a:defRPr b="1"/>
            </a:pPr>
            <a:endParaRPr lang="de-DE"/>
          </a:p>
          <a:p>
            <a:pPr>
              <a:defRPr b="1"/>
            </a:pPr>
            <a:r>
              <a:rPr lang="de-DE"/>
              <a:t>Begründung des Lernpfades</a:t>
            </a:r>
            <a:endParaRPr/>
          </a:p>
          <a:p>
            <a:pPr marL="171450" indent="-171450">
              <a:buSzPct val="100000"/>
              <a:buFont typeface="Symbol"/>
              <a:buChar char="-"/>
              <a:defRPr i="1"/>
            </a:pPr>
            <a:r>
              <a:rPr lang="de-DE" i="0"/>
              <a:t>Der Lernpfad für das Kind ergibt sich aus … zusammen</a:t>
            </a:r>
            <a:endParaRPr/>
          </a:p>
          <a:p>
            <a:pPr marL="685800" lvl="1" indent="-228600">
              <a:buSzPct val="100000"/>
              <a:buFont typeface="+mj-lt"/>
              <a:buAutoNum type="alphaLcParenR"/>
              <a:defRPr i="1"/>
            </a:pPr>
            <a:r>
              <a:rPr lang="de-DE" i="0"/>
              <a:t>dem aktuellen Aneignungsniveau und der ermittelten Zone der nächsten Entwicklung,</a:t>
            </a:r>
            <a:endParaRPr/>
          </a:p>
          <a:p>
            <a:pPr marL="685800" lvl="1" indent="-228600">
              <a:buSzPct val="100000"/>
              <a:buFont typeface="+mj-lt"/>
              <a:buAutoNum type="alphaLcParenR"/>
              <a:defRPr i="1"/>
            </a:pPr>
            <a:r>
              <a:rPr lang="de-DE" i="0"/>
              <a:t>der thematischen Strukturierung der Unterrichtseinheit,</a:t>
            </a:r>
            <a:endParaRPr/>
          </a:p>
          <a:p>
            <a:pPr marL="685800" lvl="1" indent="-228600">
              <a:buSzPct val="100000"/>
              <a:buFont typeface="+mj-lt"/>
              <a:buAutoNum type="alphaLcParenR"/>
              <a:defRPr i="1"/>
            </a:pPr>
            <a:r>
              <a:rPr lang="de-DE" i="0"/>
              <a:t>der Unterteilung der Zellen in die jeweiligen Wember-Stufen und </a:t>
            </a:r>
            <a:endParaRPr/>
          </a:p>
          <a:p>
            <a:pPr marL="685800" lvl="1" indent="-228600">
              <a:buSzPct val="100000"/>
              <a:buFont typeface="+mj-lt"/>
              <a:buAutoNum type="alphaLcParenR"/>
              <a:defRPr i="1"/>
            </a:pPr>
            <a:r>
              <a:rPr lang="de-DE" i="0"/>
              <a:t>den in Schritt 9 definierten exemplarischen möglichen Entwicklungschancen.</a:t>
            </a:r>
            <a:endParaRPr/>
          </a:p>
          <a:p>
            <a:pPr marL="685800" lvl="1" indent="-228600">
              <a:buSzPct val="100000"/>
              <a:buFont typeface="+mj-lt"/>
              <a:buAutoNum type="alphaLcParenR"/>
              <a:defRPr i="1"/>
            </a:pPr>
            <a:endParaRPr lang="de-DE" i="0"/>
          </a:p>
          <a:p>
            <a:pPr marL="0" lvl="0" indent="0">
              <a:buSzPct val="100000"/>
              <a:buFont typeface="+mj-lt"/>
              <a:buNone/>
              <a:defRPr i="1"/>
            </a:pPr>
            <a:endParaRPr lang="de-DE" i="0"/>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134</a:t>
            </a:fld>
            <a:endParaRPr lang="de-DE"/>
          </a:p>
        </p:txBody>
      </p:sp>
    </p:spTree>
  </p:cSld>
</p:notes>
</file>

<file path=ppt/notesSlides/notesSlide1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Sasse, Ada; Lada, Sabrina (o. J.): Unterrichtsvorbereitung und Leistungseinschätzung im Gemeinsamen Unterricht. Online verfügbar unter https://www.gu-thue.de/material/itag14/Unterrichtsvorbereitung_Leistungseinschaetzung_GU.pdf.</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de-DE" sz="1200">
                <a:latin typeface="+mn-lt"/>
              </a:rPr>
              <a:t>Stahl-Morabito, Natascha; Melzer, Conny (2018): Planungsmodelle für inklusiven Unterricht. In: Ministerium für Schule und Bildung des Landes Nordrhein-Westfalen (</a:t>
            </a:r>
            <a:r>
              <a:rPr lang="de-DE" sz="1200">
                <a:latin typeface="+mn-lt"/>
              </a:rPr>
              <a:t>Hg</a:t>
            </a:r>
            <a:r>
              <a:rPr lang="de-DE" sz="1200">
                <a:latin typeface="+mn-lt"/>
              </a:rPr>
              <a:t>.): Perspektiven und Herausforderungen für die Lehrerbildung in NRW. Tagungsdokumentation des NRW-Netzwerktreffens im Kontext der Qualitätsoffensive Lehrerbildung in Essen am 23. November 2017. Sonderausgabe von Schule NRW 04/2018. Sonderheft, S. 13–16.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135</a:t>
            </a:fld>
            <a:endParaRPr lang="de-DE"/>
          </a:p>
        </p:txBody>
      </p:sp>
    </p:spTree>
  </p:cSld>
</p:notes>
</file>

<file path=ppt/notesSlides/notesSlide1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Einfache Sortierverfahren</a:t>
            </a:r>
            <a:r>
              <a:rPr lang="de-DE"/>
              <a:t>:</a:t>
            </a:r>
            <a:endParaRPr/>
          </a:p>
          <a:p>
            <a:pPr marL="171450" indent="-171450">
              <a:buFont typeface="Symbol"/>
              <a:buChar char="-"/>
              <a:defRPr/>
            </a:pPr>
            <a:r>
              <a:rPr lang="de-DE"/>
              <a:t>Bubblesort</a:t>
            </a:r>
            <a:endParaRPr/>
          </a:p>
          <a:p>
            <a:pPr marL="171450" indent="-171450">
              <a:buFont typeface="Symbol"/>
              <a:buChar char="-"/>
              <a:defRPr/>
            </a:pPr>
            <a:r>
              <a:rPr lang="de-DE"/>
              <a:t>Selectionsort</a:t>
            </a:r>
            <a:endParaRPr/>
          </a:p>
          <a:p>
            <a:pPr marL="171450" indent="-171450">
              <a:buFont typeface="Symbol"/>
              <a:buChar char="-"/>
              <a:defRPr/>
            </a:pPr>
            <a:r>
              <a:rPr lang="de-DE"/>
              <a:t>Insertionsort</a:t>
            </a:r>
            <a:endParaRPr/>
          </a:p>
          <a:p>
            <a:pPr>
              <a:defRPr/>
            </a:pPr>
            <a:endParaRPr lang="de-DE"/>
          </a:p>
          <a:p>
            <a:pPr>
              <a:defRPr/>
            </a:pPr>
            <a:r>
              <a:rPr lang="de-DE" b="1"/>
              <a:t>Effiziente Sortierverfahren</a:t>
            </a:r>
            <a:r>
              <a:rPr lang="de-DE"/>
              <a:t>:</a:t>
            </a:r>
            <a:endParaRPr/>
          </a:p>
          <a:p>
            <a:pPr marL="171450" indent="-171450">
              <a:buFont typeface="Symbol"/>
              <a:buChar char="-"/>
              <a:defRPr/>
            </a:pPr>
            <a:r>
              <a:rPr lang="de-DE"/>
              <a:t>Mergesort</a:t>
            </a:r>
            <a:endParaRPr/>
          </a:p>
          <a:p>
            <a:pPr marL="171450" indent="-171450">
              <a:buFont typeface="Symbol"/>
              <a:buChar char="-"/>
              <a:defRPr/>
            </a:pPr>
            <a:r>
              <a:rPr lang="de-DE"/>
              <a:t>Quicksort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136</a:t>
            </a:fld>
            <a:endParaRPr lang="de-DE"/>
          </a:p>
        </p:txBody>
      </p:sp>
    </p:spTree>
  </p:cSld>
</p:notes>
</file>

<file path=ppt/notesSlides/notesSlide1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137</a:t>
            </a:fld>
            <a:endParaRPr lang="de-DE"/>
          </a:p>
        </p:txBody>
      </p:sp>
    </p:spTree>
  </p:cSld>
</p:notes>
</file>

<file path=ppt/notesSlides/notesSlide1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Nasri, </a:t>
            </a:r>
            <a:r>
              <a:rPr lang="de-DE" sz="1200">
                <a:latin typeface="+mn-lt"/>
              </a:rPr>
              <a:t>Nurfarahin</a:t>
            </a:r>
            <a:r>
              <a:rPr lang="de-DE" sz="1200">
                <a:latin typeface="+mn-lt"/>
              </a:rPr>
              <a:t>; Rahimi, Nik </a:t>
            </a:r>
            <a:r>
              <a:rPr lang="de-DE" sz="1200">
                <a:latin typeface="+mn-lt"/>
              </a:rPr>
              <a:t>Mohd</a:t>
            </a:r>
            <a:r>
              <a:rPr lang="de-DE" sz="1200">
                <a:latin typeface="+mn-lt"/>
              </a:rPr>
              <a:t>; Nasri, </a:t>
            </a:r>
            <a:r>
              <a:rPr lang="de-DE" sz="1200">
                <a:latin typeface="+mn-lt"/>
              </a:rPr>
              <a:t>Nurfaradilla</a:t>
            </a:r>
            <a:r>
              <a:rPr lang="de-DE" sz="1200">
                <a:latin typeface="+mn-lt"/>
              </a:rPr>
              <a:t> Mohamad; Talib, Mohamad </a:t>
            </a:r>
            <a:r>
              <a:rPr lang="de-DE" sz="1200">
                <a:latin typeface="+mn-lt"/>
              </a:rPr>
              <a:t>Asyraf</a:t>
            </a:r>
            <a:r>
              <a:rPr lang="de-DE" sz="1200">
                <a:latin typeface="+mn-lt"/>
              </a:rPr>
              <a:t> Abd (2021): A </a:t>
            </a:r>
            <a:r>
              <a:rPr lang="de-DE" sz="1200">
                <a:latin typeface="+mn-lt"/>
              </a:rPr>
              <a:t>Comparison</a:t>
            </a:r>
            <a:r>
              <a:rPr lang="de-DE" sz="1200">
                <a:latin typeface="+mn-lt"/>
              </a:rPr>
              <a:t> Study </a:t>
            </a:r>
            <a:r>
              <a:rPr lang="de-DE" sz="1200">
                <a:latin typeface="+mn-lt"/>
              </a:rPr>
              <a:t>between</a:t>
            </a:r>
            <a:r>
              <a:rPr lang="de-DE" sz="1200">
                <a:latin typeface="+mn-lt"/>
              </a:rPr>
              <a:t> Universal Design for Learning-Multiple </a:t>
            </a:r>
            <a:r>
              <a:rPr lang="de-DE" sz="1200">
                <a:latin typeface="+mn-lt"/>
              </a:rPr>
              <a:t>Intelligence</a:t>
            </a:r>
            <a:r>
              <a:rPr lang="de-DE" sz="1200">
                <a:latin typeface="+mn-lt"/>
              </a:rPr>
              <a:t> (UDL-MI) </a:t>
            </a:r>
            <a:r>
              <a:rPr lang="de-DE" sz="1200">
                <a:latin typeface="+mn-lt"/>
              </a:rPr>
              <a:t>Oriented</a:t>
            </a:r>
            <a:r>
              <a:rPr lang="de-DE" sz="1200">
                <a:latin typeface="+mn-lt"/>
              </a:rPr>
              <a:t> STEM </a:t>
            </a:r>
            <a:r>
              <a:rPr lang="de-DE" sz="1200">
                <a:latin typeface="+mn-lt"/>
              </a:rPr>
              <a:t>Program</a:t>
            </a:r>
            <a:r>
              <a:rPr lang="de-DE" sz="1200">
                <a:latin typeface="+mn-lt"/>
              </a:rPr>
              <a:t> and Traditional STEM </a:t>
            </a:r>
            <a:r>
              <a:rPr lang="de-DE" sz="1200">
                <a:latin typeface="+mn-lt"/>
              </a:rPr>
              <a:t>Program</a:t>
            </a:r>
            <a:r>
              <a:rPr lang="de-DE" sz="1200">
                <a:latin typeface="+mn-lt"/>
              </a:rPr>
              <a:t> for Inclusive Education. In: </a:t>
            </a:r>
            <a:r>
              <a:rPr lang="de-DE" sz="1200" i="1">
                <a:latin typeface="+mn-lt"/>
              </a:rPr>
              <a:t>Sustainability</a:t>
            </a:r>
            <a:r>
              <a:rPr lang="de-DE" sz="1200" i="1">
                <a:latin typeface="+mn-lt"/>
              </a:rPr>
              <a:t> </a:t>
            </a:r>
            <a:r>
              <a:rPr lang="de-DE" sz="1200">
                <a:latin typeface="+mn-lt"/>
              </a:rPr>
              <a:t>13 (2), S. 554. DOI: 10.3390/su13020554.</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138</a:t>
            </a:fld>
            <a:endParaRPr lang="de-DE"/>
          </a:p>
        </p:txBody>
      </p:sp>
    </p:spTree>
  </p:cSld>
</p:notes>
</file>

<file path=ppt/notesSlides/notesSlide1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Zhang, Ling; Carter, Richard Allen; </a:t>
            </a:r>
            <a:r>
              <a:rPr lang="de-DE" sz="1200">
                <a:latin typeface="+mn-lt"/>
              </a:rPr>
              <a:t>Basham</a:t>
            </a:r>
            <a:r>
              <a:rPr lang="de-DE" sz="1200">
                <a:latin typeface="+mn-lt"/>
              </a:rPr>
              <a:t>, James D.; Yang, </a:t>
            </a:r>
            <a:r>
              <a:rPr lang="de-DE" sz="1200">
                <a:latin typeface="+mn-lt"/>
              </a:rPr>
              <a:t>Sohyun</a:t>
            </a:r>
            <a:r>
              <a:rPr lang="de-DE" sz="1200">
                <a:latin typeface="+mn-lt"/>
              </a:rPr>
              <a:t> (2022): </a:t>
            </a:r>
            <a:r>
              <a:rPr lang="de-DE" sz="1200">
                <a:latin typeface="+mn-lt"/>
              </a:rPr>
              <a:t>Integrating</a:t>
            </a:r>
            <a:r>
              <a:rPr lang="de-DE" sz="1200">
                <a:latin typeface="+mn-lt"/>
              </a:rPr>
              <a:t> </a:t>
            </a:r>
            <a:r>
              <a:rPr lang="de-DE" sz="1200">
                <a:latin typeface="+mn-lt"/>
              </a:rPr>
              <a:t>instructional</a:t>
            </a:r>
            <a:r>
              <a:rPr lang="de-DE" sz="1200">
                <a:latin typeface="+mn-lt"/>
              </a:rPr>
              <a:t> </a:t>
            </a:r>
            <a:r>
              <a:rPr lang="de-DE" sz="1200">
                <a:latin typeface="+mn-lt"/>
              </a:rPr>
              <a:t>designs</a:t>
            </a:r>
            <a:r>
              <a:rPr lang="de-DE" sz="1200">
                <a:latin typeface="+mn-lt"/>
              </a:rPr>
              <a:t> </a:t>
            </a:r>
            <a:r>
              <a:rPr lang="de-DE" sz="1200">
                <a:latin typeface="+mn-lt"/>
              </a:rPr>
              <a:t>of</a:t>
            </a:r>
            <a:r>
              <a:rPr lang="de-DE" sz="1200">
                <a:latin typeface="+mn-lt"/>
              </a:rPr>
              <a:t> </a:t>
            </a:r>
            <a:r>
              <a:rPr lang="de-DE" sz="1200">
                <a:latin typeface="+mn-lt"/>
              </a:rPr>
              <a:t>personalized</a:t>
            </a:r>
            <a:r>
              <a:rPr lang="de-DE" sz="1200">
                <a:latin typeface="+mn-lt"/>
              </a:rPr>
              <a:t> </a:t>
            </a:r>
            <a:r>
              <a:rPr lang="de-DE" sz="1200">
                <a:latin typeface="+mn-lt"/>
              </a:rPr>
              <a:t>learning</a:t>
            </a:r>
            <a:r>
              <a:rPr lang="de-DE" sz="1200">
                <a:latin typeface="+mn-lt"/>
              </a:rPr>
              <a:t> </a:t>
            </a:r>
            <a:r>
              <a:rPr lang="de-DE" sz="1200">
                <a:latin typeface="+mn-lt"/>
              </a:rPr>
              <a:t>through</a:t>
            </a:r>
            <a:r>
              <a:rPr lang="de-DE" sz="1200">
                <a:latin typeface="+mn-lt"/>
              </a:rPr>
              <a:t> </a:t>
            </a:r>
            <a:r>
              <a:rPr lang="de-DE" sz="1200">
                <a:latin typeface="+mn-lt"/>
              </a:rPr>
              <a:t>the</a:t>
            </a:r>
            <a:r>
              <a:rPr lang="de-DE" sz="1200">
                <a:latin typeface="+mn-lt"/>
              </a:rPr>
              <a:t> </a:t>
            </a:r>
            <a:r>
              <a:rPr lang="de-DE" sz="1200">
                <a:latin typeface="+mn-lt"/>
              </a:rPr>
              <a:t>lens</a:t>
            </a:r>
            <a:r>
              <a:rPr lang="de-DE" sz="1200">
                <a:latin typeface="+mn-lt"/>
              </a:rPr>
              <a:t> </a:t>
            </a:r>
            <a:r>
              <a:rPr lang="de-DE" sz="1200">
                <a:latin typeface="+mn-lt"/>
              </a:rPr>
              <a:t>of</a:t>
            </a:r>
            <a:r>
              <a:rPr lang="de-DE" sz="1200">
                <a:latin typeface="+mn-lt"/>
              </a:rPr>
              <a:t> universal design for </a:t>
            </a:r>
            <a:r>
              <a:rPr lang="de-DE" sz="1200">
                <a:latin typeface="+mn-lt"/>
              </a:rPr>
              <a:t>learning</a:t>
            </a:r>
            <a:r>
              <a:rPr lang="de-DE" sz="1200">
                <a:latin typeface="+mn-lt"/>
              </a:rPr>
              <a:t>. In: </a:t>
            </a:r>
            <a:r>
              <a:rPr lang="de-DE" sz="1200" i="1">
                <a:latin typeface="+mn-lt"/>
              </a:rPr>
              <a:t>Computer </a:t>
            </a:r>
            <a:r>
              <a:rPr lang="de-DE" sz="1200" i="1">
                <a:latin typeface="+mn-lt"/>
              </a:rPr>
              <a:t>Assisted</a:t>
            </a:r>
            <a:r>
              <a:rPr lang="de-DE" sz="1200" i="1">
                <a:latin typeface="+mn-lt"/>
              </a:rPr>
              <a:t> Learning</a:t>
            </a:r>
            <a:r>
              <a:rPr lang="de-DE" sz="1200">
                <a:latin typeface="+mn-lt"/>
              </a:rPr>
              <a:t>, S. 1–18. DOI: 10.1111/jcal.12725.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139</a:t>
            </a:fld>
            <a:endParaRPr lang="de-DE"/>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a:t>
            </a:fld>
            <a:endParaRPr lang="de-DE"/>
          </a:p>
        </p:txBody>
      </p:sp>
    </p:spTree>
  </p:cSld>
</p:notes>
</file>

<file path=ppt/notesSlides/notesSlide1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u="sng"/>
            </a:pPr>
            <a:r>
              <a:rPr lang="de-DE" sz="1200">
                <a:latin typeface="+mn-lt"/>
              </a:rPr>
              <a:t>Assistive/Adaptive Technologien</a:t>
            </a:r>
            <a:r>
              <a:rPr lang="de-DE" sz="1200" u="none">
                <a:latin typeface="+mn-lt"/>
              </a:rPr>
              <a:t>: https://actcenter.missouri.edu/about-the-act-center/what-is-adaptive-technology/</a:t>
            </a:r>
            <a:endParaRPr/>
          </a:p>
          <a:p>
            <a:pPr marL="171450" indent="-171450">
              <a:buSzPct val="100000"/>
              <a:buFont typeface="Arial"/>
              <a:buChar char="−"/>
              <a:defRPr u="sng"/>
            </a:pPr>
            <a:r>
              <a:rPr lang="de-DE" sz="1200">
                <a:latin typeface="+mn-lt"/>
              </a:rPr>
              <a:t>Individualisiertes Lernen</a:t>
            </a:r>
            <a:r>
              <a:rPr lang="de-DE" sz="1200" u="none">
                <a:latin typeface="+mn-lt"/>
              </a:rPr>
              <a:t>: https://portal.dnb.de/opac.htm?method=simpleSearch&amp;cqlMode=true&amp;query=idn%3D983632189</a:t>
            </a:r>
            <a:endParaRPr/>
          </a:p>
          <a:p>
            <a:pPr marL="628650" lvl="1" indent="-171450">
              <a:buSzPct val="100000"/>
              <a:buFont typeface="Arial"/>
              <a:buChar char="−"/>
              <a:defRPr/>
            </a:pPr>
            <a:r>
              <a:rPr lang="de-DE" sz="1200">
                <a:latin typeface="+mn-lt"/>
              </a:rPr>
              <a:t>http://duepublico.uni-duisburg-essen.de/servlets/DerivateServlet/Derivate-16343/Diss.pdf (</a:t>
            </a:r>
            <a:r>
              <a:rPr lang="de-DE" sz="1200" b="1">
                <a:solidFill>
                  <a:srgbClr val="FF0000"/>
                </a:solidFill>
                <a:latin typeface="+mn-lt"/>
              </a:rPr>
              <a:t>KEIN ZUGRIFF</a:t>
            </a:r>
            <a:r>
              <a:rPr lang="de-DE" sz="1200">
                <a:latin typeface="+mn-lt"/>
              </a:rPr>
              <a:t>)</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Abbildung </a:t>
            </a:r>
            <a:r>
              <a:rPr lang="de-DE" sz="1200" i="1">
                <a:latin typeface="+mn-lt"/>
              </a:rPr>
              <a:t>Blended</a:t>
            </a:r>
            <a:r>
              <a:rPr lang="de-DE" sz="1200" i="1">
                <a:latin typeface="+mn-lt"/>
              </a:rPr>
              <a:t> Learning</a:t>
            </a:r>
            <a:r>
              <a:rPr lang="de-DE" sz="1200">
                <a:latin typeface="+mn-lt"/>
              </a:rPr>
              <a:t>: </a:t>
            </a:r>
            <a:r>
              <a:rPr lang="de-DE" sz="1200">
                <a:latin typeface="+mn-lt"/>
                <a:ea typeface="Arial"/>
                <a:cs typeface="Arial"/>
              </a:rPr>
              <a:t>Wiepcke</a:t>
            </a:r>
            <a:r>
              <a:rPr lang="de-DE" sz="1200">
                <a:latin typeface="+mn-lt"/>
                <a:ea typeface="Arial"/>
                <a:cs typeface="Arial"/>
              </a:rPr>
              <a:t>, Claudia (2006): Computergestützte Lernkonzepte und deren Evaluation in der Weiterbildung. </a:t>
            </a:r>
            <a:r>
              <a:rPr lang="de-DE" sz="1200">
                <a:latin typeface="+mn-lt"/>
                <a:ea typeface="Arial"/>
                <a:cs typeface="Arial"/>
              </a:rPr>
              <a:t>Blended</a:t>
            </a:r>
            <a:r>
              <a:rPr lang="de-DE" sz="1200">
                <a:latin typeface="+mn-lt"/>
                <a:ea typeface="Arial"/>
                <a:cs typeface="Arial"/>
              </a:rPr>
              <a:t> </a:t>
            </a:r>
            <a:r>
              <a:rPr lang="de-DE" sz="1200">
                <a:latin typeface="+mn-lt"/>
                <a:ea typeface="Arial"/>
                <a:cs typeface="Arial"/>
              </a:rPr>
              <a:t>learning</a:t>
            </a:r>
            <a:r>
              <a:rPr lang="de-DE" sz="1200">
                <a:latin typeface="+mn-lt"/>
                <a:ea typeface="Arial"/>
                <a:cs typeface="Arial"/>
              </a:rPr>
              <a:t> zur Förderung von Gender Mainstreaming. </a:t>
            </a:r>
            <a:r>
              <a:rPr lang="de-DE" sz="1200">
                <a:latin typeface="+mn-lt"/>
                <a:ea typeface="Arial"/>
                <a:cs typeface="Arial"/>
              </a:rPr>
              <a:t>Zugl</a:t>
            </a:r>
            <a:r>
              <a:rPr lang="de-DE" sz="1200">
                <a:latin typeface="+mn-lt"/>
                <a:ea typeface="Arial"/>
                <a:cs typeface="Arial"/>
              </a:rPr>
              <a:t>.: Münster, Univ., </a:t>
            </a:r>
            <a:r>
              <a:rPr lang="de-DE" sz="1200">
                <a:latin typeface="+mn-lt"/>
                <a:ea typeface="Arial"/>
                <a:cs typeface="Arial"/>
              </a:rPr>
              <a:t>Diss</a:t>
            </a:r>
            <a:r>
              <a:rPr lang="de-DE" sz="1200">
                <a:latin typeface="+mn-lt"/>
                <a:ea typeface="Arial"/>
                <a:cs typeface="Arial"/>
              </a:rPr>
              <a:t>., 2006 </a:t>
            </a:r>
            <a:r>
              <a:rPr lang="de-DE" sz="1200">
                <a:latin typeface="+mn-lt"/>
                <a:ea typeface="Arial"/>
                <a:cs typeface="Arial"/>
              </a:rPr>
              <a:t>u.d.T</a:t>
            </a:r>
            <a:r>
              <a:rPr lang="de-DE" sz="1200">
                <a:latin typeface="+mn-lt"/>
                <a:ea typeface="Arial"/>
                <a:cs typeface="Arial"/>
              </a:rPr>
              <a:t>.: Hybride Lernkonzepte für gendersensible Weiterbildung. Hamburg: </a:t>
            </a:r>
            <a:r>
              <a:rPr lang="de-DE" sz="1200">
                <a:latin typeface="+mn-lt"/>
                <a:ea typeface="Arial"/>
                <a:cs typeface="Arial"/>
              </a:rPr>
              <a:t>Kovač</a:t>
            </a:r>
            <a:r>
              <a:rPr lang="de-DE" sz="1200">
                <a:latin typeface="+mn-lt"/>
                <a:ea typeface="Arial"/>
                <a:cs typeface="Arial"/>
              </a:rPr>
              <a:t> (Schriftenreihe Studien zur Erwachsenenbildung, Bd. 23).</a:t>
            </a:r>
            <a:endParaRPr/>
          </a:p>
          <a:p>
            <a:pPr marL="171450" indent="-171450">
              <a:buSzPct val="100000"/>
              <a:buFont typeface="Arial"/>
              <a:buChar char="−"/>
              <a:defRPr sz="1800">
                <a:latin typeface="Arial"/>
                <a:ea typeface="Arial"/>
                <a:cs typeface="Arial"/>
              </a:defRPr>
            </a:pPr>
            <a:r>
              <a:rPr lang="de-DE" sz="1200">
                <a:latin typeface="+mn-lt"/>
              </a:rPr>
              <a:t>Zhang, Ling; Carter, Richard Allen; </a:t>
            </a:r>
            <a:r>
              <a:rPr lang="de-DE" sz="1200">
                <a:latin typeface="+mn-lt"/>
              </a:rPr>
              <a:t>Basham</a:t>
            </a:r>
            <a:r>
              <a:rPr lang="de-DE" sz="1200">
                <a:latin typeface="+mn-lt"/>
              </a:rPr>
              <a:t>, James D.; Yang, </a:t>
            </a:r>
            <a:r>
              <a:rPr lang="de-DE" sz="1200">
                <a:latin typeface="+mn-lt"/>
              </a:rPr>
              <a:t>Sohyun</a:t>
            </a:r>
            <a:r>
              <a:rPr lang="de-DE" sz="1200">
                <a:latin typeface="+mn-lt"/>
              </a:rPr>
              <a:t> (2022): </a:t>
            </a:r>
            <a:r>
              <a:rPr lang="de-DE" sz="1200">
                <a:latin typeface="+mn-lt"/>
              </a:rPr>
              <a:t>Integrating</a:t>
            </a:r>
            <a:r>
              <a:rPr lang="de-DE" sz="1200">
                <a:latin typeface="+mn-lt"/>
              </a:rPr>
              <a:t> </a:t>
            </a:r>
            <a:r>
              <a:rPr lang="de-DE" sz="1200">
                <a:latin typeface="+mn-lt"/>
              </a:rPr>
              <a:t>instructional</a:t>
            </a:r>
            <a:r>
              <a:rPr lang="de-DE" sz="1200">
                <a:latin typeface="+mn-lt"/>
              </a:rPr>
              <a:t> </a:t>
            </a:r>
            <a:r>
              <a:rPr lang="de-DE" sz="1200">
                <a:latin typeface="+mn-lt"/>
              </a:rPr>
              <a:t>designs</a:t>
            </a:r>
            <a:r>
              <a:rPr lang="de-DE" sz="1200">
                <a:latin typeface="+mn-lt"/>
              </a:rPr>
              <a:t> </a:t>
            </a:r>
            <a:r>
              <a:rPr lang="de-DE" sz="1200">
                <a:latin typeface="+mn-lt"/>
              </a:rPr>
              <a:t>of</a:t>
            </a:r>
            <a:r>
              <a:rPr lang="de-DE" sz="1200">
                <a:latin typeface="+mn-lt"/>
              </a:rPr>
              <a:t> </a:t>
            </a:r>
            <a:r>
              <a:rPr lang="de-DE" sz="1200">
                <a:latin typeface="+mn-lt"/>
              </a:rPr>
              <a:t>personalized</a:t>
            </a:r>
            <a:r>
              <a:rPr lang="de-DE" sz="1200">
                <a:latin typeface="+mn-lt"/>
              </a:rPr>
              <a:t> </a:t>
            </a:r>
            <a:r>
              <a:rPr lang="de-DE" sz="1200">
                <a:latin typeface="+mn-lt"/>
              </a:rPr>
              <a:t>learning</a:t>
            </a:r>
            <a:r>
              <a:rPr lang="de-DE" sz="1200">
                <a:latin typeface="+mn-lt"/>
              </a:rPr>
              <a:t> </a:t>
            </a:r>
            <a:r>
              <a:rPr lang="de-DE" sz="1200">
                <a:latin typeface="+mn-lt"/>
              </a:rPr>
              <a:t>through</a:t>
            </a:r>
            <a:r>
              <a:rPr lang="de-DE" sz="1200">
                <a:latin typeface="+mn-lt"/>
              </a:rPr>
              <a:t> </a:t>
            </a:r>
            <a:r>
              <a:rPr lang="de-DE" sz="1200">
                <a:latin typeface="+mn-lt"/>
              </a:rPr>
              <a:t>the</a:t>
            </a:r>
            <a:r>
              <a:rPr lang="de-DE" sz="1200">
                <a:latin typeface="+mn-lt"/>
              </a:rPr>
              <a:t> </a:t>
            </a:r>
            <a:r>
              <a:rPr lang="de-DE" sz="1200">
                <a:latin typeface="+mn-lt"/>
              </a:rPr>
              <a:t>lens</a:t>
            </a:r>
            <a:r>
              <a:rPr lang="de-DE" sz="1200">
                <a:latin typeface="+mn-lt"/>
              </a:rPr>
              <a:t> </a:t>
            </a:r>
            <a:r>
              <a:rPr lang="de-DE" sz="1200">
                <a:latin typeface="+mn-lt"/>
              </a:rPr>
              <a:t>of</a:t>
            </a:r>
            <a:r>
              <a:rPr lang="de-DE" sz="1200">
                <a:latin typeface="+mn-lt"/>
              </a:rPr>
              <a:t> universal design for </a:t>
            </a:r>
            <a:r>
              <a:rPr lang="de-DE" sz="1200">
                <a:latin typeface="+mn-lt"/>
              </a:rPr>
              <a:t>learning</a:t>
            </a:r>
            <a:r>
              <a:rPr lang="de-DE" sz="1200">
                <a:latin typeface="+mn-lt"/>
              </a:rPr>
              <a:t>. In: </a:t>
            </a:r>
            <a:r>
              <a:rPr lang="de-DE" sz="1200" i="1">
                <a:latin typeface="+mn-lt"/>
              </a:rPr>
              <a:t>Computer </a:t>
            </a:r>
            <a:r>
              <a:rPr lang="de-DE" sz="1200" i="1">
                <a:latin typeface="+mn-lt"/>
              </a:rPr>
              <a:t>Assisted</a:t>
            </a:r>
            <a:r>
              <a:rPr lang="de-DE" sz="1200" i="1">
                <a:latin typeface="+mn-lt"/>
              </a:rPr>
              <a:t> Learning</a:t>
            </a:r>
            <a:r>
              <a:rPr lang="de-DE" sz="1200">
                <a:latin typeface="+mn-lt"/>
              </a:rPr>
              <a:t>, S. 1–18. DOI: 10.1111/jcal.12725.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140</a:t>
            </a:fld>
            <a:endParaRPr lang="de-DE"/>
          </a:p>
        </p:txBody>
      </p:sp>
    </p:spTree>
  </p:cSld>
</p:notes>
</file>

<file path=ppt/notesSlides/notesSlide1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latin typeface="Arial"/>
                <a:ea typeface="Arial"/>
                <a:cs typeface="Arial"/>
              </a:defRPr>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Aus den drei UD-Komponenten </a:t>
            </a:r>
            <a:endParaRPr/>
          </a:p>
          <a:p>
            <a:pPr marL="628650" lvl="1" indent="-171450">
              <a:buSzPct val="100000"/>
              <a:buFont typeface="Arial"/>
              <a:buChar char="−"/>
              <a:defRPr>
                <a:latin typeface="Arial"/>
                <a:ea typeface="Arial"/>
                <a:cs typeface="Arial"/>
              </a:defRPr>
            </a:pPr>
            <a:r>
              <a:rPr lang="de-DE" sz="1200">
                <a:latin typeface="+mn-lt"/>
              </a:rPr>
              <a:t>(a) Nutzbarkeit, </a:t>
            </a:r>
            <a:endParaRPr/>
          </a:p>
          <a:p>
            <a:pPr marL="628650" lvl="1" indent="-171450">
              <a:buSzPct val="100000"/>
              <a:buFont typeface="Arial"/>
              <a:buChar char="−"/>
              <a:defRPr>
                <a:latin typeface="Arial"/>
                <a:ea typeface="Arial"/>
                <a:cs typeface="Arial"/>
              </a:defRPr>
            </a:pPr>
            <a:r>
              <a:rPr lang="de-DE" sz="1200">
                <a:latin typeface="+mn-lt"/>
              </a:rPr>
              <a:t>(b) Zugänglichkeit </a:t>
            </a:r>
            <a:endParaRPr/>
          </a:p>
          <a:p>
            <a:pPr marL="628650" lvl="1" indent="-171450">
              <a:buSzPct val="100000"/>
              <a:buFont typeface="Arial"/>
              <a:buChar char="−"/>
              <a:defRPr>
                <a:latin typeface="Arial"/>
                <a:ea typeface="Arial"/>
                <a:cs typeface="Arial"/>
              </a:defRPr>
            </a:pPr>
            <a:r>
              <a:rPr lang="de-DE" sz="1200">
                <a:latin typeface="+mn-lt"/>
              </a:rPr>
              <a:t>(c) </a:t>
            </a:r>
            <a:r>
              <a:rPr lang="de-DE" sz="1200">
                <a:latin typeface="+mn-lt"/>
              </a:rPr>
              <a:t>Inklusivität</a:t>
            </a:r>
            <a:r>
              <a:rPr lang="de-DE" sz="1200">
                <a:latin typeface="+mn-lt"/>
              </a:rPr>
              <a:t> </a:t>
            </a:r>
            <a:endParaRPr/>
          </a:p>
          <a:p>
            <a:pPr>
              <a:defRPr>
                <a:latin typeface="Arial"/>
                <a:ea typeface="Arial"/>
                <a:cs typeface="Arial"/>
              </a:defRPr>
            </a:pPr>
            <a:r>
              <a:rPr lang="de-DE" sz="1200">
                <a:latin typeface="+mn-lt"/>
              </a:rPr>
              <a:t>    ergibt sich das Modell des Universal Designs</a:t>
            </a:r>
            <a:endParaRPr/>
          </a:p>
          <a:p>
            <a:pPr>
              <a:defRPr>
                <a:latin typeface="Arial"/>
                <a:ea typeface="Arial"/>
                <a:cs typeface="Arial"/>
              </a:defRPr>
            </a:pPr>
            <a:endParaRPr lang="de-DE" sz="1200">
              <a:latin typeface="+mn-lt"/>
            </a:endParaRPr>
          </a:p>
          <a:p>
            <a:pPr>
              <a:defRPr b="1">
                <a:latin typeface="Arial"/>
                <a:ea typeface="Arial"/>
                <a:cs typeface="Arial"/>
              </a:defRPr>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Abbildung </a:t>
            </a:r>
            <a:r>
              <a:rPr lang="de-DE" sz="1200" i="1">
                <a:latin typeface="+mn-lt"/>
              </a:rPr>
              <a:t>UD-Modell: (Burgstahler 2020)</a:t>
            </a:r>
            <a:endParaRPr/>
          </a:p>
          <a:p>
            <a:pPr marL="171450" indent="-171450">
              <a:buSzPct val="100000"/>
              <a:buFont typeface="Arial"/>
              <a:buChar char="−"/>
              <a:defRPr sz="1800">
                <a:latin typeface="Arial"/>
                <a:ea typeface="Arial"/>
                <a:cs typeface="Arial"/>
              </a:defRPr>
            </a:pPr>
            <a:r>
              <a:rPr lang="de-DE" sz="1200">
                <a:latin typeface="+mn-lt"/>
              </a:rPr>
              <a:t>Burgstahler, Sheryl (2011): Universal Design. In: </a:t>
            </a:r>
            <a:r>
              <a:rPr lang="de-DE" sz="1200" i="1">
                <a:latin typeface="+mn-lt"/>
              </a:rPr>
              <a:t>ACM Trans. </a:t>
            </a:r>
            <a:r>
              <a:rPr lang="de-DE" sz="1200" i="1">
                <a:latin typeface="+mn-lt"/>
              </a:rPr>
              <a:t>Comput</a:t>
            </a:r>
            <a:r>
              <a:rPr lang="de-DE" sz="1200" i="1">
                <a:latin typeface="+mn-lt"/>
              </a:rPr>
              <a:t>. </a:t>
            </a:r>
            <a:r>
              <a:rPr lang="de-DE" sz="1200" i="1">
                <a:latin typeface="+mn-lt"/>
              </a:rPr>
              <a:t>Educ</a:t>
            </a:r>
            <a:r>
              <a:rPr lang="de-DE" sz="1200" i="1">
                <a:latin typeface="+mn-lt"/>
              </a:rPr>
              <a:t>. </a:t>
            </a:r>
            <a:r>
              <a:rPr lang="de-DE" sz="1200">
                <a:latin typeface="+mn-lt"/>
              </a:rPr>
              <a:t>11 (3), S. 1–17. DOI: 10.1145/2037276.2037283.</a:t>
            </a:r>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en-US" sz="1200">
                <a:latin typeface="+mn-lt"/>
              </a:rPr>
              <a:t>Burgstahler</a:t>
            </a:r>
            <a:r>
              <a:rPr lang="en-US" sz="1200">
                <a:latin typeface="+mn-lt"/>
              </a:rPr>
              <a:t>, Sheryl (2020): Equal Access: Universal Design of Instruction. DO-IT. Online </a:t>
            </a:r>
            <a:r>
              <a:rPr lang="en-US" sz="1200">
                <a:latin typeface="+mn-lt"/>
              </a:rPr>
              <a:t>verfügbar</a:t>
            </a:r>
            <a:r>
              <a:rPr lang="en-US" sz="1200">
                <a:latin typeface="+mn-lt"/>
              </a:rPr>
              <a:t> </a:t>
            </a:r>
            <a:r>
              <a:rPr lang="en-US" sz="1200">
                <a:latin typeface="+mn-lt"/>
              </a:rPr>
              <a:t>unter</a:t>
            </a:r>
            <a:r>
              <a:rPr lang="en-US" sz="1200">
                <a:latin typeface="+mn-lt"/>
              </a:rPr>
              <a:t> https://www.washington.edu/doit/sites/default/files/atoms/files/EA_Instruction_5_28_20_0.pdf.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141</a:t>
            </a:fld>
            <a:endParaRPr lang="de-DE"/>
          </a:p>
        </p:txBody>
      </p:sp>
    </p:spTree>
  </p:cSld>
</p:notes>
</file>

<file path=ppt/notesSlides/notesSlide1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Weiterführende Ressource</a:t>
            </a:r>
            <a:r>
              <a:rPr lang="de-DE" sz="1200" b="0">
                <a:latin typeface="+mn-lt"/>
              </a:rPr>
              <a:t>:</a:t>
            </a:r>
            <a:endParaRPr lang="de-DE" sz="1200">
              <a:latin typeface="+mn-lt"/>
            </a:endParaRPr>
          </a:p>
          <a:p>
            <a:pPr marL="171450" indent="-171450">
              <a:buSzPct val="100000"/>
              <a:buFont typeface="Arial"/>
              <a:buChar char="−"/>
              <a:defRPr/>
            </a:pPr>
            <a:r>
              <a:rPr lang="de-DE" sz="1200">
                <a:latin typeface="+mn-lt"/>
              </a:rPr>
              <a:t>Barrierefreiheit: https://www.bundesfachstelle-barrierefreiheit.de/DE/Ueber-Uns/Definition-Barrierefreiheit/definition-barrierefreiheit_node.html.</a:t>
            </a:r>
            <a:endParaRPr lang="de-DE" sz="1200">
              <a:solidFill>
                <a:srgbClr val="0563C1"/>
              </a:solidFill>
              <a:latin typeface="+mn-lt"/>
            </a:endParaRPr>
          </a:p>
          <a:p>
            <a:pPr>
              <a:defRPr/>
            </a:pPr>
            <a:endParaRPr lang="de-DE" sz="1200">
              <a:solidFill>
                <a:srgbClr val="0563C1"/>
              </a:solidFill>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Tabelle </a:t>
            </a:r>
            <a:r>
              <a:rPr lang="de-DE" sz="1200" i="1">
                <a:latin typeface="+mn-lt"/>
              </a:rPr>
              <a:t>Vergleich zwischen UD und UDL</a:t>
            </a:r>
            <a:r>
              <a:rPr lang="de-DE" sz="1200">
                <a:latin typeface="+mn-lt"/>
              </a:rPr>
              <a:t>: </a:t>
            </a:r>
            <a:r>
              <a:rPr lang="de-DE" sz="1200">
                <a:latin typeface="+mn-lt"/>
                <a:ea typeface="Arial"/>
                <a:cs typeface="Arial"/>
              </a:rPr>
              <a:t>CEEDAR Center (2015): Universal Design for Learning Anchor </a:t>
            </a:r>
            <a:r>
              <a:rPr lang="de-DE" sz="1200">
                <a:latin typeface="+mn-lt"/>
                <a:ea typeface="Arial"/>
                <a:cs typeface="Arial"/>
              </a:rPr>
              <a:t>Presentation</a:t>
            </a:r>
            <a:r>
              <a:rPr lang="de-DE" sz="1200">
                <a:latin typeface="+mn-lt"/>
                <a:ea typeface="Arial"/>
                <a:cs typeface="Arial"/>
              </a:rPr>
              <a:t>. Anchor </a:t>
            </a:r>
            <a:r>
              <a:rPr lang="de-DE" sz="1200">
                <a:latin typeface="+mn-lt"/>
                <a:ea typeface="Arial"/>
                <a:cs typeface="Arial"/>
              </a:rPr>
              <a:t>Presentation</a:t>
            </a:r>
            <a:r>
              <a:rPr lang="de-DE" sz="1200">
                <a:latin typeface="+mn-lt"/>
                <a:ea typeface="Arial"/>
                <a:cs typeface="Arial"/>
              </a:rPr>
              <a:t> </a:t>
            </a:r>
            <a:r>
              <a:rPr lang="de-DE" sz="1200">
                <a:latin typeface="+mn-lt"/>
                <a:ea typeface="Arial"/>
                <a:cs typeface="Arial"/>
              </a:rPr>
              <a:t>Facilitator’s</a:t>
            </a:r>
            <a:r>
              <a:rPr lang="de-DE" sz="1200">
                <a:latin typeface="+mn-lt"/>
                <a:ea typeface="Arial"/>
                <a:cs typeface="Arial"/>
              </a:rPr>
              <a:t> Guide. Online verfügbar unter https://ceedar.education.ufl.edu/wp-content/uploads/2015/05/UDL-Facilitation-Guide.pdf.</a:t>
            </a:r>
            <a:endParaRPr lang="de-DE" sz="1200">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142</a:t>
            </a:fld>
            <a:endParaRPr lang="de-DE"/>
          </a:p>
        </p:txBody>
      </p:sp>
    </p:spTree>
  </p:cSld>
</p:notes>
</file>

<file path=ppt/notesSlides/notesSlide1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Abbildung </a:t>
            </a:r>
            <a:r>
              <a:rPr lang="de-DE" sz="1200" i="1">
                <a:latin typeface="+mn-lt"/>
              </a:rPr>
              <a:t>Gehirnregionen</a:t>
            </a:r>
            <a:r>
              <a:rPr lang="de-DE" sz="1200">
                <a:latin typeface="+mn-lt"/>
              </a:rPr>
              <a:t>: In Anlehnung an CAST (2018).</a:t>
            </a:r>
            <a:r>
              <a:rPr lang="de-DE" sz="1200">
                <a:solidFill>
                  <a:srgbClr val="212121"/>
                </a:solidFill>
                <a:latin typeface="+mn-lt"/>
                <a:ea typeface="Arial"/>
                <a:cs typeface="Arial"/>
              </a:rPr>
              <a:t> </a:t>
            </a:r>
            <a:r>
              <a:rPr lang="de-DE" sz="1200" i="1">
                <a:solidFill>
                  <a:srgbClr val="212121"/>
                </a:solidFill>
                <a:latin typeface="+mn-lt"/>
                <a:ea typeface="Arial"/>
                <a:cs typeface="Arial"/>
              </a:rPr>
              <a:t>UDL and </a:t>
            </a:r>
            <a:r>
              <a:rPr lang="de-DE" sz="1200" i="1">
                <a:solidFill>
                  <a:srgbClr val="212121"/>
                </a:solidFill>
                <a:latin typeface="+mn-lt"/>
                <a:ea typeface="Arial"/>
                <a:cs typeface="Arial"/>
              </a:rPr>
              <a:t>the</a:t>
            </a:r>
            <a:r>
              <a:rPr lang="de-DE" sz="1200" i="1">
                <a:solidFill>
                  <a:srgbClr val="212121"/>
                </a:solidFill>
                <a:latin typeface="+mn-lt"/>
                <a:ea typeface="Arial"/>
                <a:cs typeface="Arial"/>
              </a:rPr>
              <a:t> </a:t>
            </a:r>
            <a:r>
              <a:rPr lang="de-DE" sz="1200" i="1">
                <a:solidFill>
                  <a:srgbClr val="212121"/>
                </a:solidFill>
                <a:latin typeface="+mn-lt"/>
                <a:ea typeface="Arial"/>
                <a:cs typeface="Arial"/>
              </a:rPr>
              <a:t>learning</a:t>
            </a:r>
            <a:r>
              <a:rPr lang="de-DE" sz="1200" i="1">
                <a:solidFill>
                  <a:srgbClr val="212121"/>
                </a:solidFill>
                <a:latin typeface="+mn-lt"/>
                <a:ea typeface="Arial"/>
                <a:cs typeface="Arial"/>
              </a:rPr>
              <a:t> </a:t>
            </a:r>
            <a:r>
              <a:rPr lang="de-DE" sz="1200" i="1">
                <a:solidFill>
                  <a:srgbClr val="212121"/>
                </a:solidFill>
                <a:latin typeface="+mn-lt"/>
                <a:ea typeface="Arial"/>
                <a:cs typeface="Arial"/>
              </a:rPr>
              <a:t>brain</a:t>
            </a:r>
            <a:r>
              <a:rPr lang="de-DE" sz="1200">
                <a:latin typeface="+mn-lt"/>
              </a:rPr>
              <a:t>. Wakefield, MA: </a:t>
            </a:r>
            <a:r>
              <a:rPr lang="de-DE" sz="1200">
                <a:latin typeface="+mn-lt"/>
              </a:rPr>
              <a:t>Author</a:t>
            </a:r>
            <a:r>
              <a:rPr lang="de-DE" sz="1200">
                <a:latin typeface="+mn-lt"/>
              </a:rPr>
              <a:t>. </a:t>
            </a:r>
            <a:r>
              <a:rPr lang="de-DE" sz="1200">
                <a:latin typeface="+mn-lt"/>
              </a:rPr>
              <a:t>Retrieved</a:t>
            </a:r>
            <a:r>
              <a:rPr lang="de-DE" sz="1200">
                <a:latin typeface="+mn-lt"/>
              </a:rPr>
              <a:t> </a:t>
            </a:r>
            <a:r>
              <a:rPr lang="de-DE" sz="1200">
                <a:latin typeface="+mn-lt"/>
              </a:rPr>
              <a:t>from</a:t>
            </a:r>
            <a:r>
              <a:rPr lang="de-DE" sz="1200">
                <a:latin typeface="+mn-lt"/>
              </a:rPr>
              <a:t> http://www.cast.org/products-services/resources/2018/udl-learning-brain-neuroscience</a:t>
            </a:r>
            <a:endParaRPr/>
          </a:p>
          <a:p>
            <a:pPr marL="171450" indent="-171450">
              <a:buSzPct val="100000"/>
              <a:buFont typeface="Arial"/>
              <a:buChar char="−"/>
              <a:defRPr sz="1800">
                <a:latin typeface="Arial"/>
                <a:ea typeface="Arial"/>
                <a:cs typeface="Arial"/>
              </a:defRPr>
            </a:pPr>
            <a:r>
              <a:rPr lang="de-DE" sz="1200">
                <a:latin typeface="+mn-lt"/>
              </a:rPr>
              <a:t>Israel, Maya; </a:t>
            </a:r>
            <a:r>
              <a:rPr lang="de-DE" sz="1200">
                <a:latin typeface="+mn-lt"/>
              </a:rPr>
              <a:t>Wherfel</a:t>
            </a:r>
            <a:r>
              <a:rPr lang="de-DE" sz="1200">
                <a:latin typeface="+mn-lt"/>
              </a:rPr>
              <a:t>, Quentin M.; Pearson, Jamie; </a:t>
            </a:r>
            <a:r>
              <a:rPr lang="de-DE" sz="1200">
                <a:latin typeface="+mn-lt"/>
              </a:rPr>
              <a:t>Shehab</a:t>
            </a:r>
            <a:r>
              <a:rPr lang="de-DE" sz="1200">
                <a:latin typeface="+mn-lt"/>
              </a:rPr>
              <a:t>, </a:t>
            </a:r>
            <a:r>
              <a:rPr lang="de-DE" sz="1200">
                <a:latin typeface="+mn-lt"/>
              </a:rPr>
              <a:t>Saadeddine</a:t>
            </a:r>
            <a:r>
              <a:rPr lang="de-DE" sz="1200">
                <a:latin typeface="+mn-lt"/>
              </a:rPr>
              <a:t>; </a:t>
            </a:r>
            <a:r>
              <a:rPr lang="de-DE" sz="1200">
                <a:latin typeface="+mn-lt"/>
              </a:rPr>
              <a:t>Tapia</a:t>
            </a:r>
            <a:r>
              <a:rPr lang="de-DE" sz="1200">
                <a:latin typeface="+mn-lt"/>
              </a:rPr>
              <a:t>, Tanya (2015): </a:t>
            </a:r>
            <a:r>
              <a:rPr lang="de-DE" sz="1200">
                <a:latin typeface="+mn-lt"/>
              </a:rPr>
              <a:t>Empowering</a:t>
            </a:r>
            <a:r>
              <a:rPr lang="de-DE" sz="1200">
                <a:latin typeface="+mn-lt"/>
              </a:rPr>
              <a:t> K–12 </a:t>
            </a:r>
            <a:r>
              <a:rPr lang="de-DE" sz="1200">
                <a:latin typeface="+mn-lt"/>
              </a:rPr>
              <a:t>Students</a:t>
            </a:r>
            <a:r>
              <a:rPr lang="de-DE" sz="1200">
                <a:latin typeface="+mn-lt"/>
              </a:rPr>
              <a:t> </a:t>
            </a:r>
            <a:r>
              <a:rPr lang="de-DE" sz="1200">
                <a:latin typeface="+mn-lt"/>
              </a:rPr>
              <a:t>With</a:t>
            </a:r>
            <a:r>
              <a:rPr lang="de-DE" sz="1200">
                <a:latin typeface="+mn-lt"/>
              </a:rPr>
              <a:t> </a:t>
            </a:r>
            <a:r>
              <a:rPr lang="de-DE" sz="1200">
                <a:latin typeface="+mn-lt"/>
              </a:rPr>
              <a:t>Disabilities</a:t>
            </a:r>
            <a:r>
              <a:rPr lang="de-DE" sz="1200">
                <a:latin typeface="+mn-lt"/>
              </a:rPr>
              <a:t> </a:t>
            </a:r>
            <a:r>
              <a:rPr lang="de-DE" sz="1200">
                <a:latin typeface="+mn-lt"/>
              </a:rPr>
              <a:t>to</a:t>
            </a:r>
            <a:r>
              <a:rPr lang="de-DE" sz="1200">
                <a:latin typeface="+mn-lt"/>
              </a:rPr>
              <a:t> </a:t>
            </a:r>
            <a:r>
              <a:rPr lang="de-DE" sz="1200">
                <a:latin typeface="+mn-lt"/>
              </a:rPr>
              <a:t>Learn</a:t>
            </a:r>
            <a:r>
              <a:rPr lang="de-DE" sz="1200">
                <a:latin typeface="+mn-lt"/>
              </a:rPr>
              <a:t> Computational Thinking and Computer Programming. In: </a:t>
            </a:r>
            <a:r>
              <a:rPr lang="de-DE" sz="1200" i="1">
                <a:latin typeface="+mn-lt"/>
              </a:rPr>
              <a:t>TEACHING </a:t>
            </a:r>
            <a:r>
              <a:rPr lang="de-DE" sz="1200" i="1">
                <a:latin typeface="+mn-lt"/>
              </a:rPr>
              <a:t>Exceptional</a:t>
            </a:r>
            <a:r>
              <a:rPr lang="de-DE" sz="1200" i="1">
                <a:latin typeface="+mn-lt"/>
              </a:rPr>
              <a:t> Children </a:t>
            </a:r>
            <a:r>
              <a:rPr lang="de-DE" sz="1200">
                <a:latin typeface="+mn-lt"/>
              </a:rPr>
              <a:t>48 (1), S. 45–53. DOI: 10.1177/0040059915594790.</a:t>
            </a:r>
            <a:endParaRPr/>
          </a:p>
          <a:p>
            <a:pPr marL="171450" indent="-171450">
              <a:buSzPct val="100000"/>
              <a:buFont typeface="Arial"/>
              <a:buChar char="−"/>
              <a:defRPr sz="1800">
                <a:latin typeface="Arial"/>
                <a:ea typeface="Arial"/>
                <a:cs typeface="Arial"/>
              </a:defRPr>
            </a:pPr>
            <a:r>
              <a:rPr lang="de-DE" sz="1200">
                <a:latin typeface="+mn-lt"/>
              </a:rPr>
              <a:t>Zhang, Ling; Carter, Richard Allen; </a:t>
            </a:r>
            <a:r>
              <a:rPr lang="de-DE" sz="1200">
                <a:latin typeface="+mn-lt"/>
              </a:rPr>
              <a:t>Basham</a:t>
            </a:r>
            <a:r>
              <a:rPr lang="de-DE" sz="1200">
                <a:latin typeface="+mn-lt"/>
              </a:rPr>
              <a:t>, James D.; Yang, </a:t>
            </a:r>
            <a:r>
              <a:rPr lang="de-DE" sz="1200">
                <a:latin typeface="+mn-lt"/>
              </a:rPr>
              <a:t>Sohyun</a:t>
            </a:r>
            <a:r>
              <a:rPr lang="de-DE" sz="1200">
                <a:latin typeface="+mn-lt"/>
              </a:rPr>
              <a:t> (2022): </a:t>
            </a:r>
            <a:r>
              <a:rPr lang="de-DE" sz="1200">
                <a:latin typeface="+mn-lt"/>
              </a:rPr>
              <a:t>Integrating</a:t>
            </a:r>
            <a:r>
              <a:rPr lang="de-DE" sz="1200">
                <a:latin typeface="+mn-lt"/>
              </a:rPr>
              <a:t> </a:t>
            </a:r>
            <a:r>
              <a:rPr lang="de-DE" sz="1200">
                <a:latin typeface="+mn-lt"/>
              </a:rPr>
              <a:t>instructional</a:t>
            </a:r>
            <a:r>
              <a:rPr lang="de-DE" sz="1200">
                <a:latin typeface="+mn-lt"/>
              </a:rPr>
              <a:t> </a:t>
            </a:r>
            <a:r>
              <a:rPr lang="de-DE" sz="1200">
                <a:latin typeface="+mn-lt"/>
              </a:rPr>
              <a:t>designs</a:t>
            </a:r>
            <a:r>
              <a:rPr lang="de-DE" sz="1200">
                <a:latin typeface="+mn-lt"/>
              </a:rPr>
              <a:t> </a:t>
            </a:r>
            <a:r>
              <a:rPr lang="de-DE" sz="1200">
                <a:latin typeface="+mn-lt"/>
              </a:rPr>
              <a:t>of</a:t>
            </a:r>
            <a:r>
              <a:rPr lang="de-DE" sz="1200">
                <a:latin typeface="+mn-lt"/>
              </a:rPr>
              <a:t> </a:t>
            </a:r>
            <a:r>
              <a:rPr lang="de-DE" sz="1200">
                <a:latin typeface="+mn-lt"/>
              </a:rPr>
              <a:t>personalized</a:t>
            </a:r>
            <a:r>
              <a:rPr lang="de-DE" sz="1200">
                <a:latin typeface="+mn-lt"/>
              </a:rPr>
              <a:t> </a:t>
            </a:r>
            <a:r>
              <a:rPr lang="de-DE" sz="1200">
                <a:latin typeface="+mn-lt"/>
              </a:rPr>
              <a:t>learning</a:t>
            </a:r>
            <a:r>
              <a:rPr lang="de-DE" sz="1200">
                <a:latin typeface="+mn-lt"/>
              </a:rPr>
              <a:t> </a:t>
            </a:r>
            <a:r>
              <a:rPr lang="de-DE" sz="1200">
                <a:latin typeface="+mn-lt"/>
              </a:rPr>
              <a:t>through</a:t>
            </a:r>
            <a:r>
              <a:rPr lang="de-DE" sz="1200">
                <a:latin typeface="+mn-lt"/>
              </a:rPr>
              <a:t> </a:t>
            </a:r>
            <a:r>
              <a:rPr lang="de-DE" sz="1200">
                <a:latin typeface="+mn-lt"/>
              </a:rPr>
              <a:t>the</a:t>
            </a:r>
            <a:r>
              <a:rPr lang="de-DE" sz="1200">
                <a:latin typeface="+mn-lt"/>
              </a:rPr>
              <a:t> </a:t>
            </a:r>
            <a:r>
              <a:rPr lang="de-DE" sz="1200">
                <a:latin typeface="+mn-lt"/>
              </a:rPr>
              <a:t>lens</a:t>
            </a:r>
            <a:r>
              <a:rPr lang="de-DE" sz="1200">
                <a:latin typeface="+mn-lt"/>
              </a:rPr>
              <a:t> </a:t>
            </a:r>
            <a:r>
              <a:rPr lang="de-DE" sz="1200">
                <a:latin typeface="+mn-lt"/>
              </a:rPr>
              <a:t>of</a:t>
            </a:r>
            <a:r>
              <a:rPr lang="de-DE" sz="1200">
                <a:latin typeface="+mn-lt"/>
              </a:rPr>
              <a:t> universal design for </a:t>
            </a:r>
            <a:r>
              <a:rPr lang="de-DE" sz="1200">
                <a:latin typeface="+mn-lt"/>
              </a:rPr>
              <a:t>learning</a:t>
            </a:r>
            <a:r>
              <a:rPr lang="de-DE" sz="1200">
                <a:latin typeface="+mn-lt"/>
              </a:rPr>
              <a:t>. In: </a:t>
            </a:r>
            <a:r>
              <a:rPr lang="de-DE" sz="1200" i="1">
                <a:latin typeface="+mn-lt"/>
              </a:rPr>
              <a:t>Computer </a:t>
            </a:r>
            <a:r>
              <a:rPr lang="de-DE" sz="1200" i="1">
                <a:latin typeface="+mn-lt"/>
              </a:rPr>
              <a:t>Assisted</a:t>
            </a:r>
            <a:r>
              <a:rPr lang="de-DE" sz="1200" i="1">
                <a:latin typeface="+mn-lt"/>
              </a:rPr>
              <a:t> Learning</a:t>
            </a:r>
            <a:r>
              <a:rPr lang="de-DE" sz="1200">
                <a:latin typeface="+mn-lt"/>
              </a:rPr>
              <a:t>, S. 1–18. DOI: 10.1111/jcal.12725.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143</a:t>
            </a:fld>
            <a:endParaRPr lang="de-DE"/>
          </a:p>
        </p:txBody>
      </p:sp>
    </p:spTree>
  </p:cSld>
</p:notes>
</file>

<file path=ppt/notesSlides/notesSlide1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Das UDL-Curriculum baut auf 4 Säulen auf, auf die im Folgenden speziell eingegangen wird</a:t>
            </a:r>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CAST (2011): Universal Design for Learning (UDL) Guidelines: </a:t>
            </a:r>
            <a:r>
              <a:rPr lang="de-DE" sz="1200">
                <a:latin typeface="+mn-lt"/>
              </a:rPr>
              <a:t>Full</a:t>
            </a:r>
            <a:r>
              <a:rPr lang="de-DE" sz="1200">
                <a:latin typeface="+mn-lt"/>
              </a:rPr>
              <a:t>-Text </a:t>
            </a:r>
            <a:r>
              <a:rPr lang="de-DE" sz="1200">
                <a:latin typeface="+mn-lt"/>
              </a:rPr>
              <a:t>Representation</a:t>
            </a:r>
            <a:r>
              <a:rPr lang="de-DE" sz="1200">
                <a:latin typeface="+mn-lt"/>
              </a:rPr>
              <a:t>. Version 2.0. Wakefield. Online verfügbar unter https://wvde.state.wv.us/osp/UDL/4.%20Guidelines%202.0.pdf.</a:t>
            </a:r>
            <a:endParaRPr lang="de-DE" sz="1200">
              <a:latin typeface="+mn-lt"/>
              <a:ea typeface="+mj-ea"/>
              <a:cs typeface="+mj-cs"/>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144</a:t>
            </a:fld>
            <a:endParaRPr lang="de-DE"/>
          </a:p>
        </p:txBody>
      </p:sp>
    </p:spTree>
  </p:cSld>
</p:notes>
</file>

<file path=ppt/notesSlides/notesSlide1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145</a:t>
            </a:fld>
            <a:endParaRPr lang="de-DE"/>
          </a:p>
        </p:txBody>
      </p:sp>
    </p:spTree>
  </p:cSld>
</p:notes>
</file>

<file path=ppt/notesSlides/notesSlide1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CAST (2011): Universal Design for Learning (UDL) Guidelines: </a:t>
            </a:r>
            <a:r>
              <a:rPr lang="de-DE" sz="1200">
                <a:latin typeface="+mn-lt"/>
              </a:rPr>
              <a:t>Full</a:t>
            </a:r>
            <a:r>
              <a:rPr lang="de-DE" sz="1200">
                <a:latin typeface="+mn-lt"/>
              </a:rPr>
              <a:t>-Text </a:t>
            </a:r>
            <a:r>
              <a:rPr lang="de-DE" sz="1200">
                <a:latin typeface="+mn-lt"/>
              </a:rPr>
              <a:t>Representation</a:t>
            </a:r>
            <a:r>
              <a:rPr lang="de-DE" sz="1200">
                <a:latin typeface="+mn-lt"/>
              </a:rPr>
              <a:t>. Version 2.0. Wakefield. Online verfügbar unter https://wvde.state.wv.us/osp/UDL/4.%20Guidelines%202.0.pdf.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146</a:t>
            </a:fld>
            <a:endParaRPr lang="de-DE"/>
          </a:p>
        </p:txBody>
      </p:sp>
    </p:spTree>
  </p:cSld>
</p:notes>
</file>

<file path=ppt/notesSlides/notesSlide1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CAST (2011): Universal Design for Learning (UDL) Guidelines: </a:t>
            </a:r>
            <a:r>
              <a:rPr lang="de-DE" sz="1200">
                <a:latin typeface="+mn-lt"/>
              </a:rPr>
              <a:t>Full</a:t>
            </a:r>
            <a:r>
              <a:rPr lang="de-DE" sz="1200">
                <a:latin typeface="+mn-lt"/>
              </a:rPr>
              <a:t>-Text </a:t>
            </a:r>
            <a:r>
              <a:rPr lang="de-DE" sz="1200">
                <a:latin typeface="+mn-lt"/>
              </a:rPr>
              <a:t>Representation</a:t>
            </a:r>
            <a:r>
              <a:rPr lang="de-DE" sz="1200">
                <a:latin typeface="+mn-lt"/>
              </a:rPr>
              <a:t>. Version 2.0. Wakefield. Online verfügbar unter https://wvde.state.wv.us/osp/UDL/4.%20Guidelines%202.0.pdf.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147</a:t>
            </a:fld>
            <a:endParaRPr lang="de-DE"/>
          </a:p>
        </p:txBody>
      </p:sp>
    </p:spTree>
  </p:cSld>
</p:notes>
</file>

<file path=ppt/notesSlides/notesSlide1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CAST (2011): Universal Design for Learning (UDL) Guidelines: </a:t>
            </a:r>
            <a:r>
              <a:rPr lang="de-DE" sz="1200">
                <a:latin typeface="+mn-lt"/>
              </a:rPr>
              <a:t>Full</a:t>
            </a:r>
            <a:r>
              <a:rPr lang="de-DE" sz="1200">
                <a:latin typeface="+mn-lt"/>
              </a:rPr>
              <a:t>-Text </a:t>
            </a:r>
            <a:r>
              <a:rPr lang="de-DE" sz="1200">
                <a:latin typeface="+mn-lt"/>
              </a:rPr>
              <a:t>Representation</a:t>
            </a:r>
            <a:r>
              <a:rPr lang="de-DE" sz="1200">
                <a:latin typeface="+mn-lt"/>
              </a:rPr>
              <a:t>. Version 2.0. Wakefield. Online verfügbar unter https://wvde.state.wv.us/osp/UDL/4.%20Guidelines%202.0.pdf.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148</a:t>
            </a:fld>
            <a:endParaRPr lang="de-DE"/>
          </a:p>
        </p:txBody>
      </p:sp>
    </p:spTree>
  </p:cSld>
</p:notes>
</file>

<file path=ppt/notesSlides/notesSlide1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Nach UDL-Verständnis unterliegt auch die Bewertung von Lernleistungen dem UDL-Modell</a:t>
            </a:r>
            <a:endParaRPr/>
          </a:p>
          <a:p>
            <a:pPr marL="171450" indent="-171450">
              <a:buSzPct val="100000"/>
              <a:buFont typeface="Arial"/>
              <a:buChar char="−"/>
              <a:defRPr/>
            </a:pPr>
            <a:r>
              <a:rPr lang="de-DE" sz="1200" b="1">
                <a:latin typeface="+mn-lt"/>
              </a:rPr>
              <a:t>Vordergründig</a:t>
            </a:r>
            <a:r>
              <a:rPr lang="de-DE" sz="1200">
                <a:latin typeface="+mn-lt"/>
              </a:rPr>
              <a:t>: Gleichberechtigung im Sinne einer fairen Selektion</a:t>
            </a:r>
            <a:endParaRPr/>
          </a:p>
          <a:p>
            <a:pPr marL="628650" lvl="1" indent="-171450">
              <a:buSzPct val="100000"/>
              <a:buFont typeface="Arial"/>
              <a:buChar char="−"/>
              <a:defRPr b="1"/>
            </a:pPr>
            <a:r>
              <a:rPr lang="de-DE" sz="1200">
                <a:latin typeface="+mn-lt"/>
              </a:rPr>
              <a:t>ABER</a:t>
            </a:r>
            <a:r>
              <a:rPr lang="de-DE" sz="1200" b="0">
                <a:latin typeface="+mn-lt"/>
              </a:rPr>
              <a:t>: </a:t>
            </a:r>
            <a:endParaRPr/>
          </a:p>
          <a:p>
            <a:pPr marL="1085850" lvl="2" indent="-171450">
              <a:buSzPct val="100000"/>
              <a:buFont typeface="Arial"/>
              <a:buChar char="−"/>
              <a:defRPr/>
            </a:pPr>
            <a:r>
              <a:rPr lang="de-DE" sz="1200">
                <a:latin typeface="+mn-lt"/>
              </a:rPr>
              <a:t>genauere Betrachtung: </a:t>
            </a:r>
            <a:endParaRPr/>
          </a:p>
          <a:p>
            <a:pPr marL="1446213" lvl="3" indent="-171450">
              <a:buSzPct val="100000"/>
              <a:buFont typeface="Arial"/>
              <a:buChar char="−"/>
              <a:defRPr/>
            </a:pPr>
            <a:r>
              <a:rPr lang="de-DE" sz="1200">
                <a:latin typeface="+mn-lt"/>
              </a:rPr>
              <a:t>bei „Gleichberechtigung“ wurden keine individuellen Faktoren einbezogen</a:t>
            </a:r>
            <a:endParaRPr/>
          </a:p>
          <a:p>
            <a:pPr marL="1446213" lvl="3" indent="-171450">
              <a:buSzPct val="100000"/>
              <a:buFont typeface="Arial"/>
              <a:buChar char="−"/>
              <a:defRPr/>
            </a:pPr>
            <a:r>
              <a:rPr lang="de-DE" sz="1200">
                <a:latin typeface="+mn-lt"/>
              </a:rPr>
              <a:t>jedem der Tiere auf gleichem Maße ermöglichen, sein Können im Bereich des „Klettern“ unter Beweis zu stellen</a:t>
            </a:r>
            <a:endParaRPr/>
          </a:p>
          <a:p>
            <a:pPr marL="171450" indent="-171450">
              <a:buSzPct val="100000"/>
              <a:buFont typeface="Wingdings"/>
              <a:buChar char="à"/>
              <a:defRPr>
                <a:latin typeface="Arial"/>
                <a:ea typeface="Arial"/>
                <a:cs typeface="Arial"/>
              </a:defRPr>
            </a:pPr>
            <a:r>
              <a:rPr lang="de-DE" sz="1200" b="1">
                <a:latin typeface="+mn-lt"/>
              </a:rPr>
              <a:t>Ergo</a:t>
            </a:r>
            <a:r>
              <a:rPr lang="de-DE" sz="1200">
                <a:latin typeface="+mn-lt"/>
              </a:rPr>
              <a:t>: Für inklusive Bewertung im Bildungssystem notwendig:</a:t>
            </a:r>
            <a:endParaRPr/>
          </a:p>
          <a:p>
            <a:pPr marL="685800" lvl="1" indent="-228600">
              <a:buSzPct val="100000"/>
              <a:buAutoNum type="arabicPeriod"/>
              <a:defRPr>
                <a:latin typeface="Arial"/>
                <a:ea typeface="Arial"/>
                <a:cs typeface="Arial"/>
              </a:defRPr>
            </a:pPr>
            <a:r>
              <a:rPr lang="de-DE" sz="1200">
                <a:latin typeface="+mn-lt"/>
              </a:rPr>
              <a:t>Gleichberechtigung im Sinne einer fairen Selektion</a:t>
            </a:r>
            <a:endParaRPr/>
          </a:p>
          <a:p>
            <a:pPr marL="685800" lvl="1" indent="-228600">
              <a:buSzPct val="100000"/>
              <a:buAutoNum type="arabicPeriod"/>
              <a:defRPr>
                <a:latin typeface="Arial"/>
                <a:ea typeface="Arial"/>
                <a:cs typeface="Arial"/>
              </a:defRPr>
            </a:pPr>
            <a:r>
              <a:rPr lang="de-DE" sz="1200">
                <a:latin typeface="+mn-lt"/>
              </a:rPr>
              <a:t>jeder Lernende kann seine Kompetenzen hinsichtlich dem zu erwerbenden Ziel durch angemessene Mittel demonstrieren</a:t>
            </a:r>
            <a:endParaRPr/>
          </a:p>
          <a:p>
            <a:pPr marL="171450" indent="-171450">
              <a:buSzPct val="100000"/>
              <a:buFont typeface="Wingdings"/>
              <a:buChar char="à"/>
              <a:defRPr>
                <a:latin typeface="Arial"/>
                <a:ea typeface="Arial"/>
                <a:cs typeface="Arial"/>
              </a:defRPr>
            </a:pPr>
            <a:r>
              <a:rPr lang="de-DE" sz="1200" b="1">
                <a:latin typeface="+mn-lt"/>
              </a:rPr>
              <a:t>Folge</a:t>
            </a:r>
            <a:r>
              <a:rPr lang="de-DE" sz="1200">
                <a:latin typeface="+mn-lt"/>
              </a:rPr>
              <a:t>: </a:t>
            </a:r>
            <a:endParaRPr/>
          </a:p>
          <a:p>
            <a:pPr marL="628650" lvl="1" indent="-171450">
              <a:buSzPct val="100000"/>
              <a:buFont typeface="Arial"/>
              <a:buChar char="−"/>
              <a:defRPr>
                <a:latin typeface="Arial"/>
                <a:ea typeface="Arial"/>
                <a:cs typeface="Arial"/>
              </a:defRPr>
            </a:pPr>
            <a:r>
              <a:rPr lang="de-DE" sz="1200">
                <a:latin typeface="+mn-lt"/>
              </a:rPr>
              <a:t>Mittel darf kein Bewertungsfaktor sein, sondern primär das Ziel ist als Bewertungsfaktor zu verstehen</a:t>
            </a:r>
            <a:endParaRPr/>
          </a:p>
          <a:p>
            <a:pPr marL="628650" lvl="1" indent="-171450">
              <a:buSzPct val="100000"/>
              <a:buFont typeface="Arial"/>
              <a:buChar char="−"/>
              <a:defRPr>
                <a:latin typeface="Arial"/>
                <a:ea typeface="Arial"/>
                <a:cs typeface="Arial"/>
              </a:defRPr>
            </a:pPr>
            <a:r>
              <a:rPr lang="de-DE" sz="1200">
                <a:latin typeface="+mn-lt"/>
              </a:rPr>
              <a:t>Mittel spielt in diesem Sinne ausschließlich als Förderungsinstrument eine Rolle, sodass eine für alle Lernenden gleichermaßen lösbare Aufgabe entsteht </a:t>
            </a:r>
            <a:endParaRPr/>
          </a:p>
          <a:p>
            <a:pPr marL="628650" lvl="1" indent="-171450">
              <a:buSzPct val="100000"/>
              <a:buFont typeface="Arial"/>
              <a:buChar char="−"/>
              <a:defRPr>
                <a:latin typeface="Arial"/>
                <a:ea typeface="Arial"/>
                <a:cs typeface="Arial"/>
              </a:defRPr>
            </a:pPr>
            <a:r>
              <a:rPr lang="de-DE" sz="1200">
                <a:latin typeface="+mn-lt"/>
              </a:rPr>
              <a:t>Sowohl Produkt als auch Prozess sollen im gleichen Maße in Bewertung einbezogen werden</a:t>
            </a:r>
            <a:endParaRPr/>
          </a:p>
          <a:p>
            <a:pPr marL="628650" lvl="1" indent="-171450">
              <a:buSzPct val="100000"/>
              <a:buFont typeface="Arial"/>
              <a:buChar char="−"/>
              <a:defRPr>
                <a:latin typeface="Arial"/>
                <a:ea typeface="Arial"/>
                <a:cs typeface="Arial"/>
              </a:defRPr>
            </a:pPr>
            <a:r>
              <a:rPr lang="de-DE" sz="1200">
                <a:latin typeface="+mn-lt"/>
              </a:rPr>
              <a:t>Jedoch sollte das Mittel, welches für den Prozess hinsichtlich der Produktfindung eine wesentliche Rolle spielt, keine Schlüsselfunktion im Rahmen der Beurteilung spielen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Pct val="100000"/>
              <a:buFont typeface="Arial"/>
              <a:buChar char="−"/>
              <a:defRPr/>
            </a:pPr>
            <a:r>
              <a:rPr lang="de-DE" sz="1200">
                <a:latin typeface="+mn-lt"/>
              </a:rPr>
              <a:t>Karikatur </a:t>
            </a:r>
            <a:r>
              <a:rPr lang="de-DE" sz="1200" i="1">
                <a:latin typeface="+mn-lt"/>
              </a:rPr>
              <a:t>Chancengleichheit</a:t>
            </a:r>
            <a:r>
              <a:rPr lang="de-DE" sz="1200">
                <a:latin typeface="+mn-lt"/>
              </a:rPr>
              <a:t>: </a:t>
            </a:r>
            <a:r>
              <a:rPr lang="de-DE" sz="1800">
                <a:latin typeface="Segoe UI"/>
              </a:rPr>
              <a:t>Traxler</a:t>
            </a:r>
            <a:r>
              <a:rPr lang="de-DE" sz="1800">
                <a:latin typeface="Segoe UI"/>
              </a:rPr>
              <a:t>, Hans (1985): Chancengleichheit. In: Michael </a:t>
            </a:r>
            <a:r>
              <a:rPr lang="de-DE" sz="1800">
                <a:latin typeface="Segoe UI"/>
              </a:rPr>
              <a:t>Klant</a:t>
            </a:r>
            <a:r>
              <a:rPr lang="de-DE" sz="1800">
                <a:latin typeface="Segoe UI"/>
              </a:rPr>
              <a:t> (</a:t>
            </a:r>
            <a:r>
              <a:rPr lang="de-DE" sz="1800">
                <a:latin typeface="Segoe UI"/>
              </a:rPr>
              <a:t>Hg</a:t>
            </a:r>
            <a:r>
              <a:rPr lang="de-DE" sz="1800">
                <a:latin typeface="Segoe UI"/>
              </a:rPr>
              <a:t>.): Schulspott. Karikaturen aus 2500 Jahren Pädagogik. 3. Aufl. Hannover: Fackelträger-Verlag.</a:t>
            </a:r>
            <a:endParaRPr/>
          </a:p>
          <a:p>
            <a:pPr marL="628650" marR="0" lvl="1" indent="-171450" algn="l" defTabSz="914400">
              <a:lnSpc>
                <a:spcPct val="100000"/>
              </a:lnSpc>
              <a:spcBef>
                <a:spcPts val="0"/>
              </a:spcBef>
              <a:spcAft>
                <a:spcPts val="0"/>
              </a:spcAft>
              <a:buClrTx/>
              <a:buSzPct val="100000"/>
              <a:buFont typeface="Arial"/>
              <a:buChar char="−"/>
              <a:defRPr/>
            </a:pPr>
            <a:r>
              <a:rPr lang="de-DE" sz="1200">
                <a:solidFill>
                  <a:srgbClr val="333333"/>
                </a:solidFill>
                <a:latin typeface="Segoe UI"/>
                <a:ea typeface="Arial"/>
                <a:cs typeface="Arial"/>
              </a:rPr>
              <a:t>Siehe ebenfalls: </a:t>
            </a:r>
            <a:r>
              <a:rPr lang="de-DE" sz="1200">
                <a:solidFill>
                  <a:srgbClr val="333333"/>
                </a:solidFill>
                <a:latin typeface="+mn-lt"/>
                <a:ea typeface="Arial"/>
                <a:cs typeface="Arial"/>
              </a:rPr>
              <a:t>Traxler</a:t>
            </a:r>
            <a:r>
              <a:rPr lang="de-DE" sz="1200">
                <a:solidFill>
                  <a:srgbClr val="333333"/>
                </a:solidFill>
                <a:latin typeface="+mn-lt"/>
                <a:ea typeface="Arial"/>
                <a:cs typeface="Arial"/>
              </a:rPr>
              <a:t>, Hans (1999): Alles von mir! Frankfurt am Main, S. 252f.</a:t>
            </a:r>
            <a:endParaRPr/>
          </a:p>
          <a:p>
            <a:pPr marL="628650" lvl="1" indent="-171450">
              <a:buSzPct val="100000"/>
              <a:buFont typeface="Arial"/>
              <a:buChar char="−"/>
              <a:defRPr/>
            </a:pPr>
            <a:r>
              <a:rPr lang="de-DE" sz="1200" b="1">
                <a:solidFill>
                  <a:srgbClr val="333333"/>
                </a:solidFill>
                <a:latin typeface="+mn-lt"/>
                <a:ea typeface="Arial"/>
                <a:cs typeface="Arial"/>
              </a:rPr>
              <a:t>Abwandlungen der Original-Karikatur</a:t>
            </a:r>
            <a:r>
              <a:rPr lang="de-DE" sz="1200">
                <a:solidFill>
                  <a:srgbClr val="333333"/>
                </a:solidFill>
                <a:latin typeface="+mn-lt"/>
                <a:ea typeface="Arial"/>
                <a:cs typeface="Arial"/>
              </a:rPr>
              <a:t>: https://www.walterherzog.ch/cartoons/chancengleichheit/</a:t>
            </a:r>
            <a:endParaRPr/>
          </a:p>
          <a:p>
            <a:pPr marL="171450" indent="-171450">
              <a:buSzPct val="100000"/>
              <a:buFont typeface="Arial"/>
              <a:buChar char="−"/>
              <a:defRPr/>
            </a:pPr>
            <a:r>
              <a:rPr lang="de-DE" sz="1200">
                <a:latin typeface="+mn-lt"/>
              </a:rPr>
              <a:t>CAST (2011): Universal Design for Learning (UDL) Guidelines: </a:t>
            </a:r>
            <a:r>
              <a:rPr lang="de-DE" sz="1200">
                <a:latin typeface="+mn-lt"/>
              </a:rPr>
              <a:t>Full</a:t>
            </a:r>
            <a:r>
              <a:rPr lang="de-DE" sz="1200">
                <a:latin typeface="+mn-lt"/>
              </a:rPr>
              <a:t>-Text </a:t>
            </a:r>
            <a:r>
              <a:rPr lang="de-DE" sz="1200">
                <a:latin typeface="+mn-lt"/>
              </a:rPr>
              <a:t>Representation</a:t>
            </a:r>
            <a:r>
              <a:rPr lang="de-DE" sz="1200">
                <a:latin typeface="+mn-lt"/>
              </a:rPr>
              <a:t>. Version 2.0. Wakefield. Online verfügbar unter https://wvde.state.wv.us/osp/UDL/4.%20Guidelines%202.0.pdf</a:t>
            </a:r>
            <a:r>
              <a:rPr lang="de-DE" sz="1200">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149</a:t>
            </a:fld>
            <a:endParaRPr lang="de-DE"/>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Budde, Jürgen (2018): Erziehungswissenschaftliche Perspektiven auf Inklusion und Intersektionalität. In: Tanja Sturm und Monika Wagner-Willi (</a:t>
            </a:r>
            <a:r>
              <a:rPr lang="de-DE"/>
              <a:t>Hg</a:t>
            </a:r>
            <a:r>
              <a:rPr lang="de-DE"/>
              <a:t>.): Handbuch schulische Inklusion. Stuttgart, Deutschland: </a:t>
            </a:r>
            <a:r>
              <a:rPr lang="de-DE"/>
              <a:t>utb</a:t>
            </a:r>
            <a:r>
              <a:rPr lang="de-DE"/>
              <a:t> GmbH, S. 44–59.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a:t>
            </a:fld>
            <a:endParaRPr lang="de-DE"/>
          </a:p>
        </p:txBody>
      </p:sp>
    </p:spTree>
  </p:cSld>
</p:notes>
</file>

<file path=ppt/notesSlides/notesSlide1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Zeigt die 9 UDL-Prinzipien unterteilt in die 3 Kategorien </a:t>
            </a:r>
            <a:endParaRPr/>
          </a:p>
          <a:p>
            <a:pPr marL="628650" lvl="1" indent="-171450">
              <a:buSzPct val="100000"/>
              <a:buFont typeface="Arial"/>
              <a:buChar char="−"/>
              <a:defRPr/>
            </a:pPr>
            <a:r>
              <a:rPr lang="de-DE" sz="1200">
                <a:latin typeface="+mn-lt"/>
              </a:rPr>
              <a:t>Zugang</a:t>
            </a:r>
            <a:endParaRPr/>
          </a:p>
          <a:p>
            <a:pPr marL="628650" lvl="1" indent="-171450">
              <a:buSzPct val="100000"/>
              <a:buFont typeface="Arial"/>
              <a:buChar char="−"/>
              <a:defRPr/>
            </a:pPr>
            <a:r>
              <a:rPr lang="de-DE" sz="1200">
                <a:latin typeface="+mn-lt"/>
              </a:rPr>
              <a:t>Entwicklung</a:t>
            </a:r>
            <a:endParaRPr/>
          </a:p>
          <a:p>
            <a:pPr marL="628650" lvl="1" indent="-171450">
              <a:buSzPct val="100000"/>
              <a:buFont typeface="Arial"/>
              <a:buChar char="−"/>
              <a:defRPr/>
            </a:pPr>
            <a:r>
              <a:rPr lang="de-DE" sz="1200">
                <a:latin typeface="+mn-lt"/>
              </a:rPr>
              <a:t>Verinnerlichung</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Abbildung UDL: CAST (2018): Universal design for </a:t>
            </a:r>
            <a:r>
              <a:rPr lang="de-DE" sz="1200">
                <a:latin typeface="+mn-lt"/>
              </a:rPr>
              <a:t>learning</a:t>
            </a:r>
            <a:r>
              <a:rPr lang="de-DE" sz="1200">
                <a:latin typeface="+mn-lt"/>
              </a:rPr>
              <a:t> </a:t>
            </a:r>
            <a:r>
              <a:rPr lang="de-DE" sz="1200">
                <a:latin typeface="+mn-lt"/>
              </a:rPr>
              <a:t>guidelines</a:t>
            </a:r>
            <a:r>
              <a:rPr lang="de-DE" sz="1200">
                <a:latin typeface="+mn-lt"/>
              </a:rPr>
              <a:t> </a:t>
            </a:r>
            <a:r>
              <a:rPr lang="de-DE" sz="1200">
                <a:latin typeface="+mn-lt"/>
              </a:rPr>
              <a:t>version</a:t>
            </a:r>
            <a:r>
              <a:rPr lang="de-DE" sz="1200">
                <a:latin typeface="+mn-lt"/>
              </a:rPr>
              <a:t> 2.2 [</a:t>
            </a:r>
            <a:r>
              <a:rPr lang="de-DE" sz="1200">
                <a:latin typeface="+mn-lt"/>
              </a:rPr>
              <a:t>graphics</a:t>
            </a:r>
            <a:r>
              <a:rPr lang="de-DE" sz="1200">
                <a:latin typeface="+mn-lt"/>
              </a:rPr>
              <a:t> </a:t>
            </a:r>
            <a:r>
              <a:rPr lang="de-DE" sz="1200">
                <a:latin typeface="+mn-lt"/>
              </a:rPr>
              <a:t>organizer</a:t>
            </a:r>
            <a:r>
              <a:rPr lang="de-DE" sz="1200">
                <a:latin typeface="+mn-lt"/>
              </a:rPr>
              <a:t>]. Wakefield, MA: </a:t>
            </a:r>
            <a:r>
              <a:rPr lang="de-DE" sz="1200">
                <a:latin typeface="+mn-lt"/>
              </a:rPr>
              <a:t>Author</a:t>
            </a:r>
            <a:r>
              <a:rPr lang="de-DE" sz="1200">
                <a:latin typeface="+mn-lt"/>
              </a:rPr>
              <a:t> (https://udlguidelines.cast.org/binaries/content/assets/udlguidelines/udlg-v2-2/udlg_graphicorganizer_v2-2_german.pdf</a:t>
            </a:r>
            <a:r>
              <a:rPr lang="de-DE" sz="1200" u="none">
                <a:solidFill>
                  <a:srgbClr val="0563C1"/>
                </a:solidFill>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150</a:t>
            </a:fld>
            <a:endParaRPr lang="de-DE"/>
          </a:p>
        </p:txBody>
      </p:sp>
    </p:spTree>
  </p:cSld>
</p:notes>
</file>

<file path=ppt/notesSlides/notesSlide15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151</a:t>
            </a:fld>
            <a:endParaRPr lang="de-DE"/>
          </a:p>
        </p:txBody>
      </p:sp>
    </p:spTree>
  </p:cSld>
</p:notes>
</file>

<file path=ppt/notesSlides/notesSlide15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Perzeptionsmöglichkeiten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Unterstützung der Informationsperzeption durch alternative, förderliche Präsentationsformate</a:t>
            </a:r>
            <a:endParaRPr/>
          </a:p>
          <a:p>
            <a:pPr>
              <a:defRPr b="1"/>
            </a:pPr>
            <a:endParaRPr lang="de-DE" sz="1200">
              <a:latin typeface="+mn-lt"/>
            </a:endParaRPr>
          </a:p>
          <a:p>
            <a:pPr>
              <a:defRPr b="1"/>
            </a:pPr>
            <a:r>
              <a:rPr lang="de-DE" sz="1200">
                <a:latin typeface="+mn-lt"/>
              </a:rPr>
              <a:t>Möglichkeiten für Sprache und Symbole</a:t>
            </a:r>
            <a:r>
              <a:rPr lang="de-DE" sz="1200" b="0">
                <a:latin typeface="+mn-lt"/>
              </a:rPr>
              <a:t>:</a:t>
            </a:r>
            <a:endParaRPr lang="de-DE" sz="1200">
              <a:latin typeface="+mn-lt"/>
            </a:endParaRPr>
          </a:p>
          <a:p>
            <a:pPr marL="171450" indent="-171450">
              <a:buSzPct val="100000"/>
              <a:buFont typeface="Arial"/>
              <a:buChar char="−"/>
              <a:defRPr/>
            </a:pPr>
            <a:r>
              <a:rPr lang="de-DE" sz="1200">
                <a:latin typeface="+mn-lt"/>
              </a:rPr>
              <a:t>Unterstützung durch klare und verständliche Darstellungsformen und Hilfestellungen</a:t>
            </a:r>
            <a:endParaRPr/>
          </a:p>
          <a:p>
            <a:pPr marL="171450" indent="-171450">
              <a:buSzPct val="100000"/>
              <a:buFont typeface="Arial"/>
              <a:buChar char="−"/>
              <a:defRPr/>
            </a:pPr>
            <a:endParaRPr lang="de-DE" sz="1200">
              <a:latin typeface="+mn-lt"/>
            </a:endParaRPr>
          </a:p>
          <a:p>
            <a:pPr>
              <a:defRPr b="1"/>
            </a:pPr>
            <a:r>
              <a:rPr lang="de-DE" sz="1200">
                <a:latin typeface="+mn-lt"/>
              </a:rPr>
              <a:t>Verständnismöglichkeiten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Unterstützung der Informationsverarbeitungskompetenz durch Gestaltung und Präsentation von Informationen</a:t>
            </a:r>
            <a:endParaRPr/>
          </a:p>
          <a:p>
            <a:pPr marL="628650" lvl="1" indent="-171450">
              <a:buSzPct val="100000"/>
              <a:buFont typeface="Arial"/>
              <a:buChar char="−"/>
              <a:defRPr/>
            </a:pPr>
            <a:endParaRPr lang="de-DE" sz="1200">
              <a:latin typeface="+mn-lt"/>
            </a:endParaRPr>
          </a:p>
          <a:p>
            <a:pPr>
              <a:defRPr b="1"/>
            </a:pPr>
            <a:r>
              <a:rPr lang="de-DE" sz="1200">
                <a:latin typeface="+mn-lt"/>
              </a:rPr>
              <a:t>Informationsverarbeitungskompetenz</a:t>
            </a:r>
            <a:r>
              <a:rPr lang="de-DE" sz="1200" b="0">
                <a:latin typeface="+mn-lt"/>
              </a:rPr>
              <a:t> umfasst …</a:t>
            </a:r>
            <a:endParaRPr/>
          </a:p>
          <a:p>
            <a:pPr marL="171450" indent="-171450">
              <a:buSzPct val="100000"/>
              <a:buFont typeface="Arial"/>
              <a:buChar char="−"/>
              <a:defRPr/>
            </a:pPr>
            <a:r>
              <a:rPr lang="de-DE" sz="1200">
                <a:latin typeface="+mn-lt"/>
              </a:rPr>
              <a:t>Selektive Aufmerksamkeit</a:t>
            </a:r>
            <a:endParaRPr/>
          </a:p>
          <a:p>
            <a:pPr marL="171450" indent="-171450">
              <a:buSzPct val="100000"/>
              <a:buFont typeface="Arial"/>
              <a:buChar char="−"/>
              <a:defRPr/>
            </a:pPr>
            <a:r>
              <a:rPr lang="de-DE" sz="1200">
                <a:latin typeface="+mn-lt"/>
              </a:rPr>
              <a:t>Integration neuer Informationen in das Vorwissen</a:t>
            </a:r>
            <a:endParaRPr/>
          </a:p>
          <a:p>
            <a:pPr marL="171450" indent="-171450">
              <a:buSzPct val="100000"/>
              <a:buFont typeface="Arial"/>
              <a:buChar char="−"/>
              <a:defRPr/>
            </a:pPr>
            <a:r>
              <a:rPr lang="de-DE" sz="1200">
                <a:latin typeface="+mn-lt"/>
              </a:rPr>
              <a:t>Strategische Kategorisierung</a:t>
            </a:r>
            <a:endParaRPr/>
          </a:p>
          <a:p>
            <a:pPr marL="171450" indent="-171450">
              <a:buSzPct val="100000"/>
              <a:buFont typeface="Arial"/>
              <a:buChar char="−"/>
              <a:defRPr/>
            </a:pPr>
            <a:r>
              <a:rPr lang="de-DE" sz="1200">
                <a:latin typeface="+mn-lt"/>
              </a:rPr>
              <a:t>Aktives Einprägen</a:t>
            </a:r>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CAST (2018). Universal Design for Learning Guidelines </a:t>
            </a:r>
            <a:r>
              <a:rPr lang="de-DE" sz="1200">
                <a:latin typeface="+mn-lt"/>
              </a:rPr>
              <a:t>version</a:t>
            </a:r>
            <a:r>
              <a:rPr lang="de-DE" sz="1200">
                <a:latin typeface="+mn-lt"/>
              </a:rPr>
              <a:t> 2.2. </a:t>
            </a:r>
            <a:r>
              <a:rPr lang="de-DE" sz="1200">
                <a:latin typeface="+mn-lt"/>
              </a:rPr>
              <a:t>Retrieved</a:t>
            </a:r>
            <a:r>
              <a:rPr lang="de-DE" sz="1200">
                <a:latin typeface="+mn-lt"/>
              </a:rPr>
              <a:t> </a:t>
            </a:r>
            <a:r>
              <a:rPr lang="de-DE" sz="1200">
                <a:latin typeface="+mn-lt"/>
              </a:rPr>
              <a:t>from</a:t>
            </a:r>
            <a:r>
              <a:rPr lang="de-DE" sz="1200">
                <a:latin typeface="+mn-lt"/>
              </a:rPr>
              <a:t> http://udlguidelines.cast.org.</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152</a:t>
            </a:fld>
            <a:endParaRPr lang="de-DE"/>
          </a:p>
        </p:txBody>
      </p:sp>
    </p:spTree>
  </p:cSld>
</p:notes>
</file>

<file path=ppt/notesSlides/notesSlide15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Israel, Maya; Ray, Meg J. (2017): </a:t>
            </a:r>
            <a:r>
              <a:rPr lang="de-DE" sz="1200">
                <a:latin typeface="+mn-lt"/>
              </a:rPr>
              <a:t>Strategies</a:t>
            </a:r>
            <a:r>
              <a:rPr lang="de-DE" sz="1200">
                <a:latin typeface="+mn-lt"/>
              </a:rPr>
              <a:t> for </a:t>
            </a:r>
            <a:r>
              <a:rPr lang="de-DE" sz="1200">
                <a:latin typeface="+mn-lt"/>
              </a:rPr>
              <a:t>Including</a:t>
            </a:r>
            <a:r>
              <a:rPr lang="de-DE" sz="1200">
                <a:latin typeface="+mn-lt"/>
              </a:rPr>
              <a:t> </a:t>
            </a:r>
            <a:r>
              <a:rPr lang="de-DE" sz="1200">
                <a:latin typeface="+mn-lt"/>
              </a:rPr>
              <a:t>Students</a:t>
            </a:r>
            <a:r>
              <a:rPr lang="de-DE" sz="1200">
                <a:latin typeface="+mn-lt"/>
              </a:rPr>
              <a:t> </a:t>
            </a:r>
            <a:r>
              <a:rPr lang="de-DE" sz="1200">
                <a:latin typeface="+mn-lt"/>
              </a:rPr>
              <a:t>with</a:t>
            </a:r>
            <a:r>
              <a:rPr lang="de-DE" sz="1200">
                <a:latin typeface="+mn-lt"/>
              </a:rPr>
              <a:t> Learning and </a:t>
            </a:r>
            <a:r>
              <a:rPr lang="de-DE" sz="1200">
                <a:latin typeface="+mn-lt"/>
              </a:rPr>
              <a:t>Cognitive</a:t>
            </a:r>
            <a:r>
              <a:rPr lang="de-DE" sz="1200">
                <a:latin typeface="+mn-lt"/>
              </a:rPr>
              <a:t> </a:t>
            </a:r>
            <a:r>
              <a:rPr lang="de-DE" sz="1200">
                <a:latin typeface="+mn-lt"/>
              </a:rPr>
              <a:t>Disabilities</a:t>
            </a:r>
            <a:r>
              <a:rPr lang="de-DE" sz="1200">
                <a:latin typeface="+mn-lt"/>
              </a:rPr>
              <a:t> in K8 CS. Online verfügbar unter https://tech.cornell.edu/news/strategies-for-including-students-with-learning-and-cognitive-disabilities/.</a:t>
            </a:r>
            <a:endParaRPr/>
          </a:p>
          <a:p>
            <a:pPr marL="171450" indent="-171450">
              <a:buSzPct val="100000"/>
              <a:buFont typeface="Arial"/>
              <a:buChar char="−"/>
              <a:defRPr sz="1800">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153</a:t>
            </a:fld>
            <a:endParaRPr lang="de-DE"/>
          </a:p>
        </p:txBody>
      </p:sp>
    </p:spTree>
  </p:cSld>
</p:notes>
</file>

<file path=ppt/notesSlides/notesSlide15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sz="1800" b="1">
                <a:solidFill>
                  <a:srgbClr val="0F0F0F"/>
                </a:solidFill>
                <a:latin typeface="Arial"/>
                <a:ea typeface="Arial"/>
                <a:cs typeface="Arial"/>
              </a:defRPr>
            </a:pPr>
            <a:r>
              <a:rPr lang="de-DE" sz="1200">
                <a:latin typeface="+mn-lt"/>
              </a:rPr>
              <a:t>KWL-Methode: Vorwissen vor dem Lernen aktivieren</a:t>
            </a:r>
            <a:r>
              <a:rPr lang="de-DE" sz="1200" b="0">
                <a:latin typeface="+mn-lt"/>
              </a:rPr>
              <a:t>:</a:t>
            </a:r>
            <a:endParaRPr lang="de-DE" sz="1200">
              <a:latin typeface="+mn-lt"/>
            </a:endParaRPr>
          </a:p>
          <a:p>
            <a:pPr>
              <a:defRPr sz="1800">
                <a:solidFill>
                  <a:srgbClr val="0F0F0F"/>
                </a:solidFill>
                <a:latin typeface="Arial"/>
                <a:ea typeface="Arial"/>
                <a:cs typeface="Arial"/>
              </a:defRPr>
            </a:pPr>
            <a:r>
              <a:rPr lang="de-DE" sz="1200">
                <a:latin typeface="+mn-lt"/>
              </a:rPr>
              <a:t>K: </a:t>
            </a:r>
            <a:r>
              <a:rPr lang="de-DE" sz="1200" i="1">
                <a:latin typeface="+mn-lt"/>
              </a:rPr>
              <a:t>Accessing</a:t>
            </a:r>
            <a:r>
              <a:rPr lang="de-DE" sz="1200" i="1">
                <a:latin typeface="+mn-lt"/>
              </a:rPr>
              <a:t> </a:t>
            </a:r>
            <a:r>
              <a:rPr lang="de-DE" sz="1200" i="1">
                <a:latin typeface="+mn-lt"/>
              </a:rPr>
              <a:t>what</a:t>
            </a:r>
            <a:r>
              <a:rPr lang="de-DE" sz="1200" i="1">
                <a:latin typeface="+mn-lt"/>
              </a:rPr>
              <a:t> I </a:t>
            </a:r>
            <a:r>
              <a:rPr lang="de-DE" sz="1200" i="1">
                <a:latin typeface="+mn-lt"/>
              </a:rPr>
              <a:t>Know</a:t>
            </a:r>
            <a:r>
              <a:rPr lang="de-DE" sz="1200" i="1">
                <a:latin typeface="+mn-lt"/>
              </a:rPr>
              <a:t> </a:t>
            </a:r>
            <a:r>
              <a:rPr lang="de-DE" sz="1200">
                <a:latin typeface="+mn-lt"/>
              </a:rPr>
              <a:t>– Das eigene (Vor-)Wissen aktivieren</a:t>
            </a:r>
            <a:br>
              <a:rPr lang="de-DE" sz="1200">
                <a:latin typeface="+mn-lt"/>
              </a:rPr>
            </a:br>
            <a:r>
              <a:rPr lang="de-DE" sz="1200">
                <a:latin typeface="+mn-lt"/>
              </a:rPr>
              <a:t>W: </a:t>
            </a:r>
            <a:r>
              <a:rPr lang="de-DE" sz="1200" i="1">
                <a:latin typeface="+mn-lt"/>
              </a:rPr>
              <a:t>Determining</a:t>
            </a:r>
            <a:r>
              <a:rPr lang="de-DE" sz="1200" i="1">
                <a:latin typeface="+mn-lt"/>
              </a:rPr>
              <a:t> </a:t>
            </a:r>
            <a:r>
              <a:rPr lang="de-DE" sz="1200" i="1">
                <a:latin typeface="+mn-lt"/>
              </a:rPr>
              <a:t>what</a:t>
            </a:r>
            <a:r>
              <a:rPr lang="de-DE" sz="1200" i="1">
                <a:latin typeface="+mn-lt"/>
              </a:rPr>
              <a:t> I Want </a:t>
            </a:r>
            <a:r>
              <a:rPr lang="de-DE" sz="1200" i="1">
                <a:latin typeface="+mn-lt"/>
              </a:rPr>
              <a:t>to</a:t>
            </a:r>
            <a:r>
              <a:rPr lang="de-DE" sz="1200" i="1">
                <a:latin typeface="+mn-lt"/>
              </a:rPr>
              <a:t> </a:t>
            </a:r>
            <a:r>
              <a:rPr lang="de-DE" sz="1200" i="1">
                <a:latin typeface="+mn-lt"/>
              </a:rPr>
              <a:t>learn</a:t>
            </a:r>
            <a:r>
              <a:rPr lang="de-DE" sz="1200" i="1">
                <a:latin typeface="+mn-lt"/>
              </a:rPr>
              <a:t> </a:t>
            </a:r>
            <a:r>
              <a:rPr lang="de-DE" sz="1200">
                <a:latin typeface="+mn-lt"/>
              </a:rPr>
              <a:t>– Festlegen, was in Erfahrung gebracht werden soll </a:t>
            </a:r>
            <a:endParaRPr/>
          </a:p>
          <a:p>
            <a:pPr>
              <a:defRPr sz="1800">
                <a:solidFill>
                  <a:srgbClr val="0F0F0F"/>
                </a:solidFill>
                <a:latin typeface="Arial"/>
                <a:ea typeface="Arial"/>
                <a:cs typeface="Arial"/>
              </a:defRPr>
            </a:pPr>
            <a:r>
              <a:rPr lang="de-DE" sz="1200">
                <a:latin typeface="+mn-lt"/>
              </a:rPr>
              <a:t>L: </a:t>
            </a:r>
            <a:r>
              <a:rPr lang="de-DE" sz="1200" i="1">
                <a:latin typeface="+mn-lt"/>
              </a:rPr>
              <a:t>Recalling</a:t>
            </a:r>
            <a:r>
              <a:rPr lang="de-DE" sz="1200" i="1">
                <a:latin typeface="+mn-lt"/>
              </a:rPr>
              <a:t> </a:t>
            </a:r>
            <a:r>
              <a:rPr lang="de-DE" sz="1200" i="1">
                <a:latin typeface="+mn-lt"/>
              </a:rPr>
              <a:t>what</a:t>
            </a:r>
            <a:r>
              <a:rPr lang="de-DE" sz="1200" i="1">
                <a:latin typeface="+mn-lt"/>
              </a:rPr>
              <a:t> I </a:t>
            </a:r>
            <a:r>
              <a:rPr lang="de-DE" sz="1200" i="1">
                <a:latin typeface="+mn-lt"/>
              </a:rPr>
              <a:t>did</a:t>
            </a:r>
            <a:r>
              <a:rPr lang="de-DE" sz="1200" i="1">
                <a:latin typeface="+mn-lt"/>
              </a:rPr>
              <a:t> </a:t>
            </a:r>
            <a:r>
              <a:rPr lang="de-DE" sz="1200" i="1">
                <a:latin typeface="+mn-lt"/>
              </a:rPr>
              <a:t>Learn</a:t>
            </a:r>
            <a:r>
              <a:rPr lang="de-DE" sz="1200" i="1">
                <a:latin typeface="+mn-lt"/>
              </a:rPr>
              <a:t> </a:t>
            </a:r>
            <a:r>
              <a:rPr lang="de-DE" sz="1200">
                <a:latin typeface="+mn-lt"/>
              </a:rPr>
              <a:t>– Das gelernte Wissen abrufen </a:t>
            </a:r>
            <a:endParaRPr/>
          </a:p>
          <a:p>
            <a:pPr>
              <a:defRPr b="1">
                <a:latin typeface="Arial"/>
                <a:ea typeface="Arial"/>
                <a:cs typeface="Arial"/>
              </a:defRPr>
            </a:pPr>
            <a:endParaRPr lang="de-DE" sz="1200">
              <a:latin typeface="+mn-lt"/>
            </a:endParaRPr>
          </a:p>
          <a:p>
            <a:pPr>
              <a:defRPr b="1">
                <a:latin typeface="Arial"/>
                <a:ea typeface="Arial"/>
                <a:cs typeface="Arial"/>
              </a:defRPr>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Israel, Maya; Ray, Meg J. (2017): </a:t>
            </a:r>
            <a:r>
              <a:rPr lang="de-DE" sz="1200">
                <a:latin typeface="+mn-lt"/>
              </a:rPr>
              <a:t>Strategies</a:t>
            </a:r>
            <a:r>
              <a:rPr lang="de-DE" sz="1200">
                <a:latin typeface="+mn-lt"/>
              </a:rPr>
              <a:t> for </a:t>
            </a:r>
            <a:r>
              <a:rPr lang="de-DE" sz="1200">
                <a:latin typeface="+mn-lt"/>
              </a:rPr>
              <a:t>Including</a:t>
            </a:r>
            <a:r>
              <a:rPr lang="de-DE" sz="1200">
                <a:latin typeface="+mn-lt"/>
              </a:rPr>
              <a:t> </a:t>
            </a:r>
            <a:r>
              <a:rPr lang="de-DE" sz="1200">
                <a:latin typeface="+mn-lt"/>
              </a:rPr>
              <a:t>Students</a:t>
            </a:r>
            <a:r>
              <a:rPr lang="de-DE" sz="1200">
                <a:latin typeface="+mn-lt"/>
              </a:rPr>
              <a:t> </a:t>
            </a:r>
            <a:r>
              <a:rPr lang="de-DE" sz="1200">
                <a:latin typeface="+mn-lt"/>
              </a:rPr>
              <a:t>with</a:t>
            </a:r>
            <a:r>
              <a:rPr lang="de-DE" sz="1200">
                <a:latin typeface="+mn-lt"/>
              </a:rPr>
              <a:t> Learning and </a:t>
            </a:r>
            <a:r>
              <a:rPr lang="de-DE" sz="1200">
                <a:latin typeface="+mn-lt"/>
              </a:rPr>
              <a:t>Cognitive</a:t>
            </a:r>
            <a:r>
              <a:rPr lang="de-DE" sz="1200">
                <a:latin typeface="+mn-lt"/>
              </a:rPr>
              <a:t> </a:t>
            </a:r>
            <a:r>
              <a:rPr lang="de-DE" sz="1200">
                <a:latin typeface="+mn-lt"/>
              </a:rPr>
              <a:t>Disabilities</a:t>
            </a:r>
            <a:r>
              <a:rPr lang="de-DE" sz="1200">
                <a:latin typeface="+mn-lt"/>
              </a:rPr>
              <a:t> in K8 CS. Online verfügbar unter https://tech.cornell.edu/news/strategies-for-including-students-with-learning-and-cognitive-disabilities/.</a:t>
            </a:r>
            <a:endParaRPr/>
          </a:p>
          <a:p>
            <a:pPr marL="171450" indent="-171450">
              <a:buSzPct val="100000"/>
              <a:buFont typeface="Arial"/>
              <a:buChar char="−"/>
              <a:defRPr sz="1800">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154</a:t>
            </a:fld>
            <a:endParaRPr lang="de-DE"/>
          </a:p>
        </p:txBody>
      </p:sp>
    </p:spTree>
  </p:cSld>
</p:notes>
</file>

<file path=ppt/notesSlides/notesSlide15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Anna</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Anna sieht Farben nicht so wie andere Menschen</a:t>
            </a:r>
            <a:endParaRPr/>
          </a:p>
          <a:p>
            <a:pPr marL="171450" indent="-171450">
              <a:buSzPct val="100000"/>
              <a:buFont typeface="Arial"/>
              <a:buChar char="−"/>
              <a:defRPr/>
            </a:pPr>
            <a:r>
              <a:rPr lang="de-DE" sz="1200">
                <a:latin typeface="+mn-lt"/>
              </a:rPr>
              <a:t>Anna sieht mit beiden Augen etwas schlechter als normalerweise</a:t>
            </a:r>
            <a:endParaRPr/>
          </a:p>
          <a:p>
            <a:pPr>
              <a:defRPr b="1"/>
            </a:pPr>
            <a:endParaRPr lang="de-DE" sz="1200">
              <a:latin typeface="+mn-lt"/>
            </a:endParaRPr>
          </a:p>
          <a:p>
            <a:pPr>
              <a:defRPr b="1"/>
            </a:pPr>
            <a:r>
              <a:rPr lang="de-DE" sz="1200">
                <a:latin typeface="+mn-lt"/>
              </a:rPr>
              <a:t>Markus</a:t>
            </a:r>
            <a:r>
              <a:rPr lang="de-DE" sz="1200" b="0">
                <a:latin typeface="+mn-lt"/>
              </a:rPr>
              <a:t>:</a:t>
            </a:r>
            <a:endParaRPr lang="de-DE" sz="1200">
              <a:latin typeface="+mn-lt"/>
            </a:endParaRPr>
          </a:p>
          <a:p>
            <a:pPr marL="171450" indent="-171450">
              <a:buSzPct val="100000"/>
              <a:buFont typeface="Arial"/>
              <a:buChar char="−"/>
              <a:defRPr/>
            </a:pPr>
            <a:r>
              <a:rPr lang="de-DE" sz="1200">
                <a:latin typeface="+mn-lt"/>
              </a:rPr>
              <a:t>Markus kann auf beiden Ohren nur noch wenig hören</a:t>
            </a:r>
            <a:endParaRPr lang="de-DE" sz="1200" b="1">
              <a:latin typeface="+mn-lt"/>
            </a:endParaRPr>
          </a:p>
          <a:p>
            <a:pPr>
              <a:defRPr b="1"/>
            </a:pPr>
            <a:endParaRPr lang="de-DE" sz="1200" b="1">
              <a:latin typeface="+mn-lt"/>
            </a:endParaRPr>
          </a:p>
          <a:p>
            <a:pPr>
              <a:defRPr b="1"/>
            </a:pPr>
            <a:r>
              <a:rPr lang="de-DE" sz="1200">
                <a:latin typeface="+mn-lt"/>
              </a:rPr>
              <a:t>Leon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Leon sieht mit beiden Augen nur noch sehr wenig</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https://material.io/blog/atkinson-hyperlegible-design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Melillo, Paolo; </a:t>
            </a:r>
            <a:r>
              <a:rPr lang="de-DE" sz="1200">
                <a:latin typeface="+mn-lt"/>
              </a:rPr>
              <a:t>Riccio</a:t>
            </a:r>
            <a:r>
              <a:rPr lang="de-DE" sz="1200">
                <a:latin typeface="+mn-lt"/>
              </a:rPr>
              <a:t>, Daniel; Di </a:t>
            </a:r>
            <a:r>
              <a:rPr lang="de-DE" sz="1200">
                <a:latin typeface="+mn-lt"/>
              </a:rPr>
              <a:t>Perna</a:t>
            </a:r>
            <a:r>
              <a:rPr lang="de-DE" sz="1200">
                <a:latin typeface="+mn-lt"/>
              </a:rPr>
              <a:t>, Luigi; Di </a:t>
            </a:r>
            <a:r>
              <a:rPr lang="de-DE" sz="1200">
                <a:latin typeface="+mn-lt"/>
              </a:rPr>
              <a:t>Sanniti</a:t>
            </a:r>
            <a:r>
              <a:rPr lang="de-DE" sz="1200">
                <a:latin typeface="+mn-lt"/>
              </a:rPr>
              <a:t> Baja, Gabriella; Nino, Maurizio de; Rossi, Settimio et al. (2017): Wearable </a:t>
            </a:r>
            <a:r>
              <a:rPr lang="de-DE" sz="1200">
                <a:latin typeface="+mn-lt"/>
              </a:rPr>
              <a:t>Improved</a:t>
            </a:r>
            <a:r>
              <a:rPr lang="de-DE" sz="1200">
                <a:latin typeface="+mn-lt"/>
              </a:rPr>
              <a:t> Vision System for Color Vision </a:t>
            </a:r>
            <a:r>
              <a:rPr lang="de-DE" sz="1200">
                <a:latin typeface="+mn-lt"/>
              </a:rPr>
              <a:t>Deficiency</a:t>
            </a:r>
            <a:r>
              <a:rPr lang="de-DE" sz="1200">
                <a:latin typeface="+mn-lt"/>
              </a:rPr>
              <a:t> </a:t>
            </a:r>
            <a:r>
              <a:rPr lang="de-DE" sz="1200">
                <a:latin typeface="+mn-lt"/>
              </a:rPr>
              <a:t>Correction</a:t>
            </a:r>
            <a:r>
              <a:rPr lang="de-DE" sz="1200">
                <a:latin typeface="+mn-lt"/>
              </a:rPr>
              <a:t>. In: </a:t>
            </a:r>
            <a:r>
              <a:rPr lang="de-DE" sz="1200" i="1">
                <a:latin typeface="+mn-lt"/>
              </a:rPr>
              <a:t>IEEE </a:t>
            </a:r>
            <a:r>
              <a:rPr lang="de-DE" sz="1200" i="1">
                <a:latin typeface="+mn-lt"/>
              </a:rPr>
              <a:t>journal</a:t>
            </a:r>
            <a:r>
              <a:rPr lang="de-DE" sz="1200" i="1">
                <a:latin typeface="+mn-lt"/>
              </a:rPr>
              <a:t> </a:t>
            </a:r>
            <a:r>
              <a:rPr lang="de-DE" sz="1200" i="1">
                <a:latin typeface="+mn-lt"/>
              </a:rPr>
              <a:t>of</a:t>
            </a:r>
            <a:r>
              <a:rPr lang="de-DE" sz="1200" i="1">
                <a:latin typeface="+mn-lt"/>
              </a:rPr>
              <a:t> translational </a:t>
            </a:r>
            <a:r>
              <a:rPr lang="de-DE" sz="1200" i="1">
                <a:latin typeface="+mn-lt"/>
              </a:rPr>
              <a:t>engineering</a:t>
            </a:r>
            <a:r>
              <a:rPr lang="de-DE" sz="1200" i="1">
                <a:latin typeface="+mn-lt"/>
              </a:rPr>
              <a:t> in </a:t>
            </a:r>
            <a:r>
              <a:rPr lang="de-DE" sz="1200" i="1">
                <a:latin typeface="+mn-lt"/>
              </a:rPr>
              <a:t>health</a:t>
            </a:r>
            <a:r>
              <a:rPr lang="de-DE" sz="1200" i="1">
                <a:latin typeface="+mn-lt"/>
              </a:rPr>
              <a:t> and </a:t>
            </a:r>
            <a:r>
              <a:rPr lang="de-DE" sz="1200" i="1">
                <a:latin typeface="+mn-lt"/>
              </a:rPr>
              <a:t>medicine</a:t>
            </a:r>
            <a:r>
              <a:rPr lang="de-DE" sz="1200" i="1">
                <a:latin typeface="+mn-lt"/>
              </a:rPr>
              <a:t> </a:t>
            </a:r>
            <a:r>
              <a:rPr lang="de-DE" sz="1200">
                <a:latin typeface="+mn-lt"/>
              </a:rPr>
              <a:t>5, S. 3800107. DOI: 10.1109/JTEHM.2017.2679746.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155</a:t>
            </a:fld>
            <a:endParaRPr lang="de-DE"/>
          </a:p>
        </p:txBody>
      </p:sp>
    </p:spTree>
  </p:cSld>
</p:notes>
</file>

<file path=ppt/notesSlides/notesSlide15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Anna</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Anna sieht Farben nicht so wie andere Menschen</a:t>
            </a:r>
            <a:endParaRPr/>
          </a:p>
          <a:p>
            <a:pPr marL="171450" indent="-171450">
              <a:buSzPct val="100000"/>
              <a:buFont typeface="Arial"/>
              <a:buChar char="−"/>
              <a:defRPr/>
            </a:pPr>
            <a:r>
              <a:rPr lang="de-DE" sz="1200">
                <a:latin typeface="+mn-lt"/>
              </a:rPr>
              <a:t>Anna sieht mit beiden Augen etwas schlechter als normalerweise</a:t>
            </a:r>
            <a:endParaRPr/>
          </a:p>
          <a:p>
            <a:pPr>
              <a:defRPr b="1"/>
            </a:pPr>
            <a:endParaRPr lang="de-DE" sz="1200">
              <a:latin typeface="+mn-lt"/>
            </a:endParaRPr>
          </a:p>
          <a:p>
            <a:pPr>
              <a:defRPr b="1"/>
            </a:pPr>
            <a:r>
              <a:rPr lang="de-DE" sz="1200">
                <a:latin typeface="+mn-lt"/>
              </a:rPr>
              <a:t>Markus</a:t>
            </a:r>
            <a:r>
              <a:rPr lang="de-DE" sz="1200" b="0">
                <a:latin typeface="+mn-lt"/>
              </a:rPr>
              <a:t>:</a:t>
            </a:r>
            <a:endParaRPr lang="de-DE" sz="1200">
              <a:latin typeface="+mn-lt"/>
            </a:endParaRPr>
          </a:p>
          <a:p>
            <a:pPr marL="171450" indent="-171450">
              <a:buSzPct val="100000"/>
              <a:buFont typeface="Arial"/>
              <a:buChar char="−"/>
              <a:defRPr/>
            </a:pPr>
            <a:r>
              <a:rPr lang="de-DE" sz="1200">
                <a:latin typeface="+mn-lt"/>
              </a:rPr>
              <a:t>Markus kann auf beiden Ohren nur noch wenig hören</a:t>
            </a:r>
            <a:endParaRPr lang="de-DE" sz="1200" b="1">
              <a:latin typeface="+mn-lt"/>
            </a:endParaRPr>
          </a:p>
          <a:p>
            <a:pPr>
              <a:defRPr b="1"/>
            </a:pPr>
            <a:endParaRPr lang="de-DE" sz="1200" b="1">
              <a:latin typeface="+mn-lt"/>
            </a:endParaRPr>
          </a:p>
          <a:p>
            <a:pPr>
              <a:defRPr b="1"/>
            </a:pPr>
            <a:r>
              <a:rPr lang="de-DE" sz="1200">
                <a:latin typeface="+mn-lt"/>
              </a:rPr>
              <a:t>Leon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Leon sieht mit beiden Augen nur noch sehr wenig</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https://material.io/blog/atkinson-hyperlegible-design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Melillo, Paolo; </a:t>
            </a:r>
            <a:r>
              <a:rPr lang="de-DE" sz="1200">
                <a:latin typeface="+mn-lt"/>
              </a:rPr>
              <a:t>Riccio</a:t>
            </a:r>
            <a:r>
              <a:rPr lang="de-DE" sz="1200">
                <a:latin typeface="+mn-lt"/>
              </a:rPr>
              <a:t>, Daniel; Di </a:t>
            </a:r>
            <a:r>
              <a:rPr lang="de-DE" sz="1200">
                <a:latin typeface="+mn-lt"/>
              </a:rPr>
              <a:t>Perna</a:t>
            </a:r>
            <a:r>
              <a:rPr lang="de-DE" sz="1200">
                <a:latin typeface="+mn-lt"/>
              </a:rPr>
              <a:t>, Luigi; Di </a:t>
            </a:r>
            <a:r>
              <a:rPr lang="de-DE" sz="1200">
                <a:latin typeface="+mn-lt"/>
              </a:rPr>
              <a:t>Sanniti</a:t>
            </a:r>
            <a:r>
              <a:rPr lang="de-DE" sz="1200">
                <a:latin typeface="+mn-lt"/>
              </a:rPr>
              <a:t> Baja, Gabriella; Nino, Maurizio de; Rossi, Settimio et al. (2017): Wearable </a:t>
            </a:r>
            <a:r>
              <a:rPr lang="de-DE" sz="1200">
                <a:latin typeface="+mn-lt"/>
              </a:rPr>
              <a:t>Improved</a:t>
            </a:r>
            <a:r>
              <a:rPr lang="de-DE" sz="1200">
                <a:latin typeface="+mn-lt"/>
              </a:rPr>
              <a:t> Vision System for Color Vision </a:t>
            </a:r>
            <a:r>
              <a:rPr lang="de-DE" sz="1200">
                <a:latin typeface="+mn-lt"/>
              </a:rPr>
              <a:t>Deficiency</a:t>
            </a:r>
            <a:r>
              <a:rPr lang="de-DE" sz="1200">
                <a:latin typeface="+mn-lt"/>
              </a:rPr>
              <a:t> </a:t>
            </a:r>
            <a:r>
              <a:rPr lang="de-DE" sz="1200">
                <a:latin typeface="+mn-lt"/>
              </a:rPr>
              <a:t>Correction</a:t>
            </a:r>
            <a:r>
              <a:rPr lang="de-DE" sz="1200">
                <a:latin typeface="+mn-lt"/>
              </a:rPr>
              <a:t>. In: </a:t>
            </a:r>
            <a:r>
              <a:rPr lang="de-DE" sz="1200" i="1">
                <a:latin typeface="+mn-lt"/>
              </a:rPr>
              <a:t>IEEE </a:t>
            </a:r>
            <a:r>
              <a:rPr lang="de-DE" sz="1200" i="1">
                <a:latin typeface="+mn-lt"/>
              </a:rPr>
              <a:t>journal</a:t>
            </a:r>
            <a:r>
              <a:rPr lang="de-DE" sz="1200" i="1">
                <a:latin typeface="+mn-lt"/>
              </a:rPr>
              <a:t> </a:t>
            </a:r>
            <a:r>
              <a:rPr lang="de-DE" sz="1200" i="1">
                <a:latin typeface="+mn-lt"/>
              </a:rPr>
              <a:t>of</a:t>
            </a:r>
            <a:r>
              <a:rPr lang="de-DE" sz="1200" i="1">
                <a:latin typeface="+mn-lt"/>
              </a:rPr>
              <a:t> translational </a:t>
            </a:r>
            <a:r>
              <a:rPr lang="de-DE" sz="1200" i="1">
                <a:latin typeface="+mn-lt"/>
              </a:rPr>
              <a:t>engineering</a:t>
            </a:r>
            <a:r>
              <a:rPr lang="de-DE" sz="1200" i="1">
                <a:latin typeface="+mn-lt"/>
              </a:rPr>
              <a:t> in </a:t>
            </a:r>
            <a:r>
              <a:rPr lang="de-DE" sz="1200" i="1">
                <a:latin typeface="+mn-lt"/>
              </a:rPr>
              <a:t>health</a:t>
            </a:r>
            <a:r>
              <a:rPr lang="de-DE" sz="1200" i="1">
                <a:latin typeface="+mn-lt"/>
              </a:rPr>
              <a:t> and </a:t>
            </a:r>
            <a:r>
              <a:rPr lang="de-DE" sz="1200" i="1">
                <a:latin typeface="+mn-lt"/>
              </a:rPr>
              <a:t>medicine</a:t>
            </a:r>
            <a:r>
              <a:rPr lang="de-DE" sz="1200" i="1">
                <a:latin typeface="+mn-lt"/>
              </a:rPr>
              <a:t> </a:t>
            </a:r>
            <a:r>
              <a:rPr lang="de-DE" sz="1200">
                <a:latin typeface="+mn-lt"/>
              </a:rPr>
              <a:t>5, S. 3800107. DOI: 10.1109/JTEHM.2017.2679746.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156</a:t>
            </a:fld>
            <a:endParaRPr lang="de-DE"/>
          </a:p>
        </p:txBody>
      </p:sp>
    </p:spTree>
  </p:cSld>
</p:notes>
</file>

<file path=ppt/notesSlides/notesSlide15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Anna</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Anna sieht Farben nicht so wie andere Menschen</a:t>
            </a:r>
            <a:endParaRPr/>
          </a:p>
          <a:p>
            <a:pPr marL="171450" indent="-171450">
              <a:buSzPct val="100000"/>
              <a:buFont typeface="Arial"/>
              <a:buChar char="−"/>
              <a:defRPr/>
            </a:pPr>
            <a:r>
              <a:rPr lang="de-DE" sz="1200">
                <a:latin typeface="+mn-lt"/>
              </a:rPr>
              <a:t>Anna sieht mit beiden Augen etwas schlechter als normalerweise</a:t>
            </a:r>
            <a:endParaRPr/>
          </a:p>
          <a:p>
            <a:pPr>
              <a:defRPr b="1"/>
            </a:pPr>
            <a:endParaRPr lang="de-DE" sz="1200">
              <a:latin typeface="+mn-lt"/>
            </a:endParaRPr>
          </a:p>
          <a:p>
            <a:pPr>
              <a:defRPr b="1"/>
            </a:pPr>
            <a:r>
              <a:rPr lang="de-DE" sz="1200">
                <a:latin typeface="+mn-lt"/>
              </a:rPr>
              <a:t>Markus</a:t>
            </a:r>
            <a:r>
              <a:rPr lang="de-DE" sz="1200" b="0">
                <a:latin typeface="+mn-lt"/>
              </a:rPr>
              <a:t>:</a:t>
            </a:r>
            <a:endParaRPr lang="de-DE" sz="1200">
              <a:latin typeface="+mn-lt"/>
            </a:endParaRPr>
          </a:p>
          <a:p>
            <a:pPr marL="171450" indent="-171450">
              <a:buSzPct val="100000"/>
              <a:buFont typeface="Arial"/>
              <a:buChar char="−"/>
              <a:defRPr/>
            </a:pPr>
            <a:r>
              <a:rPr lang="de-DE" sz="1200">
                <a:latin typeface="+mn-lt"/>
              </a:rPr>
              <a:t>Markus kann auf beiden Ohren nur noch wenig hören</a:t>
            </a:r>
            <a:endParaRPr lang="de-DE" sz="1200" b="1">
              <a:latin typeface="+mn-lt"/>
            </a:endParaRPr>
          </a:p>
          <a:p>
            <a:pPr>
              <a:defRPr b="1"/>
            </a:pPr>
            <a:endParaRPr lang="de-DE" sz="1200" b="1">
              <a:latin typeface="+mn-lt"/>
            </a:endParaRPr>
          </a:p>
          <a:p>
            <a:pPr>
              <a:defRPr b="1"/>
            </a:pPr>
            <a:r>
              <a:rPr lang="de-DE" sz="1200">
                <a:latin typeface="+mn-lt"/>
              </a:rPr>
              <a:t>Leon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Leon sieht mit beiden Augen nur noch sehr wenig</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https://material.io/blog/atkinson-hyperlegible-design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Melillo, Paolo; </a:t>
            </a:r>
            <a:r>
              <a:rPr lang="de-DE" sz="1200">
                <a:latin typeface="+mn-lt"/>
              </a:rPr>
              <a:t>Riccio</a:t>
            </a:r>
            <a:r>
              <a:rPr lang="de-DE" sz="1200">
                <a:latin typeface="+mn-lt"/>
              </a:rPr>
              <a:t>, Daniel; Di </a:t>
            </a:r>
            <a:r>
              <a:rPr lang="de-DE" sz="1200">
                <a:latin typeface="+mn-lt"/>
              </a:rPr>
              <a:t>Perna</a:t>
            </a:r>
            <a:r>
              <a:rPr lang="de-DE" sz="1200">
                <a:latin typeface="+mn-lt"/>
              </a:rPr>
              <a:t>, Luigi; Di </a:t>
            </a:r>
            <a:r>
              <a:rPr lang="de-DE" sz="1200">
                <a:latin typeface="+mn-lt"/>
              </a:rPr>
              <a:t>Sanniti</a:t>
            </a:r>
            <a:r>
              <a:rPr lang="de-DE" sz="1200">
                <a:latin typeface="+mn-lt"/>
              </a:rPr>
              <a:t> Baja, Gabriella; Nino, Maurizio de; Rossi, Settimio et al. (2017): Wearable </a:t>
            </a:r>
            <a:r>
              <a:rPr lang="de-DE" sz="1200">
                <a:latin typeface="+mn-lt"/>
              </a:rPr>
              <a:t>Improved</a:t>
            </a:r>
            <a:r>
              <a:rPr lang="de-DE" sz="1200">
                <a:latin typeface="+mn-lt"/>
              </a:rPr>
              <a:t> Vision System for Color Vision </a:t>
            </a:r>
            <a:r>
              <a:rPr lang="de-DE" sz="1200">
                <a:latin typeface="+mn-lt"/>
              </a:rPr>
              <a:t>Deficiency</a:t>
            </a:r>
            <a:r>
              <a:rPr lang="de-DE" sz="1200">
                <a:latin typeface="+mn-lt"/>
              </a:rPr>
              <a:t> </a:t>
            </a:r>
            <a:r>
              <a:rPr lang="de-DE" sz="1200">
                <a:latin typeface="+mn-lt"/>
              </a:rPr>
              <a:t>Correction</a:t>
            </a:r>
            <a:r>
              <a:rPr lang="de-DE" sz="1200">
                <a:latin typeface="+mn-lt"/>
              </a:rPr>
              <a:t>. In: </a:t>
            </a:r>
            <a:r>
              <a:rPr lang="de-DE" sz="1200" i="1">
                <a:latin typeface="+mn-lt"/>
              </a:rPr>
              <a:t>IEEE </a:t>
            </a:r>
            <a:r>
              <a:rPr lang="de-DE" sz="1200" i="1">
                <a:latin typeface="+mn-lt"/>
              </a:rPr>
              <a:t>journal</a:t>
            </a:r>
            <a:r>
              <a:rPr lang="de-DE" sz="1200" i="1">
                <a:latin typeface="+mn-lt"/>
              </a:rPr>
              <a:t> </a:t>
            </a:r>
            <a:r>
              <a:rPr lang="de-DE" sz="1200" i="1">
                <a:latin typeface="+mn-lt"/>
              </a:rPr>
              <a:t>of</a:t>
            </a:r>
            <a:r>
              <a:rPr lang="de-DE" sz="1200" i="1">
                <a:latin typeface="+mn-lt"/>
              </a:rPr>
              <a:t> translational </a:t>
            </a:r>
            <a:r>
              <a:rPr lang="de-DE" sz="1200" i="1">
                <a:latin typeface="+mn-lt"/>
              </a:rPr>
              <a:t>engineering</a:t>
            </a:r>
            <a:r>
              <a:rPr lang="de-DE" sz="1200" i="1">
                <a:latin typeface="+mn-lt"/>
              </a:rPr>
              <a:t> in </a:t>
            </a:r>
            <a:r>
              <a:rPr lang="de-DE" sz="1200" i="1">
                <a:latin typeface="+mn-lt"/>
              </a:rPr>
              <a:t>health</a:t>
            </a:r>
            <a:r>
              <a:rPr lang="de-DE" sz="1200" i="1">
                <a:latin typeface="+mn-lt"/>
              </a:rPr>
              <a:t> and </a:t>
            </a:r>
            <a:r>
              <a:rPr lang="de-DE" sz="1200" i="1">
                <a:latin typeface="+mn-lt"/>
              </a:rPr>
              <a:t>medicine</a:t>
            </a:r>
            <a:r>
              <a:rPr lang="de-DE" sz="1200" i="1">
                <a:latin typeface="+mn-lt"/>
              </a:rPr>
              <a:t> </a:t>
            </a:r>
            <a:r>
              <a:rPr lang="de-DE" sz="1200">
                <a:latin typeface="+mn-lt"/>
              </a:rPr>
              <a:t>5, S. 3800107. DOI: 10.1109/JTEHM.2017.2679746.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157</a:t>
            </a:fld>
            <a:endParaRPr lang="de-DE"/>
          </a:p>
        </p:txBody>
      </p:sp>
    </p:spTree>
  </p:cSld>
</p:notes>
</file>

<file path=ppt/notesSlides/notesSlide15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Anna</a:t>
            </a:r>
            <a:r>
              <a:rPr lang="de-DE" sz="1200" b="0">
                <a:latin typeface="+mn-lt"/>
              </a:rPr>
              <a:t>:</a:t>
            </a:r>
            <a:endParaRPr lang="de-DE" sz="1200">
              <a:latin typeface="+mn-lt"/>
            </a:endParaRPr>
          </a:p>
          <a:p>
            <a:pPr marL="171450" indent="-171450">
              <a:buSzPct val="100000"/>
              <a:buFont typeface="Arial"/>
              <a:buChar char="−"/>
              <a:defRPr/>
            </a:pPr>
            <a:r>
              <a:rPr lang="de-DE" sz="1200">
                <a:latin typeface="+mn-lt"/>
              </a:rPr>
              <a:t>Anna sieht Farben nicht so wie andere Menschen</a:t>
            </a:r>
            <a:endParaRPr/>
          </a:p>
          <a:p>
            <a:pPr marL="171450" indent="-171450">
              <a:buSzPct val="100000"/>
              <a:buFont typeface="Arial"/>
              <a:buChar char="−"/>
              <a:defRPr/>
            </a:pPr>
            <a:r>
              <a:rPr lang="de-DE" sz="1200">
                <a:latin typeface="+mn-lt"/>
              </a:rPr>
              <a:t>Anna sieht mit beiden Augen etwas schlechter als normalerweise</a:t>
            </a:r>
            <a:endParaRPr/>
          </a:p>
          <a:p>
            <a:pPr>
              <a:defRPr b="1"/>
            </a:pPr>
            <a:endParaRPr lang="de-DE" sz="1200">
              <a:latin typeface="+mn-lt"/>
            </a:endParaRPr>
          </a:p>
          <a:p>
            <a:pPr>
              <a:defRPr b="1"/>
            </a:pPr>
            <a:r>
              <a:rPr lang="de-DE" sz="1200">
                <a:latin typeface="+mn-lt"/>
              </a:rPr>
              <a:t>Markus</a:t>
            </a:r>
            <a:r>
              <a:rPr lang="de-DE" sz="1200" b="0">
                <a:latin typeface="+mn-lt"/>
              </a:rPr>
              <a:t>:</a:t>
            </a:r>
            <a:endParaRPr lang="de-DE" sz="1200">
              <a:latin typeface="+mn-lt"/>
            </a:endParaRPr>
          </a:p>
          <a:p>
            <a:pPr marL="171450" indent="-171450">
              <a:buSzPct val="100000"/>
              <a:buFont typeface="Arial"/>
              <a:buChar char="−"/>
              <a:defRPr/>
            </a:pPr>
            <a:r>
              <a:rPr lang="de-DE" sz="1200">
                <a:latin typeface="+mn-lt"/>
              </a:rPr>
              <a:t>Markus kann auf beiden Ohren nur noch wenig hören</a:t>
            </a:r>
            <a:endParaRPr lang="de-DE" sz="1200" b="1">
              <a:latin typeface="+mn-lt"/>
            </a:endParaRPr>
          </a:p>
          <a:p>
            <a:pPr>
              <a:defRPr b="1"/>
            </a:pPr>
            <a:endParaRPr lang="de-DE" sz="1200" b="1">
              <a:latin typeface="+mn-lt"/>
            </a:endParaRPr>
          </a:p>
          <a:p>
            <a:pPr>
              <a:defRPr b="1"/>
            </a:pPr>
            <a:r>
              <a:rPr lang="de-DE" sz="1200">
                <a:latin typeface="+mn-lt"/>
              </a:rPr>
              <a:t>Leon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Leon sieht mit beiden Augen nur noch sehr wenig</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https://material.io/blog/atkinson-hyperlegible-design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Melillo, Paolo; </a:t>
            </a:r>
            <a:r>
              <a:rPr lang="de-DE" sz="1200">
                <a:latin typeface="+mn-lt"/>
              </a:rPr>
              <a:t>Riccio</a:t>
            </a:r>
            <a:r>
              <a:rPr lang="de-DE" sz="1200">
                <a:latin typeface="+mn-lt"/>
              </a:rPr>
              <a:t>, Daniel; Di </a:t>
            </a:r>
            <a:r>
              <a:rPr lang="de-DE" sz="1200">
                <a:latin typeface="+mn-lt"/>
              </a:rPr>
              <a:t>Perna</a:t>
            </a:r>
            <a:r>
              <a:rPr lang="de-DE" sz="1200">
                <a:latin typeface="+mn-lt"/>
              </a:rPr>
              <a:t>, Luigi; Di </a:t>
            </a:r>
            <a:r>
              <a:rPr lang="de-DE" sz="1200">
                <a:latin typeface="+mn-lt"/>
              </a:rPr>
              <a:t>Sanniti</a:t>
            </a:r>
            <a:r>
              <a:rPr lang="de-DE" sz="1200">
                <a:latin typeface="+mn-lt"/>
              </a:rPr>
              <a:t> Baja, Gabriella; Nino, Maurizio de; Rossi, Settimio et al. (2017): Wearable </a:t>
            </a:r>
            <a:r>
              <a:rPr lang="de-DE" sz="1200">
                <a:latin typeface="+mn-lt"/>
              </a:rPr>
              <a:t>Improved</a:t>
            </a:r>
            <a:r>
              <a:rPr lang="de-DE" sz="1200">
                <a:latin typeface="+mn-lt"/>
              </a:rPr>
              <a:t> Vision System for Color Vision </a:t>
            </a:r>
            <a:r>
              <a:rPr lang="de-DE" sz="1200">
                <a:latin typeface="+mn-lt"/>
              </a:rPr>
              <a:t>Deficiency</a:t>
            </a:r>
            <a:r>
              <a:rPr lang="de-DE" sz="1200">
                <a:latin typeface="+mn-lt"/>
              </a:rPr>
              <a:t> </a:t>
            </a:r>
            <a:r>
              <a:rPr lang="de-DE" sz="1200">
                <a:latin typeface="+mn-lt"/>
              </a:rPr>
              <a:t>Correction</a:t>
            </a:r>
            <a:r>
              <a:rPr lang="de-DE" sz="1200">
                <a:latin typeface="+mn-lt"/>
              </a:rPr>
              <a:t>. In: </a:t>
            </a:r>
            <a:r>
              <a:rPr lang="de-DE" sz="1200" i="1">
                <a:latin typeface="+mn-lt"/>
              </a:rPr>
              <a:t>IEEE </a:t>
            </a:r>
            <a:r>
              <a:rPr lang="de-DE" sz="1200" i="1">
                <a:latin typeface="+mn-lt"/>
              </a:rPr>
              <a:t>journal</a:t>
            </a:r>
            <a:r>
              <a:rPr lang="de-DE" sz="1200" i="1">
                <a:latin typeface="+mn-lt"/>
              </a:rPr>
              <a:t> </a:t>
            </a:r>
            <a:r>
              <a:rPr lang="de-DE" sz="1200" i="1">
                <a:latin typeface="+mn-lt"/>
              </a:rPr>
              <a:t>of</a:t>
            </a:r>
            <a:r>
              <a:rPr lang="de-DE" sz="1200" i="1">
                <a:latin typeface="+mn-lt"/>
              </a:rPr>
              <a:t> translational </a:t>
            </a:r>
            <a:r>
              <a:rPr lang="de-DE" sz="1200" i="1">
                <a:latin typeface="+mn-lt"/>
              </a:rPr>
              <a:t>engineering</a:t>
            </a:r>
            <a:r>
              <a:rPr lang="de-DE" sz="1200" i="1">
                <a:latin typeface="+mn-lt"/>
              </a:rPr>
              <a:t> in </a:t>
            </a:r>
            <a:r>
              <a:rPr lang="de-DE" sz="1200" i="1">
                <a:latin typeface="+mn-lt"/>
              </a:rPr>
              <a:t>health</a:t>
            </a:r>
            <a:r>
              <a:rPr lang="de-DE" sz="1200" i="1">
                <a:latin typeface="+mn-lt"/>
              </a:rPr>
              <a:t> and </a:t>
            </a:r>
            <a:r>
              <a:rPr lang="de-DE" sz="1200" i="1">
                <a:latin typeface="+mn-lt"/>
              </a:rPr>
              <a:t>medicine</a:t>
            </a:r>
            <a:r>
              <a:rPr lang="de-DE" sz="1200" i="1">
                <a:latin typeface="+mn-lt"/>
              </a:rPr>
              <a:t> </a:t>
            </a:r>
            <a:r>
              <a:rPr lang="de-DE" sz="1200">
                <a:latin typeface="+mn-lt"/>
              </a:rPr>
              <a:t>5, S. 3800107. DOI: 10.1109/JTEHM.2017.2679746.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158</a:t>
            </a:fld>
            <a:endParaRPr lang="de-DE"/>
          </a:p>
        </p:txBody>
      </p:sp>
    </p:spTree>
  </p:cSld>
</p:notes>
</file>

<file path=ppt/notesSlides/notesSlide15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indent="124">
              <a:defRPr b="1"/>
            </a:pPr>
            <a:r>
              <a:rPr lang="de-DE" sz="1200">
                <a:latin typeface="+mn-lt"/>
              </a:rPr>
              <a:t>Möglichkeiten für motorische Handlungen</a:t>
            </a:r>
            <a:r>
              <a:rPr lang="de-DE" sz="1200" b="0">
                <a:latin typeface="+mn-lt"/>
              </a:rPr>
              <a:t>:</a:t>
            </a:r>
            <a:endParaRPr lang="de-DE" sz="1200">
              <a:latin typeface="+mn-lt"/>
            </a:endParaRPr>
          </a:p>
          <a:p>
            <a:pPr marL="171575" indent="-171450">
              <a:buSzPct val="100000"/>
              <a:buFont typeface="Arial"/>
              <a:buChar char="−"/>
              <a:defRPr>
                <a:latin typeface="Arial"/>
                <a:ea typeface="Arial"/>
                <a:cs typeface="Arial"/>
              </a:defRPr>
            </a:pPr>
            <a:r>
              <a:rPr lang="de-DE" sz="1200">
                <a:latin typeface="+mn-lt"/>
              </a:rPr>
              <a:t>Unterstützung durch das </a:t>
            </a:r>
            <a:r>
              <a:rPr lang="de-DE" sz="1200" b="1">
                <a:solidFill>
                  <a:srgbClr val="004C93"/>
                </a:solidFill>
                <a:latin typeface="+mn-lt"/>
              </a:rPr>
              <a:t>Bereitstellen</a:t>
            </a:r>
            <a:r>
              <a:rPr lang="de-DE" sz="1200">
                <a:latin typeface="+mn-lt"/>
              </a:rPr>
              <a:t> von Materialien mit </a:t>
            </a:r>
            <a:r>
              <a:rPr lang="de-DE" sz="1200" b="1">
                <a:solidFill>
                  <a:srgbClr val="004C93"/>
                </a:solidFill>
                <a:latin typeface="+mn-lt"/>
              </a:rPr>
              <a:t>alternativen Nutzungsschnittstellen</a:t>
            </a:r>
            <a:endParaRPr/>
          </a:p>
          <a:p>
            <a:pPr marL="171575" indent="-171450">
              <a:buSzPct val="100000"/>
              <a:buFont typeface="Arial"/>
              <a:buChar char="−"/>
              <a:defRPr/>
            </a:pPr>
            <a:endParaRPr lang="de-DE" sz="1200" b="1">
              <a:solidFill>
                <a:srgbClr val="004C93"/>
              </a:solidFill>
              <a:latin typeface="+mn-lt"/>
            </a:endParaRPr>
          </a:p>
          <a:p>
            <a:pPr indent="124">
              <a:defRPr b="1"/>
            </a:pPr>
            <a:r>
              <a:rPr lang="de-DE" sz="1200">
                <a:latin typeface="+mn-lt"/>
              </a:rPr>
              <a:t>Möglichkeiten für Ausdruck und Kommunikation</a:t>
            </a:r>
            <a:r>
              <a:rPr lang="de-DE" sz="1200" b="0">
                <a:latin typeface="+mn-lt"/>
              </a:rPr>
              <a:t>:</a:t>
            </a:r>
            <a:endParaRPr lang="de-DE" sz="1200">
              <a:latin typeface="+mn-lt"/>
            </a:endParaRPr>
          </a:p>
          <a:p>
            <a:pPr marL="171575" indent="-171450">
              <a:buSzPct val="100000"/>
              <a:buFont typeface="Arial"/>
              <a:buChar char="−"/>
              <a:defRPr>
                <a:latin typeface="Arial"/>
                <a:ea typeface="Arial"/>
                <a:cs typeface="Arial"/>
              </a:defRPr>
            </a:pPr>
            <a:r>
              <a:rPr lang="de-DE" sz="1200">
                <a:latin typeface="+mn-lt"/>
              </a:rPr>
              <a:t>Unterstützung durch Schaffung </a:t>
            </a:r>
            <a:r>
              <a:rPr lang="de-DE" sz="1200" b="1">
                <a:solidFill>
                  <a:srgbClr val="004C93"/>
                </a:solidFill>
                <a:latin typeface="+mn-lt"/>
              </a:rPr>
              <a:t>alternativer</a:t>
            </a:r>
            <a:r>
              <a:rPr lang="de-DE" sz="1200">
                <a:latin typeface="+mn-lt"/>
              </a:rPr>
              <a:t> Ausdrucksmöglichkeiten</a:t>
            </a:r>
            <a:endParaRPr/>
          </a:p>
          <a:p>
            <a:pPr marL="171575" indent="-171450">
              <a:buSzPct val="100000"/>
              <a:buFont typeface="Arial"/>
              <a:buChar char="−"/>
              <a:defRPr/>
            </a:pPr>
            <a:endParaRPr lang="de-DE" sz="1200">
              <a:latin typeface="+mn-lt"/>
            </a:endParaRPr>
          </a:p>
          <a:p>
            <a:pPr indent="124">
              <a:defRPr b="1"/>
            </a:pPr>
            <a:r>
              <a:rPr lang="de-DE" sz="1200">
                <a:latin typeface="+mn-lt"/>
              </a:rPr>
              <a:t>Möglichkeiten für exekutive Funktionen</a:t>
            </a:r>
            <a:r>
              <a:rPr lang="de-DE" sz="1200" b="0">
                <a:latin typeface="+mn-lt"/>
              </a:rPr>
              <a:t>:</a:t>
            </a:r>
            <a:endParaRPr lang="de-DE" sz="1200">
              <a:latin typeface="+mn-lt"/>
            </a:endParaRPr>
          </a:p>
          <a:p>
            <a:pPr marL="171575" indent="-171450">
              <a:buSzPct val="100000"/>
              <a:buFont typeface="Arial"/>
              <a:buChar char="−"/>
              <a:defRPr>
                <a:latin typeface="Arial"/>
                <a:ea typeface="Arial"/>
                <a:cs typeface="Arial"/>
              </a:defRPr>
            </a:pPr>
            <a:r>
              <a:rPr lang="de-DE" sz="1200">
                <a:latin typeface="+mn-lt"/>
              </a:rPr>
              <a:t>Unterstützung durch </a:t>
            </a:r>
            <a:r>
              <a:rPr lang="de-DE" sz="1200" b="1">
                <a:solidFill>
                  <a:srgbClr val="004C93"/>
                </a:solidFill>
                <a:latin typeface="+mn-lt"/>
              </a:rPr>
              <a:t>Erweiterung der Kapazitäten </a:t>
            </a:r>
            <a:r>
              <a:rPr lang="de-DE" sz="1200">
                <a:latin typeface="+mn-lt"/>
              </a:rPr>
              <a:t>exekutiver Funktionen auf Basis</a:t>
            </a:r>
            <a:endParaRPr/>
          </a:p>
          <a:p>
            <a:pPr marL="581025" lvl="1" indent="-228600" defTabSz="457200">
              <a:spcBef>
                <a:spcPts val="500"/>
              </a:spcBef>
              <a:buSzPct val="100000"/>
              <a:buAutoNum type="arabicPeriod"/>
              <a:defRPr>
                <a:latin typeface="Arial"/>
                <a:ea typeface="Arial"/>
                <a:cs typeface="Arial"/>
              </a:defRPr>
            </a:pPr>
            <a:r>
              <a:rPr lang="de-DE" sz="1200">
                <a:latin typeface="+mn-lt"/>
              </a:rPr>
              <a:t>der Förderung von Kompetenzen niedrigen Niveaus</a:t>
            </a:r>
            <a:endParaRPr/>
          </a:p>
          <a:p>
            <a:pPr marL="581025" lvl="1" indent="-228600" defTabSz="457200">
              <a:spcBef>
                <a:spcPts val="500"/>
              </a:spcBef>
              <a:buSzPct val="100000"/>
              <a:buAutoNum type="arabicPeriod"/>
              <a:defRPr>
                <a:latin typeface="Arial"/>
                <a:ea typeface="Arial"/>
                <a:cs typeface="Arial"/>
              </a:defRPr>
            </a:pPr>
            <a:r>
              <a:rPr lang="de-DE" sz="1200">
                <a:latin typeface="+mn-lt"/>
              </a:rPr>
              <a:t>der Förderung von Kompetenzen höheren Niveaus</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CAST (2018). Universal Design for Learning Guidelines </a:t>
            </a:r>
            <a:r>
              <a:rPr lang="de-DE" sz="1200">
                <a:latin typeface="+mn-lt"/>
              </a:rPr>
              <a:t>version</a:t>
            </a:r>
            <a:r>
              <a:rPr lang="de-DE" sz="1200">
                <a:latin typeface="+mn-lt"/>
              </a:rPr>
              <a:t> 2.2. </a:t>
            </a:r>
            <a:r>
              <a:rPr lang="de-DE" sz="1200">
                <a:latin typeface="+mn-lt"/>
              </a:rPr>
              <a:t>Retrieved</a:t>
            </a:r>
            <a:r>
              <a:rPr lang="de-DE" sz="1200">
                <a:latin typeface="+mn-lt"/>
              </a:rPr>
              <a:t> </a:t>
            </a:r>
            <a:r>
              <a:rPr lang="de-DE" sz="1200">
                <a:latin typeface="+mn-lt"/>
              </a:rPr>
              <a:t>from</a:t>
            </a:r>
            <a:r>
              <a:rPr lang="de-DE" sz="1200">
                <a:latin typeface="+mn-lt"/>
              </a:rPr>
              <a:t> http://udlguidelines.cast.org</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159</a:t>
            </a:fld>
            <a:endParaRPr lang="de-DE"/>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Textor, Annette (2018): Einführung in die Inklusionspädagogik. Stuttgart, Deutschland: </a:t>
            </a:r>
            <a:r>
              <a:rPr lang="de-DE"/>
              <a:t>utb</a:t>
            </a:r>
            <a:r>
              <a:rPr lang="de-DE"/>
              <a:t> GmbH.</a:t>
            </a:r>
            <a:endParaRPr/>
          </a:p>
          <a:p>
            <a:pPr marL="171450" indent="-171450">
              <a:buFont typeface="Symbol"/>
              <a:buChar char="-"/>
              <a:defRPr/>
            </a:pPr>
            <a:r>
              <a:rPr lang="de-DE"/>
              <a:t>Hirschberg, Marianne; </a:t>
            </a:r>
            <a:r>
              <a:rPr lang="de-DE"/>
              <a:t>Köbsell</a:t>
            </a:r>
            <a:r>
              <a:rPr lang="de-DE"/>
              <a:t>, Swantje (2015): Grundbegriffe und Grundlagen: Disability Studies, </a:t>
            </a:r>
            <a:r>
              <a:rPr lang="de-DE"/>
              <a:t>Diversity</a:t>
            </a:r>
            <a:r>
              <a:rPr lang="de-DE"/>
              <a:t> und Inklusion. In: Ingeborg Hedderich, Gottfried Biewer, Judith Hollenweger und Reinhard Markowetz (</a:t>
            </a:r>
            <a:r>
              <a:rPr lang="de-DE"/>
              <a:t>Hg</a:t>
            </a:r>
            <a:r>
              <a:rPr lang="de-DE"/>
              <a:t>.): Handbuch Inklusion und Sonderpädagogik. Stuttgart, Deutschland: </a:t>
            </a:r>
            <a:r>
              <a:rPr lang="de-DE"/>
              <a:t>utb</a:t>
            </a:r>
            <a:r>
              <a:rPr lang="de-DE"/>
              <a:t> GmbH, S. 555–568.</a:t>
            </a:r>
            <a:endParaRPr/>
          </a:p>
          <a:p>
            <a:pPr marL="171450" indent="-171450">
              <a:buFont typeface="Symbol"/>
              <a:buChar char="-"/>
              <a:defRPr/>
            </a:pPr>
            <a:r>
              <a:rPr lang="de-DE"/>
              <a:t>Saalfrank, Wolf-Thorsten; Zierer, Klaus (2017): Inklusion. Paderborn: Ferdinand Schöningh (UTB Pädagogik, Erziehungswissenschaft, Bildungswissenschaft, 4541).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a:t>
            </a:fld>
            <a:endParaRPr lang="de-DE"/>
          </a:p>
        </p:txBody>
      </p:sp>
    </p:spTree>
  </p:cSld>
</p:notes>
</file>

<file path=ppt/notesSlides/notesSlide16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Israel, Maya; Ray, Meg J. (2017): </a:t>
            </a:r>
            <a:r>
              <a:rPr lang="de-DE" sz="1200">
                <a:latin typeface="+mn-lt"/>
              </a:rPr>
              <a:t>Strategies</a:t>
            </a:r>
            <a:r>
              <a:rPr lang="de-DE" sz="1200">
                <a:latin typeface="+mn-lt"/>
              </a:rPr>
              <a:t> for </a:t>
            </a:r>
            <a:r>
              <a:rPr lang="de-DE" sz="1200">
                <a:latin typeface="+mn-lt"/>
              </a:rPr>
              <a:t>Including</a:t>
            </a:r>
            <a:r>
              <a:rPr lang="de-DE" sz="1200">
                <a:latin typeface="+mn-lt"/>
              </a:rPr>
              <a:t> </a:t>
            </a:r>
            <a:r>
              <a:rPr lang="de-DE" sz="1200">
                <a:latin typeface="+mn-lt"/>
              </a:rPr>
              <a:t>Students</a:t>
            </a:r>
            <a:r>
              <a:rPr lang="de-DE" sz="1200">
                <a:latin typeface="+mn-lt"/>
              </a:rPr>
              <a:t> </a:t>
            </a:r>
            <a:r>
              <a:rPr lang="de-DE" sz="1200">
                <a:latin typeface="+mn-lt"/>
              </a:rPr>
              <a:t>with</a:t>
            </a:r>
            <a:r>
              <a:rPr lang="de-DE" sz="1200">
                <a:latin typeface="+mn-lt"/>
              </a:rPr>
              <a:t> Learning and </a:t>
            </a:r>
            <a:r>
              <a:rPr lang="de-DE" sz="1200">
                <a:latin typeface="+mn-lt"/>
              </a:rPr>
              <a:t>Cognitive</a:t>
            </a:r>
            <a:r>
              <a:rPr lang="de-DE" sz="1200">
                <a:latin typeface="+mn-lt"/>
              </a:rPr>
              <a:t> </a:t>
            </a:r>
            <a:r>
              <a:rPr lang="de-DE" sz="1200">
                <a:latin typeface="+mn-lt"/>
              </a:rPr>
              <a:t>Disabilities</a:t>
            </a:r>
            <a:r>
              <a:rPr lang="de-DE" sz="1200">
                <a:latin typeface="+mn-lt"/>
              </a:rPr>
              <a:t> in K8 CS. Online verfügbar unter https://tech.cornell.edu/news/strategies-for-including-students-with-learning-and-cognitive-disabilities/.</a:t>
            </a:r>
            <a:endParaRPr/>
          </a:p>
          <a:p>
            <a:pPr marL="171450" indent="-171450">
              <a:buSzPct val="100000"/>
              <a:buFont typeface="Arial"/>
              <a:buChar char="−"/>
              <a:defRPr sz="1800">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160</a:t>
            </a:fld>
            <a:endParaRPr lang="de-DE"/>
          </a:p>
        </p:txBody>
      </p:sp>
    </p:spTree>
  </p:cSld>
</p:notes>
</file>

<file path=ppt/notesSlides/notesSlide16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Emma</a:t>
            </a:r>
            <a:r>
              <a:rPr lang="de-DE" sz="1200" b="0">
                <a:latin typeface="+mn-lt"/>
              </a:rPr>
              <a:t>:</a:t>
            </a:r>
            <a:endParaRPr lang="de-DE" sz="1200">
              <a:latin typeface="+mn-lt"/>
            </a:endParaRPr>
          </a:p>
          <a:p>
            <a:pPr marL="171450" indent="-171450">
              <a:buSzPct val="100000"/>
              <a:buFont typeface="Arial"/>
              <a:buChar char="−"/>
              <a:defRPr/>
            </a:pPr>
            <a:r>
              <a:rPr lang="de-DE" sz="1200">
                <a:latin typeface="+mn-lt"/>
              </a:rPr>
              <a:t>Emma hat Schwierigkeiten zu sprechen</a:t>
            </a:r>
            <a:endParaRPr/>
          </a:p>
          <a:p>
            <a:pPr marL="628650" lvl="1" indent="-171450">
              <a:buSzPct val="100000"/>
              <a:buFont typeface="Arial"/>
              <a:buChar char="−"/>
              <a:defRPr/>
            </a:pPr>
            <a:r>
              <a:rPr lang="de-DE" sz="1200">
                <a:latin typeface="+mn-lt"/>
              </a:rPr>
              <a:t>Spontansprache 	</a:t>
            </a:r>
            <a:r>
              <a:rPr lang="de-DE" sz="1200">
                <a:latin typeface="+mn-lt"/>
                <a:ea typeface="+mn-ea"/>
                <a:cs typeface="+mn-cs"/>
              </a:rPr>
              <a:t>➜ </a:t>
            </a:r>
            <a:r>
              <a:rPr lang="de-DE" sz="1200">
                <a:latin typeface="+mn-lt"/>
              </a:rPr>
              <a:t>gestört</a:t>
            </a:r>
            <a:endParaRPr/>
          </a:p>
          <a:p>
            <a:pPr marL="628650" lvl="1" indent="-171450">
              <a:buSzPct val="100000"/>
              <a:buFont typeface="Arial"/>
              <a:buChar char="−"/>
              <a:defRPr/>
            </a:pPr>
            <a:r>
              <a:rPr lang="de-DE" sz="1200">
                <a:latin typeface="+mn-lt"/>
              </a:rPr>
              <a:t>Nachsprechen 	</a:t>
            </a:r>
            <a:r>
              <a:rPr lang="de-DE" sz="1200">
                <a:latin typeface="+mn-lt"/>
                <a:ea typeface="+mn-ea"/>
                <a:cs typeface="+mn-cs"/>
              </a:rPr>
              <a:t>➜ </a:t>
            </a:r>
            <a:r>
              <a:rPr lang="de-DE" sz="1200">
                <a:latin typeface="+mn-lt"/>
              </a:rPr>
              <a:t>gestört</a:t>
            </a:r>
            <a:endParaRPr/>
          </a:p>
          <a:p>
            <a:pPr marL="628650" lvl="1" indent="-171450">
              <a:buSzPct val="100000"/>
              <a:buFont typeface="Arial"/>
              <a:buChar char="−"/>
              <a:defRPr/>
            </a:pPr>
            <a:r>
              <a:rPr lang="de-DE" sz="1200">
                <a:latin typeface="+mn-lt"/>
              </a:rPr>
              <a:t>Sprachverständnis 	</a:t>
            </a:r>
            <a:r>
              <a:rPr lang="de-DE" sz="1200">
                <a:latin typeface="+mn-lt"/>
                <a:ea typeface="+mn-ea"/>
                <a:cs typeface="+mn-cs"/>
              </a:rPr>
              <a:t>➜ </a:t>
            </a:r>
            <a:r>
              <a:rPr lang="de-DE" sz="1200">
                <a:latin typeface="+mn-lt"/>
              </a:rPr>
              <a:t>meist nicht eingeschränkt</a:t>
            </a:r>
            <a:endParaRPr/>
          </a:p>
          <a:p>
            <a:pPr marL="628650" lvl="1" indent="-171450">
              <a:buSzPct val="100000"/>
              <a:buFont typeface="Arial"/>
              <a:buChar char="−"/>
              <a:defRPr/>
            </a:pPr>
            <a:r>
              <a:rPr lang="de-DE" sz="1200">
                <a:latin typeface="+mn-lt"/>
              </a:rPr>
              <a:t>Wortfindung 	</a:t>
            </a:r>
            <a:r>
              <a:rPr lang="de-DE" sz="1200">
                <a:latin typeface="+mn-lt"/>
                <a:ea typeface="+mn-ea"/>
                <a:cs typeface="+mn-cs"/>
              </a:rPr>
              <a:t>➜ </a:t>
            </a:r>
            <a:r>
              <a:rPr lang="de-DE" sz="1200">
                <a:latin typeface="+mn-lt"/>
              </a:rPr>
              <a:t>eingeschränkt</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https://www.goethe-university-frankfurt.de/66869282/A13_Formulierungshilfen</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161</a:t>
            </a:fld>
            <a:endParaRPr lang="de-DE"/>
          </a:p>
        </p:txBody>
      </p:sp>
    </p:spTree>
  </p:cSld>
</p:notes>
</file>

<file path=ppt/notesSlides/notesSlide16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indent="124">
              <a:defRPr b="1"/>
            </a:pPr>
            <a:r>
              <a:rPr lang="de-DE" sz="1200">
                <a:latin typeface="+mn-lt"/>
              </a:rPr>
              <a:t>Möglichkeiten zum Einbeziehen verschiedener Lerninteressen</a:t>
            </a:r>
            <a:r>
              <a:rPr lang="de-DE" sz="1200" b="0">
                <a:latin typeface="+mn-lt"/>
              </a:rPr>
              <a:t>:</a:t>
            </a:r>
            <a:endParaRPr lang="de-DE" sz="1200">
              <a:latin typeface="+mn-lt"/>
            </a:endParaRPr>
          </a:p>
          <a:p>
            <a:pPr marL="171575" indent="-171450">
              <a:buSzPct val="100000"/>
              <a:buFont typeface="Arial"/>
              <a:buChar char="−"/>
              <a:defRPr>
                <a:latin typeface="Arial"/>
                <a:ea typeface="Arial"/>
                <a:cs typeface="Arial"/>
              </a:defRPr>
            </a:pPr>
            <a:r>
              <a:rPr lang="de-DE" sz="1200">
                <a:latin typeface="+mn-lt"/>
              </a:rPr>
              <a:t>Unterstützung durch Schaffung alternativer Wege, um Aufmerksamkeit zu erregen und Interesse zu wecken</a:t>
            </a:r>
            <a:endParaRPr/>
          </a:p>
          <a:p>
            <a:pPr marL="171575" indent="-171450">
              <a:buSzPct val="100000"/>
              <a:buFont typeface="Arial"/>
              <a:buChar char="−"/>
              <a:defRPr/>
            </a:pPr>
            <a:endParaRPr lang="de-DE" sz="1200">
              <a:latin typeface="+mn-lt"/>
            </a:endParaRPr>
          </a:p>
          <a:p>
            <a:pPr indent="124">
              <a:defRPr b="1"/>
            </a:pPr>
            <a:r>
              <a:rPr lang="de-DE" sz="1200">
                <a:latin typeface="+mn-lt"/>
              </a:rPr>
              <a:t>Möglichkeiten zur Förderung von Anstrengung und Ausdauer</a:t>
            </a:r>
            <a:r>
              <a:rPr lang="de-DE" sz="1200" b="0">
                <a:latin typeface="+mn-lt"/>
              </a:rPr>
              <a:t>:</a:t>
            </a:r>
            <a:endParaRPr lang="de-DE" sz="1200">
              <a:latin typeface="+mn-lt"/>
            </a:endParaRPr>
          </a:p>
          <a:p>
            <a:pPr marL="171575" indent="-171450">
              <a:buSzPct val="100000"/>
              <a:buFont typeface="Arial"/>
              <a:buChar char="−"/>
              <a:defRPr>
                <a:latin typeface="Arial"/>
                <a:ea typeface="Arial"/>
                <a:cs typeface="Arial"/>
              </a:defRPr>
            </a:pPr>
            <a:r>
              <a:rPr lang="de-DE" sz="1200">
                <a:latin typeface="+mn-lt"/>
              </a:rPr>
              <a:t>Unterstützung durch Selbstregulierung, Selbstbestimmung und Eröffnung von Optionen auf Ebene der äußeren Umwelt</a:t>
            </a:r>
            <a:endParaRPr/>
          </a:p>
          <a:p>
            <a:pPr marL="171575" indent="-171450">
              <a:buSzPct val="100000"/>
              <a:buFont typeface="Arial"/>
              <a:buChar char="−"/>
              <a:defRPr/>
            </a:pPr>
            <a:endParaRPr lang="de-DE" sz="1200">
              <a:latin typeface="+mn-lt"/>
            </a:endParaRPr>
          </a:p>
          <a:p>
            <a:pPr indent="124">
              <a:defRPr b="1"/>
            </a:pPr>
            <a:r>
              <a:rPr lang="de-DE" sz="1200">
                <a:latin typeface="+mn-lt"/>
              </a:rPr>
              <a:t>Möglichkeiten für selbstreguliertes Lernen</a:t>
            </a:r>
            <a:r>
              <a:rPr lang="de-DE" sz="1200" b="0">
                <a:latin typeface="+mn-lt"/>
              </a:rPr>
              <a:t>:</a:t>
            </a:r>
            <a:endParaRPr lang="de-DE" sz="1200">
              <a:latin typeface="+mn-lt"/>
            </a:endParaRPr>
          </a:p>
          <a:p>
            <a:pPr marL="171575" indent="-171450">
              <a:buSzPct val="100000"/>
              <a:buFont typeface="Arial"/>
              <a:buChar char="−"/>
              <a:defRPr>
                <a:latin typeface="Arial"/>
                <a:ea typeface="Arial"/>
                <a:cs typeface="Arial"/>
              </a:defRPr>
            </a:pPr>
            <a:r>
              <a:rPr lang="de-DE" sz="1200">
                <a:latin typeface="+mn-lt"/>
              </a:rPr>
              <a:t>Unterstützung durch Förderung intrinsischer Kompetenzen (u. a. Selbstregulation)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CAST (2018). Universal Design for Learning Guidelines </a:t>
            </a:r>
            <a:r>
              <a:rPr lang="de-DE" sz="1200">
                <a:latin typeface="+mn-lt"/>
              </a:rPr>
              <a:t>version</a:t>
            </a:r>
            <a:r>
              <a:rPr lang="de-DE" sz="1200">
                <a:latin typeface="+mn-lt"/>
              </a:rPr>
              <a:t> 2.2. </a:t>
            </a:r>
            <a:r>
              <a:rPr lang="de-DE" sz="1200">
                <a:latin typeface="+mn-lt"/>
              </a:rPr>
              <a:t>Retrieved</a:t>
            </a:r>
            <a:r>
              <a:rPr lang="de-DE" sz="1200">
                <a:latin typeface="+mn-lt"/>
              </a:rPr>
              <a:t> </a:t>
            </a:r>
            <a:r>
              <a:rPr lang="de-DE" sz="1200">
                <a:latin typeface="+mn-lt"/>
              </a:rPr>
              <a:t>from</a:t>
            </a:r>
            <a:r>
              <a:rPr lang="de-DE" sz="1200">
                <a:latin typeface="+mn-lt"/>
              </a:rPr>
              <a:t> http://udlguidelines.cast.org.</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162</a:t>
            </a:fld>
            <a:endParaRPr lang="de-DE"/>
          </a:p>
        </p:txBody>
      </p:sp>
    </p:spTree>
  </p:cSld>
</p:notes>
</file>

<file path=ppt/notesSlides/notesSlide16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Israel, Maya; Ray, Meg J. (2017): </a:t>
            </a:r>
            <a:r>
              <a:rPr lang="de-DE" sz="1200">
                <a:latin typeface="+mn-lt"/>
              </a:rPr>
              <a:t>Strategies</a:t>
            </a:r>
            <a:r>
              <a:rPr lang="de-DE" sz="1200">
                <a:latin typeface="+mn-lt"/>
              </a:rPr>
              <a:t> for </a:t>
            </a:r>
            <a:r>
              <a:rPr lang="de-DE" sz="1200">
                <a:latin typeface="+mn-lt"/>
              </a:rPr>
              <a:t>Including</a:t>
            </a:r>
            <a:r>
              <a:rPr lang="de-DE" sz="1200">
                <a:latin typeface="+mn-lt"/>
              </a:rPr>
              <a:t> </a:t>
            </a:r>
            <a:r>
              <a:rPr lang="de-DE" sz="1200">
                <a:latin typeface="+mn-lt"/>
              </a:rPr>
              <a:t>Students</a:t>
            </a:r>
            <a:r>
              <a:rPr lang="de-DE" sz="1200">
                <a:latin typeface="+mn-lt"/>
              </a:rPr>
              <a:t> </a:t>
            </a:r>
            <a:r>
              <a:rPr lang="de-DE" sz="1200">
                <a:latin typeface="+mn-lt"/>
              </a:rPr>
              <a:t>with</a:t>
            </a:r>
            <a:r>
              <a:rPr lang="de-DE" sz="1200">
                <a:latin typeface="+mn-lt"/>
              </a:rPr>
              <a:t> Learning and </a:t>
            </a:r>
            <a:r>
              <a:rPr lang="de-DE" sz="1200">
                <a:latin typeface="+mn-lt"/>
              </a:rPr>
              <a:t>Cognitive</a:t>
            </a:r>
            <a:r>
              <a:rPr lang="de-DE" sz="1200">
                <a:latin typeface="+mn-lt"/>
              </a:rPr>
              <a:t> </a:t>
            </a:r>
            <a:r>
              <a:rPr lang="de-DE" sz="1200">
                <a:latin typeface="+mn-lt"/>
              </a:rPr>
              <a:t>Disabilities</a:t>
            </a:r>
            <a:r>
              <a:rPr lang="de-DE" sz="1200">
                <a:latin typeface="+mn-lt"/>
              </a:rPr>
              <a:t> in K8 CS. Online verfügbar unter https://tech.cornell.edu/news/strategies-for-including-students-with-learning-and-cognitive-disabilities/.</a:t>
            </a:r>
            <a:endParaRPr/>
          </a:p>
          <a:p>
            <a:pPr marL="171450" indent="-171450">
              <a:buSzPct val="100000"/>
              <a:buFont typeface="Arial"/>
              <a:buChar char="−"/>
              <a:defRPr sz="1800">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163</a:t>
            </a:fld>
            <a:endParaRPr lang="de-DE"/>
          </a:p>
        </p:txBody>
      </p:sp>
    </p:spTree>
  </p:cSld>
</p:notes>
</file>

<file path=ppt/notesSlides/notesSlide16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164</a:t>
            </a:fld>
            <a:endParaRPr lang="de-DE"/>
          </a:p>
        </p:txBody>
      </p:sp>
    </p:spTree>
  </p:cSld>
</p:notes>
</file>

<file path=ppt/notesSlides/notesSlide16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a:latin typeface="+mn-lt"/>
            </a:endParaRPr>
          </a:p>
          <a:p>
            <a:pPr marL="285750" marR="0" lvl="0" indent="-285750" algn="l" defTabSz="914400">
              <a:lnSpc>
                <a:spcPct val="100000"/>
              </a:lnSpc>
              <a:spcBef>
                <a:spcPts val="0"/>
              </a:spcBef>
              <a:spcAft>
                <a:spcPts val="0"/>
              </a:spcAft>
              <a:buClrTx/>
              <a:buSzTx/>
              <a:buFont typeface="Symbol"/>
              <a:buChar char="-"/>
              <a:defRPr/>
            </a:pPr>
            <a:r>
              <a:rPr lang="en-US" sz="1200">
                <a:latin typeface="+mn-lt"/>
              </a:rPr>
              <a:t>Burgstahler</a:t>
            </a:r>
            <a:r>
              <a:rPr lang="en-US" sz="1200">
                <a:latin typeface="+mn-lt"/>
              </a:rPr>
              <a:t>, Sheryl (2020): Equal Access: Universal Design of Instruction. DO-IT. Online </a:t>
            </a:r>
            <a:r>
              <a:rPr lang="en-US" sz="1200">
                <a:latin typeface="+mn-lt"/>
              </a:rPr>
              <a:t>verfügbar</a:t>
            </a:r>
            <a:r>
              <a:rPr lang="en-US" sz="1200">
                <a:latin typeface="+mn-lt"/>
              </a:rPr>
              <a:t> </a:t>
            </a:r>
            <a:r>
              <a:rPr lang="en-US" sz="1200">
                <a:latin typeface="+mn-lt"/>
              </a:rPr>
              <a:t>unter</a:t>
            </a:r>
            <a:r>
              <a:rPr lang="en-US" sz="1200">
                <a:latin typeface="+mn-lt"/>
              </a:rPr>
              <a:t> https://www.washington.edu/doit/sites/default/files/atoms/files/EA_Instruction_5_28_20_0.pdf.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165</a:t>
            </a:fld>
            <a:endParaRPr lang="de-DE"/>
          </a:p>
        </p:txBody>
      </p:sp>
    </p:spTree>
  </p:cSld>
</p:notes>
</file>

<file path=ppt/notesSlides/notesSlide16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a:latin typeface="+mn-lt"/>
            </a:endParaRPr>
          </a:p>
          <a:p>
            <a:pPr marL="285750" marR="0" lvl="0" indent="-285750" algn="l" defTabSz="914400">
              <a:lnSpc>
                <a:spcPct val="100000"/>
              </a:lnSpc>
              <a:spcBef>
                <a:spcPts val="0"/>
              </a:spcBef>
              <a:spcAft>
                <a:spcPts val="0"/>
              </a:spcAft>
              <a:buClrTx/>
              <a:buSzTx/>
              <a:buFont typeface="Symbol"/>
              <a:buChar char="-"/>
              <a:defRPr/>
            </a:pPr>
            <a:r>
              <a:rPr lang="en-US" sz="1200">
                <a:latin typeface="+mn-lt"/>
              </a:rPr>
              <a:t>Burgstahler</a:t>
            </a:r>
            <a:r>
              <a:rPr lang="en-US" sz="1200">
                <a:latin typeface="+mn-lt"/>
              </a:rPr>
              <a:t>, Sheryl (2020): Equal Access: Universal Design of Instruction. DO-IT. Online </a:t>
            </a:r>
            <a:r>
              <a:rPr lang="en-US" sz="1200">
                <a:latin typeface="+mn-lt"/>
              </a:rPr>
              <a:t>verfügbar</a:t>
            </a:r>
            <a:r>
              <a:rPr lang="en-US" sz="1200">
                <a:latin typeface="+mn-lt"/>
              </a:rPr>
              <a:t> </a:t>
            </a:r>
            <a:r>
              <a:rPr lang="en-US" sz="1200">
                <a:latin typeface="+mn-lt"/>
              </a:rPr>
              <a:t>unter</a:t>
            </a:r>
            <a:r>
              <a:rPr lang="en-US" sz="1200">
                <a:latin typeface="+mn-lt"/>
              </a:rPr>
              <a:t> https://www.washington.edu/doit/sites/default/files/atoms/files/EA_Instruction_5_28_20_0.pdf.</a:t>
            </a:r>
            <a:endParaRPr lang="de-DE" sz="1200">
              <a:latin typeface="+mn-lt"/>
            </a:endParaRPr>
          </a:p>
          <a:p>
            <a:pPr marL="285750" marR="0" lvl="0" indent="-285750" algn="l" defTabSz="914400">
              <a:lnSpc>
                <a:spcPct val="100000"/>
              </a:lnSpc>
              <a:spcBef>
                <a:spcPts val="0"/>
              </a:spcBef>
              <a:spcAft>
                <a:spcPts val="0"/>
              </a:spcAft>
              <a:buClrTx/>
              <a:buSzTx/>
              <a:buFont typeface="Symbol"/>
              <a:buChar char="-"/>
              <a:defRPr/>
            </a:pPr>
            <a:r>
              <a:rPr lang="en-US" sz="1200">
                <a:latin typeface="+mn-lt"/>
              </a:rPr>
              <a:t>Rao, Kavita; Ok, Min Wook; Bryant, Brian R. (2014): A Review of Research on Universal Design Educational Models. In: </a:t>
            </a:r>
            <a:r>
              <a:rPr lang="en-US" sz="1200" i="1">
                <a:latin typeface="+mn-lt"/>
              </a:rPr>
              <a:t>Remedial and Special Education </a:t>
            </a:r>
            <a:r>
              <a:rPr lang="en-US" sz="1200" i="0">
                <a:latin typeface="+mn-lt"/>
              </a:rPr>
              <a:t>35 (3), S. 153–166. DOI: 10.1177/0741932513518980.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166</a:t>
            </a:fld>
            <a:endParaRPr lang="de-DE"/>
          </a:p>
        </p:txBody>
      </p:sp>
    </p:spTree>
  </p:cSld>
</p:notes>
</file>

<file path=ppt/notesSlides/notesSlide16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en-US" sz="1200">
                <a:latin typeface="+mn-lt"/>
              </a:rPr>
              <a:t>Quellenangaben</a:t>
            </a:r>
            <a:r>
              <a:rPr lang="en-US" sz="1200" b="0">
                <a:latin typeface="+mn-lt"/>
              </a:rPr>
              <a:t>:</a:t>
            </a:r>
            <a:endParaRPr lang="en-US" sz="1200">
              <a:latin typeface="+mn-lt"/>
            </a:endParaRPr>
          </a:p>
          <a:p>
            <a:pPr marL="171450" indent="-171450">
              <a:buSzPct val="100000"/>
              <a:buFont typeface="Arial"/>
              <a:buChar char="−"/>
              <a:defRPr sz="1800">
                <a:latin typeface="Arial"/>
                <a:ea typeface="Arial"/>
                <a:cs typeface="Arial"/>
              </a:defRPr>
            </a:pPr>
            <a:r>
              <a:rPr lang="en-US" sz="1200">
                <a:latin typeface="+mn-lt"/>
              </a:rPr>
              <a:t>Rao, Kavita; Ok, Min Wook; Bryant, Brian R. (2014): A Review of Research on Universal Design Educational Models. In: </a:t>
            </a:r>
            <a:r>
              <a:rPr lang="en-US" sz="1200" i="1">
                <a:latin typeface="+mn-lt"/>
              </a:rPr>
              <a:t>Remedial and Special Education </a:t>
            </a:r>
            <a:r>
              <a:rPr lang="en-US" sz="1200">
                <a:latin typeface="+mn-lt"/>
              </a:rPr>
              <a:t>35 (3), S. 153–166. DOI: 10.1177/0741932513518980.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167</a:t>
            </a:fld>
            <a:endParaRPr lang="de-DE"/>
          </a:p>
        </p:txBody>
      </p:sp>
    </p:spTree>
  </p:cSld>
</p:notes>
</file>

<file path=ppt/notesSlides/notesSlide16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b="1"/>
            </a:pPr>
            <a:r>
              <a:rPr lang="de-DE" sz="1200" b="0">
                <a:latin typeface="+mn-lt"/>
              </a:rPr>
              <a:t>https://www.w3.org/TR/WCAG21/</a:t>
            </a:r>
            <a:endParaRPr lang="en-US" sz="1200" b="0">
              <a:latin typeface="+mn-lt"/>
            </a:endParaRPr>
          </a:p>
          <a:p>
            <a:pPr>
              <a:defRPr b="1"/>
            </a:pPr>
            <a:endParaRPr lang="en-US" sz="1200">
              <a:latin typeface="+mn-lt"/>
            </a:endParaRPr>
          </a:p>
          <a:p>
            <a:pPr>
              <a:defRPr b="1"/>
            </a:pPr>
            <a:r>
              <a:rPr lang="en-US" sz="1200">
                <a:latin typeface="+mn-lt"/>
              </a:rPr>
              <a:t>Quellenangaben</a:t>
            </a:r>
            <a:r>
              <a:rPr lang="en-US" sz="1200" b="0">
                <a:latin typeface="+mn-lt"/>
              </a:rPr>
              <a:t>:</a:t>
            </a:r>
            <a:endParaRPr lang="en-US" sz="1200">
              <a:latin typeface="+mn-lt"/>
            </a:endParaRPr>
          </a:p>
          <a:p>
            <a:pPr marL="171450" indent="-171450">
              <a:buSzPct val="100000"/>
              <a:buFont typeface="Arial"/>
              <a:buChar char="−"/>
              <a:defRPr sz="1800">
                <a:latin typeface="Arial"/>
                <a:ea typeface="Arial"/>
                <a:cs typeface="Arial"/>
              </a:defRPr>
            </a:pPr>
            <a:r>
              <a:rPr lang="en-US" sz="1200">
                <a:latin typeface="+mn-lt"/>
              </a:rPr>
              <a:t>Rao, Kavita; Ok, Min Wook; Bryant, Brian R. (2014): A Review of Research on Universal Design Educational Models. In: </a:t>
            </a:r>
            <a:r>
              <a:rPr lang="en-US" sz="1200" i="1">
                <a:latin typeface="+mn-lt"/>
              </a:rPr>
              <a:t>Remedial and Special Education </a:t>
            </a:r>
            <a:r>
              <a:rPr lang="en-US" sz="1200">
                <a:latin typeface="+mn-lt"/>
              </a:rPr>
              <a:t>35 (3), S. 153–166. DOI: 10.1177/0741932513518980.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168</a:t>
            </a:fld>
            <a:endParaRPr lang="de-DE"/>
          </a:p>
        </p:txBody>
      </p:sp>
    </p:spTree>
  </p:cSld>
</p:notes>
</file>

<file path=ppt/notesSlides/notesSlide16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(2018): Informatik. Beispiel für einen schulinternen Lehrplan zum Kernlehrplan für die gymnasiale Oberstufe. Online verfügbar unter https://www.schulentwicklung.nrw.de/lehrplaene/upload/klp_SII/if/</a:t>
            </a:r>
            <a:r>
              <a:rPr lang="de-DE" sz="1200">
                <a:latin typeface="+mn-lt"/>
              </a:rPr>
              <a:t>SiLP_GOSt_IF.pdf</a:t>
            </a:r>
            <a:r>
              <a:rPr lang="de-DE" sz="1200">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169</a:t>
            </a:fld>
            <a:endParaRPr lang="de-DE"/>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Saalfrank, Wolf-Thorsten; Zierer, Klaus (2017): Inklusion. Paderborn: Ferdinand Schöningh (UTB Pädagogik, Erziehungswissenschaft, Bildungswissenschaft, 4541).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a:t>
            </a:fld>
            <a:endParaRPr lang="de-DE"/>
          </a:p>
        </p:txBody>
      </p:sp>
    </p:spTree>
  </p:cSld>
</p:notes>
</file>

<file path=ppt/notesSlides/notesSlide17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en-US" sz="1200">
                <a:latin typeface="+mn-lt"/>
              </a:rPr>
              <a:t>Quellenangaben</a:t>
            </a:r>
            <a:r>
              <a:rPr lang="en-US" sz="1200" b="0">
                <a:latin typeface="+mn-lt"/>
              </a:rPr>
              <a:t>:</a:t>
            </a:r>
            <a:endParaRPr lang="en-US" sz="1200">
              <a:latin typeface="+mn-lt"/>
            </a:endParaRPr>
          </a:p>
          <a:p>
            <a:pPr marL="171450" indent="-171450">
              <a:buSzPct val="100000"/>
              <a:buFont typeface="Arial"/>
              <a:buChar char="−"/>
              <a:defRPr sz="1800">
                <a:latin typeface="Arial"/>
                <a:ea typeface="Arial"/>
                <a:cs typeface="Arial"/>
              </a:defRPr>
            </a:pPr>
            <a:r>
              <a:rPr lang="en-US" sz="1200">
                <a:latin typeface="+mn-lt"/>
              </a:rPr>
              <a:t>Rao, Kavita; </a:t>
            </a:r>
            <a:r>
              <a:rPr lang="en-US" sz="1200">
                <a:latin typeface="+mn-lt"/>
              </a:rPr>
              <a:t>Meo</a:t>
            </a:r>
            <a:r>
              <a:rPr lang="en-US" sz="1200">
                <a:latin typeface="+mn-lt"/>
              </a:rPr>
              <a:t>, Grace (2016): Using Universal Design for Learning to Design Standards-Based Lessons. In: </a:t>
            </a:r>
            <a:r>
              <a:rPr lang="en-US" sz="1200" i="1">
                <a:latin typeface="+mn-lt"/>
              </a:rPr>
              <a:t>SAGE Open </a:t>
            </a:r>
            <a:r>
              <a:rPr lang="en-US" sz="1200">
                <a:latin typeface="+mn-lt"/>
              </a:rPr>
              <a:t>6 (4), 1-12. DOI: 10.1177/2158244016680688.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170</a:t>
            </a:fld>
            <a:endParaRPr lang="de-DE"/>
          </a:p>
        </p:txBody>
      </p:sp>
    </p:spTree>
  </p:cSld>
</p:notes>
</file>

<file path=ppt/notesSlides/notesSlide17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solidFill>
                  <a:srgbClr val="FF0000"/>
                </a:solidFill>
              </a:defRPr>
            </a:pPr>
            <a:r>
              <a:rPr lang="de-DE" sz="1200">
                <a:latin typeface="+mn-lt"/>
              </a:rPr>
              <a:t>Verständnisgründe</a:t>
            </a:r>
            <a:r>
              <a:rPr lang="de-DE" sz="1200" b="0">
                <a:latin typeface="+mn-lt"/>
              </a:rPr>
              <a:t>:</a:t>
            </a:r>
            <a:endParaRPr lang="de-DE" sz="1200">
              <a:latin typeface="+mn-lt"/>
            </a:endParaRPr>
          </a:p>
          <a:p>
            <a:pPr marL="171450" indent="-171450">
              <a:buSzPct val="100000"/>
              <a:buFont typeface="Arial"/>
              <a:buChar char="−"/>
              <a:defRPr>
                <a:solidFill>
                  <a:srgbClr val="FF0000"/>
                </a:solidFill>
              </a:defRPr>
            </a:pPr>
            <a:r>
              <a:rPr lang="de-DE" sz="1200">
                <a:latin typeface="+mn-lt"/>
              </a:rPr>
              <a:t>Die Lehrkraft soll Verständnis dafür entwickeln, was sie den Lernenden abverlangt -&gt; Das Verstehen der Lernziele</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Rao, Kavita; Meo, Grace (2016): </a:t>
            </a:r>
            <a:r>
              <a:rPr lang="de-DE" sz="1200">
                <a:latin typeface="+mn-lt"/>
              </a:rPr>
              <a:t>Using</a:t>
            </a:r>
            <a:r>
              <a:rPr lang="de-DE" sz="1200">
                <a:latin typeface="+mn-lt"/>
              </a:rPr>
              <a:t> Universal Design for Learning </a:t>
            </a:r>
            <a:r>
              <a:rPr lang="de-DE" sz="1200">
                <a:latin typeface="+mn-lt"/>
              </a:rPr>
              <a:t>to</a:t>
            </a:r>
            <a:r>
              <a:rPr lang="de-DE" sz="1200">
                <a:latin typeface="+mn-lt"/>
              </a:rPr>
              <a:t> Design Standards-</a:t>
            </a:r>
            <a:r>
              <a:rPr lang="de-DE" sz="1200">
                <a:latin typeface="+mn-lt"/>
              </a:rPr>
              <a:t>Based</a:t>
            </a:r>
            <a:r>
              <a:rPr lang="de-DE" sz="1200">
                <a:latin typeface="+mn-lt"/>
              </a:rPr>
              <a:t> </a:t>
            </a:r>
            <a:r>
              <a:rPr lang="de-DE" sz="1200">
                <a:latin typeface="+mn-lt"/>
              </a:rPr>
              <a:t>Lessons</a:t>
            </a:r>
            <a:r>
              <a:rPr lang="de-DE" sz="1200">
                <a:latin typeface="+mn-lt"/>
              </a:rPr>
              <a:t>. In: </a:t>
            </a:r>
            <a:r>
              <a:rPr lang="de-DE" sz="1200" i="1">
                <a:latin typeface="+mn-lt"/>
              </a:rPr>
              <a:t>SAGE Open </a:t>
            </a:r>
            <a:r>
              <a:rPr lang="de-DE" sz="1200">
                <a:latin typeface="+mn-lt"/>
              </a:rPr>
              <a:t>6 (4), 1-12. DOI: 10.1177/2158244016680688.</a:t>
            </a:r>
            <a:endParaRPr/>
          </a:p>
          <a:p>
            <a:pPr marL="171450" indent="-171450">
              <a:buSzPct val="100000"/>
              <a:buFont typeface="Arial"/>
              <a:buChar char="−"/>
              <a:defRPr sz="1800">
                <a:latin typeface="Arial"/>
                <a:ea typeface="Arial"/>
                <a:cs typeface="Arial"/>
              </a:defRPr>
            </a:pPr>
            <a:r>
              <a:rPr lang="de-DE" sz="1200">
                <a:latin typeface="+mn-lt"/>
              </a:rPr>
              <a:t>Drucker, Peter F. (1979): People and </a:t>
            </a:r>
            <a:r>
              <a:rPr lang="de-DE" sz="1200">
                <a:latin typeface="+mn-lt"/>
              </a:rPr>
              <a:t>performance</a:t>
            </a:r>
            <a:r>
              <a:rPr lang="de-DE" sz="1200">
                <a:latin typeface="+mn-lt"/>
              </a:rPr>
              <a:t>. The </a:t>
            </a:r>
            <a:r>
              <a:rPr lang="de-DE" sz="1200">
                <a:latin typeface="+mn-lt"/>
              </a:rPr>
              <a:t>best</a:t>
            </a:r>
            <a:r>
              <a:rPr lang="de-DE" sz="1200">
                <a:latin typeface="+mn-lt"/>
              </a:rPr>
              <a:t> </a:t>
            </a:r>
            <a:r>
              <a:rPr lang="de-DE" sz="1200">
                <a:latin typeface="+mn-lt"/>
              </a:rPr>
              <a:t>of</a:t>
            </a:r>
            <a:r>
              <a:rPr lang="de-DE" sz="1200">
                <a:latin typeface="+mn-lt"/>
              </a:rPr>
              <a:t> Peter Drucker on </a:t>
            </a:r>
            <a:r>
              <a:rPr lang="de-DE" sz="1200">
                <a:latin typeface="+mn-lt"/>
              </a:rPr>
              <a:t>management</a:t>
            </a:r>
            <a:r>
              <a:rPr lang="de-DE" sz="1200">
                <a:latin typeface="+mn-lt"/>
              </a:rPr>
              <a:t>. London: William Heinemann.</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171</a:t>
            </a:fld>
            <a:endParaRPr lang="de-DE"/>
          </a:p>
        </p:txBody>
      </p:sp>
    </p:spTree>
  </p:cSld>
</p:notes>
</file>

<file path=ppt/notesSlides/notesSlide17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Ministerium für Schule und Bildung des Landes Nordrhein-Westfalen (2014): Informatik. Kernlehrplan für die Sekundarstufe II Gymnasium/Gesamtschule in Nordrhein-Westfalen. 1. Aufl. (4725).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172</a:t>
            </a:fld>
            <a:endParaRPr lang="de-DE"/>
          </a:p>
        </p:txBody>
      </p:sp>
    </p:spTree>
  </p:cSld>
</p:notes>
</file>

<file path=ppt/notesSlides/notesSlide17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b="0">
                <a:latin typeface="+mn-lt"/>
              </a:rPr>
              <a:t>Evtl. auch Diagramme in alternativen Modellierungssprachen für spezielle Zielgruppen denkbar</a:t>
            </a:r>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Rao, Kavita; Meo, Grace (2016): </a:t>
            </a:r>
            <a:r>
              <a:rPr lang="de-DE" sz="1200">
                <a:latin typeface="+mn-lt"/>
              </a:rPr>
              <a:t>Using</a:t>
            </a:r>
            <a:r>
              <a:rPr lang="de-DE" sz="1200">
                <a:latin typeface="+mn-lt"/>
              </a:rPr>
              <a:t> Universal Design for Learning </a:t>
            </a:r>
            <a:r>
              <a:rPr lang="de-DE" sz="1200">
                <a:latin typeface="+mn-lt"/>
              </a:rPr>
              <a:t>to</a:t>
            </a:r>
            <a:r>
              <a:rPr lang="de-DE" sz="1200">
                <a:latin typeface="+mn-lt"/>
              </a:rPr>
              <a:t> Design Standards-</a:t>
            </a:r>
            <a:r>
              <a:rPr lang="de-DE" sz="1200">
                <a:latin typeface="+mn-lt"/>
              </a:rPr>
              <a:t>Based</a:t>
            </a:r>
            <a:r>
              <a:rPr lang="de-DE" sz="1200">
                <a:latin typeface="+mn-lt"/>
              </a:rPr>
              <a:t> </a:t>
            </a:r>
            <a:r>
              <a:rPr lang="de-DE" sz="1200">
                <a:latin typeface="+mn-lt"/>
              </a:rPr>
              <a:t>Lessons</a:t>
            </a:r>
            <a:r>
              <a:rPr lang="de-DE" sz="1200">
                <a:latin typeface="+mn-lt"/>
              </a:rPr>
              <a:t>. In: </a:t>
            </a:r>
            <a:r>
              <a:rPr lang="de-DE" sz="1200" i="1">
                <a:latin typeface="+mn-lt"/>
              </a:rPr>
              <a:t>SAGE Open </a:t>
            </a:r>
            <a:r>
              <a:rPr lang="de-DE" sz="1200">
                <a:latin typeface="+mn-lt"/>
              </a:rPr>
              <a:t>6 (4), 1-12. DOI: 10.1177/2158244016680688.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173</a:t>
            </a:fld>
            <a:endParaRPr lang="de-DE"/>
          </a:p>
        </p:txBody>
      </p:sp>
    </p:spTree>
  </p:cSld>
</p:notes>
</file>

<file path=ppt/notesSlides/notesSlide17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Herausforderung</a:t>
            </a:r>
            <a:r>
              <a:rPr lang="de-DE" sz="1200" b="0">
                <a:latin typeface="+mn-lt"/>
              </a:rPr>
              <a:t>:</a:t>
            </a:r>
            <a:r>
              <a:rPr lang="de-DE" sz="1200">
                <a:latin typeface="+mn-lt"/>
              </a:rPr>
              <a:t> </a:t>
            </a:r>
            <a:r>
              <a:rPr lang="de-DE" sz="1200" b="0">
                <a:latin typeface="+mn-lt"/>
              </a:rPr>
              <a:t>Vergleichbarkeit</a:t>
            </a:r>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Qualitäts- und </a:t>
            </a:r>
            <a:r>
              <a:rPr lang="de-DE" sz="1200">
                <a:latin typeface="+mn-lt"/>
              </a:rPr>
              <a:t>UnterstützungsAgentur</a:t>
            </a:r>
            <a:r>
              <a:rPr lang="de-DE" sz="1200">
                <a:latin typeface="+mn-lt"/>
              </a:rPr>
              <a:t> - Landesinstitut für Schule (2021): Materialien zu den zentralen Abiturprüfungen im Fach Informatik. Online verfügbar unter https://www.schulentwicklung.nrw.de/lehrplaene/upload/klp_SII/if/Dokumentation_ZA-IF_GK-LK_ab_2018_2021_12_22.pdf.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174</a:t>
            </a:fld>
            <a:endParaRPr lang="de-DE"/>
          </a:p>
        </p:txBody>
      </p:sp>
    </p:spTree>
  </p:cSld>
</p:notes>
</file>

<file path=ppt/notesSlides/notesSlide17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Rao, Kavita; Meo, Grace (2016): </a:t>
            </a:r>
            <a:r>
              <a:rPr lang="de-DE" sz="1200">
                <a:latin typeface="+mn-lt"/>
              </a:rPr>
              <a:t>Using</a:t>
            </a:r>
            <a:r>
              <a:rPr lang="de-DE" sz="1200">
                <a:latin typeface="+mn-lt"/>
              </a:rPr>
              <a:t> Universal Design for Learning </a:t>
            </a:r>
            <a:r>
              <a:rPr lang="de-DE" sz="1200">
                <a:latin typeface="+mn-lt"/>
              </a:rPr>
              <a:t>to</a:t>
            </a:r>
            <a:r>
              <a:rPr lang="de-DE" sz="1200">
                <a:latin typeface="+mn-lt"/>
              </a:rPr>
              <a:t> Design Standards-</a:t>
            </a:r>
            <a:r>
              <a:rPr lang="de-DE" sz="1200">
                <a:latin typeface="+mn-lt"/>
              </a:rPr>
              <a:t>Based</a:t>
            </a:r>
            <a:r>
              <a:rPr lang="de-DE" sz="1200">
                <a:latin typeface="+mn-lt"/>
              </a:rPr>
              <a:t> </a:t>
            </a:r>
            <a:r>
              <a:rPr lang="de-DE" sz="1200">
                <a:latin typeface="+mn-lt"/>
              </a:rPr>
              <a:t>Lessons</a:t>
            </a:r>
            <a:r>
              <a:rPr lang="de-DE" sz="1200">
                <a:latin typeface="+mn-lt"/>
              </a:rPr>
              <a:t>. In: </a:t>
            </a:r>
            <a:r>
              <a:rPr lang="de-DE" sz="1200" i="1">
                <a:latin typeface="+mn-lt"/>
              </a:rPr>
              <a:t>SAGE Open </a:t>
            </a:r>
            <a:r>
              <a:rPr lang="de-DE" sz="1200">
                <a:latin typeface="+mn-lt"/>
              </a:rPr>
              <a:t>6 (4), 1-12. DOI: 10.1177/2158244016680688.</a:t>
            </a:r>
            <a:endParaRPr/>
          </a:p>
          <a:p>
            <a:pPr marL="171450" indent="-171450">
              <a:buSzPct val="100000"/>
              <a:buFont typeface="Arial"/>
              <a:buChar char="−"/>
              <a:defRPr sz="1800">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175</a:t>
            </a:fld>
            <a:endParaRPr lang="de-DE"/>
          </a:p>
        </p:txBody>
      </p:sp>
    </p:spTree>
  </p:cSld>
</p:notes>
</file>

<file path=ppt/notesSlides/notesSlide17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Rao, Kavita; Meo, Grace (2016): </a:t>
            </a:r>
            <a:r>
              <a:rPr lang="de-DE" sz="1200">
                <a:latin typeface="+mn-lt"/>
              </a:rPr>
              <a:t>Using</a:t>
            </a:r>
            <a:r>
              <a:rPr lang="de-DE" sz="1200">
                <a:latin typeface="+mn-lt"/>
              </a:rPr>
              <a:t> Universal Design for Learning </a:t>
            </a:r>
            <a:r>
              <a:rPr lang="de-DE" sz="1200">
                <a:latin typeface="+mn-lt"/>
              </a:rPr>
              <a:t>to</a:t>
            </a:r>
            <a:r>
              <a:rPr lang="de-DE" sz="1200">
                <a:latin typeface="+mn-lt"/>
              </a:rPr>
              <a:t> Design Standards-</a:t>
            </a:r>
            <a:r>
              <a:rPr lang="de-DE" sz="1200">
                <a:latin typeface="+mn-lt"/>
              </a:rPr>
              <a:t>Based</a:t>
            </a:r>
            <a:r>
              <a:rPr lang="de-DE" sz="1200">
                <a:latin typeface="+mn-lt"/>
              </a:rPr>
              <a:t> </a:t>
            </a:r>
            <a:r>
              <a:rPr lang="de-DE" sz="1200">
                <a:latin typeface="+mn-lt"/>
              </a:rPr>
              <a:t>Lessons</a:t>
            </a:r>
            <a:r>
              <a:rPr lang="de-DE" sz="1200">
                <a:latin typeface="+mn-lt"/>
              </a:rPr>
              <a:t>. In: </a:t>
            </a:r>
            <a:r>
              <a:rPr lang="de-DE" sz="1200" i="1">
                <a:latin typeface="+mn-lt"/>
              </a:rPr>
              <a:t>SAGE Open </a:t>
            </a:r>
            <a:r>
              <a:rPr lang="de-DE" sz="1200">
                <a:latin typeface="+mn-lt"/>
              </a:rPr>
              <a:t>6 (4), 1-12. DOI: 10.1177/2158244016680688.</a:t>
            </a:r>
            <a:endParaRPr/>
          </a:p>
          <a:p>
            <a:pPr marL="171450" indent="-171450">
              <a:buSzPct val="100000"/>
              <a:buFont typeface="Arial"/>
              <a:buChar char="−"/>
              <a:defRPr>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a:p>
            <a:pPr marL="171450" marR="0" lvl="0" indent="-171450" algn="l" defTabSz="914400">
              <a:lnSpc>
                <a:spcPct val="100000"/>
              </a:lnSpc>
              <a:spcBef>
                <a:spcPts val="0"/>
              </a:spcBef>
              <a:spcAft>
                <a:spcPts val="0"/>
              </a:spcAft>
              <a:buClrTx/>
              <a:buSzPct val="100000"/>
              <a:buFont typeface="Arial"/>
              <a:buChar char="−"/>
              <a:defRPr>
                <a:latin typeface="Arial"/>
                <a:ea typeface="Arial"/>
                <a:cs typeface="Arial"/>
              </a:defRPr>
            </a:pPr>
            <a:r>
              <a:rPr lang="en-US" sz="1200">
                <a:latin typeface="+mn-lt"/>
              </a:rPr>
              <a:t>Brookshire, Robert G. (2006): Teaching UML Database Modeling to Visually Impaired Students. In: </a:t>
            </a:r>
            <a:r>
              <a:rPr lang="en-US" sz="1200" i="1">
                <a:latin typeface="+mn-lt"/>
              </a:rPr>
              <a:t>IIS </a:t>
            </a:r>
            <a:r>
              <a:rPr lang="en-US" sz="1200" i="0">
                <a:latin typeface="+mn-lt"/>
              </a:rPr>
              <a:t>(VII, 1), S. 98–101. DOI: 10.48009/1_iis_2006_98-101.</a:t>
            </a:r>
            <a:endParaRPr lang="de-DE" sz="1200">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176</a:t>
            </a:fld>
            <a:endParaRPr lang="de-DE"/>
          </a:p>
        </p:txBody>
      </p:sp>
    </p:spTree>
  </p:cSld>
</p:notes>
</file>

<file path=ppt/notesSlides/notesSlide17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Posey</a:t>
            </a:r>
            <a:r>
              <a:rPr lang="de-DE" sz="1200">
                <a:latin typeface="+mn-lt"/>
              </a:rPr>
              <a:t>, Allison (o. J.): </a:t>
            </a:r>
            <a:r>
              <a:rPr lang="de-DE" sz="1200">
                <a:latin typeface="+mn-lt"/>
              </a:rPr>
              <a:t>Lesson</a:t>
            </a:r>
            <a:r>
              <a:rPr lang="de-DE" sz="1200">
                <a:latin typeface="+mn-lt"/>
              </a:rPr>
              <a:t> </a:t>
            </a:r>
            <a:r>
              <a:rPr lang="de-DE" sz="1200">
                <a:latin typeface="+mn-lt"/>
              </a:rPr>
              <a:t>planning</a:t>
            </a:r>
            <a:r>
              <a:rPr lang="de-DE" sz="1200">
                <a:latin typeface="+mn-lt"/>
              </a:rPr>
              <a:t> </a:t>
            </a:r>
            <a:r>
              <a:rPr lang="de-DE" sz="1200">
                <a:latin typeface="+mn-lt"/>
              </a:rPr>
              <a:t>with</a:t>
            </a:r>
            <a:r>
              <a:rPr lang="de-DE" sz="1200">
                <a:latin typeface="+mn-lt"/>
              </a:rPr>
              <a:t> Universal Design for Learning (UDL). Online verfügbar unter https://www.understood.org/en/articles/lesson-planning-with-universal-design-for-learning-udl.</a:t>
            </a:r>
            <a:endParaRPr/>
          </a:p>
          <a:p>
            <a:pPr marL="171450" indent="-171450">
              <a:buSzPct val="100000"/>
              <a:buFont typeface="Arial"/>
              <a:buChar char="−"/>
              <a:defRPr>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177</a:t>
            </a:fld>
            <a:endParaRPr lang="de-DE"/>
          </a:p>
        </p:txBody>
      </p:sp>
    </p:spTree>
  </p:cSld>
</p:notes>
</file>

<file path=ppt/notesSlides/notesSlide17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sz="1800"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Israel, Maya; Last, Todd; Jeong, </a:t>
            </a:r>
            <a:r>
              <a:rPr lang="de-DE" sz="1200">
                <a:latin typeface="+mn-lt"/>
              </a:rPr>
              <a:t>Gakyung</a:t>
            </a:r>
            <a:r>
              <a:rPr lang="de-DE" sz="1200">
                <a:latin typeface="+mn-lt"/>
              </a:rPr>
              <a:t>; </a:t>
            </a:r>
            <a:r>
              <a:rPr lang="de-DE" sz="1200">
                <a:latin typeface="+mn-lt"/>
              </a:rPr>
              <a:t>Wherfel</a:t>
            </a:r>
            <a:r>
              <a:rPr lang="de-DE" sz="1200">
                <a:latin typeface="+mn-lt"/>
              </a:rPr>
              <a:t>, Quentin M. (2017): Project TACTIC: Teaching All Computational Thinking </a:t>
            </a:r>
            <a:r>
              <a:rPr lang="de-DE" sz="1200">
                <a:latin typeface="+mn-lt"/>
              </a:rPr>
              <a:t>through</a:t>
            </a:r>
            <a:r>
              <a:rPr lang="de-DE" sz="1200">
                <a:latin typeface="+mn-lt"/>
              </a:rPr>
              <a:t> </a:t>
            </a:r>
            <a:r>
              <a:rPr lang="de-DE" sz="1200">
                <a:latin typeface="+mn-lt"/>
              </a:rPr>
              <a:t>Inclusion</a:t>
            </a:r>
            <a:r>
              <a:rPr lang="de-DE" sz="1200">
                <a:latin typeface="+mn-lt"/>
              </a:rPr>
              <a:t> and </a:t>
            </a:r>
            <a:r>
              <a:rPr lang="de-DE" sz="1200">
                <a:latin typeface="+mn-lt"/>
              </a:rPr>
              <a:t>Collaboration</a:t>
            </a:r>
            <a:r>
              <a:rPr lang="de-DE" sz="1200">
                <a:latin typeface="+mn-lt"/>
              </a:rPr>
              <a:t>. </a:t>
            </a:r>
            <a:r>
              <a:rPr lang="de-DE" sz="1200">
                <a:latin typeface="+mn-lt"/>
              </a:rPr>
              <a:t>Helpful</a:t>
            </a:r>
            <a:r>
              <a:rPr lang="de-DE" sz="1200">
                <a:latin typeface="+mn-lt"/>
              </a:rPr>
              <a:t> </a:t>
            </a:r>
            <a:r>
              <a:rPr lang="de-DE" sz="1200">
                <a:latin typeface="+mn-lt"/>
              </a:rPr>
              <a:t>Strategies</a:t>
            </a:r>
            <a:r>
              <a:rPr lang="de-DE" sz="1200">
                <a:latin typeface="+mn-lt"/>
              </a:rPr>
              <a:t> for </a:t>
            </a:r>
            <a:r>
              <a:rPr lang="de-DE" sz="1200">
                <a:latin typeface="+mn-lt"/>
              </a:rPr>
              <a:t>Utilizing</a:t>
            </a:r>
            <a:r>
              <a:rPr lang="de-DE" sz="1200">
                <a:latin typeface="+mn-lt"/>
              </a:rPr>
              <a:t> </a:t>
            </a:r>
            <a:r>
              <a:rPr lang="de-DE" sz="1200">
                <a:latin typeface="+mn-lt"/>
              </a:rPr>
              <a:t>the</a:t>
            </a:r>
            <a:r>
              <a:rPr lang="de-DE" sz="1200">
                <a:latin typeface="+mn-lt"/>
              </a:rPr>
              <a:t> Universal Design For Learning Framework in Computer Science Education. </a:t>
            </a:r>
            <a:r>
              <a:rPr lang="de-DE" sz="1200">
                <a:latin typeface="+mn-lt"/>
              </a:rPr>
              <a:t>TACTICal</a:t>
            </a:r>
            <a:r>
              <a:rPr lang="de-DE" sz="1200">
                <a:latin typeface="+mn-lt"/>
              </a:rPr>
              <a:t> Teaching Brief. Online verfügbar unter https://ctrl.education.ufl.edu/wp-content/uploads/sites/5/2020/06/CTRL-TACTIC-UniversalDesign.pdf.</a:t>
            </a:r>
            <a:endParaRPr/>
          </a:p>
          <a:p>
            <a:pPr marL="171450" indent="-171450">
              <a:buSzPct val="100000"/>
              <a:buFont typeface="Arial"/>
              <a:buChar char="−"/>
              <a:defRPr sz="1800">
                <a:latin typeface="Arial"/>
                <a:ea typeface="Arial"/>
                <a:cs typeface="Arial"/>
              </a:defRPr>
            </a:pPr>
            <a:r>
              <a:rPr lang="de-DE" sz="1200">
                <a:latin typeface="+mn-lt"/>
              </a:rPr>
              <a:t>Israel, Maya; Bergeron, Lionel; Last, Todd; Ray, Meg J. (2019): </a:t>
            </a:r>
            <a:r>
              <a:rPr lang="de-DE" sz="1200">
                <a:latin typeface="+mn-lt"/>
              </a:rPr>
              <a:t>Planning</a:t>
            </a:r>
            <a:r>
              <a:rPr lang="de-DE" sz="1200">
                <a:latin typeface="+mn-lt"/>
              </a:rPr>
              <a:t> K-8 Computer Science </a:t>
            </a:r>
            <a:r>
              <a:rPr lang="de-DE" sz="1200">
                <a:latin typeface="+mn-lt"/>
              </a:rPr>
              <a:t>through</a:t>
            </a:r>
            <a:r>
              <a:rPr lang="de-DE" sz="1200">
                <a:latin typeface="+mn-lt"/>
              </a:rPr>
              <a:t> </a:t>
            </a:r>
            <a:r>
              <a:rPr lang="de-DE" sz="1200">
                <a:latin typeface="+mn-lt"/>
              </a:rPr>
              <a:t>the</a:t>
            </a:r>
            <a:r>
              <a:rPr lang="de-DE" sz="1200">
                <a:latin typeface="+mn-lt"/>
              </a:rPr>
              <a:t> UDL Framework. Online verfügbar unter https://www.learningdesigned.org/sites/default/files/Done_ISRAEL.EDIT_.DH_.JEG%20copy.pdf.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178</a:t>
            </a:fld>
            <a:endParaRPr lang="de-DE"/>
          </a:p>
        </p:txBody>
      </p:sp>
    </p:spTree>
  </p:cSld>
</p:notes>
</file>

<file path=ppt/notesSlides/notesSlide17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https://theothermath.com/index.php/2017/09/03/what-is-udl-in-the-math-classroom/</a:t>
            </a:r>
            <a:endParaRPr/>
          </a:p>
          <a:p>
            <a:pPr marL="628650" lvl="1" indent="-171450">
              <a:buSzPct val="100000"/>
              <a:buFont typeface="Arial"/>
              <a:buChar char="−"/>
              <a:defRPr/>
            </a:pPr>
            <a:r>
              <a:rPr lang="de-DE" sz="1200">
                <a:latin typeface="+mn-lt"/>
              </a:rPr>
              <a:t>Super Abbildung zum Ausdifferenzieren des Unterschieds zwischen UDL und DI</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CEEDAR Center (2015): Universal Design for Learning Anchor </a:t>
            </a:r>
            <a:r>
              <a:rPr lang="de-DE" sz="1200">
                <a:latin typeface="+mn-lt"/>
              </a:rPr>
              <a:t>Presentation</a:t>
            </a:r>
            <a:r>
              <a:rPr lang="de-DE" sz="1200">
                <a:latin typeface="+mn-lt"/>
              </a:rPr>
              <a:t>. Anchor </a:t>
            </a:r>
            <a:r>
              <a:rPr lang="de-DE" sz="1200">
                <a:latin typeface="+mn-lt"/>
              </a:rPr>
              <a:t>Presentation</a:t>
            </a:r>
            <a:r>
              <a:rPr lang="de-DE" sz="1200">
                <a:latin typeface="+mn-lt"/>
              </a:rPr>
              <a:t> </a:t>
            </a:r>
            <a:r>
              <a:rPr lang="de-DE" sz="1200">
                <a:latin typeface="+mn-lt"/>
              </a:rPr>
              <a:t>Facilitator’s</a:t>
            </a:r>
            <a:r>
              <a:rPr lang="de-DE" sz="1200">
                <a:latin typeface="+mn-lt"/>
              </a:rPr>
              <a:t> Guide. Online verfügbar unter https://ceedar.education.ufl.edu/wp-content/uploads/2015/05/UDL-Facilitation-Guide.pdf.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179</a:t>
            </a:fld>
            <a:endParaRPr lang="de-DE"/>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latin typeface="Arial"/>
                <a:ea typeface="Arial"/>
                <a:cs typeface="Arial"/>
              </a:defRPr>
            </a:pPr>
            <a:r>
              <a:rPr lang="de-DE" b="1">
                <a:latin typeface="+mn-lt"/>
              </a:rPr>
              <a:t>Komorbität</a:t>
            </a:r>
            <a:r>
              <a:rPr lang="de-DE" sz="1200" b="0">
                <a:latin typeface="+mn-lt"/>
              </a:rPr>
              <a:t>: </a:t>
            </a:r>
            <a:r>
              <a:rPr lang="de-DE">
                <a:latin typeface="+mn-lt"/>
              </a:rPr>
              <a:t>Doppel-/Mehrfachdiagnosen</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18</a:t>
            </a:fld>
            <a:endParaRPr lang="de-DE"/>
          </a:p>
        </p:txBody>
      </p:sp>
    </p:spTree>
  </p:cSld>
</p:notes>
</file>

<file path=ppt/notesSlides/notesSlide18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B495E94-71D6-0C7E-AD52-BF2C4F65EE4F}" type="slidenum">
              <a:rPr/>
              <a:t/>
            </a:fld>
            <a:endParaRPr/>
          </a:p>
        </p:txBody>
      </p:sp>
    </p:spTree>
  </p:cSld>
</p:notes>
</file>

<file path=ppt/notesSlides/notesSlide18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0AB309C-51C9-EFAF-72B5-7A0CCC109492}" type="slidenum">
              <a:rPr/>
              <a:t/>
            </a:fld>
            <a:endParaRPr/>
          </a:p>
        </p:txBody>
      </p:sp>
    </p:spTree>
  </p:cSld>
</p:notes>
</file>

<file path=ppt/notesSlides/notesSlide18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00D9B1E-54F2-000A-8D05-9447B637CE22}" type="slidenum">
              <a:rPr/>
              <a:t/>
            </a:fld>
            <a:endParaRPr/>
          </a:p>
        </p:txBody>
      </p:sp>
    </p:spTree>
  </p:cSld>
</p:notes>
</file>

<file path=ppt/notesSlides/notesSlide18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98178DF-FFF4-86B5-2449-AA40B4D0F614}" type="slidenum">
              <a:rPr/>
              <a:t/>
            </a:fld>
            <a:endParaRPr/>
          </a:p>
        </p:txBody>
      </p:sp>
    </p:spTree>
  </p:cSld>
</p:notes>
</file>

<file path=ppt/notesSlides/notesSlide18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4F3F36B-2197-D00D-4AF1-3469534FF29C}" type="slidenum">
              <a:rPr/>
              <a:t/>
            </a:fld>
            <a:endParaRPr/>
          </a:p>
        </p:txBody>
      </p:sp>
    </p:spTree>
  </p:cSld>
</p:notes>
</file>

<file path=ppt/notesSlides/notesSlide18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B40C42B-9191-0743-A444-503914798F06}" type="slidenum">
              <a:rPr/>
              <a:t/>
            </a:fld>
            <a:endParaRPr/>
          </a:p>
        </p:txBody>
      </p:sp>
    </p:spTree>
  </p:cSld>
</p:notes>
</file>

<file path=ppt/notesSlides/notesSlide18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41DA2E6-3613-235A-5CB1-9FF60E56143E}" type="slidenum">
              <a:rPr/>
              <a:t/>
            </a:fld>
            <a:endParaRPr/>
          </a:p>
        </p:txBody>
      </p:sp>
    </p:spTree>
  </p:cSld>
</p:notes>
</file>

<file path=ppt/notesSlides/notesSlide18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8736AB7-5AD2-A72E-CC30-835F7EA6C76A}" type="slidenum">
              <a:rPr/>
              <a:t/>
            </a:fld>
            <a:endParaRPr/>
          </a:p>
        </p:txBody>
      </p:sp>
    </p:spTree>
  </p:cSld>
</p:notes>
</file>

<file path=ppt/notesSlides/notesSlide18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B6C1199-6705-7ACB-685F-9E4844C14002}" type="slidenum">
              <a:rPr/>
              <a:t/>
            </a:fld>
            <a:endParaRPr/>
          </a:p>
        </p:txBody>
      </p:sp>
    </p:spTree>
  </p:cSld>
</p:notes>
</file>

<file path=ppt/notesSlides/notesSlide18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2C5E097-BA71-7C84-B7BA-4C15C330D257}"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Kultusministerkonferenz (2011): Inklusive Bildung von Kindern und Jugendlichen mit Behinderungen in Schulen. Beschluss der Kultusministerkonferenz vom 20.10.2011. Fundstelle: https://www.kmk.org/fileadmin/Dateien/veroeffentlichungen_beschluesse/2011/2011_10_20-Inklusive-Bildung.pdf.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19</a:t>
            </a:fld>
            <a:endParaRPr lang="de-DE"/>
          </a:p>
        </p:txBody>
      </p:sp>
    </p:spTree>
  </p:cSld>
</p:notes>
</file>

<file path=ppt/notesSlides/notesSlide19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A898C60-5FD9-DCD9-4098-847E9EFD454B}" type="slidenum">
              <a:rPr/>
              <a:t/>
            </a:fld>
            <a:endParaRPr/>
          </a:p>
        </p:txBody>
      </p:sp>
    </p:spTree>
  </p:cSld>
</p:notes>
</file>

<file path=ppt/notesSlides/notesSlide19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16218B1-A0A7-54C8-5871-9D41A4634A4D}" type="slidenum">
              <a:rPr/>
              <a:t/>
            </a:fld>
            <a:endParaRPr/>
          </a:p>
        </p:txBody>
      </p:sp>
    </p:spTree>
  </p:cSld>
</p:notes>
</file>

<file path=ppt/notesSlides/notesSlide19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45AE1E4-E4C5-904E-1202-6155B02F89C0}" type="slidenum">
              <a:rPr/>
              <a:t/>
            </a:fld>
            <a:endParaRPr/>
          </a:p>
        </p:txBody>
      </p:sp>
    </p:spTree>
  </p:cSld>
</p:notes>
</file>

<file path=ppt/notesSlides/notesSlide19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F40DEAB-D9FD-2FE1-0F6A-084440C8EF71}" type="slidenum">
              <a:rPr/>
              <a:t/>
            </a:fld>
            <a:endParaRPr/>
          </a:p>
        </p:txBody>
      </p:sp>
    </p:spTree>
  </p:cSld>
</p:notes>
</file>

<file path=ppt/notesSlides/notesSlide19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7941301-8B22-15EC-3320-19819C557496}" type="slidenum">
              <a:rPr/>
              <a:t/>
            </a:fld>
            <a:endParaRPr/>
          </a:p>
        </p:txBody>
      </p:sp>
    </p:spTree>
  </p:cSld>
</p:notes>
</file>

<file path=ppt/notesSlides/notesSlide19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4339C67-4C69-6C70-2F2F-3D5157082B56}" type="slidenum">
              <a:rPr/>
              <a:t/>
            </a:fld>
            <a:endParaRPr/>
          </a:p>
        </p:txBody>
      </p:sp>
    </p:spTree>
  </p:cSld>
</p:notes>
</file>

<file path=ppt/notesSlides/notesSlide19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E712CB2-C644-44B1-9E57-904F391BA354}" type="slidenum">
              <a:rPr/>
              <a:t/>
            </a:fld>
            <a:endParaRPr/>
          </a:p>
        </p:txBody>
      </p:sp>
    </p:spTree>
  </p:cSld>
</p:notes>
</file>

<file path=ppt/notesSlides/notesSlide19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D8BE030-B91B-8250-7B62-9AC0BC79E04F}" type="slidenum">
              <a:rPr/>
              <a:t/>
            </a:fld>
            <a:endParaRPr/>
          </a:p>
        </p:txBody>
      </p:sp>
    </p:spTree>
  </p:cSld>
</p:notes>
</file>

<file path=ppt/notesSlides/notesSlide19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198</a:t>
            </a:fld>
            <a:endParaRPr lang="de-DE"/>
          </a:p>
        </p:txBody>
      </p:sp>
    </p:spTree>
  </p:cSld>
</p:notes>
</file>

<file path=ppt/notesSlides/notesSlide19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4CF7AA8-4683-C9B3-2984-671994BB0C47}"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a:t>
            </a:fld>
            <a:endParaRPr lang="de-DE"/>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Landtag Nordrhein-Westfalen (2005): Schulgesetz für das Land Nordrhein-Westfalen. Schulgesetz NRW - SchulG, vom 05.05.2023. Online verfügbar unter https://recht.nrw.de/lmi/owa/br_text_anzeigen?v_id=10000000000000000524.</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20</a:t>
            </a:fld>
            <a:endParaRPr lang="de-DE"/>
          </a:p>
        </p:txBody>
      </p:sp>
    </p:spTree>
  </p:cSld>
</p:notes>
</file>

<file path=ppt/notesSlides/notesSlide20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2FBDD98-A89A-219C-BAC1-510DE0030E3B}"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6513BE4-68EC-4C94-EC8F-AA7E6849AD6E}"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Begriffsbestimmung </a:t>
            </a:r>
            <a:r>
              <a:rPr lang="de-DE" sz="1200" b="1" i="1">
                <a:latin typeface="+mn-lt"/>
              </a:rPr>
              <a:t>harte/weiche Technologien</a:t>
            </a:r>
            <a:r>
              <a:rPr lang="de-DE" sz="1200" b="0">
                <a:latin typeface="+mn-lt"/>
              </a:rPr>
              <a:t>:</a:t>
            </a:r>
            <a:endParaRPr lang="de-DE" sz="1200" b="1">
              <a:latin typeface="+mn-lt"/>
            </a:endParaRPr>
          </a:p>
          <a:p>
            <a:pPr marL="171450" indent="-171450">
              <a:buFont typeface="Symbol"/>
              <a:buChar char="-"/>
              <a:defRPr/>
            </a:pPr>
            <a:r>
              <a:rPr lang="de-DE" sz="1200" b="0">
                <a:latin typeface="+mn-lt"/>
              </a:rPr>
              <a:t>Breites Bedeutungsspektrum</a:t>
            </a:r>
            <a:endParaRPr/>
          </a:p>
          <a:p>
            <a:pPr marL="171450" indent="-171450">
              <a:buFont typeface="Symbol"/>
              <a:buChar char="-"/>
              <a:defRPr/>
            </a:pPr>
            <a:r>
              <a:rPr lang="de-DE" sz="1200" b="0">
                <a:latin typeface="+mn-lt"/>
              </a:rPr>
              <a:t>Immer im Kontext gesellschaftlicher Implikationen zu betrachten</a:t>
            </a:r>
            <a:endParaRPr/>
          </a:p>
          <a:p>
            <a:pPr marL="171450" indent="-171450">
              <a:buFont typeface="Symbol"/>
              <a:buChar char="-"/>
              <a:defRPr/>
            </a:pPr>
            <a:r>
              <a:rPr lang="de-DE" sz="1200" b="1">
                <a:latin typeface="+mn-lt"/>
              </a:rPr>
              <a:t>Harte Technologien</a:t>
            </a:r>
            <a:r>
              <a:rPr lang="de-DE" sz="1200" b="0">
                <a:latin typeface="+mn-lt"/>
              </a:rPr>
              <a:t>: Haptische, materielle Technologien (z. B. Maschinen, Geräte, Hardware, …)</a:t>
            </a:r>
            <a:endParaRPr/>
          </a:p>
          <a:p>
            <a:pPr marL="171450" indent="-171450">
              <a:buFont typeface="Symbol"/>
              <a:buChar char="-"/>
              <a:defRPr/>
            </a:pPr>
            <a:r>
              <a:rPr lang="de-DE" sz="1200" b="1">
                <a:latin typeface="+mn-lt"/>
              </a:rPr>
              <a:t>Weiche Technologien</a:t>
            </a:r>
            <a:r>
              <a:rPr lang="de-DE" sz="1200" b="0">
                <a:latin typeface="+mn-lt"/>
              </a:rPr>
              <a:t>: Nicht-haptische, immaterielle Technologien (z. B. Prozesse, Abläufe, Software, …)</a:t>
            </a:r>
            <a:endParaRPr/>
          </a:p>
          <a:p>
            <a:pPr marL="0" indent="0">
              <a:buFont typeface="Symbol"/>
              <a:buNone/>
              <a:defRPr/>
            </a:pPr>
            <a:endParaRPr lang="de-DE" sz="1200" b="0">
              <a:latin typeface="+mn-lt"/>
            </a:endParaRPr>
          </a:p>
          <a:p>
            <a:pPr marL="0" indent="0">
              <a:buFont typeface="Symbol"/>
              <a:buNone/>
              <a:defRPr/>
            </a:pPr>
            <a:r>
              <a:rPr lang="de-DE" sz="1200" b="1">
                <a:latin typeface="+mn-lt"/>
              </a:rPr>
              <a:t>Unterscheidung </a:t>
            </a:r>
            <a:r>
              <a:rPr lang="de-DE" sz="1200" b="1" i="1">
                <a:latin typeface="+mn-lt"/>
              </a:rPr>
              <a:t>adaptiv</a:t>
            </a:r>
            <a:r>
              <a:rPr lang="de-DE" sz="1200" b="1">
                <a:latin typeface="+mn-lt"/>
              </a:rPr>
              <a:t>, </a:t>
            </a:r>
            <a:r>
              <a:rPr lang="de-DE" sz="1200" b="1" i="1">
                <a:latin typeface="+mn-lt"/>
              </a:rPr>
              <a:t>adaptierbar </a:t>
            </a:r>
            <a:r>
              <a:rPr lang="de-DE" sz="1200" b="1" i="0">
                <a:latin typeface="+mn-lt"/>
              </a:rPr>
              <a:t>und </a:t>
            </a:r>
            <a:r>
              <a:rPr lang="de-DE" sz="1200" b="1" i="1">
                <a:latin typeface="+mn-lt"/>
              </a:rPr>
              <a:t>adaptiert</a:t>
            </a:r>
            <a:r>
              <a:rPr lang="de-DE" sz="1200" b="0">
                <a:latin typeface="+mn-lt"/>
              </a:rPr>
              <a:t>: (s. https://www.uni-flensburg.de/fileadmin/content/institute/mathematik/winter/2005-lernsoftware-und-lehrwerke.pdf)</a:t>
            </a:r>
            <a:endParaRPr/>
          </a:p>
          <a:p>
            <a:pPr marL="171450" indent="-171450">
              <a:buFont typeface="Symbol"/>
              <a:buChar char="-"/>
              <a:defRPr/>
            </a:pPr>
            <a:r>
              <a:rPr lang="de-DE" sz="1200" b="0" i="1">
                <a:latin typeface="+mn-lt"/>
              </a:rPr>
              <a:t>Adaptiv</a:t>
            </a:r>
            <a:r>
              <a:rPr lang="de-DE" sz="1200" b="0">
                <a:latin typeface="+mn-lt"/>
              </a:rPr>
              <a:t>: Technologie passt sich selbstständig an die Bedürfnisse der Nutzenden an.</a:t>
            </a:r>
            <a:endParaRPr/>
          </a:p>
          <a:p>
            <a:pPr marL="171450" indent="-171450">
              <a:buFont typeface="Symbol"/>
              <a:buChar char="-"/>
              <a:defRPr/>
            </a:pPr>
            <a:r>
              <a:rPr lang="de-DE" sz="1200" b="0" i="1">
                <a:latin typeface="+mn-lt"/>
              </a:rPr>
              <a:t>Adaptierbar</a:t>
            </a:r>
            <a:r>
              <a:rPr lang="de-DE" sz="1200" b="0">
                <a:latin typeface="+mn-lt"/>
              </a:rPr>
              <a:t>: Technologie wird durch Nutzenden an seine Bedürfnisse angepasst.</a:t>
            </a:r>
            <a:endParaRPr/>
          </a:p>
          <a:p>
            <a:pPr marL="171450" indent="-171450">
              <a:buFont typeface="Symbol"/>
              <a:buChar char="-"/>
              <a:defRPr/>
            </a:pPr>
            <a:r>
              <a:rPr lang="de-DE" sz="1200" b="0" i="1" u="sng">
                <a:latin typeface="+mn-lt"/>
              </a:rPr>
              <a:t>Adaptiert</a:t>
            </a:r>
            <a:r>
              <a:rPr lang="de-DE" sz="1200" b="0" u="sng">
                <a:latin typeface="+mn-lt"/>
              </a:rPr>
              <a:t>: Technologien, die an die Bedürfnisse eines Nutzenden angepasst worden sind.</a:t>
            </a:r>
            <a:endParaRPr/>
          </a:p>
          <a:p>
            <a:pPr>
              <a:defRPr/>
            </a:pPr>
            <a:endParaRPr lang="de-DE" sz="1200" b="1">
              <a:latin typeface="+mn-lt"/>
            </a:endParaRPr>
          </a:p>
          <a:p>
            <a:pPr>
              <a:defRPr/>
            </a:pPr>
            <a:r>
              <a:rPr lang="de-DE" sz="1200" b="1">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Sani-Bozkurt, </a:t>
            </a:r>
            <a:r>
              <a:rPr lang="de-DE" sz="1200">
                <a:latin typeface="+mn-lt"/>
              </a:rPr>
              <a:t>Sunagul</a:t>
            </a:r>
            <a:r>
              <a:rPr lang="de-DE" sz="1200">
                <a:latin typeface="+mn-lt"/>
              </a:rPr>
              <a:t> (2019): Universal Design </a:t>
            </a:r>
            <a:r>
              <a:rPr lang="de-DE" sz="1200">
                <a:latin typeface="+mn-lt"/>
              </a:rPr>
              <a:t>Principles</a:t>
            </a:r>
            <a:r>
              <a:rPr lang="de-DE" sz="1200">
                <a:latin typeface="+mn-lt"/>
              </a:rPr>
              <a:t> and Technology-</a:t>
            </a:r>
            <a:r>
              <a:rPr lang="de-DE" sz="1200">
                <a:latin typeface="+mn-lt"/>
              </a:rPr>
              <a:t>Supported</a:t>
            </a:r>
            <a:r>
              <a:rPr lang="de-DE" sz="1200">
                <a:latin typeface="+mn-lt"/>
              </a:rPr>
              <a:t> Learning in </a:t>
            </a:r>
            <a:r>
              <a:rPr lang="de-DE" sz="1200">
                <a:latin typeface="+mn-lt"/>
              </a:rPr>
              <a:t>the</a:t>
            </a:r>
            <a:r>
              <a:rPr lang="de-DE" sz="1200">
                <a:latin typeface="+mn-lt"/>
              </a:rPr>
              <a:t> Digital </a:t>
            </a:r>
            <a:r>
              <a:rPr lang="de-DE" sz="1200">
                <a:latin typeface="+mn-lt"/>
              </a:rPr>
              <a:t>Era</a:t>
            </a:r>
            <a:r>
              <a:rPr lang="de-DE" sz="1200">
                <a:latin typeface="+mn-lt"/>
              </a:rPr>
              <a:t>: Assistive Technologies in Inclusive Learning. In: Lawrence </a:t>
            </a:r>
            <a:r>
              <a:rPr lang="de-DE" sz="1200">
                <a:latin typeface="+mn-lt"/>
              </a:rPr>
              <a:t>Tomei</a:t>
            </a:r>
            <a:r>
              <a:rPr lang="de-DE" sz="1200">
                <a:latin typeface="+mn-lt"/>
              </a:rPr>
              <a:t> und Ebba </a:t>
            </a:r>
            <a:r>
              <a:rPr lang="de-DE" sz="1200">
                <a:latin typeface="+mn-lt"/>
              </a:rPr>
              <a:t>Ossiannilsson</a:t>
            </a:r>
            <a:r>
              <a:rPr lang="de-DE" sz="1200">
                <a:latin typeface="+mn-lt"/>
              </a:rPr>
              <a:t> (</a:t>
            </a:r>
            <a:r>
              <a:rPr lang="de-DE" sz="1200">
                <a:latin typeface="+mn-lt"/>
              </a:rPr>
              <a:t>Hg</a:t>
            </a:r>
            <a:r>
              <a:rPr lang="de-DE" sz="1200">
                <a:latin typeface="+mn-lt"/>
              </a:rPr>
              <a:t>.): </a:t>
            </a:r>
            <a:r>
              <a:rPr lang="de-DE" sz="1200">
                <a:latin typeface="+mn-lt"/>
              </a:rPr>
              <a:t>Ubiquitous</a:t>
            </a:r>
            <a:r>
              <a:rPr lang="de-DE" sz="1200">
                <a:latin typeface="+mn-lt"/>
              </a:rPr>
              <a:t> Inclusive Learning in a Digital </a:t>
            </a:r>
            <a:r>
              <a:rPr lang="de-DE" sz="1200">
                <a:latin typeface="+mn-lt"/>
              </a:rPr>
              <a:t>Era</a:t>
            </a:r>
            <a:r>
              <a:rPr lang="de-DE" sz="1200">
                <a:latin typeface="+mn-lt"/>
              </a:rPr>
              <a:t>: IGI Global (</a:t>
            </a:r>
            <a:r>
              <a:rPr lang="de-DE" sz="1200">
                <a:latin typeface="+mn-lt"/>
              </a:rPr>
              <a:t>Advances</a:t>
            </a:r>
            <a:r>
              <a:rPr lang="de-DE" sz="1200">
                <a:latin typeface="+mn-lt"/>
              </a:rPr>
              <a:t> in Educational Technologies and Instructional Design), S. 107–127.</a:t>
            </a:r>
            <a:endParaRPr/>
          </a:p>
          <a:p>
            <a:pPr marL="171450" marR="0" lvl="0" indent="-171450" algn="l" defTabSz="914400">
              <a:lnSpc>
                <a:spcPct val="100000"/>
              </a:lnSpc>
              <a:spcBef>
                <a:spcPts val="0"/>
              </a:spcBef>
              <a:spcAft>
                <a:spcPts val="0"/>
              </a:spcAft>
              <a:buClrTx/>
              <a:buSzTx/>
              <a:buFont typeface="Symbol"/>
              <a:buChar char="-"/>
              <a:defRPr/>
            </a:pPr>
            <a:r>
              <a:rPr lang="en-US" sz="1200">
                <a:latin typeface="+mn-lt"/>
              </a:rPr>
              <a:t>Australian National Training Authority (2005): Adaptive and assistive technologies in e-learning. An examination of the range and functionality of currently available technology and potential areas for future development. Online </a:t>
            </a:r>
            <a:r>
              <a:rPr lang="en-US" sz="1200">
                <a:latin typeface="+mn-lt"/>
              </a:rPr>
              <a:t>verfügbar</a:t>
            </a:r>
            <a:r>
              <a:rPr lang="en-US" sz="1200">
                <a:latin typeface="+mn-lt"/>
              </a:rPr>
              <a:t> </a:t>
            </a:r>
            <a:r>
              <a:rPr lang="en-US" sz="1200">
                <a:latin typeface="+mn-lt"/>
              </a:rPr>
              <a:t>unter</a:t>
            </a:r>
            <a:r>
              <a:rPr lang="en-US" sz="1200">
                <a:latin typeface="+mn-lt"/>
              </a:rPr>
              <a:t> http://www.medialt.no/pub/utin/adaptive_and_assistive_technologies_in_elearning_report.pdf.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22</a:t>
            </a:fld>
            <a:endParaRPr lang="de-DE"/>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indent="0">
              <a:buSzPct val="100000"/>
              <a:buFont typeface="Arial"/>
              <a:buNone/>
              <a:defRPr b="1"/>
            </a:pPr>
            <a:r>
              <a:rPr lang="de-DE" sz="1200">
                <a:latin typeface="+mn-lt"/>
                <a:cs typeface="Arial"/>
              </a:rPr>
              <a:t>Assistive Technologien</a:t>
            </a:r>
            <a:r>
              <a:rPr lang="de-DE" sz="1200" b="0">
                <a:latin typeface="+mn-lt"/>
              </a:rPr>
              <a:t>:</a:t>
            </a:r>
            <a:endParaRPr lang="de-DE" sz="1200">
              <a:latin typeface="+mn-lt"/>
              <a:cs typeface="Arial"/>
            </a:endParaRPr>
          </a:p>
          <a:p>
            <a:pPr marL="171450" indent="-171450">
              <a:buSzPct val="100000"/>
              <a:buFont typeface="Symbol"/>
              <a:buChar char="-"/>
              <a:defRPr b="1"/>
            </a:pPr>
            <a:r>
              <a:rPr lang="de-DE" sz="1200">
                <a:latin typeface="+mn-lt"/>
                <a:cs typeface="Arial"/>
              </a:rPr>
              <a:t>Text-</a:t>
            </a:r>
            <a:r>
              <a:rPr lang="de-DE" sz="1200">
                <a:latin typeface="+mn-lt"/>
                <a:cs typeface="Arial"/>
              </a:rPr>
              <a:t>to</a:t>
            </a:r>
            <a:r>
              <a:rPr lang="de-DE" sz="1200">
                <a:latin typeface="+mn-lt"/>
                <a:cs typeface="Arial"/>
              </a:rPr>
              <a:t>-Speech: </a:t>
            </a:r>
            <a:r>
              <a:rPr lang="de-DE" sz="1200" b="0">
                <a:latin typeface="+mn-lt"/>
                <a:cs typeface="Arial"/>
              </a:rPr>
              <a:t>Vorlesehilfe für jedermann (z. B. beim Fahren im Auto)</a:t>
            </a:r>
            <a:endParaRPr/>
          </a:p>
          <a:p>
            <a:pPr marL="171450" marR="0" lvl="0" indent="-171450" algn="l" defTabSz="457200">
              <a:lnSpc>
                <a:spcPct val="100000"/>
              </a:lnSpc>
              <a:spcBef>
                <a:spcPts val="0"/>
              </a:spcBef>
              <a:spcAft>
                <a:spcPts val="0"/>
              </a:spcAft>
              <a:buClrTx/>
              <a:buSzPct val="100000"/>
              <a:buFont typeface="Symbol"/>
              <a:buChar char="-"/>
              <a:defRPr b="1"/>
            </a:pPr>
            <a:r>
              <a:rPr lang="de-DE" sz="1200">
                <a:latin typeface="+mn-lt"/>
                <a:cs typeface="Arial"/>
              </a:rPr>
              <a:t>Zugängliche Farben: </a:t>
            </a:r>
            <a:r>
              <a:rPr lang="de-DE" sz="1200" b="0">
                <a:latin typeface="+mn-lt"/>
                <a:cs typeface="Arial"/>
              </a:rPr>
              <a:t>für Menschen mit Farbblindheit</a:t>
            </a:r>
            <a:endParaRPr/>
          </a:p>
          <a:p>
            <a:pPr marL="171450" indent="-171450">
              <a:buSzPct val="100000"/>
              <a:buFont typeface="Arial"/>
              <a:buChar char="•"/>
              <a:defRPr b="1"/>
            </a:pPr>
            <a:endParaRPr lang="de-DE" sz="1200" b="0">
              <a:latin typeface="+mn-lt"/>
              <a:cs typeface="Arial"/>
            </a:endParaRPr>
          </a:p>
          <a:p>
            <a:pPr marL="0" indent="0">
              <a:buSzPct val="100000"/>
              <a:buFont typeface="Arial"/>
              <a:buNone/>
              <a:defRPr b="1"/>
            </a:pPr>
            <a:r>
              <a:rPr lang="de-DE" sz="1200" b="1">
                <a:latin typeface="+mn-lt"/>
              </a:rPr>
              <a:t>Adaptierte</a:t>
            </a:r>
            <a:r>
              <a:rPr lang="de-DE" sz="1200" b="1">
                <a:latin typeface="+mn-lt"/>
                <a:cs typeface="Arial"/>
              </a:rPr>
              <a:t> Technologien</a:t>
            </a:r>
            <a:r>
              <a:rPr lang="de-DE" sz="1200" b="0">
                <a:latin typeface="+mn-lt"/>
              </a:rPr>
              <a:t>:</a:t>
            </a:r>
            <a:endParaRPr lang="de-DE" sz="1200" b="1">
              <a:latin typeface="+mn-lt"/>
              <a:cs typeface="Arial"/>
            </a:endParaRPr>
          </a:p>
          <a:p>
            <a:pPr marL="171450" indent="-171450">
              <a:buSzPct val="100000"/>
              <a:buFont typeface="Symbol"/>
              <a:buChar char="-"/>
              <a:defRPr b="1"/>
            </a:pPr>
            <a:r>
              <a:rPr lang="de-DE" sz="1200">
                <a:latin typeface="+mn-lt"/>
                <a:cs typeface="Arial"/>
              </a:rPr>
              <a:t>Screenreader: </a:t>
            </a:r>
            <a:r>
              <a:rPr lang="de-DE" sz="1200" b="0">
                <a:latin typeface="+mn-lt"/>
                <a:cs typeface="Arial"/>
              </a:rPr>
              <a:t>Angepasste Software für Menschen mit Beeinträchtigungen beim Sehen</a:t>
            </a:r>
            <a:endParaRPr/>
          </a:p>
          <a:p>
            <a:pPr marL="171450" indent="-171450">
              <a:buSzPct val="100000"/>
              <a:buFont typeface="Symbol"/>
              <a:buChar char="-"/>
              <a:defRPr b="1"/>
            </a:pPr>
            <a:r>
              <a:rPr lang="de-DE" sz="1200">
                <a:latin typeface="+mn-lt"/>
                <a:cs typeface="Arial"/>
              </a:rPr>
              <a:t>JAWS: </a:t>
            </a:r>
            <a:r>
              <a:rPr lang="de-DE" sz="1200" b="0">
                <a:latin typeface="+mn-lt"/>
                <a:cs typeface="Arial"/>
              </a:rPr>
              <a:t>Job Access </a:t>
            </a:r>
            <a:r>
              <a:rPr lang="de-DE" sz="1200" b="0">
                <a:latin typeface="+mn-lt"/>
                <a:cs typeface="Arial"/>
              </a:rPr>
              <a:t>with</a:t>
            </a:r>
            <a:r>
              <a:rPr lang="de-DE" sz="1200" b="0">
                <a:latin typeface="+mn-lt"/>
                <a:cs typeface="Arial"/>
              </a:rPr>
              <a:t> Speech</a:t>
            </a:r>
            <a:endParaRPr/>
          </a:p>
          <a:p>
            <a:pPr marL="171450" indent="-171450">
              <a:buSzPct val="100000"/>
              <a:buFont typeface="Symbol"/>
              <a:buChar char="-"/>
              <a:defRPr b="1"/>
            </a:pPr>
            <a:r>
              <a:rPr lang="de-DE" sz="1200">
                <a:latin typeface="+mn-lt"/>
                <a:cs typeface="Arial"/>
              </a:rPr>
              <a:t>NVDA: </a:t>
            </a:r>
            <a:r>
              <a:rPr lang="de-DE" sz="1200" b="0">
                <a:solidFill>
                  <a:srgbClr val="4D5156"/>
                </a:solidFill>
                <a:latin typeface="+mn-lt"/>
                <a:ea typeface="Arial"/>
                <a:cs typeface="Arial"/>
              </a:rPr>
              <a:t>NonVisual</a:t>
            </a:r>
            <a:r>
              <a:rPr lang="de-DE" sz="1200" b="0">
                <a:solidFill>
                  <a:srgbClr val="4D5156"/>
                </a:solidFill>
                <a:latin typeface="+mn-lt"/>
                <a:ea typeface="Arial"/>
                <a:cs typeface="Arial"/>
              </a:rPr>
              <a:t> Desktop Access (MS Windows-basiert)</a:t>
            </a:r>
            <a:endParaRPr/>
          </a:p>
          <a:p>
            <a:pPr marL="171450" indent="-171450">
              <a:buSzPct val="100000"/>
              <a:buFont typeface="Symbol"/>
              <a:buChar char="-"/>
              <a:defRPr b="1">
                <a:solidFill>
                  <a:srgbClr val="4D5156"/>
                </a:solidFill>
                <a:latin typeface="Arial"/>
                <a:ea typeface="Arial"/>
                <a:cs typeface="Arial"/>
              </a:defRPr>
            </a:pPr>
            <a:r>
              <a:rPr lang="de-DE" sz="1200">
                <a:latin typeface="+mn-lt"/>
                <a:cs typeface="Arial"/>
              </a:rPr>
              <a:t>Sip</a:t>
            </a:r>
            <a:r>
              <a:rPr lang="de-DE" sz="1200">
                <a:latin typeface="+mn-lt"/>
                <a:cs typeface="Arial"/>
              </a:rPr>
              <a:t>-and-puff: </a:t>
            </a:r>
            <a:r>
              <a:rPr lang="de-DE" sz="1200" b="0">
                <a:latin typeface="+mn-lt"/>
                <a:cs typeface="Arial"/>
              </a:rPr>
              <a:t>Steuerung mit Mund oder Kopfbewegungen</a:t>
            </a:r>
            <a:endParaRPr lang="de-DE" sz="1200" b="1">
              <a:latin typeface="+mn-lt"/>
            </a:endParaRPr>
          </a:p>
          <a:p>
            <a:pPr>
              <a:defRPr/>
            </a:pPr>
            <a:endParaRPr lang="de-DE" sz="1200" b="1">
              <a:latin typeface="+mn-lt"/>
            </a:endParaRPr>
          </a:p>
          <a:p>
            <a:pPr>
              <a:defRPr/>
            </a:pPr>
            <a:r>
              <a:rPr lang="de-DE" sz="1200" b="1">
                <a:latin typeface="+mn-lt"/>
              </a:rPr>
              <a:t>Quellenangaben</a:t>
            </a:r>
            <a:r>
              <a:rPr lang="de-DE" sz="1200">
                <a:latin typeface="+mn-lt"/>
              </a:rPr>
              <a:t>:</a:t>
            </a:r>
            <a:endParaRPr/>
          </a:p>
          <a:p>
            <a:pPr marL="285750" marR="1000" indent="-285750">
              <a:buFont typeface="Symbol"/>
              <a:buChar char="-"/>
              <a:defRPr/>
            </a:pPr>
            <a:r>
              <a:rPr lang="de-DE" sz="1200">
                <a:latin typeface="+mn-lt"/>
              </a:rPr>
              <a:t>Melillo, Paolo; </a:t>
            </a:r>
            <a:r>
              <a:rPr lang="de-DE" sz="1200">
                <a:latin typeface="+mn-lt"/>
              </a:rPr>
              <a:t>Riccio</a:t>
            </a:r>
            <a:r>
              <a:rPr lang="de-DE" sz="1200">
                <a:latin typeface="+mn-lt"/>
              </a:rPr>
              <a:t>, Daniel; Di </a:t>
            </a:r>
            <a:r>
              <a:rPr lang="de-DE" sz="1200">
                <a:latin typeface="+mn-lt"/>
              </a:rPr>
              <a:t>Perna</a:t>
            </a:r>
            <a:r>
              <a:rPr lang="de-DE" sz="1200">
                <a:latin typeface="+mn-lt"/>
              </a:rPr>
              <a:t>, Luigi; Di </a:t>
            </a:r>
            <a:r>
              <a:rPr lang="de-DE" sz="1200">
                <a:latin typeface="+mn-lt"/>
              </a:rPr>
              <a:t>Sanniti</a:t>
            </a:r>
            <a:r>
              <a:rPr lang="de-DE" sz="1200">
                <a:latin typeface="+mn-lt"/>
              </a:rPr>
              <a:t> Baja, Gabriella; Nino, Maurizio de; Rossi, Settimio et al. (2017): Wearable </a:t>
            </a:r>
            <a:r>
              <a:rPr lang="de-DE" sz="1200">
                <a:latin typeface="+mn-lt"/>
              </a:rPr>
              <a:t>Improved</a:t>
            </a:r>
            <a:r>
              <a:rPr lang="de-DE" sz="1200">
                <a:latin typeface="+mn-lt"/>
              </a:rPr>
              <a:t> Vision System for Color Vision </a:t>
            </a:r>
            <a:r>
              <a:rPr lang="de-DE" sz="1200">
                <a:latin typeface="+mn-lt"/>
              </a:rPr>
              <a:t>Deficiency</a:t>
            </a:r>
            <a:r>
              <a:rPr lang="de-DE" sz="1200">
                <a:latin typeface="+mn-lt"/>
              </a:rPr>
              <a:t> </a:t>
            </a:r>
            <a:r>
              <a:rPr lang="de-DE" sz="1200">
                <a:latin typeface="+mn-lt"/>
              </a:rPr>
              <a:t>Correction</a:t>
            </a:r>
            <a:r>
              <a:rPr lang="de-DE" sz="1200">
                <a:latin typeface="+mn-lt"/>
              </a:rPr>
              <a:t>. In: </a:t>
            </a:r>
            <a:r>
              <a:rPr lang="de-DE" sz="1200" i="1">
                <a:latin typeface="+mn-lt"/>
              </a:rPr>
              <a:t>IEEE </a:t>
            </a:r>
            <a:r>
              <a:rPr lang="de-DE" sz="1200" i="1">
                <a:latin typeface="+mn-lt"/>
              </a:rPr>
              <a:t>journal</a:t>
            </a:r>
            <a:r>
              <a:rPr lang="de-DE" sz="1200" i="1">
                <a:latin typeface="+mn-lt"/>
              </a:rPr>
              <a:t> </a:t>
            </a:r>
            <a:r>
              <a:rPr lang="de-DE" sz="1200" i="1">
                <a:latin typeface="+mn-lt"/>
              </a:rPr>
              <a:t>of</a:t>
            </a:r>
            <a:r>
              <a:rPr lang="de-DE" sz="1200" i="1">
                <a:latin typeface="+mn-lt"/>
              </a:rPr>
              <a:t> translational </a:t>
            </a:r>
            <a:r>
              <a:rPr lang="de-DE" sz="1200" i="1">
                <a:latin typeface="+mn-lt"/>
              </a:rPr>
              <a:t>engineering</a:t>
            </a:r>
            <a:r>
              <a:rPr lang="de-DE" sz="1200" i="1">
                <a:latin typeface="+mn-lt"/>
              </a:rPr>
              <a:t> in </a:t>
            </a:r>
            <a:r>
              <a:rPr lang="de-DE" sz="1200" i="1">
                <a:latin typeface="+mn-lt"/>
              </a:rPr>
              <a:t>health</a:t>
            </a:r>
            <a:r>
              <a:rPr lang="de-DE" sz="1200" i="1">
                <a:latin typeface="+mn-lt"/>
              </a:rPr>
              <a:t> and </a:t>
            </a:r>
            <a:r>
              <a:rPr lang="de-DE" sz="1200" i="1">
                <a:latin typeface="+mn-lt"/>
              </a:rPr>
              <a:t>medicine</a:t>
            </a:r>
            <a:r>
              <a:rPr lang="de-DE" sz="1200" i="1">
                <a:latin typeface="+mn-lt"/>
              </a:rPr>
              <a:t> </a:t>
            </a:r>
            <a:r>
              <a:rPr lang="de-DE" sz="1200" i="0">
                <a:latin typeface="+mn-lt"/>
              </a:rPr>
              <a:t>5, S. 3800107. DOI: 10.1109/JTEHM.2017.2679746.</a:t>
            </a:r>
            <a:endParaRPr/>
          </a:p>
          <a:p>
            <a:pPr marL="0" indent="0">
              <a:buFont typeface="Symbol"/>
              <a:buNone/>
              <a:defRPr/>
            </a:pPr>
            <a:endParaRPr lang="de-DE" sz="1200">
              <a:latin typeface="+mn-lt"/>
            </a:endParaRPr>
          </a:p>
          <a:p>
            <a:pPr>
              <a:defRPr b="1"/>
            </a:pPr>
            <a:r>
              <a:rPr lang="de-DE" sz="1200">
                <a:latin typeface="+mn-lt"/>
                <a:cs typeface="Arial"/>
              </a:rPr>
              <a:t>Weiterführende Ressourcen</a:t>
            </a:r>
            <a:r>
              <a:rPr lang="de-DE" sz="1200" b="0">
                <a:latin typeface="+mn-lt"/>
              </a:rPr>
              <a:t>:</a:t>
            </a:r>
            <a:endParaRPr lang="de-DE" sz="1200">
              <a:latin typeface="+mn-lt"/>
              <a:cs typeface="Arial"/>
            </a:endParaRPr>
          </a:p>
          <a:p>
            <a:pPr marL="171450" indent="-171450">
              <a:buSzPct val="100000"/>
              <a:buFont typeface="Arial"/>
              <a:buChar char="−"/>
              <a:defRPr/>
            </a:pPr>
            <a:r>
              <a:rPr lang="de-DE" sz="1200">
                <a:latin typeface="+mn-lt"/>
                <a:cs typeface="Arial"/>
              </a:rPr>
              <a:t>https://fis.uni-bamberg.de/handle/uniba/9095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23</a:t>
            </a:fld>
            <a:endParaRPr lang="de-DE"/>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Hinweise zur Abbildung: Designkonzept VUST</a:t>
            </a:r>
            <a:r>
              <a:rPr lang="de-DE" sz="1200" b="0">
                <a:latin typeface="+mn-lt"/>
              </a:rPr>
              <a:t>:</a:t>
            </a:r>
            <a:endParaRPr/>
          </a:p>
          <a:p>
            <a:pPr marL="171450" indent="-171450">
              <a:buFont typeface="Symbol"/>
              <a:buChar char="-"/>
              <a:defRPr/>
            </a:pPr>
            <a:r>
              <a:rPr lang="de-DE" sz="1200" b="0">
                <a:latin typeface="+mn-lt"/>
              </a:rPr>
              <a:t>Erläutern das Designkonzept des VUST-Systems sowie deren Transkriptionsverteiler, mit dem die Lernenden in Kontakt treten, wenn das System im Unterricht eingesetzt wird. Das VUST-System besteht aus 3 Hauptkomponenten: der Spracherkennungssoftware, dem Wörterbucherweiterungstool und einer Anwendung zur Verteilung der Transkription an die Lernenden. Die Komponenten, die im gestrichelten Bereich liegen, liegen auf einem physischen Computer. Alle Komponenten außerhalb dieses Bereichs können auf anderen Geräten ausgeführt werden und eine Verbindung zum sog. Server aufbauen.</a:t>
            </a:r>
            <a:endParaRPr/>
          </a:p>
          <a:p>
            <a:pPr>
              <a:defRPr/>
            </a:pPr>
            <a:endParaRPr lang="de-DE" sz="1200" b="1">
              <a:latin typeface="+mn-lt"/>
            </a:endParaRPr>
          </a:p>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en-US" sz="1200">
                <a:latin typeface="+mn-lt"/>
              </a:rPr>
              <a:t>Kheir</a:t>
            </a:r>
            <a:r>
              <a:rPr lang="en-US" sz="1200">
                <a:latin typeface="+mn-lt"/>
              </a:rPr>
              <a:t>, Richard; Way, Thomas (2007): Inclusion of deaf students in computer science classes using real-time speech transcription. In: Janet Hughes, </a:t>
            </a:r>
            <a:r>
              <a:rPr lang="en-US" sz="1200">
                <a:latin typeface="+mn-lt"/>
              </a:rPr>
              <a:t>Ramanee</a:t>
            </a:r>
            <a:r>
              <a:rPr lang="en-US" sz="1200">
                <a:latin typeface="+mn-lt"/>
              </a:rPr>
              <a:t> Peiris und Paul </a:t>
            </a:r>
            <a:r>
              <a:rPr lang="en-US" sz="1200">
                <a:latin typeface="+mn-lt"/>
              </a:rPr>
              <a:t>Tymann</a:t>
            </a:r>
            <a:r>
              <a:rPr lang="en-US" sz="1200">
                <a:latin typeface="+mn-lt"/>
              </a:rPr>
              <a:t> (Hg.): Proceedings of the 12th annual SIGCSE conference on Innovation and technology in computer science education - </a:t>
            </a:r>
            <a:r>
              <a:rPr lang="en-US" sz="1200">
                <a:latin typeface="+mn-lt"/>
              </a:rPr>
              <a:t>ITiCSE</a:t>
            </a:r>
            <a:r>
              <a:rPr lang="en-US" sz="1200">
                <a:latin typeface="+mn-lt"/>
              </a:rPr>
              <a:t> '07. the 12th annual SIGCSE conference. Dundee, Scotland, 25.06.2007 - 27.06.2007. New York, New York, USA: ACM Press, S. 261–265.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24</a:t>
            </a:fld>
            <a:endParaRPr lang="de-DE"/>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25</a:t>
            </a:fld>
            <a:endParaRPr lang="de-DE"/>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en-US" sz="1200" b="0" i="0" u="none" strike="noStrike">
                <a:latin typeface="+mn-lt"/>
              </a:rPr>
              <a:t>Dorsey, Rayshun; Park, Chung Hyuk; Howard, Ayanna (2014): Developing the Capabilities of Blind and Visually Impaired Youth to Build and Program Robots. In: </a:t>
            </a:r>
            <a:r>
              <a:rPr lang="en-US" sz="1200" b="0" i="1" u="none" strike="noStrike">
                <a:latin typeface="+mn-lt"/>
              </a:rPr>
              <a:t>Journal on Technology and Persons with Disabilities</a:t>
            </a:r>
            <a:r>
              <a:rPr lang="en-US" sz="1200" b="0" i="0" u="none" strike="noStrike">
                <a:latin typeface="+mn-lt"/>
              </a:rPr>
              <a:t>.</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26</a:t>
            </a:fld>
            <a:endParaRPr lang="de-DE"/>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a:t>Hinweise zur Abbildung: Visuelle Repräsentation von linearen / </a:t>
            </a:r>
            <a:r>
              <a:rPr lang="de-DE"/>
              <a:t>nichtlinaren</a:t>
            </a:r>
            <a:r>
              <a:rPr lang="de-DE"/>
              <a:t> Datenstrukturen</a:t>
            </a:r>
            <a:r>
              <a:rPr lang="de-DE" sz="1200" b="0">
                <a:latin typeface="+mn-lt"/>
              </a:rPr>
              <a:t>:</a:t>
            </a:r>
            <a:endParaRPr lang="de-DE"/>
          </a:p>
          <a:p>
            <a:pPr marL="171450" indent="-171450">
              <a:buSzPct val="100000"/>
              <a:buFont typeface="Arial"/>
              <a:buChar char="−"/>
              <a:defRPr/>
            </a:pPr>
            <a:r>
              <a:rPr lang="de-DE"/>
              <a:t>Abbildungen: zeigen, wie lineare und nicht-lineare Datenstrukturen in der Software repräsentiert werden</a:t>
            </a:r>
            <a:endParaRPr/>
          </a:p>
          <a:p>
            <a:pPr marL="171450" indent="-171450">
              <a:buSzPct val="100000"/>
              <a:buFont typeface="Arial"/>
              <a:buChar char="−"/>
              <a:defRPr/>
            </a:pPr>
            <a:r>
              <a:rPr lang="de-DE"/>
              <a:t>Software eignet sich durch entsprechende alternative Steuerungsmöglichkeiten sowohl für Lernende mit als auch ohne Sehbeeinträchtigung</a:t>
            </a:r>
            <a:endParaRPr lang="de-DE" sz="1200" b="1">
              <a:latin typeface="+mn-lt"/>
            </a:endParaRPr>
          </a:p>
          <a:p>
            <a:pPr>
              <a:defRPr/>
            </a:pPr>
            <a:endParaRPr lang="de-DE" sz="1200" b="1">
              <a:latin typeface="+mn-lt"/>
            </a:endParaRPr>
          </a:p>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b="0" i="0" u="none" strike="noStrike">
                <a:latin typeface="+mn-lt"/>
              </a:rPr>
              <a:t>Calder, Matt; Cohen, Robert F.; </a:t>
            </a:r>
            <a:r>
              <a:rPr lang="de-DE" sz="1200" b="0" i="0" u="none" strike="noStrike">
                <a:latin typeface="+mn-lt"/>
              </a:rPr>
              <a:t>Lanzoni</a:t>
            </a:r>
            <a:r>
              <a:rPr lang="de-DE" sz="1200" b="0" i="0" u="none" strike="noStrike">
                <a:latin typeface="+mn-lt"/>
              </a:rPr>
              <a:t>, Jessica; Landry, Neal; </a:t>
            </a:r>
            <a:r>
              <a:rPr lang="de-DE" sz="1200" b="0" i="0" u="none" strike="noStrike">
                <a:latin typeface="+mn-lt"/>
              </a:rPr>
              <a:t>Skaff</a:t>
            </a:r>
            <a:r>
              <a:rPr lang="de-DE" sz="1200" b="0" i="0" u="none" strike="noStrike">
                <a:latin typeface="+mn-lt"/>
              </a:rPr>
              <a:t>, Joelle (2007): Teaching </a:t>
            </a:r>
            <a:r>
              <a:rPr lang="de-DE" sz="1200" b="0" i="0" u="none" strike="noStrike">
                <a:latin typeface="+mn-lt"/>
              </a:rPr>
              <a:t>data</a:t>
            </a:r>
            <a:r>
              <a:rPr lang="de-DE" sz="1200" b="0" i="0" u="none" strike="noStrike">
                <a:latin typeface="+mn-lt"/>
              </a:rPr>
              <a:t> </a:t>
            </a:r>
            <a:r>
              <a:rPr lang="de-DE" sz="1200" b="0" i="0" u="none" strike="noStrike">
                <a:latin typeface="+mn-lt"/>
              </a:rPr>
              <a:t>structures</a:t>
            </a:r>
            <a:r>
              <a:rPr lang="de-DE" sz="1200" b="0" i="0" u="none" strike="noStrike">
                <a:latin typeface="+mn-lt"/>
              </a:rPr>
              <a:t> </a:t>
            </a:r>
            <a:r>
              <a:rPr lang="de-DE" sz="1200" b="0" i="0" u="none" strike="noStrike">
                <a:latin typeface="+mn-lt"/>
              </a:rPr>
              <a:t>to</a:t>
            </a:r>
            <a:r>
              <a:rPr lang="de-DE" sz="1200" b="0" i="0" u="none" strike="noStrike">
                <a:latin typeface="+mn-lt"/>
              </a:rPr>
              <a:t> </a:t>
            </a:r>
            <a:r>
              <a:rPr lang="de-DE" sz="1200" b="0" i="0" u="none" strike="noStrike">
                <a:latin typeface="+mn-lt"/>
              </a:rPr>
              <a:t>students</a:t>
            </a:r>
            <a:r>
              <a:rPr lang="de-DE" sz="1200" b="0" i="0" u="none" strike="noStrike">
                <a:latin typeface="+mn-lt"/>
              </a:rPr>
              <a:t> </a:t>
            </a:r>
            <a:r>
              <a:rPr lang="de-DE" sz="1200" b="0" i="0" u="none" strike="noStrike">
                <a:latin typeface="+mn-lt"/>
              </a:rPr>
              <a:t>who</a:t>
            </a:r>
            <a:r>
              <a:rPr lang="de-DE" sz="1200" b="0" i="0" u="none" strike="noStrike">
                <a:latin typeface="+mn-lt"/>
              </a:rPr>
              <a:t> </a:t>
            </a:r>
            <a:r>
              <a:rPr lang="de-DE" sz="1200" b="0" i="0" u="none" strike="noStrike">
                <a:latin typeface="+mn-lt"/>
              </a:rPr>
              <a:t>are</a:t>
            </a:r>
            <a:r>
              <a:rPr lang="de-DE" sz="1200" b="0" i="0" u="none" strike="noStrike">
                <a:latin typeface="+mn-lt"/>
              </a:rPr>
              <a:t> blind. In: </a:t>
            </a:r>
            <a:r>
              <a:rPr lang="de-DE" sz="1200" b="0" i="1" u="none" strike="noStrike">
                <a:latin typeface="+mn-lt"/>
              </a:rPr>
              <a:t>SIGCSE Bull. </a:t>
            </a:r>
            <a:r>
              <a:rPr lang="de-DE" sz="1200" b="0" i="0" u="none" strike="noStrike">
                <a:latin typeface="+mn-lt"/>
              </a:rPr>
              <a:t>39 (3), S. 87–90. DOI: 10.1145/1269900.1268811.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27</a:t>
            </a:fld>
            <a:endParaRPr lang="de-DE"/>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 Source-Code</a:t>
            </a:r>
            <a:r>
              <a:rPr lang="de-DE" sz="1200" b="0">
                <a:latin typeface="+mn-lt"/>
              </a:rPr>
              <a:t>:</a:t>
            </a:r>
            <a:endParaRPr lang="de-DE" sz="1200">
              <a:latin typeface="+mn-lt"/>
            </a:endParaRPr>
          </a:p>
          <a:p>
            <a:pPr marL="171450" indent="-171450">
              <a:buSzPct val="100000"/>
              <a:buFont typeface="Arial"/>
              <a:buChar char="−"/>
              <a:defRPr/>
            </a:pPr>
            <a:r>
              <a:rPr lang="de-DE" sz="1200">
                <a:latin typeface="+mn-lt"/>
              </a:rPr>
              <a:t>Zeigt exemplarisch auf, wie die </a:t>
            </a:r>
            <a:r>
              <a:rPr lang="de-DE" sz="1200">
                <a:latin typeface="+mn-lt"/>
              </a:rPr>
              <a:t>Sonifikationsbibliothek</a:t>
            </a:r>
            <a:r>
              <a:rPr lang="de-DE" sz="1200">
                <a:latin typeface="+mn-lt"/>
              </a:rPr>
              <a:t> in ein bestehendes Programm implementiert werden kann.</a:t>
            </a:r>
            <a:endParaRPr/>
          </a:p>
          <a:p>
            <a:pPr marL="171450" indent="-171450">
              <a:buSzPct val="100000"/>
              <a:buFont typeface="Arial"/>
              <a:buChar char="−"/>
              <a:defRPr/>
            </a:pPr>
            <a:endParaRPr lang="de-DE" sz="1200">
              <a:latin typeface="+mn-lt"/>
            </a:endParaRPr>
          </a:p>
          <a:p>
            <a:pPr>
              <a:defRPr b="1"/>
            </a:pPr>
            <a:r>
              <a:rPr lang="de-DE" sz="1200">
                <a:latin typeface="+mn-lt"/>
              </a:rPr>
              <a:t>Hinweise zur Abbildung: </a:t>
            </a:r>
            <a:r>
              <a:rPr lang="de-DE" sz="1200">
                <a:latin typeface="+mn-lt"/>
              </a:rPr>
              <a:t>Sonogramm</a:t>
            </a:r>
            <a:r>
              <a:rPr lang="de-DE" sz="1200" b="0">
                <a:latin typeface="+mn-lt"/>
              </a:rPr>
              <a:t>:</a:t>
            </a:r>
            <a:endParaRPr lang="de-DE" sz="1200">
              <a:latin typeface="+mn-lt"/>
            </a:endParaRPr>
          </a:p>
          <a:p>
            <a:pPr marL="171450" indent="-171450">
              <a:buSzPct val="100000"/>
              <a:buFont typeface="Arial"/>
              <a:buChar char="−"/>
              <a:defRPr/>
            </a:pPr>
            <a:r>
              <a:rPr lang="de-DE" sz="1200">
                <a:latin typeface="+mn-lt"/>
              </a:rPr>
              <a:t>Repräsentiert die auditive Darstellung beim Ausführen des danebenliegenden Source-Codes</a:t>
            </a:r>
            <a:endParaRPr/>
          </a:p>
          <a:p>
            <a:pPr marL="171450" indent="-171450">
              <a:buSzPct val="100000"/>
              <a:buFont typeface="Arial"/>
              <a:buChar char="−"/>
              <a:defRPr/>
            </a:pPr>
            <a:r>
              <a:rPr lang="de-DE" sz="1200">
                <a:latin typeface="+mn-lt"/>
              </a:rPr>
              <a:t>Je nach Implementation sind auditive Unterschiede (visuell durch das </a:t>
            </a:r>
            <a:r>
              <a:rPr lang="de-DE" sz="1200">
                <a:latin typeface="+mn-lt"/>
              </a:rPr>
              <a:t>Sonogramm</a:t>
            </a:r>
            <a:r>
              <a:rPr lang="de-DE" sz="1200">
                <a:latin typeface="+mn-lt"/>
              </a:rPr>
              <a:t> dargestellt) bemerkbar, sodass Lernende unterschiedliche Algorithmen differenzieren können</a:t>
            </a:r>
            <a:endParaRPr lang="de-DE" sz="1200" b="1">
              <a:latin typeface="+mn-lt"/>
            </a:endParaRPr>
          </a:p>
          <a:p>
            <a:pPr>
              <a:defRPr/>
            </a:pPr>
            <a:endParaRPr lang="de-DE" sz="1200" b="1">
              <a:latin typeface="+mn-lt"/>
            </a:endParaRPr>
          </a:p>
          <a:p>
            <a:pPr>
              <a:defRPr/>
            </a:pPr>
            <a:r>
              <a:rPr lang="de-DE" sz="1200" b="1">
                <a:latin typeface="+mn-lt"/>
              </a:rPr>
              <a:t>Quellenangaben</a:t>
            </a:r>
            <a:r>
              <a:rPr lang="de-DE" sz="1200" b="0">
                <a:latin typeface="+mn-lt"/>
              </a:rPr>
              <a:t>:</a:t>
            </a:r>
            <a:endParaRPr lang="de-DE" sz="1200">
              <a:latin typeface="+mn-lt"/>
            </a:endParaRPr>
          </a:p>
          <a:p>
            <a:pPr marL="285750" marR="0" lvl="0" indent="-285750" algn="l" defTabSz="914400">
              <a:lnSpc>
                <a:spcPct val="100000"/>
              </a:lnSpc>
              <a:spcBef>
                <a:spcPts val="0"/>
              </a:spcBef>
              <a:spcAft>
                <a:spcPts val="0"/>
              </a:spcAft>
              <a:buClrTx/>
              <a:buSzTx/>
              <a:buFont typeface="Symbol"/>
              <a:buChar char="-"/>
              <a:defRPr/>
            </a:pPr>
            <a:r>
              <a:rPr lang="de-DE" sz="1200">
                <a:latin typeface="+mn-lt"/>
              </a:rPr>
              <a:t>Adams, Joel C.; Allen, Bryce D.; Fowler, Bryan C.; </a:t>
            </a:r>
            <a:r>
              <a:rPr lang="de-DE" sz="1200">
                <a:latin typeface="+mn-lt"/>
              </a:rPr>
              <a:t>Wissink</a:t>
            </a:r>
            <a:r>
              <a:rPr lang="de-DE" sz="1200">
                <a:latin typeface="+mn-lt"/>
              </a:rPr>
              <a:t>, Mark C.; Wright, Joshua J. (2022): The Sounds </a:t>
            </a:r>
            <a:r>
              <a:rPr lang="de-DE" sz="1200">
                <a:latin typeface="+mn-lt"/>
              </a:rPr>
              <a:t>of</a:t>
            </a:r>
            <a:r>
              <a:rPr lang="de-DE" sz="1200">
                <a:latin typeface="+mn-lt"/>
              </a:rPr>
              <a:t> </a:t>
            </a:r>
            <a:r>
              <a:rPr lang="de-DE" sz="1200">
                <a:latin typeface="+mn-lt"/>
              </a:rPr>
              <a:t>Sorting</a:t>
            </a:r>
            <a:r>
              <a:rPr lang="de-DE" sz="1200">
                <a:latin typeface="+mn-lt"/>
              </a:rPr>
              <a:t> </a:t>
            </a:r>
            <a:r>
              <a:rPr lang="de-DE" sz="1200">
                <a:latin typeface="+mn-lt"/>
              </a:rPr>
              <a:t>Algorithms</a:t>
            </a:r>
            <a:r>
              <a:rPr lang="de-DE" sz="1200">
                <a:latin typeface="+mn-lt"/>
              </a:rPr>
              <a:t>. In: Larry Merkle, Maureen Doyle, </a:t>
            </a:r>
            <a:r>
              <a:rPr lang="de-DE" sz="1200">
                <a:latin typeface="+mn-lt"/>
              </a:rPr>
              <a:t>Judithe</a:t>
            </a:r>
            <a:r>
              <a:rPr lang="de-DE" sz="1200">
                <a:latin typeface="+mn-lt"/>
              </a:rPr>
              <a:t> </a:t>
            </a:r>
            <a:r>
              <a:rPr lang="de-DE" sz="1200">
                <a:latin typeface="+mn-lt"/>
              </a:rPr>
              <a:t>Sheard</a:t>
            </a:r>
            <a:r>
              <a:rPr lang="de-DE" sz="1200">
                <a:latin typeface="+mn-lt"/>
              </a:rPr>
              <a:t>, Leen-</a:t>
            </a:r>
            <a:r>
              <a:rPr lang="de-DE" sz="1200">
                <a:latin typeface="+mn-lt"/>
              </a:rPr>
              <a:t>Kiat</a:t>
            </a:r>
            <a:r>
              <a:rPr lang="de-DE" sz="1200">
                <a:latin typeface="+mn-lt"/>
              </a:rPr>
              <a:t> </a:t>
            </a:r>
            <a:r>
              <a:rPr lang="de-DE" sz="1200">
                <a:latin typeface="+mn-lt"/>
              </a:rPr>
              <a:t>Soh</a:t>
            </a:r>
            <a:r>
              <a:rPr lang="de-DE" sz="1200">
                <a:latin typeface="+mn-lt"/>
              </a:rPr>
              <a:t> und Brian Dorn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28</a:t>
            </a:fld>
            <a:endParaRPr lang="de-DE"/>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Funktionsweise</a:t>
            </a:r>
            <a:r>
              <a:rPr lang="de-DE" sz="1200" b="0">
                <a:latin typeface="+mn-lt"/>
              </a:rPr>
              <a:t>:</a:t>
            </a:r>
            <a:endParaRPr lang="de-DE" sz="1200" b="1">
              <a:latin typeface="+mn-lt"/>
              <a:cs typeface="Arial"/>
            </a:endParaRPr>
          </a:p>
          <a:p>
            <a:pPr marL="342900" indent="-342900">
              <a:buFont typeface="+mj-lt"/>
              <a:buAutoNum type="arabicPeriod"/>
              <a:defRPr/>
            </a:pPr>
            <a:r>
              <a:rPr lang="de-DE" sz="1200">
                <a:latin typeface="+mn-lt"/>
                <a:ea typeface="Calibri"/>
                <a:cs typeface="Arial"/>
              </a:rPr>
              <a:t>Präsentation starten</a:t>
            </a:r>
            <a:endParaRPr/>
          </a:p>
          <a:p>
            <a:pPr marL="342900" indent="-342900">
              <a:buFont typeface="+mj-lt"/>
              <a:buAutoNum type="arabicPeriod"/>
              <a:defRPr/>
            </a:pPr>
            <a:r>
              <a:rPr lang="de-DE" sz="1200" b="0">
                <a:latin typeface="+mn-lt"/>
                <a:cs typeface="Arial"/>
              </a:rPr>
              <a:t>Die Audiodatei abspielen</a:t>
            </a:r>
            <a:endParaRPr/>
          </a:p>
          <a:p>
            <a:pPr marL="342900" indent="-342900">
              <a:buFont typeface="+mj-lt"/>
              <a:buAutoNum type="arabicPeriod"/>
              <a:defRPr/>
            </a:pPr>
            <a:r>
              <a:rPr lang="de-DE" sz="1200" b="0">
                <a:latin typeface="+mn-lt"/>
                <a:cs typeface="Arial"/>
              </a:rPr>
              <a:t>Auf eine der 4 Antwortmöglichkeiten klicken</a:t>
            </a:r>
            <a:endParaRPr/>
          </a:p>
          <a:p>
            <a:pPr marL="342900" indent="-342900">
              <a:buFont typeface="Wingdings"/>
              <a:buChar char="à"/>
              <a:defRPr/>
            </a:pPr>
            <a:r>
              <a:rPr lang="de-DE" sz="1200" b="1">
                <a:latin typeface="+mn-lt"/>
                <a:cs typeface="Arial"/>
              </a:rPr>
              <a:t>Hinweis</a:t>
            </a:r>
            <a:r>
              <a:rPr lang="de-DE" sz="1200" b="0">
                <a:latin typeface="+mn-lt"/>
                <a:cs typeface="Arial"/>
              </a:rPr>
              <a:t>: Wenn Sie die Aufgabe nicht verwenden wollen, schalten Sie per </a:t>
            </a:r>
            <a:r>
              <a:rPr lang="de-DE" sz="1200" b="0" i="1">
                <a:latin typeface="+mn-lt"/>
                <a:cs typeface="Arial"/>
              </a:rPr>
              <a:t>Mausklick</a:t>
            </a:r>
            <a:r>
              <a:rPr lang="de-DE" sz="1200" b="0">
                <a:latin typeface="+mn-lt"/>
                <a:cs typeface="Arial"/>
              </a:rPr>
              <a:t>, </a:t>
            </a:r>
            <a:r>
              <a:rPr lang="de-DE" sz="1200" b="0" i="1">
                <a:latin typeface="+mn-lt"/>
                <a:cs typeface="Arial"/>
              </a:rPr>
              <a:t>rechtem Pfeil</a:t>
            </a:r>
            <a:r>
              <a:rPr lang="de-DE" sz="1200" b="0">
                <a:latin typeface="+mn-lt"/>
                <a:cs typeface="Arial"/>
              </a:rPr>
              <a:t> oder anderweitig auf die nächste Folie.</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29</a:t>
            </a:fld>
            <a:endParaRPr lang="de-DE"/>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Dirks, Susanne (2022): Inklusion im Informatikunterricht. In: Marco Thomas und Michael </a:t>
            </a:r>
            <a:r>
              <a:rPr lang="de-DE"/>
              <a:t>Weigend</a:t>
            </a:r>
            <a:r>
              <a:rPr lang="de-DE"/>
              <a:t> (</a:t>
            </a:r>
            <a:r>
              <a:rPr lang="de-DE"/>
              <a:t>Hg</a:t>
            </a:r>
            <a:r>
              <a:rPr lang="de-DE"/>
              <a:t>.): Inklusion mit Informatik. 10. Münsteraner Workshop zur Schulinformatik. Universität Münster, S. 7–8.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3</a:t>
            </a:fld>
            <a:endParaRPr lang="de-DE"/>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30</a:t>
            </a:fld>
            <a:endParaRPr lang="de-DE"/>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31</a:t>
            </a:fld>
            <a:endParaRPr lang="de-DE"/>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32</a:t>
            </a:fld>
            <a:endParaRPr lang="de-DE"/>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33</a:t>
            </a:fld>
            <a:endParaRPr lang="de-DE"/>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34</a:t>
            </a:fld>
            <a:endParaRPr lang="de-DE"/>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35</a:t>
            </a:fld>
            <a:endParaRPr lang="de-DE"/>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36</a:t>
            </a:fld>
            <a:endParaRPr lang="de-DE"/>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37</a:t>
            </a:fld>
            <a:endParaRPr lang="de-DE"/>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38</a:t>
            </a:fld>
            <a:endParaRPr lang="de-DE"/>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39</a:t>
            </a:fld>
            <a:endParaRPr lang="de-DE"/>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Dirks, Susanne (2022): Inklusion im Informatikunterricht. In: Marco Thomas und Michael </a:t>
            </a:r>
            <a:r>
              <a:rPr lang="de-DE"/>
              <a:t>Weigend</a:t>
            </a:r>
            <a:r>
              <a:rPr lang="de-DE"/>
              <a:t> (</a:t>
            </a:r>
            <a:r>
              <a:rPr lang="de-DE"/>
              <a:t>Hg</a:t>
            </a:r>
            <a:r>
              <a:rPr lang="de-DE"/>
              <a:t>.): Inklusion mit Informatik. 10. Münsteraner Workshop zur Schulinformatik. Universität Münster, S. 7–8.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4</a:t>
            </a:fld>
            <a:endParaRPr lang="de-DE"/>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40</a:t>
            </a:fld>
            <a:endParaRPr lang="de-DE"/>
          </a:p>
        </p:txBody>
      </p:sp>
    </p:spTree>
  </p:cSld>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41</a:t>
            </a:fld>
            <a:endParaRPr lang="de-DE"/>
          </a:p>
        </p:txBody>
      </p:sp>
    </p:spTree>
  </p:cSld>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42</a:t>
            </a:fld>
            <a:endParaRPr lang="de-DE"/>
          </a:p>
        </p:txBody>
      </p:sp>
    </p:spTree>
  </p:cSld>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43</a:t>
            </a:fld>
            <a:endParaRPr lang="de-DE"/>
          </a:p>
        </p:txBody>
      </p:sp>
    </p:spTree>
  </p:cSld>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44</a:t>
            </a:fld>
            <a:endParaRPr lang="de-DE"/>
          </a:p>
        </p:txBody>
      </p:sp>
    </p:spTree>
  </p:cSld>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Hinweise zur Abbildung</a:t>
            </a:r>
            <a:r>
              <a:rPr lang="de-DE" sz="1200" b="0">
                <a:latin typeface="+mn-lt"/>
              </a:rPr>
              <a:t>:</a:t>
            </a:r>
            <a:endParaRPr lang="de-DE" sz="1200" b="1">
              <a:latin typeface="+mn-lt"/>
              <a:cs typeface="Arial"/>
            </a:endParaRPr>
          </a:p>
          <a:p>
            <a:pPr marL="171450" indent="-171450">
              <a:buFont typeface="Symbol"/>
              <a:buChar char="-"/>
              <a:defRPr/>
            </a:pPr>
            <a:r>
              <a:rPr lang="de-DE" sz="1200">
                <a:latin typeface="+mn-lt"/>
                <a:ea typeface="Calibri"/>
                <a:cs typeface="Arial"/>
              </a:rPr>
              <a:t>Wie aus der vorigen Folie hervorgeht, stellen die Abbildungen eine zweidimensionale, grafische Darstellung der Töne dar, die durch den jeweiligen Algorithmus erzeugt werden.</a:t>
            </a:r>
            <a:endParaRPr lang="de-DE" sz="1200" b="0">
              <a:latin typeface="+mn-lt"/>
              <a:cs typeface="Arial"/>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Adams, Joel C.; Allen, Bryce D.; Fowler, Bryan C.; </a:t>
            </a:r>
            <a:r>
              <a:rPr lang="de-DE" sz="1200">
                <a:latin typeface="+mn-lt"/>
                <a:cs typeface="Arial"/>
              </a:rPr>
              <a:t>Wissink</a:t>
            </a:r>
            <a:r>
              <a:rPr lang="de-DE" sz="1200">
                <a:latin typeface="+mn-lt"/>
                <a:cs typeface="Arial"/>
              </a:rPr>
              <a:t>, Mark C.; Wright, Joshua J. (2022): The Sounds </a:t>
            </a:r>
            <a:r>
              <a:rPr lang="de-DE" sz="1200">
                <a:latin typeface="+mn-lt"/>
                <a:cs typeface="Arial"/>
              </a:rPr>
              <a:t>of</a:t>
            </a:r>
            <a:r>
              <a:rPr lang="de-DE" sz="1200">
                <a:latin typeface="+mn-lt"/>
                <a:cs typeface="Arial"/>
              </a:rPr>
              <a:t> </a:t>
            </a:r>
            <a:r>
              <a:rPr lang="de-DE" sz="1200">
                <a:latin typeface="+mn-lt"/>
                <a:cs typeface="Arial"/>
              </a:rPr>
              <a:t>Sorting</a:t>
            </a:r>
            <a:r>
              <a:rPr lang="de-DE" sz="1200">
                <a:latin typeface="+mn-lt"/>
                <a:cs typeface="Arial"/>
              </a:rPr>
              <a:t> </a:t>
            </a:r>
            <a:r>
              <a:rPr lang="de-DE" sz="1200">
                <a:latin typeface="+mn-lt"/>
                <a:cs typeface="Arial"/>
              </a:rPr>
              <a:t>Algorithms</a:t>
            </a:r>
            <a:r>
              <a:rPr lang="de-DE" sz="1200">
                <a:latin typeface="+mn-lt"/>
                <a:cs typeface="Arial"/>
              </a:rPr>
              <a:t>. In: Larry Merkle, Maureen Doyle, </a:t>
            </a:r>
            <a:r>
              <a:rPr lang="de-DE" sz="1200">
                <a:latin typeface="+mn-lt"/>
                <a:cs typeface="Arial"/>
              </a:rPr>
              <a:t>Judithe</a:t>
            </a:r>
            <a:r>
              <a:rPr lang="de-DE" sz="1200">
                <a:latin typeface="+mn-lt"/>
                <a:cs typeface="Arial"/>
              </a:rPr>
              <a:t> </a:t>
            </a:r>
            <a:r>
              <a:rPr lang="de-DE" sz="1200">
                <a:latin typeface="+mn-lt"/>
                <a:cs typeface="Arial"/>
              </a:rPr>
              <a:t>Sheard</a:t>
            </a:r>
            <a:r>
              <a:rPr lang="de-DE" sz="1200">
                <a:latin typeface="+mn-lt"/>
                <a:cs typeface="Arial"/>
              </a:rPr>
              <a:t>, Leen-</a:t>
            </a:r>
            <a:r>
              <a:rPr lang="de-DE" sz="1200">
                <a:latin typeface="+mn-lt"/>
                <a:cs typeface="Arial"/>
              </a:rPr>
              <a:t>Kiat</a:t>
            </a:r>
            <a:r>
              <a:rPr lang="de-DE" sz="1200">
                <a:latin typeface="+mn-lt"/>
                <a:cs typeface="Arial"/>
              </a:rPr>
              <a:t> </a:t>
            </a:r>
            <a:r>
              <a:rPr lang="de-DE" sz="1200">
                <a:latin typeface="+mn-lt"/>
                <a:cs typeface="Arial"/>
              </a:rPr>
              <a:t>Soh</a:t>
            </a:r>
            <a:r>
              <a:rPr lang="de-DE" sz="1200">
                <a:latin typeface="+mn-lt"/>
                <a:cs typeface="Arial"/>
              </a:rPr>
              <a:t> und Brian Dorn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53rd ACM Technical Symposium on Computer Science Education. SIGCSE 2022: The 53rd ACM Technical Symposium on Computer Science Education. Providence RI USA, 03 03 2022 05 03 2022. New York, NY, USA: ACM, S. 189–195.</a:t>
            </a:r>
            <a:endParaRPr/>
          </a:p>
        </p:txBody>
      </p:sp>
      <p:sp>
        <p:nvSpPr>
          <p:cNvPr id="4" name="Foliennummernplatzhalter 3"/>
          <p:cNvSpPr>
            <a:spLocks noGrp="1"/>
          </p:cNvSpPr>
          <p:nvPr>
            <p:ph type="sldNum" sz="quarter" idx="5"/>
          </p:nvPr>
        </p:nvSpPr>
        <p:spPr bwMode="auto"/>
        <p:txBody>
          <a:bodyPr/>
          <a:lstStyle/>
          <a:p>
            <a:pPr>
              <a:defRPr/>
            </a:pPr>
            <a:fld id="{797D2B91-E7FA-43DE-93E7-CCA8A3A13EE8}" type="slidenum">
              <a:rPr lang="de-DE"/>
              <a:t>45</a:t>
            </a:fld>
            <a:endParaRPr lang="de-DE"/>
          </a:p>
        </p:txBody>
      </p:sp>
    </p:spTree>
  </p:cSld>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46</a:t>
            </a:fld>
            <a:endParaRPr lang="de-DE"/>
          </a:p>
        </p:txBody>
      </p:sp>
    </p:spTree>
  </p:cSld>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Capovilla</a:t>
            </a:r>
            <a:r>
              <a:rPr lang="de-DE" sz="1200">
                <a:latin typeface="+mn-lt"/>
              </a:rPr>
              <a:t>, Dino J. (2015): Inklusion in der Informatischen Bildung am Beispiel von Menschen mit Sehschädigung. Dissertation. Technische Universität München. TUM School </a:t>
            </a:r>
            <a:r>
              <a:rPr lang="de-DE" sz="1200">
                <a:latin typeface="+mn-lt"/>
              </a:rPr>
              <a:t>of</a:t>
            </a:r>
            <a:r>
              <a:rPr lang="de-DE" sz="1200">
                <a:latin typeface="+mn-lt"/>
              </a:rPr>
              <a:t> Education. Online verfügbar unter https://mediatum.ub.tum.de/doc/1245698/1245698.pdf.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47</a:t>
            </a:fld>
            <a:endParaRPr lang="de-DE"/>
          </a:p>
        </p:txBody>
      </p:sp>
    </p:spTree>
  </p:cSld>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cs typeface="Arial"/>
              </a:rPr>
              <a:t>Weiterführende Ressourcen:</a:t>
            </a:r>
            <a:endParaRPr/>
          </a:p>
          <a:p>
            <a:pPr marL="171450" indent="-171450">
              <a:buFont typeface="Symbol"/>
              <a:buChar char="-"/>
              <a:defRPr/>
            </a:pPr>
            <a:r>
              <a:rPr lang="de-DE" sz="1200">
                <a:latin typeface="+mn-lt"/>
                <a:cs typeface="Arial"/>
              </a:rPr>
              <a:t>https://link.springer.com/article/10.1007/s10639-021-10494-3</a:t>
            </a:r>
            <a:endParaRPr/>
          </a:p>
          <a:p>
            <a:pPr>
              <a:defRPr/>
            </a:pPr>
            <a:endParaRPr lang="de-DE" sz="1200">
              <a:latin typeface="+mn-lt"/>
              <a:cs typeface="Arial"/>
            </a:endParaRPr>
          </a:p>
          <a:p>
            <a:pPr>
              <a:defRPr/>
            </a:pPr>
            <a:r>
              <a:rPr lang="de-DE" sz="1200" b="1">
                <a:latin typeface="+mn-lt"/>
                <a:cs typeface="Arial"/>
              </a:rPr>
              <a:t>Quellenangaben</a:t>
            </a:r>
            <a:r>
              <a:rPr lang="de-DE" sz="1200" b="0">
                <a:latin typeface="+mn-lt"/>
              </a:rPr>
              <a:t>:</a:t>
            </a:r>
            <a:endParaRPr lang="de-DE" sz="1200" b="1">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Miller, David P.; </a:t>
            </a:r>
            <a:r>
              <a:rPr lang="de-DE" sz="1200">
                <a:latin typeface="+mn-lt"/>
                <a:cs typeface="Arial"/>
              </a:rPr>
              <a:t>Nourbakhsh</a:t>
            </a:r>
            <a:r>
              <a:rPr lang="de-DE" sz="1200">
                <a:latin typeface="+mn-lt"/>
                <a:cs typeface="Arial"/>
              </a:rPr>
              <a:t>, </a:t>
            </a:r>
            <a:r>
              <a:rPr lang="de-DE" sz="1200">
                <a:latin typeface="+mn-lt"/>
                <a:cs typeface="Arial"/>
              </a:rPr>
              <a:t>Illah</a:t>
            </a:r>
            <a:r>
              <a:rPr lang="de-DE" sz="1200">
                <a:latin typeface="+mn-lt"/>
                <a:cs typeface="Arial"/>
              </a:rPr>
              <a:t> (2016): Robotics for Education. In: Bruno Siciliano und </a:t>
            </a:r>
            <a:r>
              <a:rPr lang="de-DE" sz="1200">
                <a:latin typeface="+mn-lt"/>
                <a:cs typeface="Arial"/>
              </a:rPr>
              <a:t>Oussama</a:t>
            </a:r>
            <a:r>
              <a:rPr lang="de-DE" sz="1200">
                <a:latin typeface="+mn-lt"/>
                <a:cs typeface="Arial"/>
              </a:rPr>
              <a:t> Khatib (</a:t>
            </a:r>
            <a:r>
              <a:rPr lang="de-DE" sz="1200">
                <a:latin typeface="+mn-lt"/>
                <a:cs typeface="Arial"/>
              </a:rPr>
              <a:t>Hg</a:t>
            </a:r>
            <a:r>
              <a:rPr lang="de-DE" sz="1200">
                <a:latin typeface="+mn-lt"/>
                <a:cs typeface="Arial"/>
              </a:rPr>
              <a:t>.): Springer Handbook </a:t>
            </a:r>
            <a:r>
              <a:rPr lang="de-DE" sz="1200">
                <a:latin typeface="+mn-lt"/>
                <a:cs typeface="Arial"/>
              </a:rPr>
              <a:t>of</a:t>
            </a:r>
            <a:r>
              <a:rPr lang="de-DE" sz="1200">
                <a:latin typeface="+mn-lt"/>
                <a:cs typeface="Arial"/>
              </a:rPr>
              <a:t> Robotics. Cham: Springer International Publishing (Springer </a:t>
            </a:r>
            <a:r>
              <a:rPr lang="de-DE" sz="1200">
                <a:latin typeface="+mn-lt"/>
                <a:cs typeface="Arial"/>
              </a:rPr>
              <a:t>Handbooks</a:t>
            </a:r>
            <a:r>
              <a:rPr lang="de-DE" sz="1200">
                <a:latin typeface="+mn-lt"/>
                <a:cs typeface="Arial"/>
              </a:rPr>
              <a:t>), S. 2115–2134.</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Dörge, Christina (2012): Informatische Schlüsselkompetenzen : Konzepte der Informationstechnologie im Sinne einer informatischen Allgemeinbildung. Dissertation. Universität Oldenburg, Oldenburg. Online verfügbar unter http://oops.uni-oldenburg.de/1426/.</a:t>
            </a:r>
            <a:endParaRPr/>
          </a:p>
          <a:p>
            <a:pPr marL="171450" marR="0" lvl="0" indent="-171450" algn="l" defTabSz="914400">
              <a:lnSpc>
                <a:spcPct val="100000"/>
              </a:lnSpc>
              <a:spcBef>
                <a:spcPts val="0"/>
              </a:spcBef>
              <a:spcAft>
                <a:spcPts val="0"/>
              </a:spcAft>
              <a:buClrTx/>
              <a:buSzTx/>
              <a:buFont typeface="Symbol"/>
              <a:buChar char="-"/>
              <a:defRPr/>
            </a:pPr>
            <a:r>
              <a:rPr lang="en-US" sz="1200">
                <a:latin typeface="+mn-lt"/>
                <a:cs typeface="Arial"/>
              </a:rPr>
              <a:t>Daniela, Linda; </a:t>
            </a:r>
            <a:r>
              <a:rPr lang="en-US" sz="1200">
                <a:latin typeface="+mn-lt"/>
                <a:cs typeface="Arial"/>
              </a:rPr>
              <a:t>Lytras</a:t>
            </a:r>
            <a:r>
              <a:rPr lang="en-US" sz="1200">
                <a:latin typeface="+mn-lt"/>
                <a:cs typeface="Arial"/>
              </a:rPr>
              <a:t>, </a:t>
            </a:r>
            <a:r>
              <a:rPr lang="en-US" sz="1200">
                <a:latin typeface="+mn-lt"/>
                <a:cs typeface="Arial"/>
              </a:rPr>
              <a:t>Miltiadis</a:t>
            </a:r>
            <a:r>
              <a:rPr lang="en-US" sz="1200">
                <a:latin typeface="+mn-lt"/>
                <a:cs typeface="Arial"/>
              </a:rPr>
              <a:t> D. (2019): Educational Robotics for Inclusive Education. In: </a:t>
            </a:r>
            <a:r>
              <a:rPr lang="en-US" sz="1200" i="1">
                <a:latin typeface="+mn-lt"/>
                <a:cs typeface="Arial"/>
              </a:rPr>
              <a:t>Tech Know Learn </a:t>
            </a:r>
            <a:r>
              <a:rPr lang="en-US" sz="1200" i="0">
                <a:latin typeface="+mn-lt"/>
                <a:cs typeface="Arial"/>
              </a:rPr>
              <a:t>24 (2), S. 219–225. DOI: 10.1007/s10758-018-9397-5.</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Greca </a:t>
            </a:r>
            <a:r>
              <a:rPr lang="de-DE" sz="1200">
                <a:latin typeface="+mn-lt"/>
                <a:cs typeface="Arial"/>
              </a:rPr>
              <a:t>Dufranc</a:t>
            </a:r>
            <a:r>
              <a:rPr lang="de-DE" sz="1200">
                <a:latin typeface="+mn-lt"/>
                <a:cs typeface="Arial"/>
              </a:rPr>
              <a:t>, Ileana M.; García </a:t>
            </a:r>
            <a:r>
              <a:rPr lang="de-DE" sz="1200">
                <a:latin typeface="+mn-lt"/>
                <a:cs typeface="Arial"/>
              </a:rPr>
              <a:t>Terceño</a:t>
            </a:r>
            <a:r>
              <a:rPr lang="de-DE" sz="1200">
                <a:latin typeface="+mn-lt"/>
                <a:cs typeface="Arial"/>
              </a:rPr>
              <a:t>, Eva M.; </a:t>
            </a:r>
            <a:r>
              <a:rPr lang="de-DE" sz="1200">
                <a:latin typeface="+mn-lt"/>
                <a:cs typeface="Arial"/>
              </a:rPr>
              <a:t>Fridberg</a:t>
            </a:r>
            <a:r>
              <a:rPr lang="de-DE" sz="1200">
                <a:latin typeface="+mn-lt"/>
                <a:cs typeface="Arial"/>
              </a:rPr>
              <a:t>, Marie; </a:t>
            </a:r>
            <a:r>
              <a:rPr lang="de-DE" sz="1200">
                <a:latin typeface="+mn-lt"/>
                <a:cs typeface="Arial"/>
              </a:rPr>
              <a:t>Cronquist</a:t>
            </a:r>
            <a:r>
              <a:rPr lang="de-DE" sz="1200">
                <a:latin typeface="+mn-lt"/>
                <a:cs typeface="Arial"/>
              </a:rPr>
              <a:t>, Björn; </a:t>
            </a:r>
            <a:r>
              <a:rPr lang="de-DE" sz="1200">
                <a:latin typeface="+mn-lt"/>
                <a:cs typeface="Arial"/>
              </a:rPr>
              <a:t>Redfors</a:t>
            </a:r>
            <a:r>
              <a:rPr lang="de-DE" sz="1200">
                <a:latin typeface="+mn-lt"/>
                <a:cs typeface="Arial"/>
              </a:rPr>
              <a:t>, Andreas (2020): Robotics and Early-</a:t>
            </a:r>
            <a:r>
              <a:rPr lang="de-DE" sz="1200">
                <a:latin typeface="+mn-lt"/>
                <a:cs typeface="Arial"/>
              </a:rPr>
              <a:t>years</a:t>
            </a:r>
            <a:r>
              <a:rPr lang="de-DE" sz="1200">
                <a:latin typeface="+mn-lt"/>
                <a:cs typeface="Arial"/>
              </a:rPr>
              <a:t> STEM Education: The </a:t>
            </a:r>
            <a:r>
              <a:rPr lang="de-DE" sz="1200">
                <a:latin typeface="+mn-lt"/>
                <a:cs typeface="Arial"/>
              </a:rPr>
              <a:t>botSTEM</a:t>
            </a:r>
            <a:r>
              <a:rPr lang="de-DE" sz="1200">
                <a:latin typeface="+mn-lt"/>
                <a:cs typeface="Arial"/>
              </a:rPr>
              <a:t> Framework and </a:t>
            </a:r>
            <a:r>
              <a:rPr lang="de-DE" sz="1200">
                <a:latin typeface="+mn-lt"/>
                <a:cs typeface="Arial"/>
              </a:rPr>
              <a:t>Activities</a:t>
            </a:r>
            <a:r>
              <a:rPr lang="de-DE" sz="1200">
                <a:latin typeface="+mn-lt"/>
                <a:cs typeface="Arial"/>
              </a:rPr>
              <a:t>. In: </a:t>
            </a:r>
            <a:r>
              <a:rPr lang="de-DE" sz="1200" i="1">
                <a:latin typeface="+mn-lt"/>
                <a:cs typeface="Arial"/>
              </a:rPr>
              <a:t>European Journal </a:t>
            </a:r>
            <a:r>
              <a:rPr lang="de-DE" sz="1200" i="1">
                <a:latin typeface="+mn-lt"/>
                <a:cs typeface="Arial"/>
              </a:rPr>
              <a:t>of</a:t>
            </a:r>
            <a:r>
              <a:rPr lang="de-DE" sz="1200" i="1">
                <a:latin typeface="+mn-lt"/>
                <a:cs typeface="Arial"/>
              </a:rPr>
              <a:t> STEM Education </a:t>
            </a:r>
            <a:r>
              <a:rPr lang="de-DE" sz="1200" i="0">
                <a:latin typeface="+mn-lt"/>
                <a:cs typeface="Arial"/>
              </a:rPr>
              <a:t>5 (1), S. 1. DOI: 10.20897/</a:t>
            </a:r>
            <a:r>
              <a:rPr lang="de-DE" sz="1200" i="0">
                <a:latin typeface="+mn-lt"/>
                <a:cs typeface="Arial"/>
              </a:rPr>
              <a:t>ejsteme</a:t>
            </a:r>
            <a:r>
              <a:rPr lang="de-DE" sz="1200" i="0">
                <a:latin typeface="+mn-lt"/>
                <a:cs typeface="Arial"/>
              </a:rPr>
              <a:t>/7948.</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Kim, </a:t>
            </a:r>
            <a:r>
              <a:rPr lang="de-DE" sz="1200">
                <a:latin typeface="+mn-lt"/>
                <a:cs typeface="Arial"/>
              </a:rPr>
              <a:t>ChanMin</a:t>
            </a:r>
            <a:r>
              <a:rPr lang="de-DE" sz="1200">
                <a:latin typeface="+mn-lt"/>
                <a:cs typeface="Arial"/>
              </a:rPr>
              <a:t>; Kim, </a:t>
            </a:r>
            <a:r>
              <a:rPr lang="de-DE" sz="1200">
                <a:latin typeface="+mn-lt"/>
                <a:cs typeface="Arial"/>
              </a:rPr>
              <a:t>Dongho</a:t>
            </a:r>
            <a:r>
              <a:rPr lang="de-DE" sz="1200">
                <a:latin typeface="+mn-lt"/>
                <a:cs typeface="Arial"/>
              </a:rPr>
              <a:t>; Yuan, </a:t>
            </a:r>
            <a:r>
              <a:rPr lang="de-DE" sz="1200">
                <a:latin typeface="+mn-lt"/>
                <a:cs typeface="Arial"/>
              </a:rPr>
              <a:t>Jiangmei</a:t>
            </a:r>
            <a:r>
              <a:rPr lang="de-DE" sz="1200">
                <a:latin typeface="+mn-lt"/>
                <a:cs typeface="Arial"/>
              </a:rPr>
              <a:t>; Hill, Roger B.; </a:t>
            </a:r>
            <a:r>
              <a:rPr lang="de-DE" sz="1200">
                <a:latin typeface="+mn-lt"/>
                <a:cs typeface="Arial"/>
              </a:rPr>
              <a:t>Doshi</a:t>
            </a:r>
            <a:r>
              <a:rPr lang="de-DE" sz="1200">
                <a:latin typeface="+mn-lt"/>
                <a:cs typeface="Arial"/>
              </a:rPr>
              <a:t>, Prashant; Thai, Chi N. (2015): Robotics </a:t>
            </a:r>
            <a:r>
              <a:rPr lang="de-DE" sz="1200">
                <a:latin typeface="+mn-lt"/>
                <a:cs typeface="Arial"/>
              </a:rPr>
              <a:t>to</a:t>
            </a:r>
            <a:r>
              <a:rPr lang="de-DE" sz="1200">
                <a:latin typeface="+mn-lt"/>
                <a:cs typeface="Arial"/>
              </a:rPr>
              <a:t> promote </a:t>
            </a:r>
            <a:r>
              <a:rPr lang="de-DE" sz="1200">
                <a:latin typeface="+mn-lt"/>
                <a:cs typeface="Arial"/>
              </a:rPr>
              <a:t>elementary</a:t>
            </a:r>
            <a:r>
              <a:rPr lang="de-DE" sz="1200">
                <a:latin typeface="+mn-lt"/>
                <a:cs typeface="Arial"/>
              </a:rPr>
              <a:t> </a:t>
            </a:r>
            <a:r>
              <a:rPr lang="de-DE" sz="1200">
                <a:latin typeface="+mn-lt"/>
                <a:cs typeface="Arial"/>
              </a:rPr>
              <a:t>education</a:t>
            </a:r>
            <a:r>
              <a:rPr lang="de-DE" sz="1200">
                <a:latin typeface="+mn-lt"/>
                <a:cs typeface="Arial"/>
              </a:rPr>
              <a:t> </a:t>
            </a:r>
            <a:r>
              <a:rPr lang="de-DE" sz="1200">
                <a:latin typeface="+mn-lt"/>
                <a:cs typeface="Arial"/>
              </a:rPr>
              <a:t>pre</a:t>
            </a:r>
            <a:r>
              <a:rPr lang="de-DE" sz="1200">
                <a:latin typeface="+mn-lt"/>
                <a:cs typeface="Arial"/>
              </a:rPr>
              <a:t>-service </a:t>
            </a:r>
            <a:r>
              <a:rPr lang="de-DE" sz="1200">
                <a:latin typeface="+mn-lt"/>
                <a:cs typeface="Arial"/>
              </a:rPr>
              <a:t>teachers</a:t>
            </a:r>
            <a:r>
              <a:rPr lang="de-DE" sz="1200">
                <a:latin typeface="+mn-lt"/>
                <a:cs typeface="Arial"/>
              </a:rPr>
              <a:t>' STEM </a:t>
            </a:r>
            <a:r>
              <a:rPr lang="de-DE" sz="1200">
                <a:latin typeface="+mn-lt"/>
                <a:cs typeface="Arial"/>
              </a:rPr>
              <a:t>engagement</a:t>
            </a:r>
            <a:r>
              <a:rPr lang="de-DE" sz="1200">
                <a:latin typeface="+mn-lt"/>
                <a:cs typeface="Arial"/>
              </a:rPr>
              <a:t>, </a:t>
            </a:r>
            <a:r>
              <a:rPr lang="de-DE" sz="1200">
                <a:latin typeface="+mn-lt"/>
                <a:cs typeface="Arial"/>
              </a:rPr>
              <a:t>learning</a:t>
            </a:r>
            <a:r>
              <a:rPr lang="de-DE" sz="1200">
                <a:latin typeface="+mn-lt"/>
                <a:cs typeface="Arial"/>
              </a:rPr>
              <a:t>, and </a:t>
            </a:r>
            <a:r>
              <a:rPr lang="de-DE" sz="1200">
                <a:latin typeface="+mn-lt"/>
                <a:cs typeface="Arial"/>
              </a:rPr>
              <a:t>teaching</a:t>
            </a:r>
            <a:r>
              <a:rPr lang="de-DE" sz="1200">
                <a:latin typeface="+mn-lt"/>
                <a:cs typeface="Arial"/>
              </a:rPr>
              <a:t>. In: </a:t>
            </a:r>
            <a:r>
              <a:rPr lang="de-DE" sz="1200" i="1">
                <a:latin typeface="+mn-lt"/>
                <a:cs typeface="Arial"/>
              </a:rPr>
              <a:t>Computers &amp; Education </a:t>
            </a:r>
            <a:r>
              <a:rPr lang="de-DE" sz="1200" i="0">
                <a:latin typeface="+mn-lt"/>
                <a:cs typeface="Arial"/>
              </a:rPr>
              <a:t>91, S. 14–31. DOI: 10.1016/j.compedu.2015.08.005.</a:t>
            </a:r>
            <a:endParaRPr/>
          </a:p>
          <a:p>
            <a:pPr marL="171450" marR="0" lvl="0" indent="-171450" algn="l" defTabSz="914400">
              <a:lnSpc>
                <a:spcPct val="100000"/>
              </a:lnSpc>
              <a:spcBef>
                <a:spcPts val="0"/>
              </a:spcBef>
              <a:spcAft>
                <a:spcPts val="0"/>
              </a:spcAft>
              <a:buClrTx/>
              <a:buSzTx/>
              <a:buFont typeface="Symbol"/>
              <a:buChar char="-"/>
              <a:defRPr/>
            </a:pPr>
            <a:r>
              <a:rPr lang="en-US" sz="1200">
                <a:latin typeface="+mn-lt"/>
                <a:cs typeface="Arial"/>
              </a:rPr>
              <a:t>Dorsey, Rayshun; Park, Chung Hyuk; Howard, Ayanna (2014): Developing the Capabilities of Blind and Visually Impaired Youth to Build and Program Robots. In: </a:t>
            </a:r>
            <a:r>
              <a:rPr lang="en-US" sz="1200" i="1">
                <a:latin typeface="+mn-lt"/>
                <a:cs typeface="Arial"/>
              </a:rPr>
              <a:t>Journal on Technology and Persons with Disabilities</a:t>
            </a:r>
            <a:r>
              <a:rPr lang="en-US" sz="1200" i="0">
                <a:latin typeface="+mn-lt"/>
                <a:cs typeface="Arial"/>
              </a:rPr>
              <a:t>.</a:t>
            </a:r>
            <a:endParaRPr lang="de-DE" sz="1200">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en-US" sz="1200">
                <a:latin typeface="+mn-lt"/>
                <a:cs typeface="Arial"/>
              </a:rPr>
              <a:t>Ludi, Stephanie; </a:t>
            </a:r>
            <a:r>
              <a:rPr lang="en-US" sz="1200">
                <a:latin typeface="+mn-lt"/>
                <a:cs typeface="Arial"/>
              </a:rPr>
              <a:t>Reichlmayr</a:t>
            </a:r>
            <a:r>
              <a:rPr lang="en-US" sz="1200">
                <a:latin typeface="+mn-lt"/>
                <a:cs typeface="Arial"/>
              </a:rPr>
              <a:t>, Tom (2011): The Use of Robotics to Promote Computing to Pre-College Students with Visual Impairments. In: </a:t>
            </a:r>
            <a:r>
              <a:rPr lang="en-US" sz="1200" i="1">
                <a:latin typeface="+mn-lt"/>
                <a:cs typeface="Arial"/>
              </a:rPr>
              <a:t>ACM Trans. </a:t>
            </a:r>
            <a:r>
              <a:rPr lang="en-US" sz="1200" i="1">
                <a:latin typeface="+mn-lt"/>
                <a:cs typeface="Arial"/>
              </a:rPr>
              <a:t>Comput</a:t>
            </a:r>
            <a:r>
              <a:rPr lang="en-US" sz="1200" i="1">
                <a:latin typeface="+mn-lt"/>
                <a:cs typeface="Arial"/>
              </a:rPr>
              <a:t>. Educ. </a:t>
            </a:r>
            <a:r>
              <a:rPr lang="en-US" sz="1200" i="0">
                <a:latin typeface="+mn-lt"/>
                <a:cs typeface="Arial"/>
              </a:rPr>
              <a:t>11 (3), S. 1–20. DOI: 10.1145/2037276.2037284.</a:t>
            </a:r>
            <a:endParaRPr lang="de-DE" sz="1200">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Ludi, Stephanie (2013): Robotics Programming Tools for Blind </a:t>
            </a:r>
            <a:r>
              <a:rPr lang="de-DE" sz="1200">
                <a:latin typeface="+mn-lt"/>
                <a:cs typeface="Arial"/>
              </a:rPr>
              <a:t>Students</a:t>
            </a:r>
            <a:r>
              <a:rPr lang="de-DE" sz="1200">
                <a:latin typeface="+mn-lt"/>
                <a:cs typeface="Arial"/>
              </a:rPr>
              <a:t>. In: </a:t>
            </a:r>
            <a:r>
              <a:rPr lang="de-DE" sz="1200" i="1">
                <a:latin typeface="+mn-lt"/>
                <a:cs typeface="Arial"/>
              </a:rPr>
              <a:t>Journal on Technology and </a:t>
            </a:r>
            <a:r>
              <a:rPr lang="de-DE" sz="1200" i="1">
                <a:latin typeface="+mn-lt"/>
                <a:cs typeface="Arial"/>
              </a:rPr>
              <a:t>Persons</a:t>
            </a:r>
            <a:r>
              <a:rPr lang="de-DE" sz="1200" i="1">
                <a:latin typeface="+mn-lt"/>
                <a:cs typeface="Arial"/>
              </a:rPr>
              <a:t> </a:t>
            </a:r>
            <a:r>
              <a:rPr lang="de-DE" sz="1200" i="1">
                <a:latin typeface="+mn-lt"/>
                <a:cs typeface="Arial"/>
              </a:rPr>
              <a:t>with</a:t>
            </a:r>
            <a:r>
              <a:rPr lang="de-DE" sz="1200" i="1">
                <a:latin typeface="+mn-lt"/>
                <a:cs typeface="Arial"/>
              </a:rPr>
              <a:t> </a:t>
            </a:r>
            <a:r>
              <a:rPr lang="de-DE" sz="1200" i="1">
                <a:latin typeface="+mn-lt"/>
                <a:cs typeface="Arial"/>
              </a:rPr>
              <a:t>Disabilities</a:t>
            </a:r>
            <a:r>
              <a:rPr lang="de-DE" sz="1200" i="1">
                <a:latin typeface="+mn-lt"/>
                <a:cs typeface="Arial"/>
              </a:rPr>
              <a:t> I. Barnard et al. (Eds): Annual International Technology and </a:t>
            </a:r>
            <a:r>
              <a:rPr lang="de-DE" sz="1200" i="1">
                <a:latin typeface="+mn-lt"/>
                <a:cs typeface="Arial"/>
              </a:rPr>
              <a:t>Persons</a:t>
            </a:r>
            <a:r>
              <a:rPr lang="de-DE" sz="1200" i="1">
                <a:latin typeface="+mn-lt"/>
                <a:cs typeface="Arial"/>
              </a:rPr>
              <a:t> </a:t>
            </a:r>
            <a:r>
              <a:rPr lang="de-DE" sz="1200" i="1">
                <a:latin typeface="+mn-lt"/>
                <a:cs typeface="Arial"/>
              </a:rPr>
              <a:t>with</a:t>
            </a:r>
            <a:r>
              <a:rPr lang="de-DE" sz="1200" i="1">
                <a:latin typeface="+mn-lt"/>
                <a:cs typeface="Arial"/>
              </a:rPr>
              <a:t> </a:t>
            </a:r>
            <a:r>
              <a:rPr lang="de-DE" sz="1200" i="1">
                <a:latin typeface="+mn-lt"/>
                <a:cs typeface="Arial"/>
              </a:rPr>
              <a:t>Disabilities</a:t>
            </a:r>
            <a:r>
              <a:rPr lang="de-DE" sz="1200" i="1">
                <a:latin typeface="+mn-lt"/>
                <a:cs typeface="Arial"/>
              </a:rPr>
              <a:t> Conference </a:t>
            </a:r>
            <a:r>
              <a:rPr lang="de-DE" sz="1200" i="0">
                <a:latin typeface="+mn-lt"/>
                <a:cs typeface="Arial"/>
              </a:rPr>
              <a:t>(1), S. 81–91. Online verfügbar unter http://hdl.handle.net/10211.3/121968.</a:t>
            </a:r>
            <a:endParaRPr lang="de-DE" sz="1200">
              <a:latin typeface="+mn-lt"/>
              <a:cs typeface="Arial"/>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Ludi, Stephanie Ludi; Ellis, Lindsey; Jordan, Scott (2014): An </a:t>
            </a:r>
            <a:r>
              <a:rPr lang="de-DE" sz="1200">
                <a:latin typeface="+mn-lt"/>
                <a:cs typeface="Arial"/>
              </a:rPr>
              <a:t>accessible</a:t>
            </a:r>
            <a:r>
              <a:rPr lang="de-DE" sz="1200">
                <a:latin typeface="+mn-lt"/>
                <a:cs typeface="Arial"/>
              </a:rPr>
              <a:t> </a:t>
            </a:r>
            <a:r>
              <a:rPr lang="de-DE" sz="1200">
                <a:latin typeface="+mn-lt"/>
                <a:cs typeface="Arial"/>
              </a:rPr>
              <a:t>robotics</a:t>
            </a:r>
            <a:r>
              <a:rPr lang="de-DE" sz="1200">
                <a:latin typeface="+mn-lt"/>
                <a:cs typeface="Arial"/>
              </a:rPr>
              <a:t> </a:t>
            </a:r>
            <a:r>
              <a:rPr lang="de-DE" sz="1200">
                <a:latin typeface="+mn-lt"/>
                <a:cs typeface="Arial"/>
              </a:rPr>
              <a:t>programming</a:t>
            </a:r>
            <a:r>
              <a:rPr lang="de-DE" sz="1200">
                <a:latin typeface="+mn-lt"/>
                <a:cs typeface="Arial"/>
              </a:rPr>
              <a:t> </a:t>
            </a:r>
            <a:r>
              <a:rPr lang="de-DE" sz="1200">
                <a:latin typeface="+mn-lt"/>
                <a:cs typeface="Arial"/>
              </a:rPr>
              <a:t>environment</a:t>
            </a:r>
            <a:r>
              <a:rPr lang="de-DE" sz="1200">
                <a:latin typeface="+mn-lt"/>
                <a:cs typeface="Arial"/>
              </a:rPr>
              <a:t> for </a:t>
            </a:r>
            <a:r>
              <a:rPr lang="de-DE" sz="1200">
                <a:latin typeface="+mn-lt"/>
                <a:cs typeface="Arial"/>
              </a:rPr>
              <a:t>visually</a:t>
            </a:r>
            <a:r>
              <a:rPr lang="de-DE" sz="1200">
                <a:latin typeface="+mn-lt"/>
                <a:cs typeface="Arial"/>
              </a:rPr>
              <a:t> </a:t>
            </a:r>
            <a:r>
              <a:rPr lang="de-DE" sz="1200">
                <a:latin typeface="+mn-lt"/>
                <a:cs typeface="Arial"/>
              </a:rPr>
              <a:t>impaired</a:t>
            </a:r>
            <a:r>
              <a:rPr lang="de-DE" sz="1200">
                <a:latin typeface="+mn-lt"/>
                <a:cs typeface="Arial"/>
              </a:rPr>
              <a:t> </a:t>
            </a:r>
            <a:r>
              <a:rPr lang="de-DE" sz="1200">
                <a:latin typeface="+mn-lt"/>
                <a:cs typeface="Arial"/>
              </a:rPr>
              <a:t>users</a:t>
            </a:r>
            <a:r>
              <a:rPr lang="de-DE" sz="1200">
                <a:latin typeface="+mn-lt"/>
                <a:cs typeface="Arial"/>
              </a:rPr>
              <a:t>. In: Sri Kurniawan und John Richards (</a:t>
            </a:r>
            <a:r>
              <a:rPr lang="de-DE" sz="1200">
                <a:latin typeface="+mn-lt"/>
                <a:cs typeface="Arial"/>
              </a:rPr>
              <a:t>Hg</a:t>
            </a:r>
            <a:r>
              <a:rPr lang="de-DE" sz="1200">
                <a:latin typeface="+mn-lt"/>
                <a:cs typeface="Arial"/>
              </a:rPr>
              <a:t>.): Proceedings </a:t>
            </a:r>
            <a:r>
              <a:rPr lang="de-DE" sz="1200">
                <a:latin typeface="+mn-lt"/>
                <a:cs typeface="Arial"/>
              </a:rPr>
              <a:t>of</a:t>
            </a:r>
            <a:r>
              <a:rPr lang="de-DE" sz="1200">
                <a:latin typeface="+mn-lt"/>
                <a:cs typeface="Arial"/>
              </a:rPr>
              <a:t> </a:t>
            </a:r>
            <a:r>
              <a:rPr lang="de-DE" sz="1200">
                <a:latin typeface="+mn-lt"/>
                <a:cs typeface="Arial"/>
              </a:rPr>
              <a:t>the</a:t>
            </a:r>
            <a:r>
              <a:rPr lang="de-DE" sz="1200">
                <a:latin typeface="+mn-lt"/>
                <a:cs typeface="Arial"/>
              </a:rPr>
              <a:t> 16th international ACM SIGACCESS </a:t>
            </a:r>
            <a:r>
              <a:rPr lang="de-DE" sz="1200">
                <a:latin typeface="+mn-lt"/>
                <a:cs typeface="Arial"/>
              </a:rPr>
              <a:t>conference</a:t>
            </a:r>
            <a:r>
              <a:rPr lang="de-DE" sz="1200">
                <a:latin typeface="+mn-lt"/>
                <a:cs typeface="Arial"/>
              </a:rPr>
              <a:t> on Computers &amp; </a:t>
            </a:r>
            <a:r>
              <a:rPr lang="de-DE" sz="1200">
                <a:latin typeface="+mn-lt"/>
                <a:cs typeface="Arial"/>
              </a:rPr>
              <a:t>accessibility</a:t>
            </a:r>
            <a:r>
              <a:rPr lang="de-DE" sz="1200">
                <a:latin typeface="+mn-lt"/>
                <a:cs typeface="Arial"/>
              </a:rPr>
              <a:t> - ASSETS '14. </a:t>
            </a:r>
            <a:r>
              <a:rPr lang="de-DE" sz="1200">
                <a:latin typeface="+mn-lt"/>
                <a:cs typeface="Arial"/>
              </a:rPr>
              <a:t>the</a:t>
            </a:r>
            <a:r>
              <a:rPr lang="de-DE" sz="1200">
                <a:latin typeface="+mn-lt"/>
                <a:cs typeface="Arial"/>
              </a:rPr>
              <a:t> 16th international ACM SIGACCESS </a:t>
            </a:r>
            <a:r>
              <a:rPr lang="de-DE" sz="1200">
                <a:latin typeface="+mn-lt"/>
                <a:cs typeface="Arial"/>
              </a:rPr>
              <a:t>conference</a:t>
            </a:r>
            <a:r>
              <a:rPr lang="de-DE" sz="1200">
                <a:latin typeface="+mn-lt"/>
                <a:cs typeface="Arial"/>
              </a:rPr>
              <a:t>. Rochester, New York, USA, 20.10.2014 - 22.10.2014. New York, New York, USA: ACM Press, S. 237–238.</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cs typeface="Arial"/>
              </a:rPr>
              <a:t>Eguchi</a:t>
            </a:r>
            <a:r>
              <a:rPr lang="de-DE" sz="1200">
                <a:latin typeface="+mn-lt"/>
                <a:cs typeface="Arial"/>
              </a:rPr>
              <a:t>, Amy (2015): Educational </a:t>
            </a:r>
            <a:r>
              <a:rPr lang="de-DE" sz="1200">
                <a:latin typeface="+mn-lt"/>
                <a:cs typeface="Arial"/>
              </a:rPr>
              <a:t>robotics</a:t>
            </a:r>
            <a:r>
              <a:rPr lang="de-DE" sz="1200">
                <a:latin typeface="+mn-lt"/>
                <a:cs typeface="Arial"/>
              </a:rPr>
              <a:t> </a:t>
            </a:r>
            <a:r>
              <a:rPr lang="de-DE" sz="1200">
                <a:latin typeface="+mn-lt"/>
                <a:cs typeface="Arial"/>
              </a:rPr>
              <a:t>to</a:t>
            </a:r>
            <a:r>
              <a:rPr lang="de-DE" sz="1200">
                <a:latin typeface="+mn-lt"/>
                <a:cs typeface="Arial"/>
              </a:rPr>
              <a:t> promote 21</a:t>
            </a:r>
            <a:r>
              <a:rPr lang="de-DE" sz="1200" baseline="30000">
                <a:latin typeface="+mn-lt"/>
                <a:cs typeface="Arial"/>
              </a:rPr>
              <a:t>st</a:t>
            </a:r>
            <a:r>
              <a:rPr lang="de-DE" sz="1200">
                <a:latin typeface="+mn-lt"/>
                <a:cs typeface="Arial"/>
              </a:rPr>
              <a:t> </a:t>
            </a:r>
            <a:r>
              <a:rPr lang="de-DE" sz="1200">
                <a:latin typeface="+mn-lt"/>
                <a:cs typeface="Arial"/>
              </a:rPr>
              <a:t>century</a:t>
            </a:r>
            <a:r>
              <a:rPr lang="de-DE" sz="1200">
                <a:latin typeface="+mn-lt"/>
                <a:cs typeface="Arial"/>
              </a:rPr>
              <a:t> </a:t>
            </a:r>
            <a:r>
              <a:rPr lang="de-DE" sz="1200">
                <a:latin typeface="+mn-lt"/>
                <a:cs typeface="Arial"/>
              </a:rPr>
              <a:t>skills</a:t>
            </a:r>
            <a:r>
              <a:rPr lang="de-DE" sz="1200">
                <a:latin typeface="+mn-lt"/>
                <a:cs typeface="Arial"/>
              </a:rPr>
              <a:t> and </a:t>
            </a:r>
            <a:r>
              <a:rPr lang="de-DE" sz="1200">
                <a:latin typeface="+mn-lt"/>
                <a:cs typeface="Arial"/>
              </a:rPr>
              <a:t>technological</a:t>
            </a:r>
            <a:r>
              <a:rPr lang="de-DE" sz="1200">
                <a:latin typeface="+mn-lt"/>
                <a:cs typeface="Arial"/>
              </a:rPr>
              <a:t> </a:t>
            </a:r>
            <a:r>
              <a:rPr lang="de-DE" sz="1200">
                <a:latin typeface="+mn-lt"/>
                <a:cs typeface="Arial"/>
              </a:rPr>
              <a:t>understanding</a:t>
            </a:r>
            <a:r>
              <a:rPr lang="de-DE" sz="1200">
                <a:latin typeface="+mn-lt"/>
                <a:cs typeface="Arial"/>
              </a:rPr>
              <a:t> </a:t>
            </a:r>
            <a:r>
              <a:rPr lang="de-DE" sz="1200">
                <a:latin typeface="+mn-lt"/>
                <a:cs typeface="Arial"/>
              </a:rPr>
              <a:t>among</a:t>
            </a:r>
            <a:r>
              <a:rPr lang="de-DE" sz="1200">
                <a:latin typeface="+mn-lt"/>
                <a:cs typeface="Arial"/>
              </a:rPr>
              <a:t> </a:t>
            </a:r>
            <a:r>
              <a:rPr lang="de-DE" sz="1200">
                <a:latin typeface="+mn-lt"/>
                <a:cs typeface="Arial"/>
              </a:rPr>
              <a:t>underprivileged</a:t>
            </a:r>
            <a:r>
              <a:rPr lang="de-DE" sz="1200">
                <a:latin typeface="+mn-lt"/>
                <a:cs typeface="Arial"/>
              </a:rPr>
              <a:t> </a:t>
            </a:r>
            <a:r>
              <a:rPr lang="de-DE" sz="1200">
                <a:latin typeface="+mn-lt"/>
                <a:cs typeface="Arial"/>
              </a:rPr>
              <a:t>undergraduate</a:t>
            </a:r>
            <a:r>
              <a:rPr lang="de-DE" sz="1200">
                <a:latin typeface="+mn-lt"/>
                <a:cs typeface="Arial"/>
              </a:rPr>
              <a:t> </a:t>
            </a:r>
            <a:r>
              <a:rPr lang="de-DE" sz="1200">
                <a:latin typeface="+mn-lt"/>
                <a:cs typeface="Arial"/>
              </a:rPr>
              <a:t>students</a:t>
            </a:r>
            <a:r>
              <a:rPr lang="de-DE" sz="1200">
                <a:latin typeface="+mn-lt"/>
                <a:cs typeface="Arial"/>
              </a:rPr>
              <a:t>. In: 2015 IEEE Integrated STEM Education Conference. 2015 IEEE Integrated STEM Education Conference (ISEC). Princeton, NJ, USA, 07.03.2015 - 07.03.2015: IEEE, S. 76–82.</a:t>
            </a:r>
            <a:endParaRPr/>
          </a:p>
          <a:p>
            <a:pPr marL="171450" marR="0" lvl="0" indent="-171450" algn="l" defTabSz="914400">
              <a:lnSpc>
                <a:spcPct val="100000"/>
              </a:lnSpc>
              <a:spcBef>
                <a:spcPts val="0"/>
              </a:spcBef>
              <a:spcAft>
                <a:spcPts val="0"/>
              </a:spcAft>
              <a:buClrTx/>
              <a:buSzTx/>
              <a:buFont typeface="Symbol"/>
              <a:buChar char="-"/>
              <a:defRPr/>
            </a:pPr>
            <a:r>
              <a:rPr lang="en-US" sz="1200">
                <a:latin typeface="+mn-lt"/>
                <a:cs typeface="Arial"/>
              </a:rPr>
              <a:t>Sullivan, Amanda; Bers, Marina </a:t>
            </a:r>
            <a:r>
              <a:rPr lang="en-US" sz="1200">
                <a:latin typeface="+mn-lt"/>
                <a:cs typeface="Arial"/>
              </a:rPr>
              <a:t>Umaschi</a:t>
            </a:r>
            <a:r>
              <a:rPr lang="en-US" sz="1200">
                <a:latin typeface="+mn-lt"/>
                <a:cs typeface="Arial"/>
              </a:rPr>
              <a:t> (2019): Investigating the use of robotics to increase girls’ interest in engineering during early elementary school. In: </a:t>
            </a:r>
            <a:r>
              <a:rPr lang="en-US" sz="1200" i="1">
                <a:latin typeface="+mn-lt"/>
                <a:cs typeface="Arial"/>
              </a:rPr>
              <a:t>Int J Technol Des Educ </a:t>
            </a:r>
            <a:r>
              <a:rPr lang="en-US" sz="1200" i="0">
                <a:latin typeface="+mn-lt"/>
                <a:cs typeface="Arial"/>
              </a:rPr>
              <a:t>29 (5), S. 1033–1051. DOI: 10.1007/s10798-018-9483-y.</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48</a:t>
            </a:fld>
            <a:endParaRPr lang="de-DE"/>
          </a:p>
        </p:txBody>
      </p:sp>
    </p:spTree>
  </p:cSld>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Hinweise zur Abbildung: KIBO-Robot und seine haptischen Programmierelemente</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Abbildung zeigt die Grundausstattung eines KIBO-Roboters</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jeder Block repräsentiert vordefinierte Anweisung, die Roboter ausführt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Die Anweisungen werden über einen integrierten Barcode-Scanner eingelesen</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durch Aneinanderreihung ist das Implementieren von Algorithmen möglich</a:t>
            </a:r>
            <a:endParaRPr lang="de-DE" sz="1200">
              <a:latin typeface="+mn-lt"/>
            </a:endParaRPr>
          </a:p>
          <a:p>
            <a:pPr>
              <a:defRPr/>
            </a:pPr>
            <a:endParaRPr lang="de-DE" sz="1200">
              <a:latin typeface="+mn-lt"/>
            </a:endParaRPr>
          </a:p>
          <a:p>
            <a:pPr>
              <a:defRPr/>
            </a:pPr>
            <a:r>
              <a:rPr lang="de-DE" sz="1200" b="1">
                <a:latin typeface="+mn-lt"/>
              </a:rPr>
              <a:t>Quellenangaben</a:t>
            </a:r>
            <a:r>
              <a:rPr lang="de-DE" sz="1200" b="0">
                <a:latin typeface="+mn-lt"/>
              </a:rPr>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González-González, Carina S.; Herrera-González, Erika; Moreno-Ruiz, Lorenzo; Reyes-Alonso, Nuria; Hernández-Morales, Selene; Guzmán-Franco, María D.; Infante-Moro, Alfonso (2019): Computational Thinking and Down Syndrome: An </a:t>
            </a:r>
            <a:r>
              <a:rPr lang="de-DE" sz="1200">
                <a:latin typeface="+mn-lt"/>
              </a:rPr>
              <a:t>Exploratory</a:t>
            </a:r>
            <a:r>
              <a:rPr lang="de-DE" sz="1200">
                <a:latin typeface="+mn-lt"/>
              </a:rPr>
              <a:t> Study </a:t>
            </a:r>
            <a:r>
              <a:rPr lang="de-DE" sz="1200">
                <a:latin typeface="+mn-lt"/>
              </a:rPr>
              <a:t>Using</a:t>
            </a:r>
            <a:r>
              <a:rPr lang="de-DE" sz="1200">
                <a:latin typeface="+mn-lt"/>
              </a:rPr>
              <a:t> </a:t>
            </a:r>
            <a:r>
              <a:rPr lang="de-DE" sz="1200">
                <a:latin typeface="+mn-lt"/>
              </a:rPr>
              <a:t>the</a:t>
            </a:r>
            <a:r>
              <a:rPr lang="de-DE" sz="1200">
                <a:latin typeface="+mn-lt"/>
              </a:rPr>
              <a:t> KIBO Robot. In: </a:t>
            </a:r>
            <a:r>
              <a:rPr lang="de-DE" sz="1200" i="1">
                <a:latin typeface="+mn-lt"/>
              </a:rPr>
              <a:t>Informatics</a:t>
            </a:r>
            <a:r>
              <a:rPr lang="de-DE" sz="1200" i="1">
                <a:latin typeface="+mn-lt"/>
              </a:rPr>
              <a:t> </a:t>
            </a:r>
            <a:r>
              <a:rPr lang="de-DE" sz="1200" i="0">
                <a:latin typeface="+mn-lt"/>
              </a:rPr>
              <a:t>6 (2), S. 25. DOI: 10.3390/informatics6020025.</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Albo</a:t>
            </a:r>
            <a:r>
              <a:rPr lang="de-DE" sz="1200">
                <a:latin typeface="+mn-lt"/>
              </a:rPr>
              <a:t>-Canals, Jordi; </a:t>
            </a:r>
            <a:r>
              <a:rPr lang="de-DE" sz="1200">
                <a:latin typeface="+mn-lt"/>
              </a:rPr>
              <a:t>Martelo</a:t>
            </a:r>
            <a:r>
              <a:rPr lang="de-DE" sz="1200">
                <a:latin typeface="+mn-lt"/>
              </a:rPr>
              <a:t>, Alexandre Barco; </a:t>
            </a:r>
            <a:r>
              <a:rPr lang="de-DE" sz="1200">
                <a:latin typeface="+mn-lt"/>
              </a:rPr>
              <a:t>Relkin</a:t>
            </a:r>
            <a:r>
              <a:rPr lang="de-DE" sz="1200">
                <a:latin typeface="+mn-lt"/>
              </a:rPr>
              <a:t>, Emily; Hannon, Daniel; </a:t>
            </a:r>
            <a:r>
              <a:rPr lang="de-DE" sz="1200">
                <a:latin typeface="+mn-lt"/>
              </a:rPr>
              <a:t>Heerink</a:t>
            </a:r>
            <a:r>
              <a:rPr lang="de-DE" sz="1200">
                <a:latin typeface="+mn-lt"/>
              </a:rPr>
              <a:t>, Marcel; Heinemann, Martina et al. (2018): A Pilot Study </a:t>
            </a:r>
            <a:r>
              <a:rPr lang="de-DE" sz="1200">
                <a:latin typeface="+mn-lt"/>
              </a:rPr>
              <a:t>of</a:t>
            </a:r>
            <a:r>
              <a:rPr lang="de-DE" sz="1200">
                <a:latin typeface="+mn-lt"/>
              </a:rPr>
              <a:t> </a:t>
            </a:r>
            <a:r>
              <a:rPr lang="de-DE" sz="1200">
                <a:latin typeface="+mn-lt"/>
              </a:rPr>
              <a:t>the</a:t>
            </a:r>
            <a:r>
              <a:rPr lang="de-DE" sz="1200">
                <a:latin typeface="+mn-lt"/>
              </a:rPr>
              <a:t> KIBO Robot in Children </a:t>
            </a:r>
            <a:r>
              <a:rPr lang="de-DE" sz="1200">
                <a:latin typeface="+mn-lt"/>
              </a:rPr>
              <a:t>with</a:t>
            </a:r>
            <a:r>
              <a:rPr lang="de-DE" sz="1200">
                <a:latin typeface="+mn-lt"/>
              </a:rPr>
              <a:t> </a:t>
            </a:r>
            <a:r>
              <a:rPr lang="de-DE" sz="1200">
                <a:latin typeface="+mn-lt"/>
              </a:rPr>
              <a:t>Severe</a:t>
            </a:r>
            <a:r>
              <a:rPr lang="de-DE" sz="1200">
                <a:latin typeface="+mn-lt"/>
              </a:rPr>
              <a:t> ASD. In: </a:t>
            </a:r>
            <a:r>
              <a:rPr lang="de-DE" sz="1200" i="1">
                <a:latin typeface="+mn-lt"/>
              </a:rPr>
              <a:t>Int J </a:t>
            </a:r>
            <a:r>
              <a:rPr lang="de-DE" sz="1200" i="1">
                <a:latin typeface="+mn-lt"/>
              </a:rPr>
              <a:t>of</a:t>
            </a:r>
            <a:r>
              <a:rPr lang="de-DE" sz="1200" i="1">
                <a:latin typeface="+mn-lt"/>
              </a:rPr>
              <a:t> </a:t>
            </a:r>
            <a:r>
              <a:rPr lang="de-DE" sz="1200" i="1">
                <a:latin typeface="+mn-lt"/>
              </a:rPr>
              <a:t>Soc</a:t>
            </a:r>
            <a:r>
              <a:rPr lang="de-DE" sz="1200" i="1">
                <a:latin typeface="+mn-lt"/>
              </a:rPr>
              <a:t> Robotics </a:t>
            </a:r>
            <a:r>
              <a:rPr lang="de-DE" sz="1200" i="0">
                <a:latin typeface="+mn-lt"/>
              </a:rPr>
              <a:t>10 (3), S. 371–383. DOI: 10.1007/s12369-018-0479-2.</a:t>
            </a:r>
            <a:endParaRPr lang="de-DE" sz="1200">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49</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t>Quellenangaben</a:t>
            </a:r>
            <a:r>
              <a:rPr lang="de-DE"/>
              <a:t>:</a:t>
            </a:r>
            <a:endParaRPr/>
          </a:p>
          <a:p>
            <a:pPr marL="171450" indent="-171450">
              <a:buFont typeface="Symbol"/>
              <a:buChar char="-"/>
              <a:defRPr/>
            </a:pPr>
            <a:r>
              <a:rPr lang="de-DE"/>
              <a:t>Dirks, Susanne (2022): Inklusion im Informatikunterricht. In: Marco Thomas und Michael </a:t>
            </a:r>
            <a:r>
              <a:rPr lang="de-DE"/>
              <a:t>Weigend</a:t>
            </a:r>
            <a:r>
              <a:rPr lang="de-DE"/>
              <a:t> (</a:t>
            </a:r>
            <a:r>
              <a:rPr lang="de-DE"/>
              <a:t>Hg</a:t>
            </a:r>
            <a:r>
              <a:rPr lang="de-DE"/>
              <a:t>.): Inklusion mit Informatik. 10. Münsteraner Workshop zur Schulinformatik. Universität Münster, S. 7–8.</a:t>
            </a:r>
            <a:endParaRPr/>
          </a:p>
          <a:p>
            <a:pPr marL="171450" indent="-171450">
              <a:buFont typeface="Symbol"/>
              <a:buChar char="-"/>
              <a:defRPr/>
            </a:pPr>
            <a:r>
              <a:rPr lang="de-DE"/>
              <a:t>Capovilla</a:t>
            </a:r>
            <a:r>
              <a:rPr lang="de-DE"/>
              <a:t>, Dino J. (2015): Inklusion in der Informatischen Bildung am Beispiel von Menschen mit Sehschädigung. Dissertation. Technische Universität München. TUM School </a:t>
            </a:r>
            <a:r>
              <a:rPr lang="de-DE"/>
              <a:t>of</a:t>
            </a:r>
            <a:r>
              <a:rPr lang="de-DE"/>
              <a:t> Education. Online verfügbar unter https://mediatum.ub.tum.de/doc/1245698/1245698.pdf.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a:t>
            </a:fld>
            <a:endParaRPr lang="de-DE"/>
          </a:p>
        </p:txBody>
      </p:sp>
    </p:spTree>
  </p:cSld>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3DP-Teacher-Project (2021): The </a:t>
            </a:r>
            <a:r>
              <a:rPr lang="de-DE" sz="1200">
                <a:latin typeface="+mn-lt"/>
              </a:rPr>
              <a:t>Effect</a:t>
            </a:r>
            <a:r>
              <a:rPr lang="de-DE" sz="1200">
                <a:latin typeface="+mn-lt"/>
              </a:rPr>
              <a:t> </a:t>
            </a:r>
            <a:r>
              <a:rPr lang="de-DE" sz="1200">
                <a:latin typeface="+mn-lt"/>
              </a:rPr>
              <a:t>of</a:t>
            </a:r>
            <a:r>
              <a:rPr lang="de-DE" sz="1200">
                <a:latin typeface="+mn-lt"/>
              </a:rPr>
              <a:t> 3DP on Student Development (Teil des Erasmus+-Projekts der Europäischen Union, 2). Online verfügbar unter https://3dp-teacher.erasmus.site/wp-content/uploads/2021/02/02-February-2020_-Article-3DP-Teacher_-GD_-ENG.pdf.</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3DP-Teacher-Project (2021): 3D </a:t>
            </a:r>
            <a:r>
              <a:rPr lang="de-DE" sz="1200">
                <a:latin typeface="+mn-lt"/>
              </a:rPr>
              <a:t>printing</a:t>
            </a:r>
            <a:r>
              <a:rPr lang="de-DE" sz="1200">
                <a:latin typeface="+mn-lt"/>
              </a:rPr>
              <a:t> in </a:t>
            </a:r>
            <a:r>
              <a:rPr lang="de-DE" sz="1200">
                <a:latin typeface="+mn-lt"/>
              </a:rPr>
              <a:t>school</a:t>
            </a:r>
            <a:r>
              <a:rPr lang="de-DE" sz="1200">
                <a:latin typeface="+mn-lt"/>
              </a:rPr>
              <a:t> </a:t>
            </a:r>
            <a:r>
              <a:rPr lang="de-DE" sz="1200">
                <a:latin typeface="+mn-lt"/>
              </a:rPr>
              <a:t>education</a:t>
            </a:r>
            <a:r>
              <a:rPr lang="de-DE" sz="1200">
                <a:latin typeface="+mn-lt"/>
              </a:rPr>
              <a:t> (Teil des Erasmus+-Projekts der Europäischen Union, 14). Online verfügbar unter https://3dp-teacher.erasmus.site/wp-content/uploads/2021/03/01-January-2021_-UTH_-ENG_II.pdf.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50</a:t>
            </a:fld>
            <a:endParaRPr lang="de-DE"/>
          </a:p>
        </p:txBody>
      </p:sp>
    </p:spTree>
  </p:cSld>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Begriffsbestimmungen</a:t>
            </a:r>
            <a:r>
              <a:rPr lang="de-DE" sz="1200" b="0">
                <a:latin typeface="+mn-lt"/>
              </a:rPr>
              <a:t>:</a:t>
            </a:r>
            <a:endParaRPr/>
          </a:p>
          <a:p>
            <a:pPr marL="171450" indent="-171450">
              <a:buFont typeface="Symbol"/>
              <a:buChar char="-"/>
              <a:defRPr b="1"/>
            </a:pPr>
            <a:r>
              <a:rPr lang="de-DE" sz="1200" b="0" i="1">
                <a:latin typeface="+mn-lt"/>
              </a:rPr>
              <a:t>Moosgummi</a:t>
            </a:r>
            <a:r>
              <a:rPr lang="de-DE" sz="1200" b="0">
                <a:latin typeface="+mn-lt"/>
              </a:rPr>
              <a:t>: Geschlossenzelliger und elastischer Schaumstoff. Es eignen sich besonders als Bastelmaterial.</a:t>
            </a:r>
            <a:endParaRPr/>
          </a:p>
          <a:p>
            <a:pPr marL="171450" indent="-171450">
              <a:buFont typeface="Symbol"/>
              <a:buChar char="-"/>
              <a:defRPr b="1"/>
            </a:pPr>
            <a:r>
              <a:rPr lang="de-DE" sz="1200" b="0" i="1">
                <a:latin typeface="+mn-lt"/>
              </a:rPr>
              <a:t>Stix</a:t>
            </a:r>
            <a:r>
              <a:rPr lang="de-DE" sz="1200" b="0">
                <a:latin typeface="+mn-lt"/>
              </a:rPr>
              <a:t>: Ein Mischprodukt bestehend aus Garn und Wachs. Es zeichnen sich durch seine Flexibilität und Manipulierbarkeit aus und ist entsprechend für das Modellieren besonders geeignet. (s. z. B. https://senso-care.de/wikki-stix-basis)</a:t>
            </a:r>
            <a:endParaRPr/>
          </a:p>
          <a:p>
            <a:pPr marL="0" indent="0">
              <a:buFont typeface="Symbol"/>
              <a:buNone/>
              <a:defRPr b="1"/>
            </a:pPr>
            <a:endParaRPr lang="de-DE" b="1"/>
          </a:p>
          <a:p>
            <a:pPr marL="0" marR="0" lvl="0" indent="0" algn="l" defTabSz="914400">
              <a:lnSpc>
                <a:spcPct val="100000"/>
              </a:lnSpc>
              <a:spcBef>
                <a:spcPts val="0"/>
              </a:spcBef>
              <a:spcAft>
                <a:spcPts val="0"/>
              </a:spcAft>
              <a:buClrTx/>
              <a:buSzTx/>
              <a:buFontTx/>
              <a:buNone/>
              <a:defRPr/>
            </a:pPr>
            <a:r>
              <a:rPr lang="de-DE" b="1"/>
              <a:t>Quellenangaben</a:t>
            </a:r>
            <a:r>
              <a:rPr lang="de-DE"/>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Capovilla</a:t>
            </a:r>
            <a:r>
              <a:rPr lang="de-DE" sz="1200">
                <a:latin typeface="+mn-lt"/>
              </a:rPr>
              <a:t>, Dino (2022): Inklusion und Informatikunterricht. Perspektiven aus der Pädagogik bei Sehbeeinträchtigten.</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Capovilla</a:t>
            </a:r>
            <a:r>
              <a:rPr lang="de-DE" sz="1200">
                <a:latin typeface="+mn-lt"/>
              </a:rPr>
              <a:t>, Dino J. (2015): Inklusion in der Informatischen Bildung am Beispiel von Menschen mit Sehschädigung. Dissertation. Technische Universität München. TUM School </a:t>
            </a:r>
            <a:r>
              <a:rPr lang="de-DE" sz="1200">
                <a:latin typeface="+mn-lt"/>
              </a:rPr>
              <a:t>of</a:t>
            </a:r>
            <a:r>
              <a:rPr lang="de-DE" sz="1200">
                <a:latin typeface="+mn-lt"/>
              </a:rPr>
              <a:t> Education. Online verfügbar unter https://mediatum.ub.tum.de/doc/1245698/1245698.pdf.</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Helios, Dietmar (2001): Handbuch zur Erstellung taktiler Graphiken. 3. Aufl. Universität Karlsruhe.</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51</a:t>
            </a:fld>
            <a:endParaRPr lang="de-DE"/>
          </a:p>
        </p:txBody>
      </p:sp>
    </p:spTree>
  </p:cSld>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Hinweise zur Abbildung: UML als 3D-Modell</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obere Abbildung: </a:t>
            </a:r>
            <a:endParaRPr/>
          </a:p>
          <a:p>
            <a:pPr marL="628650" marR="0" lvl="1"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3D-Modell eines UML-Diagramms, welches die textuelle Information durch Braille-Schrift darstellt</a:t>
            </a:r>
            <a:endParaRPr/>
          </a:p>
          <a:p>
            <a:pPr marL="628650" marR="0" lvl="1"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Z. B. Klassenname, Attribute, Methoden, Assoziationsbezeichner etc.</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untere Abbildung: Referenzabbildung, in der die Braille-Schrift durch Standardschrift ersetzt wurde</a:t>
            </a:r>
            <a:endParaRPr lang="de-DE" sz="1200" b="1">
              <a:latin typeface="+mn-lt"/>
            </a:endParaRPr>
          </a:p>
          <a:p>
            <a:pPr>
              <a:defRPr/>
            </a:pPr>
            <a:endParaRPr lang="de-DE" sz="1200" b="1">
              <a:latin typeface="+mn-lt"/>
            </a:endParaRPr>
          </a:p>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Doherty, Brad; Cheng, Betty H. C. (2015): UML Modeling for </a:t>
            </a:r>
            <a:r>
              <a:rPr lang="de-DE" sz="1200">
                <a:latin typeface="+mn-lt"/>
              </a:rPr>
              <a:t>Visually-Impaired</a:t>
            </a:r>
            <a:r>
              <a:rPr lang="de-DE" sz="1200">
                <a:latin typeface="+mn-lt"/>
              </a:rPr>
              <a:t> </a:t>
            </a:r>
            <a:r>
              <a:rPr lang="de-DE" sz="1200">
                <a:latin typeface="+mn-lt"/>
              </a:rPr>
              <a:t>Persons</a:t>
            </a:r>
            <a:r>
              <a:rPr lang="de-DE" sz="1200">
                <a:latin typeface="+mn-lt"/>
              </a:rPr>
              <a:t>. Online verfügbar unter https://ceur-ws.org/Vol-1522/Doherty2015HuFaMo.pdf.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52</a:t>
            </a:fld>
            <a:endParaRPr lang="de-DE"/>
          </a:p>
        </p:txBody>
      </p:sp>
    </p:spTree>
  </p:cSld>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Hinweise zur Abbildung: Datenstrukturen und Variablen</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physische Objekte, die alternativ für das Verständnis von informatischen Konzepten verwendet werden können</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Grenzen von Modellen wie bspw. Schachtelmodell für Variablen beachten</a:t>
            </a:r>
            <a:endParaRPr/>
          </a:p>
          <a:p>
            <a:pPr marL="0" marR="0" lvl="0" indent="0" algn="l" defTabSz="914400">
              <a:lnSpc>
                <a:spcPct val="100000"/>
              </a:lnSpc>
              <a:spcBef>
                <a:spcPts val="0"/>
              </a:spcBef>
              <a:spcAft>
                <a:spcPts val="0"/>
              </a:spcAft>
              <a:buClrTx/>
              <a:buSzTx/>
              <a:buFont typeface="Symbol"/>
              <a:buNone/>
              <a:defRPr/>
            </a:pPr>
            <a:endParaRPr lang="de-DE" sz="1200">
              <a:latin typeface="+mn-lt"/>
              <a:ea typeface="Calibri"/>
              <a:cs typeface="Times New Roman"/>
            </a:endParaRPr>
          </a:p>
          <a:p>
            <a:pPr marL="0" marR="0" lvl="0" indent="0" algn="l" defTabSz="914400">
              <a:lnSpc>
                <a:spcPct val="100000"/>
              </a:lnSpc>
              <a:spcBef>
                <a:spcPts val="0"/>
              </a:spcBef>
              <a:spcAft>
                <a:spcPts val="0"/>
              </a:spcAft>
              <a:buClrTx/>
              <a:buSzTx/>
              <a:buFont typeface="Symbol"/>
              <a:buNone/>
              <a:defRPr/>
            </a:pPr>
            <a:r>
              <a:rPr lang="de-DE" sz="1200" b="1">
                <a:latin typeface="+mn-lt"/>
              </a:rPr>
              <a:t>Hinweise zur Abbildung: </a:t>
            </a:r>
            <a:r>
              <a:rPr lang="de-DE" sz="1200" b="1">
                <a:latin typeface="+mn-lt"/>
                <a:cs typeface="Times New Roman"/>
              </a:rPr>
              <a:t>Algorithmen</a:t>
            </a:r>
            <a:endParaRPr lang="de-DE" sz="1200">
              <a:latin typeface="+mn-lt"/>
              <a:ea typeface="Calibri"/>
              <a:cs typeface="Times New Roman"/>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ertastbares Flussdiagramm</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Elemente des Flussdiagramms: </a:t>
            </a:r>
            <a:endParaRPr/>
          </a:p>
          <a:p>
            <a:pPr marL="628650" marR="0" lvl="1"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in Form geschnittene Blätter</a:t>
            </a:r>
            <a:endParaRPr/>
          </a:p>
          <a:p>
            <a:pPr marL="628650" marR="0" lvl="1"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je Element: Beschreibung in Braille-Schrift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Vorteile: Möglichkeit einer effizienten und schnellen Herstellung von Flussdiagramm-Elementen, da diese durch Blätter repräsentiert werden</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Nachteile: Schwierigkeit, Verständnis für die jeweiligen „taktilen“ Elemente aufzubauen, da die Elemente in 2D vorliegen. Welche Alternativen wären möglich?</a:t>
            </a:r>
            <a:endParaRPr lang="de-DE" sz="1200">
              <a:latin typeface="+mn-lt"/>
            </a:endParaRPr>
          </a:p>
          <a:p>
            <a:pPr>
              <a:defRPr/>
            </a:pPr>
            <a:endParaRPr lang="de-DE" sz="1200">
              <a:latin typeface="+mn-lt"/>
            </a:endParaRPr>
          </a:p>
          <a:p>
            <a:pPr>
              <a:defRPr/>
            </a:pPr>
            <a:r>
              <a:rPr lang="de-DE" sz="1200" b="1">
                <a:latin typeface="+mn-lt"/>
              </a:rPr>
              <a:t>Quellenangaben</a:t>
            </a:r>
            <a:r>
              <a:rPr lang="de-DE" sz="1200" b="0">
                <a:latin typeface="+mn-lt"/>
              </a:rPr>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Stefik, Andreas M.; Hundhausen, Christopher; Smith, Derrick (2011): On </a:t>
            </a:r>
            <a:r>
              <a:rPr lang="de-DE" sz="1200">
                <a:latin typeface="+mn-lt"/>
              </a:rPr>
              <a:t>the</a:t>
            </a:r>
            <a:r>
              <a:rPr lang="de-DE" sz="1200">
                <a:latin typeface="+mn-lt"/>
              </a:rPr>
              <a:t> design </a:t>
            </a:r>
            <a:r>
              <a:rPr lang="de-DE" sz="1200">
                <a:latin typeface="+mn-lt"/>
              </a:rPr>
              <a:t>of</a:t>
            </a:r>
            <a:r>
              <a:rPr lang="de-DE" sz="1200">
                <a:latin typeface="+mn-lt"/>
              </a:rPr>
              <a:t> an </a:t>
            </a:r>
            <a:r>
              <a:rPr lang="de-DE" sz="1200">
                <a:latin typeface="+mn-lt"/>
              </a:rPr>
              <a:t>educational</a:t>
            </a:r>
            <a:r>
              <a:rPr lang="de-DE" sz="1200">
                <a:latin typeface="+mn-lt"/>
              </a:rPr>
              <a:t> </a:t>
            </a:r>
            <a:r>
              <a:rPr lang="de-DE" sz="1200">
                <a:latin typeface="+mn-lt"/>
              </a:rPr>
              <a:t>infrastructure</a:t>
            </a:r>
            <a:r>
              <a:rPr lang="de-DE" sz="1200">
                <a:latin typeface="+mn-lt"/>
              </a:rPr>
              <a:t> for </a:t>
            </a:r>
            <a:r>
              <a:rPr lang="de-DE" sz="1200">
                <a:latin typeface="+mn-lt"/>
              </a:rPr>
              <a:t>the</a:t>
            </a:r>
            <a:r>
              <a:rPr lang="de-DE" sz="1200">
                <a:latin typeface="+mn-lt"/>
              </a:rPr>
              <a:t> blind and </a:t>
            </a:r>
            <a:r>
              <a:rPr lang="de-DE" sz="1200">
                <a:latin typeface="+mn-lt"/>
              </a:rPr>
              <a:t>visually</a:t>
            </a:r>
            <a:r>
              <a:rPr lang="de-DE" sz="1200">
                <a:latin typeface="+mn-lt"/>
              </a:rPr>
              <a:t> </a:t>
            </a:r>
            <a:r>
              <a:rPr lang="de-DE" sz="1200">
                <a:latin typeface="+mn-lt"/>
              </a:rPr>
              <a:t>impaired</a:t>
            </a:r>
            <a:r>
              <a:rPr lang="de-DE" sz="1200">
                <a:latin typeface="+mn-lt"/>
              </a:rPr>
              <a:t> in </a:t>
            </a:r>
            <a:r>
              <a:rPr lang="de-DE" sz="1200">
                <a:latin typeface="+mn-lt"/>
              </a:rPr>
              <a:t>computer</a:t>
            </a:r>
            <a:r>
              <a:rPr lang="de-DE" sz="1200">
                <a:latin typeface="+mn-lt"/>
              </a:rPr>
              <a:t> </a:t>
            </a:r>
            <a:r>
              <a:rPr lang="de-DE" sz="1200">
                <a:latin typeface="+mn-lt"/>
              </a:rPr>
              <a:t>science</a:t>
            </a:r>
            <a:r>
              <a:rPr lang="de-DE" sz="1200">
                <a:latin typeface="+mn-lt"/>
              </a:rPr>
              <a:t>. In: Thomas J. Cortina, Ellen L. Walker, Laurie Smith King und David R. </a:t>
            </a:r>
            <a:r>
              <a:rPr lang="de-DE" sz="1200">
                <a:latin typeface="+mn-lt"/>
              </a:rPr>
              <a:t>Musicant</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on Computer </a:t>
            </a:r>
            <a:r>
              <a:rPr lang="de-DE" sz="1200">
                <a:latin typeface="+mn-lt"/>
              </a:rPr>
              <a:t>science</a:t>
            </a:r>
            <a:r>
              <a:rPr lang="de-DE" sz="1200">
                <a:latin typeface="+mn-lt"/>
              </a:rPr>
              <a:t> </a:t>
            </a:r>
            <a:r>
              <a:rPr lang="de-DE" sz="1200">
                <a:latin typeface="+mn-lt"/>
              </a:rPr>
              <a:t>education</a:t>
            </a:r>
            <a:r>
              <a:rPr lang="de-DE" sz="1200">
                <a:latin typeface="+mn-lt"/>
              </a:rPr>
              <a:t> - SIGCSE '11.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Dallas, TX, USA, 09.03.2011 - 12.03.2011. New York, New York, USA: ACM Press, S. 571.</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Pereira, Rodolfo M.; Da Silva, </a:t>
            </a:r>
            <a:r>
              <a:rPr lang="de-DE" sz="1200">
                <a:latin typeface="+mn-lt"/>
              </a:rPr>
              <a:t>Felippe</a:t>
            </a:r>
            <a:r>
              <a:rPr lang="de-DE" sz="1200">
                <a:latin typeface="+mn-lt"/>
              </a:rPr>
              <a:t> Fernandes; Silla, Carlos N. (2018): Teaching </a:t>
            </a:r>
            <a:r>
              <a:rPr lang="de-DE" sz="1200">
                <a:latin typeface="+mn-lt"/>
              </a:rPr>
              <a:t>Algorithms</a:t>
            </a:r>
            <a:r>
              <a:rPr lang="de-DE" sz="1200">
                <a:latin typeface="+mn-lt"/>
              </a:rPr>
              <a:t> for </a:t>
            </a:r>
            <a:r>
              <a:rPr lang="de-DE" sz="1200">
                <a:latin typeface="+mn-lt"/>
              </a:rPr>
              <a:t>Visually</a:t>
            </a:r>
            <a:r>
              <a:rPr lang="de-DE" sz="1200">
                <a:latin typeface="+mn-lt"/>
              </a:rPr>
              <a:t> </a:t>
            </a:r>
            <a:r>
              <a:rPr lang="de-DE" sz="1200">
                <a:latin typeface="+mn-lt"/>
              </a:rPr>
              <a:t>Impaired</a:t>
            </a:r>
            <a:r>
              <a:rPr lang="de-DE" sz="1200">
                <a:latin typeface="+mn-lt"/>
              </a:rPr>
              <a:t> and Blind </a:t>
            </a:r>
            <a:r>
              <a:rPr lang="de-DE" sz="1200">
                <a:latin typeface="+mn-lt"/>
              </a:rPr>
              <a:t>Students</a:t>
            </a:r>
            <a:r>
              <a:rPr lang="de-DE" sz="1200">
                <a:latin typeface="+mn-lt"/>
              </a:rPr>
              <a:t> </a:t>
            </a:r>
            <a:r>
              <a:rPr lang="de-DE" sz="1200">
                <a:latin typeface="+mn-lt"/>
              </a:rPr>
              <a:t>using</a:t>
            </a:r>
            <a:r>
              <a:rPr lang="de-DE" sz="1200">
                <a:latin typeface="+mn-lt"/>
              </a:rPr>
              <a:t> </a:t>
            </a:r>
            <a:r>
              <a:rPr lang="de-DE" sz="1200">
                <a:latin typeface="+mn-lt"/>
              </a:rPr>
              <a:t>Physical</a:t>
            </a:r>
            <a:r>
              <a:rPr lang="de-DE" sz="1200">
                <a:latin typeface="+mn-lt"/>
              </a:rPr>
              <a:t> Flowcharts and Screen Readers. In: 2018 IEEE Frontiers in Education Conference (FIE). 2018 IEEE Frontiers in Education Conference (FIE). San Jose, CA, USA, 03.10.2018 - 06.10.2018: IEEE, S. 1–9.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53</a:t>
            </a:fld>
            <a:endParaRPr lang="de-DE"/>
          </a:p>
        </p:txBody>
      </p:sp>
    </p:spTree>
  </p:cSld>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Papazafiropulos</a:t>
            </a:r>
            <a:r>
              <a:rPr lang="de-DE" sz="1200">
                <a:latin typeface="+mn-lt"/>
              </a:rPr>
              <a:t>, Nicola; </a:t>
            </a:r>
            <a:r>
              <a:rPr lang="de-DE" sz="1200">
                <a:latin typeface="+mn-lt"/>
              </a:rPr>
              <a:t>Fanucci</a:t>
            </a:r>
            <a:r>
              <a:rPr lang="de-DE" sz="1200">
                <a:latin typeface="+mn-lt"/>
              </a:rPr>
              <a:t>, Luca; </a:t>
            </a:r>
            <a:r>
              <a:rPr lang="de-DE" sz="1200">
                <a:latin typeface="+mn-lt"/>
              </a:rPr>
              <a:t>Leporini</a:t>
            </a:r>
            <a:r>
              <a:rPr lang="de-DE" sz="1200">
                <a:latin typeface="+mn-lt"/>
              </a:rPr>
              <a:t>, Barbara; </a:t>
            </a:r>
            <a:r>
              <a:rPr lang="de-DE" sz="1200">
                <a:latin typeface="+mn-lt"/>
              </a:rPr>
              <a:t>Pelagatti</a:t>
            </a:r>
            <a:r>
              <a:rPr lang="de-DE" sz="1200">
                <a:latin typeface="+mn-lt"/>
              </a:rPr>
              <a:t>, Susanna; </a:t>
            </a:r>
            <a:r>
              <a:rPr lang="de-DE" sz="1200">
                <a:latin typeface="+mn-lt"/>
              </a:rPr>
              <a:t>Roncella</a:t>
            </a:r>
            <a:r>
              <a:rPr lang="de-DE" sz="1200">
                <a:latin typeface="+mn-lt"/>
              </a:rPr>
              <a:t>, Roberto (2016): </a:t>
            </a:r>
            <a:r>
              <a:rPr lang="de-DE" sz="1200">
                <a:latin typeface="+mn-lt"/>
              </a:rPr>
              <a:t>Haptic</a:t>
            </a:r>
            <a:r>
              <a:rPr lang="de-DE" sz="1200">
                <a:latin typeface="+mn-lt"/>
              </a:rPr>
              <a:t> Models </a:t>
            </a:r>
            <a:r>
              <a:rPr lang="de-DE" sz="1200">
                <a:latin typeface="+mn-lt"/>
              </a:rPr>
              <a:t>of</a:t>
            </a:r>
            <a:r>
              <a:rPr lang="de-DE" sz="1200">
                <a:latin typeface="+mn-lt"/>
              </a:rPr>
              <a:t> Arrays Through 3D </a:t>
            </a:r>
            <a:r>
              <a:rPr lang="de-DE" sz="1200">
                <a:latin typeface="+mn-lt"/>
              </a:rPr>
              <a:t>Printing</a:t>
            </a:r>
            <a:r>
              <a:rPr lang="de-DE" sz="1200">
                <a:latin typeface="+mn-lt"/>
              </a:rPr>
              <a:t> for Computer Science Education. In: Klaus </a:t>
            </a:r>
            <a:r>
              <a:rPr lang="de-DE" sz="1200">
                <a:latin typeface="+mn-lt"/>
              </a:rPr>
              <a:t>Miesenberger</a:t>
            </a:r>
            <a:r>
              <a:rPr lang="de-DE" sz="1200">
                <a:latin typeface="+mn-lt"/>
              </a:rPr>
              <a:t>, Christian Bühler und Petr </a:t>
            </a:r>
            <a:r>
              <a:rPr lang="de-DE" sz="1200">
                <a:latin typeface="+mn-lt"/>
              </a:rPr>
              <a:t>Penaz</a:t>
            </a:r>
            <a:r>
              <a:rPr lang="de-DE" sz="1200">
                <a:latin typeface="+mn-lt"/>
              </a:rPr>
              <a:t> (</a:t>
            </a:r>
            <a:r>
              <a:rPr lang="de-DE" sz="1200">
                <a:latin typeface="+mn-lt"/>
              </a:rPr>
              <a:t>Hg</a:t>
            </a:r>
            <a:r>
              <a:rPr lang="de-DE" sz="1200">
                <a:latin typeface="+mn-lt"/>
              </a:rPr>
              <a:t>.): Computers </a:t>
            </a:r>
            <a:r>
              <a:rPr lang="de-DE" sz="1200">
                <a:latin typeface="+mn-lt"/>
              </a:rPr>
              <a:t>Helping</a:t>
            </a:r>
            <a:r>
              <a:rPr lang="de-DE" sz="1200">
                <a:latin typeface="+mn-lt"/>
              </a:rPr>
              <a:t> People </a:t>
            </a:r>
            <a:r>
              <a:rPr lang="de-DE" sz="1200">
                <a:latin typeface="+mn-lt"/>
              </a:rPr>
              <a:t>with</a:t>
            </a:r>
            <a:r>
              <a:rPr lang="de-DE" sz="1200">
                <a:latin typeface="+mn-lt"/>
              </a:rPr>
              <a:t> Special Needs, Bd. 9758. Cham: Springer International Publishing (</a:t>
            </a:r>
            <a:r>
              <a:rPr lang="de-DE" sz="1200">
                <a:latin typeface="+mn-lt"/>
              </a:rPr>
              <a:t>Lecture</a:t>
            </a:r>
            <a:r>
              <a:rPr lang="de-DE" sz="1200">
                <a:latin typeface="+mn-lt"/>
              </a:rPr>
              <a:t> Notes in Computer Science), S. 491–498.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54</a:t>
            </a:fld>
            <a:endParaRPr lang="de-DE"/>
          </a:p>
        </p:txBody>
      </p:sp>
    </p:spTree>
  </p:cSld>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b="1">
                <a:latin typeface="+mn-lt"/>
              </a:rPr>
              <a:t>Quellenangaben</a:t>
            </a:r>
            <a:r>
              <a:rPr lang="de-DE" sz="1200" b="0">
                <a:latin typeface="+mn-lt"/>
              </a:rPr>
              <a:t>:</a:t>
            </a:r>
            <a:endParaRPr lang="de-DE"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Shetty, </a:t>
            </a:r>
            <a:r>
              <a:rPr lang="de-DE" sz="1200">
                <a:latin typeface="+mn-lt"/>
              </a:rPr>
              <a:t>Ashrith</a:t>
            </a:r>
            <a:r>
              <a:rPr lang="de-DE" sz="1200">
                <a:latin typeface="+mn-lt"/>
              </a:rPr>
              <a:t> </a:t>
            </a:r>
            <a:r>
              <a:rPr lang="de-DE" sz="1200">
                <a:latin typeface="+mn-lt"/>
              </a:rPr>
              <a:t>Shrinivas</a:t>
            </a:r>
            <a:r>
              <a:rPr lang="de-DE" sz="1200">
                <a:latin typeface="+mn-lt"/>
              </a:rPr>
              <a:t> (2020): Tangible Web Layout Design for Blind and </a:t>
            </a:r>
            <a:r>
              <a:rPr lang="de-DE" sz="1200">
                <a:latin typeface="+mn-lt"/>
              </a:rPr>
              <a:t>Visually</a:t>
            </a:r>
            <a:r>
              <a:rPr lang="de-DE" sz="1200">
                <a:latin typeface="+mn-lt"/>
              </a:rPr>
              <a:t> </a:t>
            </a:r>
            <a:r>
              <a:rPr lang="de-DE" sz="1200">
                <a:latin typeface="+mn-lt"/>
              </a:rPr>
              <a:t>Impaired</a:t>
            </a:r>
            <a:r>
              <a:rPr lang="de-DE" sz="1200">
                <a:latin typeface="+mn-lt"/>
              </a:rPr>
              <a:t> People. Masterarbeit. University </a:t>
            </a:r>
            <a:r>
              <a:rPr lang="de-DE" sz="1200">
                <a:latin typeface="+mn-lt"/>
              </a:rPr>
              <a:t>of</a:t>
            </a:r>
            <a:r>
              <a:rPr lang="de-DE" sz="1200">
                <a:latin typeface="+mn-lt"/>
              </a:rPr>
              <a:t> Maryland, Maryland. Online verfügbar unter https://drum.lib.umd.edu/handle/1903/26317.</a:t>
            </a:r>
            <a:endParaRPr lang="de-DE" sz="1000">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55</a:t>
            </a:fld>
            <a:endParaRPr lang="de-DE"/>
          </a:p>
        </p:txBody>
      </p:sp>
    </p:spTree>
  </p:cSld>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Hinweise zur Abbildung: Visuelle Darstellung von TangibleGrid</a:t>
            </a:r>
            <a:r>
              <a:rPr lang="de-DE" sz="1200" b="0">
                <a:latin typeface="+mn-lt"/>
              </a:rPr>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ea typeface="Calibri"/>
                <a:cs typeface="Times New Roman"/>
              </a:rPr>
              <a:t>Limitationen des Konzepts: </a:t>
            </a:r>
            <a:endParaRPr/>
          </a:p>
          <a:p>
            <a:pPr marL="800100" marR="0" lvl="1" indent="-342900" algn="l" defTabSz="914400">
              <a:lnSpc>
                <a:spcPct val="100000"/>
              </a:lnSpc>
              <a:spcBef>
                <a:spcPts val="0"/>
              </a:spcBef>
              <a:spcAft>
                <a:spcPts val="0"/>
              </a:spcAft>
              <a:buClrTx/>
              <a:buSzTx/>
              <a:buFont typeface="+mj-lt"/>
              <a:buAutoNum type="arabicPeriod"/>
              <a:defRPr/>
            </a:pPr>
            <a:r>
              <a:rPr lang="de-DE" sz="1200">
                <a:latin typeface="+mn-lt"/>
                <a:ea typeface="Calibri"/>
                <a:cs typeface="Times New Roman"/>
              </a:rPr>
              <a:t>Lernenden können ausschließlich einfache HTML- und CSS-Konzepte vermittelt werden</a:t>
            </a:r>
            <a:endParaRPr/>
          </a:p>
          <a:p>
            <a:pPr marL="1257300" marR="0" lvl="2" indent="-342900" algn="l" defTabSz="914400">
              <a:lnSpc>
                <a:spcPct val="100000"/>
              </a:lnSpc>
              <a:spcBef>
                <a:spcPts val="0"/>
              </a:spcBef>
              <a:spcAft>
                <a:spcPts val="0"/>
              </a:spcAft>
              <a:buClrTx/>
              <a:buSzTx/>
              <a:buFont typeface="Arial"/>
              <a:buChar char="•"/>
              <a:defRPr/>
            </a:pPr>
            <a:r>
              <a:rPr lang="de-DE" sz="1200">
                <a:latin typeface="+mn-lt"/>
                <a:ea typeface="Calibri"/>
                <a:cs typeface="Times New Roman"/>
              </a:rPr>
              <a:t>bspw. können Animationen nicht in dieser Form dargestellt werden</a:t>
            </a:r>
            <a:endParaRPr/>
          </a:p>
          <a:p>
            <a:pPr marL="1257300" marR="0" lvl="2" indent="-342900" algn="l" defTabSz="914400">
              <a:lnSpc>
                <a:spcPct val="100000"/>
              </a:lnSpc>
              <a:spcBef>
                <a:spcPts val="0"/>
              </a:spcBef>
              <a:spcAft>
                <a:spcPts val="0"/>
              </a:spcAft>
              <a:buClrTx/>
              <a:buSzTx/>
              <a:buFont typeface="Arial"/>
              <a:buChar char="•"/>
              <a:defRPr/>
            </a:pPr>
            <a:r>
              <a:rPr lang="de-DE" sz="1200">
                <a:latin typeface="+mn-lt"/>
                <a:ea typeface="Calibri"/>
                <a:cs typeface="Times New Roman"/>
              </a:rPr>
              <a:t>Jedoch: grobes Verständnis des Aufbaus von Webseiten möglich</a:t>
            </a:r>
            <a:endParaRPr/>
          </a:p>
          <a:p>
            <a:pPr marL="1257300" marR="0" lvl="2" indent="-342900" algn="l" defTabSz="914400">
              <a:lnSpc>
                <a:spcPct val="100000"/>
              </a:lnSpc>
              <a:spcBef>
                <a:spcPts val="0"/>
              </a:spcBef>
              <a:spcAft>
                <a:spcPts val="0"/>
              </a:spcAft>
              <a:buClrTx/>
              <a:buSzTx/>
              <a:buFont typeface="Arial"/>
              <a:buChar char="•"/>
              <a:defRPr/>
            </a:pPr>
            <a:r>
              <a:rPr lang="de-DE" sz="1200">
                <a:latin typeface="+mn-lt"/>
                <a:ea typeface="Calibri"/>
                <a:cs typeface="Times New Roman"/>
              </a:rPr>
              <a:t>Konzepte wie Web-</a:t>
            </a:r>
            <a:r>
              <a:rPr lang="de-DE" sz="1200">
                <a:latin typeface="+mn-lt"/>
                <a:ea typeface="Calibri"/>
                <a:cs typeface="Times New Roman"/>
              </a:rPr>
              <a:t>Scraping</a:t>
            </a:r>
            <a:r>
              <a:rPr lang="de-DE" sz="1200">
                <a:latin typeface="+mn-lt"/>
                <a:ea typeface="Calibri"/>
                <a:cs typeface="Times New Roman"/>
              </a:rPr>
              <a:t> (automatisches Auslesen von Webinhalten) können als Ausblick aufgezeigt werden</a:t>
            </a:r>
            <a:endParaRPr/>
          </a:p>
          <a:p>
            <a:pPr marL="800100" marR="0" lvl="1" indent="-342900" algn="l" defTabSz="914400">
              <a:lnSpc>
                <a:spcPct val="100000"/>
              </a:lnSpc>
              <a:spcBef>
                <a:spcPts val="0"/>
              </a:spcBef>
              <a:spcAft>
                <a:spcPts val="0"/>
              </a:spcAft>
              <a:buClrTx/>
              <a:buSzTx/>
              <a:buFont typeface="+mj-lt"/>
              <a:buAutoNum type="arabicPeriod"/>
              <a:defRPr/>
            </a:pPr>
            <a:r>
              <a:rPr lang="de-DE" sz="1200">
                <a:latin typeface="+mn-lt"/>
                <a:ea typeface="Calibri"/>
                <a:cs typeface="Times New Roman"/>
              </a:rPr>
              <a:t>Aufbaumöglichkeit ist aufgrund von Platzgründen erheblich beschränkt</a:t>
            </a:r>
            <a:endParaRPr lang="de-DE" sz="1200">
              <a:latin typeface="+mn-lt"/>
            </a:endParaRPr>
          </a:p>
          <a:p>
            <a:pPr>
              <a:defRPr/>
            </a:pPr>
            <a:endParaRPr lang="de-DE" sz="1200">
              <a:latin typeface="+mn-lt"/>
            </a:endParaRPr>
          </a:p>
          <a:p>
            <a:pPr>
              <a:defRPr/>
            </a:pPr>
            <a:r>
              <a:rPr lang="de-DE" sz="1200" b="1">
                <a:latin typeface="+mn-lt"/>
              </a:rPr>
              <a:t>Quellenangaben</a:t>
            </a:r>
            <a:r>
              <a:rPr lang="de-DE" sz="1200" b="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Shetty, </a:t>
            </a:r>
            <a:r>
              <a:rPr lang="de-DE" sz="1200">
                <a:latin typeface="+mn-lt"/>
              </a:rPr>
              <a:t>Ashrith</a:t>
            </a:r>
            <a:r>
              <a:rPr lang="de-DE" sz="1200">
                <a:latin typeface="+mn-lt"/>
              </a:rPr>
              <a:t> </a:t>
            </a:r>
            <a:r>
              <a:rPr lang="de-DE" sz="1200">
                <a:latin typeface="+mn-lt"/>
              </a:rPr>
              <a:t>Shrinivas</a:t>
            </a:r>
            <a:r>
              <a:rPr lang="de-DE" sz="1200">
                <a:latin typeface="+mn-lt"/>
              </a:rPr>
              <a:t> (2020): Tangible Web Layout Design for Blind and </a:t>
            </a:r>
            <a:r>
              <a:rPr lang="de-DE" sz="1200">
                <a:latin typeface="+mn-lt"/>
              </a:rPr>
              <a:t>Visually</a:t>
            </a:r>
            <a:r>
              <a:rPr lang="de-DE" sz="1200">
                <a:latin typeface="+mn-lt"/>
              </a:rPr>
              <a:t> </a:t>
            </a:r>
            <a:r>
              <a:rPr lang="de-DE" sz="1200">
                <a:latin typeface="+mn-lt"/>
              </a:rPr>
              <a:t>Impaired</a:t>
            </a:r>
            <a:r>
              <a:rPr lang="de-DE" sz="1200">
                <a:latin typeface="+mn-lt"/>
              </a:rPr>
              <a:t> People. Masterarbeit. University </a:t>
            </a:r>
            <a:r>
              <a:rPr lang="de-DE" sz="1200">
                <a:latin typeface="+mn-lt"/>
              </a:rPr>
              <a:t>of</a:t>
            </a:r>
            <a:r>
              <a:rPr lang="de-DE" sz="1200">
                <a:latin typeface="+mn-lt"/>
              </a:rPr>
              <a:t> Maryland, Maryland. Online verfügbar unter https://drum.lib.umd.edu/handle/1903/26317.</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Li, </a:t>
            </a:r>
            <a:r>
              <a:rPr lang="de-DE" sz="1200">
                <a:latin typeface="+mn-lt"/>
              </a:rPr>
              <a:t>Jiasheng</a:t>
            </a:r>
            <a:r>
              <a:rPr lang="de-DE" sz="1200">
                <a:latin typeface="+mn-lt"/>
              </a:rPr>
              <a:t>; Yan, </a:t>
            </a:r>
            <a:r>
              <a:rPr lang="de-DE" sz="1200">
                <a:latin typeface="+mn-lt"/>
              </a:rPr>
              <a:t>Zeyu</a:t>
            </a:r>
            <a:r>
              <a:rPr lang="de-DE" sz="1200">
                <a:latin typeface="+mn-lt"/>
              </a:rPr>
              <a:t>; </a:t>
            </a:r>
            <a:r>
              <a:rPr lang="de-DE" sz="1200">
                <a:latin typeface="+mn-lt"/>
              </a:rPr>
              <a:t>Jarjue</a:t>
            </a:r>
            <a:r>
              <a:rPr lang="de-DE" sz="1200">
                <a:latin typeface="+mn-lt"/>
              </a:rPr>
              <a:t>, </a:t>
            </a:r>
            <a:r>
              <a:rPr lang="de-DE" sz="1200">
                <a:latin typeface="+mn-lt"/>
              </a:rPr>
              <a:t>Ebrima</a:t>
            </a:r>
            <a:r>
              <a:rPr lang="de-DE" sz="1200">
                <a:latin typeface="+mn-lt"/>
              </a:rPr>
              <a:t> </a:t>
            </a:r>
            <a:r>
              <a:rPr lang="de-DE" sz="1200">
                <a:latin typeface="+mn-lt"/>
              </a:rPr>
              <a:t>Haddy</a:t>
            </a:r>
            <a:r>
              <a:rPr lang="de-DE" sz="1200">
                <a:latin typeface="+mn-lt"/>
              </a:rPr>
              <a:t>; Shetty, </a:t>
            </a:r>
            <a:r>
              <a:rPr lang="de-DE" sz="1200">
                <a:latin typeface="+mn-lt"/>
              </a:rPr>
              <a:t>Ashrith</a:t>
            </a:r>
            <a:r>
              <a:rPr lang="de-DE" sz="1200">
                <a:latin typeface="+mn-lt"/>
              </a:rPr>
              <a:t>; Peng, </a:t>
            </a:r>
            <a:r>
              <a:rPr lang="de-DE" sz="1200">
                <a:latin typeface="+mn-lt"/>
              </a:rPr>
              <a:t>Huaishu</a:t>
            </a:r>
            <a:r>
              <a:rPr lang="de-DE" sz="1200">
                <a:latin typeface="+mn-lt"/>
              </a:rPr>
              <a:t> (2022): TangibleGrid: Tangible Web Layout Design for Blind Users. In: </a:t>
            </a:r>
            <a:r>
              <a:rPr lang="de-DE" sz="1200">
                <a:latin typeface="+mn-lt"/>
              </a:rPr>
              <a:t>Maneesh</a:t>
            </a:r>
            <a:r>
              <a:rPr lang="de-DE" sz="1200">
                <a:latin typeface="+mn-lt"/>
              </a:rPr>
              <a:t> </a:t>
            </a:r>
            <a:r>
              <a:rPr lang="de-DE" sz="1200">
                <a:latin typeface="+mn-lt"/>
              </a:rPr>
              <a:t>Agrawala</a:t>
            </a:r>
            <a:r>
              <a:rPr lang="de-DE" sz="1200">
                <a:latin typeface="+mn-lt"/>
              </a:rPr>
              <a:t>, Jacob O. </a:t>
            </a:r>
            <a:r>
              <a:rPr lang="de-DE" sz="1200">
                <a:latin typeface="+mn-lt"/>
              </a:rPr>
              <a:t>Wobbrock</a:t>
            </a:r>
            <a:r>
              <a:rPr lang="de-DE" sz="1200">
                <a:latin typeface="+mn-lt"/>
              </a:rPr>
              <a:t>, </a:t>
            </a:r>
            <a:r>
              <a:rPr lang="de-DE" sz="1200">
                <a:latin typeface="+mn-lt"/>
              </a:rPr>
              <a:t>Eytan</a:t>
            </a:r>
            <a:r>
              <a:rPr lang="de-DE" sz="1200">
                <a:latin typeface="+mn-lt"/>
              </a:rPr>
              <a:t> </a:t>
            </a:r>
            <a:r>
              <a:rPr lang="de-DE" sz="1200">
                <a:latin typeface="+mn-lt"/>
              </a:rPr>
              <a:t>Adar</a:t>
            </a:r>
            <a:r>
              <a:rPr lang="de-DE" sz="1200">
                <a:latin typeface="+mn-lt"/>
              </a:rPr>
              <a:t> und </a:t>
            </a:r>
            <a:r>
              <a:rPr lang="de-DE" sz="1200">
                <a:latin typeface="+mn-lt"/>
              </a:rPr>
              <a:t>Vidya</a:t>
            </a:r>
            <a:r>
              <a:rPr lang="de-DE" sz="1200">
                <a:latin typeface="+mn-lt"/>
              </a:rPr>
              <a:t> </a:t>
            </a:r>
            <a:r>
              <a:rPr lang="de-DE" sz="1200">
                <a:latin typeface="+mn-lt"/>
              </a:rPr>
              <a:t>Setlur</a:t>
            </a:r>
            <a:r>
              <a:rPr lang="de-DE" sz="1200">
                <a:latin typeface="+mn-lt"/>
              </a:rPr>
              <a:t> (</a:t>
            </a:r>
            <a:r>
              <a:rPr lang="de-DE" sz="1200">
                <a:latin typeface="+mn-lt"/>
              </a:rPr>
              <a:t>Hg</a:t>
            </a:r>
            <a:r>
              <a:rPr lang="de-DE" sz="1200">
                <a:latin typeface="+mn-lt"/>
              </a:rPr>
              <a:t>.): The 35th Annual ACM Symposium on User Interface Software and Technology. UIST '22: The 35th Annual ACM Symposium on User Interface Software and Technology. </a:t>
            </a:r>
            <a:r>
              <a:rPr lang="de-DE" sz="1200">
                <a:latin typeface="+mn-lt"/>
              </a:rPr>
              <a:t>Bend</a:t>
            </a:r>
            <a:r>
              <a:rPr lang="de-DE" sz="1200">
                <a:latin typeface="+mn-lt"/>
              </a:rPr>
              <a:t> OR USA, 29 10 2022 02 11 2022. New York, NY, USA: ACM, S. 1–12.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56</a:t>
            </a:fld>
            <a:endParaRPr lang="de-DE"/>
          </a:p>
        </p:txBody>
      </p:sp>
    </p:spTree>
  </p:cSld>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57</a:t>
            </a:fld>
            <a:endParaRPr lang="de-DE"/>
          </a:p>
        </p:txBody>
      </p:sp>
    </p:spTree>
  </p:cSld>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58</a:t>
            </a:fld>
            <a:endParaRPr lang="de-DE"/>
          </a:p>
        </p:txBody>
      </p:sp>
    </p:spTree>
  </p:cSld>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indent="0">
              <a:buFont typeface="Arial"/>
              <a:buNone/>
              <a:defRPr/>
            </a:pPr>
            <a:r>
              <a:rPr lang="de-DE" sz="1200" b="1">
                <a:latin typeface="+mn-lt"/>
              </a:rPr>
              <a:t>Oberflächenstrukturen</a:t>
            </a:r>
            <a:r>
              <a:rPr lang="de-DE" sz="1200" b="0">
                <a:latin typeface="+mn-lt"/>
              </a:rPr>
              <a:t> (Lego) vs. </a:t>
            </a:r>
            <a:r>
              <a:rPr lang="de-DE" sz="1200" b="1">
                <a:latin typeface="+mn-lt"/>
              </a:rPr>
              <a:t>Tiefenstrukturen</a:t>
            </a:r>
            <a:r>
              <a:rPr lang="de-DE" sz="1200" b="0">
                <a:latin typeface="+mn-lt"/>
              </a:rPr>
              <a:t> (Holz, 3D-Modell)</a:t>
            </a:r>
            <a:endParaRPr/>
          </a:p>
          <a:p>
            <a:pPr>
              <a:defRPr/>
            </a:pPr>
            <a:endParaRPr lang="de-DE" sz="1200" b="1">
              <a:latin typeface="+mn-lt"/>
            </a:endParaRPr>
          </a:p>
          <a:p>
            <a:pPr>
              <a:defRPr/>
            </a:pPr>
            <a:r>
              <a:rPr lang="de-DE" sz="1200" b="1">
                <a:latin typeface="+mn-lt"/>
              </a:rPr>
              <a:t>Abbildung: Lego</a:t>
            </a:r>
            <a:endParaRPr/>
          </a:p>
          <a:p>
            <a:pPr marL="171450" indent="-171450">
              <a:buFont typeface="Symbol"/>
              <a:buChar char="-"/>
              <a:defRPr/>
            </a:pPr>
            <a:r>
              <a:rPr lang="de-DE" sz="1200">
                <a:latin typeface="+mn-lt"/>
              </a:rPr>
              <a:t>Problem wird durch haptische Struktur repräsentiert, die sog. Flächensignaturen verwendet, um bestimmte Strukturen voneinander abzugrenzen</a:t>
            </a:r>
            <a:endParaRPr/>
          </a:p>
          <a:p>
            <a:pPr marL="171450" indent="-171450">
              <a:buFont typeface="Symbol"/>
              <a:buChar char="-"/>
              <a:defRPr/>
            </a:pPr>
            <a:r>
              <a:rPr lang="de-DE" sz="1200">
                <a:latin typeface="+mn-lt"/>
              </a:rPr>
              <a:t>Verwendung verschiedener Lego-Bausteine, um die jeweiligen Strukturen voneinander zu unterscheiden, z. B.</a:t>
            </a:r>
            <a:endParaRPr/>
          </a:p>
          <a:p>
            <a:pPr marL="628650" lvl="1" indent="-171450">
              <a:buFont typeface="Symbol"/>
              <a:buChar char="-"/>
              <a:defRPr/>
            </a:pPr>
            <a:r>
              <a:rPr lang="de-DE" sz="1200">
                <a:latin typeface="+mn-lt"/>
              </a:rPr>
              <a:t>Wasserfläche: </a:t>
            </a:r>
            <a:r>
              <a:rPr lang="de-DE" sz="1200">
                <a:latin typeface="+mn-lt"/>
                <a:ea typeface="Calibri"/>
                <a:cs typeface="Segoe UI Symbol"/>
              </a:rPr>
              <a:t>Bausteine mit glatter Oberfläche</a:t>
            </a:r>
            <a:endParaRPr/>
          </a:p>
          <a:p>
            <a:pPr marL="742950" lvl="1" indent="-285750">
              <a:buFont typeface="Symbol"/>
              <a:buChar char="-"/>
              <a:defRPr/>
            </a:pPr>
            <a:r>
              <a:rPr lang="de-DE" sz="1200">
                <a:latin typeface="+mn-lt"/>
                <a:ea typeface="Calibri"/>
                <a:cs typeface="Segoe UI Symbol"/>
              </a:rPr>
              <a:t>Landflächen: Bausteine mit Noppen </a:t>
            </a:r>
            <a:endParaRPr/>
          </a:p>
          <a:p>
            <a:pPr marL="285750" lvl="0" indent="-285750">
              <a:buFont typeface="Symbol"/>
              <a:buChar char="-"/>
              <a:defRPr/>
            </a:pPr>
            <a:r>
              <a:rPr lang="de-DE" sz="1200">
                <a:latin typeface="+mn-lt"/>
                <a:ea typeface="Calibri"/>
                <a:cs typeface="Segoe UI Symbol"/>
              </a:rPr>
              <a:t>Differenzierung der einzelnen Flächen durch unterschiedliche Oberflächen verbessert haptische Orientierung in der Struktur</a:t>
            </a:r>
            <a:endParaRPr/>
          </a:p>
          <a:p>
            <a:pPr marL="0" indent="0">
              <a:buFont typeface="Symbol"/>
              <a:buNone/>
              <a:defRPr/>
            </a:pPr>
            <a:endParaRPr lang="de-DE" sz="1200">
              <a:latin typeface="+mn-lt"/>
            </a:endParaRPr>
          </a:p>
          <a:p>
            <a:pPr marL="0" indent="0">
              <a:buFont typeface="Symbol"/>
              <a:buNone/>
              <a:defRPr/>
            </a:pPr>
            <a:r>
              <a:rPr lang="de-DE" sz="1200" b="1">
                <a:latin typeface="+mn-lt"/>
              </a:rPr>
              <a:t>Abbildung 3D-Druck &amp; Holz</a:t>
            </a:r>
            <a:endParaRPr/>
          </a:p>
          <a:p>
            <a:pPr marL="171450" indent="-171450">
              <a:buFont typeface="Symbol"/>
              <a:buChar char="-"/>
              <a:defRPr/>
            </a:pPr>
            <a:r>
              <a:rPr lang="de-DE" sz="1200">
                <a:latin typeface="+mn-lt"/>
              </a:rPr>
              <a:t>3D-Druck und das Holz-Modell verwenden Tiefenstrukturen</a:t>
            </a:r>
            <a:endParaRPr/>
          </a:p>
          <a:p>
            <a:pPr marL="171450" indent="-171450">
              <a:buFont typeface="Symbol"/>
              <a:buChar char="-"/>
              <a:defRPr/>
            </a:pPr>
            <a:r>
              <a:rPr lang="de-DE" sz="1200">
                <a:latin typeface="+mn-lt"/>
              </a:rPr>
              <a:t>Jede zu differenzierende Struktur auf einer anderen Ebene angelegt, als andere Strukturen </a:t>
            </a:r>
            <a:endParaRPr/>
          </a:p>
          <a:p>
            <a:pPr marL="171450" indent="-171450">
              <a:buFont typeface="Symbol"/>
              <a:buChar char="-"/>
              <a:defRPr/>
            </a:pPr>
            <a:r>
              <a:rPr lang="de-DE" sz="1200">
                <a:latin typeface="+mn-lt"/>
              </a:rPr>
              <a:t>Entwicklung von Verständnis für die Struktur möglich</a:t>
            </a:r>
            <a:endParaRPr/>
          </a:p>
          <a:p>
            <a:pPr marL="171450" indent="-171450">
              <a:buFont typeface="Arial"/>
              <a:buChar char="•"/>
              <a:defRPr/>
            </a:pPr>
            <a:endParaRPr lang="de-DE" sz="1200">
              <a:latin typeface="+mn-lt"/>
            </a:endParaRPr>
          </a:p>
          <a:p>
            <a:pPr>
              <a:defRPr/>
            </a:pPr>
            <a:r>
              <a:rPr lang="de-DE" sz="1200" b="1">
                <a:latin typeface="+mn-lt"/>
              </a:rPr>
              <a:t>Bildquellen</a:t>
            </a:r>
            <a:r>
              <a:rPr lang="de-DE" sz="1200">
                <a:latin typeface="+mn-lt"/>
              </a:rPr>
              <a:t>:</a:t>
            </a:r>
            <a:endParaRPr lang="de-DE" sz="1200" b="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Foto „</a:t>
            </a:r>
            <a:r>
              <a:rPr lang="en-US" sz="1200" b="0" i="0">
                <a:solidFill>
                  <a:srgbClr val="202122"/>
                </a:solidFill>
                <a:latin typeface="+mn-lt"/>
              </a:rPr>
              <a:t>Board to study the generalization of the Königsberg bridge problem, available on the collection of </a:t>
            </a:r>
            <a:r>
              <a:rPr lang="en-US" sz="1200" b="0" i="0">
                <a:solidFill>
                  <a:srgbClr val="202122"/>
                </a:solidFill>
                <a:latin typeface="+mn-lt"/>
              </a:rPr>
              <a:t>Matemateca</a:t>
            </a:r>
            <a:r>
              <a:rPr lang="en-US" sz="1200" b="0" i="0">
                <a:solidFill>
                  <a:srgbClr val="202122"/>
                </a:solidFill>
                <a:latin typeface="+mn-lt"/>
              </a:rPr>
              <a:t> IME-USP” von </a:t>
            </a:r>
            <a:r>
              <a:rPr lang="pt-BR" sz="1200" b="0" i="0">
                <a:solidFill>
                  <a:srgbClr val="202122"/>
                </a:solidFill>
                <a:latin typeface="+mn-lt"/>
              </a:rPr>
              <a:t>Matemateca (IME/USP, </a:t>
            </a:r>
            <a:r>
              <a:rPr lang="de-DE" sz="1200" b="0" i="0">
                <a:solidFill>
                  <a:srgbClr val="202122"/>
                </a:solidFill>
                <a:latin typeface="+mn-lt"/>
              </a:rPr>
              <a:t>University </a:t>
            </a:r>
            <a:r>
              <a:rPr lang="de-DE" sz="1200" b="0" i="0">
                <a:solidFill>
                  <a:srgbClr val="202122"/>
                </a:solidFill>
                <a:latin typeface="+mn-lt"/>
              </a:rPr>
              <a:t>of</a:t>
            </a:r>
            <a:r>
              <a:rPr lang="de-DE" sz="1200" b="0" i="0">
                <a:solidFill>
                  <a:srgbClr val="202122"/>
                </a:solidFill>
                <a:latin typeface="+mn-lt"/>
              </a:rPr>
              <a:t> São Paulo</a:t>
            </a:r>
            <a:r>
              <a:rPr lang="pt-BR" sz="1200" b="0" i="0">
                <a:solidFill>
                  <a:srgbClr val="202122"/>
                </a:solidFill>
                <a:latin typeface="+mn-lt"/>
              </a:rPr>
              <a:t>) und Rodrigo Tetsuo Argenton unter der Lizenz CC-BY-SA 4.0 via Wikimedia Commons unter dem Link https://commons.wikimedia.org/wiki/File:Tabuleiro_representando_as_sete_pontes_de_K%C3%B6nigsberg_01.jpg</a:t>
            </a:r>
            <a:endParaRPr lang="de-DE" sz="1200">
              <a:latin typeface="+mn-lt"/>
            </a:endParaRPr>
          </a:p>
          <a:p>
            <a:pPr marL="0" indent="0">
              <a:buFont typeface="Symbol"/>
              <a:buNone/>
              <a:defRPr/>
            </a:pPr>
            <a:endParaRPr lang="de-DE" sz="1200">
              <a:latin typeface="+mn-lt"/>
            </a:endParaRPr>
          </a:p>
          <a:p>
            <a:pPr marL="0" marR="0" lvl="0" indent="0" algn="l" defTabSz="914400">
              <a:lnSpc>
                <a:spcPct val="100000"/>
              </a:lnSpc>
              <a:spcBef>
                <a:spcPts val="0"/>
              </a:spcBef>
              <a:spcAft>
                <a:spcPts val="0"/>
              </a:spcAft>
              <a:buClrTx/>
              <a:buSzTx/>
              <a:buFont typeface="Symbol"/>
              <a:buNone/>
              <a:defRPr/>
            </a:pPr>
            <a:r>
              <a:rPr lang="de-DE" sz="1200" b="1">
                <a:latin typeface="+mn-lt"/>
              </a:rPr>
              <a:t>Weiterführende Ressourcen</a:t>
            </a:r>
            <a:r>
              <a:rPr lang="de-DE" sz="1200">
                <a:latin typeface="+mn-lt"/>
              </a:rPr>
              <a:t>:</a:t>
            </a:r>
            <a:endParaRPr lang="de-DE" sz="1200" b="1">
              <a:latin typeface="+mn-lt"/>
            </a:endParaRPr>
          </a:p>
          <a:p>
            <a:pPr marL="171450" indent="-171450">
              <a:buFont typeface="Symbol"/>
              <a:buChar char="-"/>
              <a:defRPr/>
            </a:pPr>
            <a:r>
              <a:rPr lang="de-DE" sz="1200">
                <a:latin typeface="+mn-lt"/>
              </a:rPr>
              <a:t>https://core.ac.uk/download/pdf/11587903.pdf</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59</a:t>
            </a:fld>
            <a:endParaRPr lang="de-DE"/>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a:t>
            </a:fld>
            <a:endParaRPr lang="de-DE"/>
          </a:p>
        </p:txBody>
      </p:sp>
    </p:spTree>
  </p:cSld>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60</a:t>
            </a:fld>
            <a:endParaRPr lang="de-DE"/>
          </a:p>
        </p:txBody>
      </p:sp>
    </p:spTree>
  </p:cSld>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b="0"/>
              <a:t>:</a:t>
            </a:r>
            <a:endParaRPr lang="de-DE" sz="1200">
              <a:latin typeface="+mn-lt"/>
            </a:endParaRPr>
          </a:p>
          <a:p>
            <a:pPr marL="171450" indent="-171450">
              <a:buSzPct val="100000"/>
              <a:buFont typeface="Arial"/>
              <a:buChar char="−"/>
              <a:defRPr sz="1800"/>
            </a:pPr>
            <a:r>
              <a:rPr lang="de-DE" sz="1200">
                <a:latin typeface="+mn-lt"/>
              </a:rPr>
              <a:t>Liste mit potenziell für den Unterricht zur Programmierung einsetzbaren assistiven/</a:t>
            </a:r>
            <a:r>
              <a:rPr lang="de-DE" sz="1200" b="0" i="0">
                <a:latin typeface="+mn-lt"/>
              </a:rPr>
              <a:t>adaptierten</a:t>
            </a:r>
            <a:r>
              <a:rPr lang="de-DE" sz="1200">
                <a:latin typeface="+mn-lt"/>
              </a:rPr>
              <a:t> Technologien</a:t>
            </a:r>
            <a:endParaRPr/>
          </a:p>
          <a:p>
            <a:pPr marL="171450" indent="-171450">
              <a:buSzPct val="100000"/>
              <a:buFont typeface="Arial"/>
              <a:buChar char="−"/>
              <a:defRPr sz="1800"/>
            </a:pPr>
            <a:r>
              <a:rPr lang="de-DE" sz="1200">
                <a:latin typeface="+mn-lt"/>
              </a:rPr>
              <a:t>Einteilung nach Typus der Programmiersprache (physisch, blockbasiert, textuell)</a:t>
            </a:r>
            <a:endParaRPr/>
          </a:p>
          <a:p>
            <a:pPr marL="171450" indent="-171450">
              <a:buSzPct val="100000"/>
              <a:buFont typeface="Arial"/>
              <a:buChar char="−"/>
              <a:defRPr sz="1800"/>
            </a:pPr>
            <a:r>
              <a:rPr lang="de-DE" sz="1200">
                <a:latin typeface="+mn-lt"/>
              </a:rPr>
              <a:t>Auch: </a:t>
            </a:r>
            <a:endParaRPr/>
          </a:p>
          <a:p>
            <a:pPr marL="628650" lvl="1" indent="-171450">
              <a:buSzPct val="100000"/>
              <a:buFont typeface="Arial"/>
              <a:buChar char="−"/>
              <a:defRPr sz="1800"/>
            </a:pPr>
            <a:r>
              <a:rPr lang="de-DE" sz="1200">
                <a:latin typeface="+mn-lt"/>
              </a:rPr>
              <a:t>stufenweise Erweiterung, die mit Komplexität der Programmiersprache einhergeht</a:t>
            </a:r>
            <a:endParaRPr/>
          </a:p>
          <a:p>
            <a:pPr marL="628650" lvl="1" indent="-171450">
              <a:buSzPct val="100000"/>
              <a:buFont typeface="Arial"/>
              <a:buChar char="−"/>
              <a:defRPr sz="1800"/>
            </a:pPr>
            <a:r>
              <a:rPr lang="de-DE" sz="1200">
                <a:latin typeface="+mn-lt"/>
              </a:rPr>
              <a:t>physische Programmiersprachen </a:t>
            </a:r>
            <a:endParaRPr/>
          </a:p>
          <a:p>
            <a:pPr marL="1085850" lvl="2" indent="-171450">
              <a:buSzPct val="100000"/>
              <a:buFont typeface="Arial"/>
              <a:buChar char="−"/>
              <a:defRPr sz="1800"/>
            </a:pPr>
            <a:r>
              <a:rPr lang="de-DE" sz="1200">
                <a:latin typeface="+mn-lt"/>
              </a:rPr>
              <a:t>für </a:t>
            </a:r>
            <a:r>
              <a:rPr lang="de-DE" sz="1200">
                <a:latin typeface="+mn-lt"/>
              </a:rPr>
              <a:t>Programmieranfänger:innen</a:t>
            </a:r>
            <a:endParaRPr lang="de-DE" sz="1200">
              <a:latin typeface="+mn-lt"/>
            </a:endParaRPr>
          </a:p>
          <a:p>
            <a:pPr marL="1085850" lvl="2" indent="-171450">
              <a:buSzPct val="100000"/>
              <a:buFont typeface="Arial"/>
              <a:buChar char="−"/>
              <a:defRPr sz="1800"/>
            </a:pPr>
            <a:r>
              <a:rPr lang="de-DE" sz="1200">
                <a:latin typeface="+mn-lt"/>
              </a:rPr>
              <a:t>restriktiver Charakter </a:t>
            </a:r>
            <a:r>
              <a:rPr lang="de-DE" sz="1200">
                <a:latin typeface="+mn-lt"/>
                <a:cs typeface="Arial"/>
              </a:rPr>
              <a:t></a:t>
            </a:r>
            <a:r>
              <a:rPr lang="de-DE" sz="1200">
                <a:latin typeface="+mn-lt"/>
                <a:ea typeface="Arial"/>
                <a:cs typeface="Arial"/>
              </a:rPr>
              <a:t> </a:t>
            </a:r>
            <a:r>
              <a:rPr lang="de-DE" sz="1200">
                <a:latin typeface="+mn-lt"/>
              </a:rPr>
              <a:t>„freie“ Programmierung i. d. R. ausgeschlossen</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61</a:t>
            </a:fld>
            <a:endParaRPr lang="de-DE"/>
          </a:p>
        </p:txBody>
      </p:sp>
    </p:spTree>
  </p:cSld>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b="0"/>
              <a:t>:</a:t>
            </a:r>
            <a:endParaRPr lang="de-DE" sz="1200" b="0">
              <a:latin typeface="+mn-lt"/>
            </a:endParaRPr>
          </a:p>
          <a:p>
            <a:pPr marL="171450" indent="-171450">
              <a:buSzPct val="100000"/>
              <a:buFont typeface="Arial"/>
              <a:buChar char="−"/>
              <a:defRPr/>
            </a:pPr>
            <a:r>
              <a:rPr lang="de-DE" sz="1200">
                <a:latin typeface="+mn-lt"/>
              </a:rPr>
              <a:t>Venn-Diagramm: </a:t>
            </a:r>
            <a:endParaRPr/>
          </a:p>
          <a:p>
            <a:pPr marL="628650" lvl="1" indent="-171450">
              <a:buSzPct val="100000"/>
              <a:buFont typeface="Arial"/>
              <a:buChar char="−"/>
              <a:defRPr/>
            </a:pPr>
            <a:r>
              <a:rPr lang="de-DE" sz="1200">
                <a:latin typeface="+mn-lt"/>
              </a:rPr>
              <a:t>verdeutlicht Zugänglichkeitsbarrieren in der Programmierung</a:t>
            </a:r>
            <a:endParaRPr/>
          </a:p>
          <a:p>
            <a:pPr marL="628650" lvl="1" indent="-171450">
              <a:buSzPct val="100000"/>
              <a:buFont typeface="Arial"/>
              <a:buChar char="−"/>
              <a:defRPr/>
            </a:pPr>
            <a:r>
              <a:rPr lang="de-DE" sz="1200">
                <a:latin typeface="+mn-lt"/>
              </a:rPr>
              <a:t>erst im Verhältnis aller Barrieren ist inklusive Programmierung möglich</a:t>
            </a:r>
            <a:endParaRPr/>
          </a:p>
          <a:p>
            <a:pPr marL="171450" indent="-171450">
              <a:buSzPct val="100000"/>
              <a:buFont typeface="Arial"/>
              <a:buChar char="−"/>
              <a:defRPr/>
            </a:pPr>
            <a:r>
              <a:rPr lang="de-DE" sz="1200">
                <a:latin typeface="+mn-lt"/>
              </a:rPr>
              <a:t>Skimming: Überfliegen</a:t>
            </a:r>
            <a:endParaRPr/>
          </a:p>
          <a:p>
            <a:pPr>
              <a:defRPr/>
            </a:pPr>
            <a:endParaRPr lang="de-DE" sz="1200">
              <a:latin typeface="+mn-lt"/>
            </a:endParaRPr>
          </a:p>
          <a:p>
            <a:pPr>
              <a:defRPr b="1"/>
            </a:pPr>
            <a:r>
              <a:rPr lang="de-DE" sz="1200" b="1">
                <a:latin typeface="+mn-lt"/>
              </a:rPr>
              <a:t>Quellenangaben</a:t>
            </a:r>
            <a:r>
              <a:rPr lang="de-DE" b="0"/>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62</a:t>
            </a:fld>
            <a:endParaRPr lang="de-DE"/>
          </a:p>
        </p:txBody>
      </p:sp>
    </p:spTree>
  </p:cSld>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Albusays, Khaled; Ludi, Stephanie (2016): </a:t>
            </a:r>
            <a:r>
              <a:rPr lang="de-DE" sz="1200">
                <a:latin typeface="+mn-lt"/>
              </a:rPr>
              <a:t>Eliciting</a:t>
            </a:r>
            <a:r>
              <a:rPr lang="de-DE" sz="1200">
                <a:latin typeface="+mn-lt"/>
              </a:rPr>
              <a:t> </a:t>
            </a:r>
            <a:r>
              <a:rPr lang="de-DE" sz="1200">
                <a:latin typeface="+mn-lt"/>
              </a:rPr>
              <a:t>programming</a:t>
            </a:r>
            <a:r>
              <a:rPr lang="de-DE" sz="1200">
                <a:latin typeface="+mn-lt"/>
              </a:rPr>
              <a:t> </a:t>
            </a:r>
            <a:r>
              <a:rPr lang="de-DE" sz="1200">
                <a:latin typeface="+mn-lt"/>
              </a:rPr>
              <a:t>challenges</a:t>
            </a:r>
            <a:r>
              <a:rPr lang="de-DE" sz="1200">
                <a:latin typeface="+mn-lt"/>
              </a:rPr>
              <a:t> </a:t>
            </a:r>
            <a:r>
              <a:rPr lang="de-DE" sz="1200">
                <a:latin typeface="+mn-lt"/>
              </a:rPr>
              <a:t>faced</a:t>
            </a:r>
            <a:r>
              <a:rPr lang="de-DE" sz="1200">
                <a:latin typeface="+mn-lt"/>
              </a:rPr>
              <a:t> </a:t>
            </a:r>
            <a:r>
              <a:rPr lang="de-DE" sz="1200">
                <a:latin typeface="+mn-lt"/>
              </a:rPr>
              <a:t>by</a:t>
            </a:r>
            <a:r>
              <a:rPr lang="de-DE" sz="1200">
                <a:latin typeface="+mn-lt"/>
              </a:rPr>
              <a:t> </a:t>
            </a:r>
            <a:r>
              <a:rPr lang="de-DE" sz="1200">
                <a:latin typeface="+mn-lt"/>
              </a:rPr>
              <a:t>developers</a:t>
            </a:r>
            <a:r>
              <a:rPr lang="de-DE" sz="1200">
                <a:latin typeface="+mn-lt"/>
              </a:rPr>
              <a:t> </a:t>
            </a:r>
            <a:r>
              <a:rPr lang="de-DE" sz="1200">
                <a:latin typeface="+mn-lt"/>
              </a:rPr>
              <a:t>with</a:t>
            </a:r>
            <a:r>
              <a:rPr lang="de-DE" sz="1200">
                <a:latin typeface="+mn-lt"/>
              </a:rPr>
              <a:t> </a:t>
            </a:r>
            <a:r>
              <a:rPr lang="de-DE" sz="1200">
                <a:latin typeface="+mn-lt"/>
              </a:rPr>
              <a:t>visual</a:t>
            </a:r>
            <a:r>
              <a:rPr lang="de-DE" sz="1200">
                <a:latin typeface="+mn-lt"/>
              </a:rPr>
              <a:t> </a:t>
            </a:r>
            <a:r>
              <a:rPr lang="de-DE" sz="1200">
                <a:latin typeface="+mn-lt"/>
              </a:rPr>
              <a:t>impairments</a:t>
            </a:r>
            <a:r>
              <a:rPr lang="de-DE" sz="1200">
                <a:latin typeface="+mn-lt"/>
              </a:rPr>
              <a:t>. In: Proceedings </a:t>
            </a:r>
            <a:r>
              <a:rPr lang="de-DE" sz="1200">
                <a:latin typeface="+mn-lt"/>
              </a:rPr>
              <a:t>of</a:t>
            </a:r>
            <a:r>
              <a:rPr lang="de-DE" sz="1200">
                <a:latin typeface="+mn-lt"/>
              </a:rPr>
              <a:t> </a:t>
            </a:r>
            <a:r>
              <a:rPr lang="de-DE" sz="1200">
                <a:latin typeface="+mn-lt"/>
              </a:rPr>
              <a:t>the</a:t>
            </a:r>
            <a:r>
              <a:rPr lang="de-DE" sz="1200">
                <a:latin typeface="+mn-lt"/>
              </a:rPr>
              <a:t> 9th International Workshop on </a:t>
            </a:r>
            <a:r>
              <a:rPr lang="de-DE" sz="1200">
                <a:latin typeface="+mn-lt"/>
              </a:rPr>
              <a:t>Cooperative</a:t>
            </a:r>
            <a:r>
              <a:rPr lang="de-DE" sz="1200">
                <a:latin typeface="+mn-lt"/>
              </a:rPr>
              <a:t> and Human </a:t>
            </a:r>
            <a:r>
              <a:rPr lang="de-DE" sz="1200">
                <a:latin typeface="+mn-lt"/>
              </a:rPr>
              <a:t>Aspects</a:t>
            </a:r>
            <a:r>
              <a:rPr lang="de-DE" sz="1200">
                <a:latin typeface="+mn-lt"/>
              </a:rPr>
              <a:t> </a:t>
            </a:r>
            <a:r>
              <a:rPr lang="de-DE" sz="1200">
                <a:latin typeface="+mn-lt"/>
              </a:rPr>
              <a:t>of</a:t>
            </a:r>
            <a:r>
              <a:rPr lang="de-DE" sz="1200">
                <a:latin typeface="+mn-lt"/>
              </a:rPr>
              <a:t> Software Engineering. ICSE '16: 38th International Conference on Software Engineering. Austin Texas, 14 05 2016 22 05 2016. New York, NY, USA: ACM, S. 82–85.</a:t>
            </a:r>
            <a:endParaRPr/>
          </a:p>
          <a:p>
            <a:pPr marL="171450" indent="-171450">
              <a:buSzPct val="100000"/>
              <a:buFont typeface="Arial"/>
              <a:buChar char="−"/>
              <a:defRPr>
                <a:latin typeface="Arial"/>
                <a:ea typeface="Arial"/>
                <a:cs typeface="Arial"/>
              </a:defRPr>
            </a:pPr>
            <a:r>
              <a:rPr lang="de-DE" sz="1200">
                <a:latin typeface="+mn-lt"/>
              </a:rPr>
              <a:t>Albusays, Khaled; Ludi, Stephanie; </a:t>
            </a:r>
            <a:r>
              <a:rPr lang="de-DE" sz="1200">
                <a:latin typeface="+mn-lt"/>
              </a:rPr>
              <a:t>Huenerfauth</a:t>
            </a:r>
            <a:r>
              <a:rPr lang="de-DE" sz="1200">
                <a:latin typeface="+mn-lt"/>
              </a:rPr>
              <a:t>, Matt (2017): Interviews and Observation </a:t>
            </a:r>
            <a:r>
              <a:rPr lang="de-DE" sz="1200">
                <a:latin typeface="+mn-lt"/>
              </a:rPr>
              <a:t>of</a:t>
            </a:r>
            <a:r>
              <a:rPr lang="de-DE" sz="1200">
                <a:latin typeface="+mn-lt"/>
              </a:rPr>
              <a:t> Blind Software Developers at Work </a:t>
            </a:r>
            <a:r>
              <a:rPr lang="de-DE" sz="1200">
                <a:latin typeface="+mn-lt"/>
              </a:rPr>
              <a:t>to</a:t>
            </a:r>
            <a:r>
              <a:rPr lang="de-DE" sz="1200">
                <a:latin typeface="+mn-lt"/>
              </a:rPr>
              <a:t> </a:t>
            </a:r>
            <a:r>
              <a:rPr lang="de-DE" sz="1200">
                <a:latin typeface="+mn-lt"/>
              </a:rPr>
              <a:t>Understand</a:t>
            </a:r>
            <a:r>
              <a:rPr lang="de-DE" sz="1200">
                <a:latin typeface="+mn-lt"/>
              </a:rPr>
              <a:t> Code Navigation Challenges. In: Amy Hurst, Leah </a:t>
            </a:r>
            <a:r>
              <a:rPr lang="de-DE" sz="1200">
                <a:latin typeface="+mn-lt"/>
              </a:rPr>
              <a:t>Findlater</a:t>
            </a:r>
            <a:r>
              <a:rPr lang="de-DE" sz="1200">
                <a:latin typeface="+mn-lt"/>
              </a:rPr>
              <a:t> und Meredith Ringel Morris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19th International ACM SIGACCESS Conference on Computers and Accessibility. ASSETS '17: The 19th International ACM SIGACCESS Conference on Computers and Accessibility. Baltimore Maryland USA, 20 10 2017 01 11 2017. New York, NY, USA: ACM, S. 91–100.</a:t>
            </a:r>
            <a:endParaRPr/>
          </a:p>
          <a:p>
            <a:pPr marL="171450" indent="-171450">
              <a:buSzPct val="100000"/>
              <a:buFont typeface="Arial"/>
              <a:buChar char="−"/>
              <a:defRPr>
                <a:latin typeface="Arial"/>
                <a:ea typeface="Arial"/>
                <a:cs typeface="Arial"/>
              </a:defRPr>
            </a:pPr>
            <a:r>
              <a:rPr lang="de-DE" sz="1200">
                <a:latin typeface="+mn-lt"/>
              </a:rPr>
              <a:t>Armaly, </a:t>
            </a:r>
            <a:r>
              <a:rPr lang="de-DE" sz="1200">
                <a:latin typeface="+mn-lt"/>
              </a:rPr>
              <a:t>Ameer</a:t>
            </a:r>
            <a:r>
              <a:rPr lang="de-DE" sz="1200">
                <a:latin typeface="+mn-lt"/>
              </a:rPr>
              <a:t>; </a:t>
            </a:r>
            <a:r>
              <a:rPr lang="de-DE" sz="1200">
                <a:latin typeface="+mn-lt"/>
              </a:rPr>
              <a:t>Rodeghero</a:t>
            </a:r>
            <a:r>
              <a:rPr lang="de-DE" sz="1200">
                <a:latin typeface="+mn-lt"/>
              </a:rPr>
              <a:t>, Paige; McMillan, Collin (2018): A </a:t>
            </a:r>
            <a:r>
              <a:rPr lang="de-DE" sz="1200">
                <a:latin typeface="+mn-lt"/>
              </a:rPr>
              <a:t>Comparison</a:t>
            </a:r>
            <a:r>
              <a:rPr lang="de-DE" sz="1200">
                <a:latin typeface="+mn-lt"/>
              </a:rPr>
              <a:t> </a:t>
            </a:r>
            <a:r>
              <a:rPr lang="de-DE" sz="1200">
                <a:latin typeface="+mn-lt"/>
              </a:rPr>
              <a:t>of</a:t>
            </a:r>
            <a:r>
              <a:rPr lang="de-DE" sz="1200">
                <a:latin typeface="+mn-lt"/>
              </a:rPr>
              <a:t> </a:t>
            </a:r>
            <a:r>
              <a:rPr lang="de-DE" sz="1200">
                <a:latin typeface="+mn-lt"/>
              </a:rPr>
              <a:t>Program</a:t>
            </a:r>
            <a:r>
              <a:rPr lang="de-DE" sz="1200">
                <a:latin typeface="+mn-lt"/>
              </a:rPr>
              <a:t> </a:t>
            </a:r>
            <a:r>
              <a:rPr lang="de-DE" sz="1200">
                <a:latin typeface="+mn-lt"/>
              </a:rPr>
              <a:t>Comprehension</a:t>
            </a:r>
            <a:r>
              <a:rPr lang="de-DE" sz="1200">
                <a:latin typeface="+mn-lt"/>
              </a:rPr>
              <a:t> </a:t>
            </a:r>
            <a:r>
              <a:rPr lang="de-DE" sz="1200">
                <a:latin typeface="+mn-lt"/>
              </a:rPr>
              <a:t>Strategies</a:t>
            </a:r>
            <a:r>
              <a:rPr lang="de-DE" sz="1200">
                <a:latin typeface="+mn-lt"/>
              </a:rPr>
              <a:t> </a:t>
            </a:r>
            <a:r>
              <a:rPr lang="de-DE" sz="1200">
                <a:latin typeface="+mn-lt"/>
              </a:rPr>
              <a:t>by</a:t>
            </a:r>
            <a:r>
              <a:rPr lang="de-DE" sz="1200">
                <a:latin typeface="+mn-lt"/>
              </a:rPr>
              <a:t> Blind and </a:t>
            </a:r>
            <a:r>
              <a:rPr lang="de-DE" sz="1200">
                <a:latin typeface="+mn-lt"/>
              </a:rPr>
              <a:t>Sighted</a:t>
            </a:r>
            <a:r>
              <a:rPr lang="de-DE" sz="1200">
                <a:latin typeface="+mn-lt"/>
              </a:rPr>
              <a:t> </a:t>
            </a:r>
            <a:r>
              <a:rPr lang="de-DE" sz="1200">
                <a:latin typeface="+mn-lt"/>
              </a:rPr>
              <a:t>Programmers</a:t>
            </a:r>
            <a:r>
              <a:rPr lang="de-DE" sz="1200">
                <a:latin typeface="+mn-lt"/>
              </a:rPr>
              <a:t>. In: </a:t>
            </a:r>
            <a:r>
              <a:rPr lang="de-DE" sz="1200" i="1">
                <a:latin typeface="+mn-lt"/>
              </a:rPr>
              <a:t>IIEEE Trans. Software Eng. </a:t>
            </a:r>
            <a:r>
              <a:rPr lang="de-DE" sz="1200">
                <a:latin typeface="+mn-lt"/>
              </a:rPr>
              <a:t>44 (8), S. 712–724. DOI: 10.1109/TSE.2017.2729548.</a:t>
            </a:r>
            <a:endParaRPr/>
          </a:p>
          <a:p>
            <a:pPr marL="171450" indent="-171450">
              <a:buSzPct val="100000"/>
              <a:buFont typeface="Arial"/>
              <a:buChar char="−"/>
              <a:defRPr>
                <a:latin typeface="Arial"/>
                <a:ea typeface="Arial"/>
                <a:cs typeface="Arial"/>
              </a:defRPr>
            </a:pPr>
            <a:r>
              <a:rPr lang="de-DE" sz="1200">
                <a:latin typeface="+mn-lt"/>
              </a:rPr>
              <a:t>Huff, Earl W.; Boateng, </a:t>
            </a:r>
            <a:r>
              <a:rPr lang="de-DE" sz="1200">
                <a:latin typeface="+mn-lt"/>
              </a:rPr>
              <a:t>Kwajo</a:t>
            </a:r>
            <a:r>
              <a:rPr lang="de-DE" sz="1200">
                <a:latin typeface="+mn-lt"/>
              </a:rPr>
              <a:t>; </a:t>
            </a:r>
            <a:r>
              <a:rPr lang="de-DE" sz="1200">
                <a:latin typeface="+mn-lt"/>
              </a:rPr>
              <a:t>Moster</a:t>
            </a:r>
            <a:r>
              <a:rPr lang="de-DE" sz="1200">
                <a:latin typeface="+mn-lt"/>
              </a:rPr>
              <a:t>, </a:t>
            </a:r>
            <a:r>
              <a:rPr lang="de-DE" sz="1200">
                <a:latin typeface="+mn-lt"/>
              </a:rPr>
              <a:t>Makayla</a:t>
            </a:r>
            <a:r>
              <a:rPr lang="de-DE" sz="1200">
                <a:latin typeface="+mn-lt"/>
              </a:rPr>
              <a:t>; </a:t>
            </a:r>
            <a:r>
              <a:rPr lang="de-DE" sz="1200">
                <a:latin typeface="+mn-lt"/>
              </a:rPr>
              <a:t>Rodeghero</a:t>
            </a:r>
            <a:r>
              <a:rPr lang="de-DE" sz="1200">
                <a:latin typeface="+mn-lt"/>
              </a:rPr>
              <a:t>, Paige; </a:t>
            </a:r>
            <a:r>
              <a:rPr lang="de-DE" sz="1200">
                <a:latin typeface="+mn-lt"/>
              </a:rPr>
              <a:t>Brinkley</a:t>
            </a:r>
            <a:r>
              <a:rPr lang="de-DE" sz="1200">
                <a:latin typeface="+mn-lt"/>
              </a:rPr>
              <a:t>, Julian (2020): </a:t>
            </a:r>
            <a:r>
              <a:rPr lang="de-DE" sz="1200">
                <a:latin typeface="+mn-lt"/>
              </a:rPr>
              <a:t>Examining</a:t>
            </a:r>
            <a:r>
              <a:rPr lang="de-DE" sz="1200">
                <a:latin typeface="+mn-lt"/>
              </a:rPr>
              <a:t> The Work Experience </a:t>
            </a:r>
            <a:r>
              <a:rPr lang="de-DE" sz="1200">
                <a:latin typeface="+mn-lt"/>
              </a:rPr>
              <a:t>of</a:t>
            </a:r>
            <a:r>
              <a:rPr lang="de-DE" sz="1200">
                <a:latin typeface="+mn-lt"/>
              </a:rPr>
              <a:t> </a:t>
            </a:r>
            <a:r>
              <a:rPr lang="de-DE" sz="1200">
                <a:latin typeface="+mn-lt"/>
              </a:rPr>
              <a:t>Programmers</a:t>
            </a:r>
            <a:r>
              <a:rPr lang="de-DE" sz="1200">
                <a:latin typeface="+mn-lt"/>
              </a:rPr>
              <a:t> </a:t>
            </a:r>
            <a:r>
              <a:rPr lang="de-DE" sz="1200">
                <a:latin typeface="+mn-lt"/>
              </a:rPr>
              <a:t>with</a:t>
            </a:r>
            <a:r>
              <a:rPr lang="de-DE" sz="1200">
                <a:latin typeface="+mn-lt"/>
              </a:rPr>
              <a:t> Visual </a:t>
            </a:r>
            <a:r>
              <a:rPr lang="de-DE" sz="1200">
                <a:latin typeface="+mn-lt"/>
              </a:rPr>
              <a:t>Impairments</a:t>
            </a:r>
            <a:r>
              <a:rPr lang="de-DE" sz="1200">
                <a:latin typeface="+mn-lt"/>
              </a:rPr>
              <a:t>. In: 2020 IEEE International Conference on Software Maintenance and Evolution (ICSME). 2020 IEEE International Conference on Software Maintenance and Evolution (ICSME). Adelaide, Australia, 28.09.2020 - 02.10.2020: IEEE, S. 707–711.</a:t>
            </a:r>
            <a:endParaRPr/>
          </a:p>
          <a:p>
            <a:pPr marL="171450" indent="-171450">
              <a:buSzPct val="100000"/>
              <a:buFont typeface="Arial"/>
              <a:buChar char="−"/>
              <a:defRPr>
                <a:latin typeface="Arial"/>
                <a:ea typeface="Arial"/>
                <a:cs typeface="Arial"/>
              </a:defRPr>
            </a:pPr>
            <a:r>
              <a:rPr lang="de-DE" sz="1200">
                <a:latin typeface="+mn-lt"/>
              </a:rPr>
              <a:t>Ludi, Stephanie (2015): Position </a:t>
            </a:r>
            <a:r>
              <a:rPr lang="de-DE" sz="1200">
                <a:latin typeface="+mn-lt"/>
              </a:rPr>
              <a:t>paper</a:t>
            </a:r>
            <a:r>
              <a:rPr lang="de-DE" sz="1200">
                <a:latin typeface="+mn-lt"/>
              </a:rPr>
              <a:t>: </a:t>
            </a:r>
            <a:r>
              <a:rPr lang="de-DE" sz="1200">
                <a:latin typeface="+mn-lt"/>
              </a:rPr>
              <a:t>Towards</a:t>
            </a:r>
            <a:r>
              <a:rPr lang="de-DE" sz="1200">
                <a:latin typeface="+mn-lt"/>
              </a:rPr>
              <a:t> </a:t>
            </a:r>
            <a:r>
              <a:rPr lang="de-DE" sz="1200">
                <a:latin typeface="+mn-lt"/>
              </a:rPr>
              <a:t>making</a:t>
            </a:r>
            <a:r>
              <a:rPr lang="de-DE" sz="1200">
                <a:latin typeface="+mn-lt"/>
              </a:rPr>
              <a:t> block-</a:t>
            </a:r>
            <a:r>
              <a:rPr lang="de-DE" sz="1200">
                <a:latin typeface="+mn-lt"/>
              </a:rPr>
              <a:t>based</a:t>
            </a:r>
            <a:r>
              <a:rPr lang="de-DE" sz="1200">
                <a:latin typeface="+mn-lt"/>
              </a:rPr>
              <a:t> </a:t>
            </a:r>
            <a:r>
              <a:rPr lang="de-DE" sz="1200">
                <a:latin typeface="+mn-lt"/>
              </a:rPr>
              <a:t>programming</a:t>
            </a:r>
            <a:r>
              <a:rPr lang="de-DE" sz="1200">
                <a:latin typeface="+mn-lt"/>
              </a:rPr>
              <a:t> </a:t>
            </a:r>
            <a:r>
              <a:rPr lang="de-DE" sz="1200">
                <a:latin typeface="+mn-lt"/>
              </a:rPr>
              <a:t>accessible</a:t>
            </a:r>
            <a:r>
              <a:rPr lang="de-DE" sz="1200">
                <a:latin typeface="+mn-lt"/>
              </a:rPr>
              <a:t> for blind </a:t>
            </a:r>
            <a:r>
              <a:rPr lang="de-DE" sz="1200">
                <a:latin typeface="+mn-lt"/>
              </a:rPr>
              <a:t>users</a:t>
            </a:r>
            <a:r>
              <a:rPr lang="de-DE" sz="1200">
                <a:latin typeface="+mn-lt"/>
              </a:rPr>
              <a:t>. In: 2015 IEEE Blocks and </a:t>
            </a:r>
            <a:r>
              <a:rPr lang="de-DE" sz="1200">
                <a:latin typeface="+mn-lt"/>
              </a:rPr>
              <a:t>Beyond</a:t>
            </a:r>
            <a:r>
              <a:rPr lang="de-DE" sz="1200">
                <a:latin typeface="+mn-lt"/>
              </a:rPr>
              <a:t> Workshop (Blocks and </a:t>
            </a:r>
            <a:r>
              <a:rPr lang="de-DE" sz="1200">
                <a:latin typeface="+mn-lt"/>
              </a:rPr>
              <a:t>Beyond</a:t>
            </a:r>
            <a:r>
              <a:rPr lang="de-DE" sz="1200">
                <a:latin typeface="+mn-lt"/>
              </a:rPr>
              <a:t>). 2015 IEEE Blocks and </a:t>
            </a:r>
            <a:r>
              <a:rPr lang="de-DE" sz="1200">
                <a:latin typeface="+mn-lt"/>
              </a:rPr>
              <a:t>Beyond</a:t>
            </a:r>
            <a:r>
              <a:rPr lang="de-DE" sz="1200">
                <a:latin typeface="+mn-lt"/>
              </a:rPr>
              <a:t> Workshop (Blocks and </a:t>
            </a:r>
            <a:r>
              <a:rPr lang="de-DE" sz="1200">
                <a:latin typeface="+mn-lt"/>
              </a:rPr>
              <a:t>Beyond</a:t>
            </a:r>
            <a:r>
              <a:rPr lang="de-DE" sz="1200">
                <a:latin typeface="+mn-lt"/>
              </a:rPr>
              <a:t>). Atlanta, GA, USA, 22.10.2015 - 22.10.2015: IEEE, S. 67–69.</a:t>
            </a:r>
            <a:endParaRPr/>
          </a:p>
          <a:p>
            <a:pPr marL="171450" indent="-171450">
              <a:buSzPct val="100000"/>
              <a:buFont typeface="Arial"/>
              <a:buChar char="−"/>
              <a:defRPr>
                <a:latin typeface="Arial"/>
                <a:ea typeface="Arial"/>
                <a:cs typeface="Arial"/>
              </a:defRPr>
            </a:pPr>
            <a:r>
              <a:rPr lang="de-DE" sz="1200">
                <a:latin typeface="+mn-lt"/>
              </a:rPr>
              <a:t>Mealin</a:t>
            </a:r>
            <a:r>
              <a:rPr lang="de-DE" sz="1200">
                <a:latin typeface="+mn-lt"/>
              </a:rPr>
              <a:t>, S.; Murphy-Hill, E. (2012): An </a:t>
            </a:r>
            <a:r>
              <a:rPr lang="de-DE" sz="1200">
                <a:latin typeface="+mn-lt"/>
              </a:rPr>
              <a:t>exploratory</a:t>
            </a:r>
            <a:r>
              <a:rPr lang="de-DE" sz="1200">
                <a:latin typeface="+mn-lt"/>
              </a:rPr>
              <a:t> </a:t>
            </a:r>
            <a:r>
              <a:rPr lang="de-DE" sz="1200">
                <a:latin typeface="+mn-lt"/>
              </a:rPr>
              <a:t>study</a:t>
            </a:r>
            <a:r>
              <a:rPr lang="de-DE" sz="1200">
                <a:latin typeface="+mn-lt"/>
              </a:rPr>
              <a:t> </a:t>
            </a:r>
            <a:r>
              <a:rPr lang="de-DE" sz="1200">
                <a:latin typeface="+mn-lt"/>
              </a:rPr>
              <a:t>of</a:t>
            </a:r>
            <a:r>
              <a:rPr lang="de-DE" sz="1200">
                <a:latin typeface="+mn-lt"/>
              </a:rPr>
              <a:t> blind </a:t>
            </a:r>
            <a:r>
              <a:rPr lang="de-DE" sz="1200">
                <a:latin typeface="+mn-lt"/>
              </a:rPr>
              <a:t>software</a:t>
            </a:r>
            <a:r>
              <a:rPr lang="de-DE" sz="1200">
                <a:latin typeface="+mn-lt"/>
              </a:rPr>
              <a:t> </a:t>
            </a:r>
            <a:r>
              <a:rPr lang="de-DE" sz="1200">
                <a:latin typeface="+mn-lt"/>
              </a:rPr>
              <a:t>developers</a:t>
            </a:r>
            <a:r>
              <a:rPr lang="de-DE" sz="1200">
                <a:latin typeface="+mn-lt"/>
              </a:rPr>
              <a:t>. In: 2012 IEEE Symposium on Visual </a:t>
            </a:r>
            <a:r>
              <a:rPr lang="de-DE" sz="1200">
                <a:latin typeface="+mn-lt"/>
              </a:rPr>
              <a:t>Languages</a:t>
            </a:r>
            <a:r>
              <a:rPr lang="de-DE" sz="1200">
                <a:latin typeface="+mn-lt"/>
              </a:rPr>
              <a:t> and Human-</a:t>
            </a:r>
            <a:r>
              <a:rPr lang="de-DE" sz="1200">
                <a:latin typeface="+mn-lt"/>
              </a:rPr>
              <a:t>Centric</a:t>
            </a:r>
            <a:r>
              <a:rPr lang="de-DE" sz="1200">
                <a:latin typeface="+mn-lt"/>
              </a:rPr>
              <a:t> Computing (VL/HCC). 2012 IEEE Symposium on Visual </a:t>
            </a:r>
            <a:r>
              <a:rPr lang="de-DE" sz="1200">
                <a:latin typeface="+mn-lt"/>
              </a:rPr>
              <a:t>Languages</a:t>
            </a:r>
            <a:r>
              <a:rPr lang="de-DE" sz="1200">
                <a:latin typeface="+mn-lt"/>
              </a:rPr>
              <a:t> and Human-</a:t>
            </a:r>
            <a:r>
              <a:rPr lang="de-DE" sz="1200">
                <a:latin typeface="+mn-lt"/>
              </a:rPr>
              <a:t>Centric</a:t>
            </a:r>
            <a:r>
              <a:rPr lang="de-DE" sz="1200">
                <a:latin typeface="+mn-lt"/>
              </a:rPr>
              <a:t> Computing (VL/HCC 2012). Innsbruck, 30.09.2012 - 04.10.2012: IEEE, S. 71–74.</a:t>
            </a:r>
            <a:endParaRPr/>
          </a:p>
          <a:p>
            <a:pPr marL="171450" indent="-171450">
              <a:buSzPct val="100000"/>
              <a:buFont typeface="Arial"/>
              <a:buChar char="−"/>
              <a:defRPr>
                <a:latin typeface="Arial"/>
                <a:ea typeface="Arial"/>
                <a:cs typeface="Arial"/>
              </a:defRPr>
            </a:pPr>
            <a:r>
              <a:rPr lang="de-DE" sz="1200">
                <a:latin typeface="+mn-lt"/>
              </a:rPr>
              <a:t>Potluri</a:t>
            </a:r>
            <a:r>
              <a:rPr lang="de-DE" sz="1200">
                <a:latin typeface="+mn-lt"/>
              </a:rPr>
              <a:t>, </a:t>
            </a:r>
            <a:r>
              <a:rPr lang="de-DE" sz="1200">
                <a:latin typeface="+mn-lt"/>
              </a:rPr>
              <a:t>Venkatesh</a:t>
            </a:r>
            <a:r>
              <a:rPr lang="de-DE" sz="1200">
                <a:latin typeface="+mn-lt"/>
              </a:rPr>
              <a:t>; Vaithilingam, </a:t>
            </a:r>
            <a:r>
              <a:rPr lang="de-DE" sz="1200">
                <a:latin typeface="+mn-lt"/>
              </a:rPr>
              <a:t>Priyan</a:t>
            </a:r>
            <a:r>
              <a:rPr lang="de-DE" sz="1200">
                <a:latin typeface="+mn-lt"/>
              </a:rPr>
              <a:t>; Iyengar, Suresh; </a:t>
            </a:r>
            <a:r>
              <a:rPr lang="de-DE" sz="1200">
                <a:latin typeface="+mn-lt"/>
              </a:rPr>
              <a:t>Vidya</a:t>
            </a:r>
            <a:r>
              <a:rPr lang="de-DE" sz="1200">
                <a:latin typeface="+mn-lt"/>
              </a:rPr>
              <a:t>, Y.; </a:t>
            </a:r>
            <a:r>
              <a:rPr lang="de-DE" sz="1200">
                <a:latin typeface="+mn-lt"/>
              </a:rPr>
              <a:t>Swaminathan</a:t>
            </a:r>
            <a:r>
              <a:rPr lang="de-DE" sz="1200">
                <a:latin typeface="+mn-lt"/>
              </a:rPr>
              <a:t>, </a:t>
            </a:r>
            <a:r>
              <a:rPr lang="de-DE" sz="1200">
                <a:latin typeface="+mn-lt"/>
              </a:rPr>
              <a:t>Manohar</a:t>
            </a:r>
            <a:r>
              <a:rPr lang="de-DE" sz="1200">
                <a:latin typeface="+mn-lt"/>
              </a:rPr>
              <a:t>; </a:t>
            </a:r>
            <a:r>
              <a:rPr lang="de-DE" sz="1200">
                <a:latin typeface="+mn-lt"/>
              </a:rPr>
              <a:t>Srinivasa</a:t>
            </a:r>
            <a:r>
              <a:rPr lang="de-DE" sz="1200">
                <a:latin typeface="+mn-lt"/>
              </a:rPr>
              <a:t>, Gopal (2018): CodeTalk. In: Regan </a:t>
            </a:r>
            <a:r>
              <a:rPr lang="de-DE" sz="1200">
                <a:latin typeface="+mn-lt"/>
              </a:rPr>
              <a:t>Mandryk</a:t>
            </a:r>
            <a:r>
              <a:rPr lang="de-DE" sz="1200">
                <a:latin typeface="+mn-lt"/>
              </a:rPr>
              <a:t>, Mark Hancock, Mark Perry und Anna Cox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2018 CHI Conference on Human </a:t>
            </a:r>
            <a:r>
              <a:rPr lang="de-DE" sz="1200">
                <a:latin typeface="+mn-lt"/>
              </a:rPr>
              <a:t>Factors</a:t>
            </a:r>
            <a:r>
              <a:rPr lang="de-DE" sz="1200">
                <a:latin typeface="+mn-lt"/>
              </a:rPr>
              <a:t> in Computing Systems. CHI '18: CHI Conference on Human </a:t>
            </a:r>
            <a:r>
              <a:rPr lang="de-DE" sz="1200">
                <a:latin typeface="+mn-lt"/>
              </a:rPr>
              <a:t>Factors</a:t>
            </a:r>
            <a:r>
              <a:rPr lang="de-DE" sz="1200">
                <a:latin typeface="+mn-lt"/>
              </a:rPr>
              <a:t> in Computing Systems. Montreal QC Canada, 21 04 2018 26 04 2018. New York, NY, USA: ACM, S. 1–11.</a:t>
            </a:r>
            <a:endParaRPr/>
          </a:p>
          <a:p>
            <a:pPr marL="171450" indent="-171450">
              <a:buSzPct val="100000"/>
              <a:buFont typeface="Arial"/>
              <a:buChar char="−"/>
              <a:defRPr>
                <a:latin typeface="Arial"/>
                <a:ea typeface="Arial"/>
                <a:cs typeface="Arial"/>
              </a:defRPr>
            </a:pPr>
            <a:r>
              <a:rPr lang="de-DE" sz="1200">
                <a:latin typeface="+mn-lt"/>
              </a:rPr>
              <a:t>Smith, Ann C.; Cook, Justin S.; Francioni, Joan M.; Hossain, Asif; </a:t>
            </a:r>
            <a:r>
              <a:rPr lang="de-DE" sz="1200">
                <a:latin typeface="+mn-lt"/>
              </a:rPr>
              <a:t>Anwar</a:t>
            </a:r>
            <a:r>
              <a:rPr lang="de-DE" sz="1200">
                <a:latin typeface="+mn-lt"/>
              </a:rPr>
              <a:t>, </a:t>
            </a:r>
            <a:r>
              <a:rPr lang="de-DE" sz="1200">
                <a:latin typeface="+mn-lt"/>
              </a:rPr>
              <a:t>Mohd</a:t>
            </a:r>
            <a:r>
              <a:rPr lang="de-DE" sz="1200">
                <a:latin typeface="+mn-lt"/>
              </a:rPr>
              <a:t>; Rahman, M. </a:t>
            </a:r>
            <a:r>
              <a:rPr lang="de-DE" sz="1200">
                <a:latin typeface="+mn-lt"/>
              </a:rPr>
              <a:t>Fayezur</a:t>
            </a:r>
            <a:r>
              <a:rPr lang="de-DE" sz="1200">
                <a:latin typeface="+mn-lt"/>
              </a:rPr>
              <a:t> (2003): </a:t>
            </a:r>
            <a:r>
              <a:rPr lang="de-DE" sz="1200">
                <a:latin typeface="+mn-lt"/>
              </a:rPr>
              <a:t>Nonvisual</a:t>
            </a:r>
            <a:r>
              <a:rPr lang="de-DE" sz="1200">
                <a:latin typeface="+mn-lt"/>
              </a:rPr>
              <a:t> </a:t>
            </a:r>
            <a:r>
              <a:rPr lang="de-DE" sz="1200">
                <a:latin typeface="+mn-lt"/>
              </a:rPr>
              <a:t>tool</a:t>
            </a:r>
            <a:r>
              <a:rPr lang="de-DE" sz="1200">
                <a:latin typeface="+mn-lt"/>
              </a:rPr>
              <a:t> for </a:t>
            </a:r>
            <a:r>
              <a:rPr lang="de-DE" sz="1200">
                <a:latin typeface="+mn-lt"/>
              </a:rPr>
              <a:t>navigating</a:t>
            </a:r>
            <a:r>
              <a:rPr lang="de-DE" sz="1200">
                <a:latin typeface="+mn-lt"/>
              </a:rPr>
              <a:t> </a:t>
            </a:r>
            <a:r>
              <a:rPr lang="de-DE" sz="1200">
                <a:latin typeface="+mn-lt"/>
              </a:rPr>
              <a:t>hierarchical</a:t>
            </a:r>
            <a:r>
              <a:rPr lang="de-DE" sz="1200">
                <a:latin typeface="+mn-lt"/>
              </a:rPr>
              <a:t> </a:t>
            </a:r>
            <a:r>
              <a:rPr lang="de-DE" sz="1200">
                <a:latin typeface="+mn-lt"/>
              </a:rPr>
              <a:t>structures</a:t>
            </a:r>
            <a:r>
              <a:rPr lang="de-DE" sz="1200">
                <a:latin typeface="+mn-lt"/>
              </a:rPr>
              <a:t>. In: </a:t>
            </a:r>
            <a:r>
              <a:rPr lang="de-DE" sz="1200" i="1">
                <a:latin typeface="+mn-lt"/>
              </a:rPr>
              <a:t>SIGACCESS Access. </a:t>
            </a:r>
            <a:r>
              <a:rPr lang="de-DE" sz="1200" i="1">
                <a:latin typeface="+mn-lt"/>
              </a:rPr>
              <a:t>Comput</a:t>
            </a:r>
            <a:r>
              <a:rPr lang="de-DE" sz="1200" i="1">
                <a:latin typeface="+mn-lt"/>
              </a:rPr>
              <a:t>. </a:t>
            </a:r>
            <a:r>
              <a:rPr lang="de-DE" sz="1200">
                <a:latin typeface="+mn-lt"/>
              </a:rPr>
              <a:t>(77-78), S. 133–139. DOI: 10.1145/1029014.1028654.</a:t>
            </a:r>
            <a:endParaRPr/>
          </a:p>
          <a:p>
            <a:pPr marL="171450" indent="-171450">
              <a:buSzPct val="100000"/>
              <a:buFont typeface="Arial"/>
              <a:buChar char="−"/>
              <a:defRPr>
                <a:latin typeface="Arial"/>
                <a:ea typeface="Arial"/>
                <a:cs typeface="Arial"/>
              </a:defRPr>
            </a:pPr>
            <a:r>
              <a:rPr lang="de-DE" sz="1200">
                <a:latin typeface="+mn-lt"/>
              </a:rPr>
              <a:t>Stefik, Andreas; Haywood, Andrew; Mansoor, </a:t>
            </a:r>
            <a:r>
              <a:rPr lang="de-DE" sz="1200">
                <a:latin typeface="+mn-lt"/>
              </a:rPr>
              <a:t>Shahzada</a:t>
            </a:r>
            <a:r>
              <a:rPr lang="de-DE" sz="1200">
                <a:latin typeface="+mn-lt"/>
              </a:rPr>
              <a:t>; </a:t>
            </a:r>
            <a:r>
              <a:rPr lang="de-DE" sz="1200">
                <a:latin typeface="+mn-lt"/>
              </a:rPr>
              <a:t>Dunda</a:t>
            </a:r>
            <a:r>
              <a:rPr lang="de-DE" sz="1200">
                <a:latin typeface="+mn-lt"/>
              </a:rPr>
              <a:t>, Brock; Garcia, Daniel (2009): SODBeans. In: 2009 IEEE 17th International Conference on </a:t>
            </a:r>
            <a:r>
              <a:rPr lang="de-DE" sz="1200">
                <a:latin typeface="+mn-lt"/>
              </a:rPr>
              <a:t>Program</a:t>
            </a:r>
            <a:r>
              <a:rPr lang="de-DE" sz="1200">
                <a:latin typeface="+mn-lt"/>
              </a:rPr>
              <a:t> </a:t>
            </a:r>
            <a:r>
              <a:rPr lang="de-DE" sz="1200">
                <a:latin typeface="+mn-lt"/>
              </a:rPr>
              <a:t>Comprehension</a:t>
            </a:r>
            <a:r>
              <a:rPr lang="de-DE" sz="1200">
                <a:latin typeface="+mn-lt"/>
              </a:rPr>
              <a:t>. 2009 IEEE 17th International Conference on </a:t>
            </a:r>
            <a:r>
              <a:rPr lang="de-DE" sz="1200">
                <a:latin typeface="+mn-lt"/>
              </a:rPr>
              <a:t>Program</a:t>
            </a:r>
            <a:r>
              <a:rPr lang="de-DE" sz="1200">
                <a:latin typeface="+mn-lt"/>
              </a:rPr>
              <a:t> </a:t>
            </a:r>
            <a:r>
              <a:rPr lang="de-DE" sz="1200">
                <a:latin typeface="+mn-lt"/>
              </a:rPr>
              <a:t>Comprehension</a:t>
            </a:r>
            <a:r>
              <a:rPr lang="de-DE" sz="1200">
                <a:latin typeface="+mn-lt"/>
              </a:rPr>
              <a:t> (ICPC). Vancouver, BC, Canada, 17.05.2009 - 19.05.2009: IEEE, S. 293–294.</a:t>
            </a:r>
            <a:endParaRPr/>
          </a:p>
          <a:p>
            <a:pPr marL="171450" indent="-171450">
              <a:buSzPct val="100000"/>
              <a:buFont typeface="Arial"/>
              <a:buChar char="−"/>
              <a:defRPr>
                <a:latin typeface="Arial"/>
                <a:ea typeface="Arial"/>
                <a:cs typeface="Arial"/>
              </a:defRPr>
            </a:pPr>
            <a:r>
              <a:rPr lang="de-DE" sz="1200">
                <a:latin typeface="+mn-lt"/>
              </a:rPr>
              <a:t>Stefik, Andreas M.; Hundhausen, Christopher; Smith, Derrick (2011): On </a:t>
            </a:r>
            <a:r>
              <a:rPr lang="de-DE" sz="1200">
                <a:latin typeface="+mn-lt"/>
              </a:rPr>
              <a:t>the</a:t>
            </a:r>
            <a:r>
              <a:rPr lang="de-DE" sz="1200">
                <a:latin typeface="+mn-lt"/>
              </a:rPr>
              <a:t> design </a:t>
            </a:r>
            <a:r>
              <a:rPr lang="de-DE" sz="1200">
                <a:latin typeface="+mn-lt"/>
              </a:rPr>
              <a:t>of</a:t>
            </a:r>
            <a:r>
              <a:rPr lang="de-DE" sz="1200">
                <a:latin typeface="+mn-lt"/>
              </a:rPr>
              <a:t> an </a:t>
            </a:r>
            <a:r>
              <a:rPr lang="de-DE" sz="1200">
                <a:latin typeface="+mn-lt"/>
              </a:rPr>
              <a:t>educational</a:t>
            </a:r>
            <a:r>
              <a:rPr lang="de-DE" sz="1200">
                <a:latin typeface="+mn-lt"/>
              </a:rPr>
              <a:t> </a:t>
            </a:r>
            <a:r>
              <a:rPr lang="de-DE" sz="1200">
                <a:latin typeface="+mn-lt"/>
              </a:rPr>
              <a:t>infrastructure</a:t>
            </a:r>
            <a:r>
              <a:rPr lang="de-DE" sz="1200">
                <a:latin typeface="+mn-lt"/>
              </a:rPr>
              <a:t> for </a:t>
            </a:r>
            <a:r>
              <a:rPr lang="de-DE" sz="1200">
                <a:latin typeface="+mn-lt"/>
              </a:rPr>
              <a:t>the</a:t>
            </a:r>
            <a:r>
              <a:rPr lang="de-DE" sz="1200">
                <a:latin typeface="+mn-lt"/>
              </a:rPr>
              <a:t> blind and </a:t>
            </a:r>
            <a:r>
              <a:rPr lang="de-DE" sz="1200">
                <a:latin typeface="+mn-lt"/>
              </a:rPr>
              <a:t>visually</a:t>
            </a:r>
            <a:r>
              <a:rPr lang="de-DE" sz="1200">
                <a:latin typeface="+mn-lt"/>
              </a:rPr>
              <a:t> </a:t>
            </a:r>
            <a:r>
              <a:rPr lang="de-DE" sz="1200">
                <a:latin typeface="+mn-lt"/>
              </a:rPr>
              <a:t>impaired</a:t>
            </a:r>
            <a:r>
              <a:rPr lang="de-DE" sz="1200">
                <a:latin typeface="+mn-lt"/>
              </a:rPr>
              <a:t> in </a:t>
            </a:r>
            <a:r>
              <a:rPr lang="de-DE" sz="1200">
                <a:latin typeface="+mn-lt"/>
              </a:rPr>
              <a:t>computer</a:t>
            </a:r>
            <a:r>
              <a:rPr lang="de-DE" sz="1200">
                <a:latin typeface="+mn-lt"/>
              </a:rPr>
              <a:t> </a:t>
            </a:r>
            <a:r>
              <a:rPr lang="de-DE" sz="1200">
                <a:latin typeface="+mn-lt"/>
              </a:rPr>
              <a:t>science</a:t>
            </a:r>
            <a:r>
              <a:rPr lang="de-DE" sz="1200">
                <a:latin typeface="+mn-lt"/>
              </a:rPr>
              <a:t>. In: Thomas J. Cortina, Ellen L. Walker, Laurie Smith King und David R. </a:t>
            </a:r>
            <a:r>
              <a:rPr lang="de-DE" sz="1200">
                <a:latin typeface="+mn-lt"/>
              </a:rPr>
              <a:t>Musicant</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on Computer </a:t>
            </a:r>
            <a:r>
              <a:rPr lang="de-DE" sz="1200">
                <a:latin typeface="+mn-lt"/>
              </a:rPr>
              <a:t>science</a:t>
            </a:r>
            <a:r>
              <a:rPr lang="de-DE" sz="1200">
                <a:latin typeface="+mn-lt"/>
              </a:rPr>
              <a:t> </a:t>
            </a:r>
            <a:r>
              <a:rPr lang="de-DE" sz="1200">
                <a:latin typeface="+mn-lt"/>
              </a:rPr>
              <a:t>education</a:t>
            </a:r>
            <a:r>
              <a:rPr lang="de-DE" sz="1200">
                <a:latin typeface="+mn-lt"/>
              </a:rPr>
              <a:t> - SIGCSE '11.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Dallas, TX, USA, 09.03.2011 - 12.03.2011. New York, New York, USA: ACM Press, S. 571.</a:t>
            </a:r>
            <a:endParaRPr/>
          </a:p>
          <a:p>
            <a:pPr marL="171450" indent="-171450">
              <a:buSzPct val="100000"/>
              <a:buFont typeface="Arial"/>
              <a:buChar char="−"/>
              <a:defRPr>
                <a:latin typeface="Arial"/>
                <a:ea typeface="Arial"/>
                <a:cs typeface="Arial"/>
              </a:defRPr>
            </a:pPr>
            <a:r>
              <a:rPr lang="de-DE" sz="1200">
                <a:latin typeface="+mn-lt"/>
              </a:rPr>
              <a:t>Utreras</a:t>
            </a:r>
            <a:r>
              <a:rPr lang="de-DE" sz="1200">
                <a:latin typeface="+mn-lt"/>
              </a:rPr>
              <a:t>, Emmanuel; </a:t>
            </a:r>
            <a:r>
              <a:rPr lang="de-DE" sz="1200">
                <a:latin typeface="+mn-lt"/>
              </a:rPr>
              <a:t>Pontelli</a:t>
            </a:r>
            <a:r>
              <a:rPr lang="de-DE" sz="1200">
                <a:latin typeface="+mn-lt"/>
              </a:rPr>
              <a:t>, Enrico (2020): Accessibility </a:t>
            </a:r>
            <a:r>
              <a:rPr lang="de-DE" sz="1200">
                <a:latin typeface="+mn-lt"/>
              </a:rPr>
              <a:t>of</a:t>
            </a:r>
            <a:r>
              <a:rPr lang="de-DE" sz="1200">
                <a:latin typeface="+mn-lt"/>
              </a:rPr>
              <a:t> Block-</a:t>
            </a:r>
            <a:r>
              <a:rPr lang="de-DE" sz="1200">
                <a:latin typeface="+mn-lt"/>
              </a:rPr>
              <a:t>Based</a:t>
            </a:r>
            <a:r>
              <a:rPr lang="de-DE" sz="1200">
                <a:latin typeface="+mn-lt"/>
              </a:rPr>
              <a:t> </a:t>
            </a:r>
            <a:r>
              <a:rPr lang="de-DE" sz="1200">
                <a:latin typeface="+mn-lt"/>
              </a:rPr>
              <a:t>Introductory</a:t>
            </a:r>
            <a:r>
              <a:rPr lang="de-DE" sz="1200">
                <a:latin typeface="+mn-lt"/>
              </a:rPr>
              <a:t> Programming </a:t>
            </a:r>
            <a:r>
              <a:rPr lang="de-DE" sz="1200">
                <a:latin typeface="+mn-lt"/>
              </a:rPr>
              <a:t>Languages</a:t>
            </a:r>
            <a:r>
              <a:rPr lang="de-DE" sz="1200">
                <a:latin typeface="+mn-lt"/>
              </a:rPr>
              <a:t> and a Tangible Programming Tool Prototype. In: Klaus </a:t>
            </a:r>
            <a:r>
              <a:rPr lang="de-DE" sz="1200">
                <a:latin typeface="+mn-lt"/>
              </a:rPr>
              <a:t>Miesenberger</a:t>
            </a:r>
            <a:r>
              <a:rPr lang="de-DE" sz="1200">
                <a:latin typeface="+mn-lt"/>
              </a:rPr>
              <a:t>, Roberto </a:t>
            </a:r>
            <a:r>
              <a:rPr lang="de-DE" sz="1200">
                <a:latin typeface="+mn-lt"/>
              </a:rPr>
              <a:t>Manduchi</a:t>
            </a:r>
            <a:r>
              <a:rPr lang="de-DE" sz="1200">
                <a:latin typeface="+mn-lt"/>
              </a:rPr>
              <a:t>, Mario Covarrubias Rodriguez und Petr </a:t>
            </a:r>
            <a:r>
              <a:rPr lang="de-DE" sz="1200">
                <a:latin typeface="+mn-lt"/>
              </a:rPr>
              <a:t>Peňáz</a:t>
            </a:r>
            <a:r>
              <a:rPr lang="de-DE" sz="1200">
                <a:latin typeface="+mn-lt"/>
              </a:rPr>
              <a:t> (</a:t>
            </a:r>
            <a:r>
              <a:rPr lang="de-DE" sz="1200">
                <a:latin typeface="+mn-lt"/>
              </a:rPr>
              <a:t>Hg</a:t>
            </a:r>
            <a:r>
              <a:rPr lang="de-DE" sz="1200">
                <a:latin typeface="+mn-lt"/>
              </a:rPr>
              <a:t>.): Computers </a:t>
            </a:r>
            <a:r>
              <a:rPr lang="de-DE" sz="1200">
                <a:latin typeface="+mn-lt"/>
              </a:rPr>
              <a:t>Helping</a:t>
            </a:r>
            <a:r>
              <a:rPr lang="de-DE" sz="1200">
                <a:latin typeface="+mn-lt"/>
              </a:rPr>
              <a:t> People </a:t>
            </a:r>
            <a:r>
              <a:rPr lang="de-DE" sz="1200">
                <a:latin typeface="+mn-lt"/>
              </a:rPr>
              <a:t>with</a:t>
            </a:r>
            <a:r>
              <a:rPr lang="de-DE" sz="1200">
                <a:latin typeface="+mn-lt"/>
              </a:rPr>
              <a:t> Special Needs, Bd. 12376. Cham: Springer International Publishing (</a:t>
            </a:r>
            <a:r>
              <a:rPr lang="de-DE" sz="1200">
                <a:latin typeface="+mn-lt"/>
              </a:rPr>
              <a:t>Lecture</a:t>
            </a:r>
            <a:r>
              <a:rPr lang="de-DE" sz="1200">
                <a:latin typeface="+mn-lt"/>
              </a:rPr>
              <a:t> Notes in Computer Science), S. 27–34.</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63</a:t>
            </a:fld>
            <a:endParaRPr lang="de-DE"/>
          </a:p>
        </p:txBody>
      </p:sp>
    </p:spTree>
  </p:cSld>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b="1">
                <a:latin typeface="+mn-lt"/>
              </a:rPr>
              <a:t>Quellenangaben</a:t>
            </a:r>
            <a:r>
              <a:rPr lang="de-DE" b="0"/>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64</a:t>
            </a:fld>
            <a:endParaRPr lang="de-DE"/>
          </a:p>
        </p:txBody>
      </p:sp>
    </p:spTree>
  </p:cSld>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 AST</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hierarchisches Diagramm zeigt den Abstract Syntax Tree (AST) für den daneben stehenden Source-Code </a:t>
            </a:r>
            <a:endParaRPr/>
          </a:p>
          <a:p>
            <a:pPr marL="171450" indent="-171450">
              <a:buSzPct val="100000"/>
              <a:buFont typeface="Arial"/>
              <a:buChar char="−"/>
              <a:defRPr/>
            </a:pPr>
            <a:r>
              <a:rPr lang="de-DE" sz="1200">
                <a:latin typeface="+mn-lt"/>
              </a:rPr>
              <a:t>StructJumper ermöglicht damit Navigation im Code</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Baker, Catherine M.; Milne, Lauren R.; Ladner, Richard E. (2015): StructJumper: A Tool </a:t>
            </a:r>
            <a:r>
              <a:rPr lang="de-DE" sz="1200">
                <a:latin typeface="+mn-lt"/>
              </a:rPr>
              <a:t>to</a:t>
            </a:r>
            <a:r>
              <a:rPr lang="de-DE" sz="1200">
                <a:latin typeface="+mn-lt"/>
              </a:rPr>
              <a:t> Help Blind </a:t>
            </a:r>
            <a:r>
              <a:rPr lang="de-DE" sz="1200">
                <a:latin typeface="+mn-lt"/>
              </a:rPr>
              <a:t>Programmers</a:t>
            </a:r>
            <a:r>
              <a:rPr lang="de-DE" sz="1200">
                <a:latin typeface="+mn-lt"/>
              </a:rPr>
              <a:t> </a:t>
            </a:r>
            <a:r>
              <a:rPr lang="de-DE" sz="1200">
                <a:latin typeface="+mn-lt"/>
              </a:rPr>
              <a:t>Navigate</a:t>
            </a:r>
            <a:r>
              <a:rPr lang="de-DE" sz="1200">
                <a:latin typeface="+mn-lt"/>
              </a:rPr>
              <a:t> and </a:t>
            </a:r>
            <a:r>
              <a:rPr lang="de-DE" sz="1200">
                <a:latin typeface="+mn-lt"/>
              </a:rPr>
              <a:t>Understand</a:t>
            </a:r>
            <a:r>
              <a:rPr lang="de-DE" sz="1200">
                <a:latin typeface="+mn-lt"/>
              </a:rPr>
              <a:t> </a:t>
            </a:r>
            <a:r>
              <a:rPr lang="de-DE" sz="1200">
                <a:latin typeface="+mn-lt"/>
              </a:rPr>
              <a:t>the</a:t>
            </a:r>
            <a:r>
              <a:rPr lang="de-DE" sz="1200">
                <a:latin typeface="+mn-lt"/>
              </a:rPr>
              <a:t> </a:t>
            </a:r>
            <a:r>
              <a:rPr lang="de-DE" sz="1200">
                <a:latin typeface="+mn-lt"/>
              </a:rPr>
              <a:t>Structure</a:t>
            </a:r>
            <a:r>
              <a:rPr lang="de-DE" sz="1200">
                <a:latin typeface="+mn-lt"/>
              </a:rPr>
              <a:t> </a:t>
            </a:r>
            <a:r>
              <a:rPr lang="de-DE" sz="1200">
                <a:latin typeface="+mn-lt"/>
              </a:rPr>
              <a:t>of</a:t>
            </a:r>
            <a:r>
              <a:rPr lang="de-DE" sz="1200">
                <a:latin typeface="+mn-lt"/>
              </a:rPr>
              <a:t> Code. In: Bo </a:t>
            </a:r>
            <a:r>
              <a:rPr lang="de-DE" sz="1200">
                <a:latin typeface="+mn-lt"/>
              </a:rPr>
              <a:t>Begole</a:t>
            </a:r>
            <a:r>
              <a:rPr lang="de-DE" sz="1200">
                <a:latin typeface="+mn-lt"/>
              </a:rPr>
              <a:t>, </a:t>
            </a:r>
            <a:r>
              <a:rPr lang="de-DE" sz="1200">
                <a:latin typeface="+mn-lt"/>
              </a:rPr>
              <a:t>Jinwoo</a:t>
            </a:r>
            <a:r>
              <a:rPr lang="de-DE" sz="1200">
                <a:latin typeface="+mn-lt"/>
              </a:rPr>
              <a:t> Kim, </a:t>
            </a:r>
            <a:r>
              <a:rPr lang="de-DE" sz="1200">
                <a:latin typeface="+mn-lt"/>
              </a:rPr>
              <a:t>Kori</a:t>
            </a:r>
            <a:r>
              <a:rPr lang="de-DE" sz="1200">
                <a:latin typeface="+mn-lt"/>
              </a:rPr>
              <a:t> </a:t>
            </a:r>
            <a:r>
              <a:rPr lang="de-DE" sz="1200">
                <a:latin typeface="+mn-lt"/>
              </a:rPr>
              <a:t>Inkpen</a:t>
            </a:r>
            <a:r>
              <a:rPr lang="de-DE" sz="1200">
                <a:latin typeface="+mn-lt"/>
              </a:rPr>
              <a:t> und </a:t>
            </a:r>
            <a:r>
              <a:rPr lang="de-DE" sz="1200">
                <a:latin typeface="+mn-lt"/>
              </a:rPr>
              <a:t>Woontack</a:t>
            </a:r>
            <a:r>
              <a:rPr lang="de-DE" sz="1200">
                <a:latin typeface="+mn-lt"/>
              </a:rPr>
              <a:t> Woo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33rd Annual ACM Conference on Human </a:t>
            </a:r>
            <a:r>
              <a:rPr lang="de-DE" sz="1200">
                <a:latin typeface="+mn-lt"/>
              </a:rPr>
              <a:t>Factors</a:t>
            </a:r>
            <a:r>
              <a:rPr lang="de-DE" sz="1200">
                <a:latin typeface="+mn-lt"/>
              </a:rPr>
              <a:t> in Computing Systems. CHI '15: CHI Conference on Human </a:t>
            </a:r>
            <a:r>
              <a:rPr lang="de-DE" sz="1200">
                <a:latin typeface="+mn-lt"/>
              </a:rPr>
              <a:t>Factors</a:t>
            </a:r>
            <a:r>
              <a:rPr lang="de-DE" sz="1200">
                <a:latin typeface="+mn-lt"/>
              </a:rPr>
              <a:t> in Computing Systems. Seoul </a:t>
            </a:r>
            <a:r>
              <a:rPr lang="de-DE" sz="1200">
                <a:latin typeface="+mn-lt"/>
              </a:rPr>
              <a:t>Republic</a:t>
            </a:r>
            <a:r>
              <a:rPr lang="de-DE" sz="1200">
                <a:latin typeface="+mn-lt"/>
              </a:rPr>
              <a:t> </a:t>
            </a:r>
            <a:r>
              <a:rPr lang="de-DE" sz="1200">
                <a:latin typeface="+mn-lt"/>
              </a:rPr>
              <a:t>of</a:t>
            </a:r>
            <a:r>
              <a:rPr lang="de-DE" sz="1200">
                <a:latin typeface="+mn-lt"/>
              </a:rPr>
              <a:t> Korea, 18 04 2015 23 04 2015. New York, NY, USA: ACM, S. 3043–3052.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65</a:t>
            </a:fld>
            <a:endParaRPr lang="de-DE"/>
          </a:p>
        </p:txBody>
      </p:sp>
    </p:spTree>
  </p:cSld>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Armaly, </a:t>
            </a:r>
            <a:r>
              <a:rPr lang="de-DE" sz="1200">
                <a:latin typeface="+mn-lt"/>
              </a:rPr>
              <a:t>Ameer</a:t>
            </a:r>
            <a:r>
              <a:rPr lang="de-DE" sz="1200">
                <a:latin typeface="+mn-lt"/>
              </a:rPr>
              <a:t>; </a:t>
            </a:r>
            <a:r>
              <a:rPr lang="de-DE" sz="1200">
                <a:latin typeface="+mn-lt"/>
              </a:rPr>
              <a:t>Rodeghero</a:t>
            </a:r>
            <a:r>
              <a:rPr lang="de-DE" sz="1200">
                <a:latin typeface="+mn-lt"/>
              </a:rPr>
              <a:t>, Paige; McMillan, Collin (2018): A </a:t>
            </a:r>
            <a:r>
              <a:rPr lang="de-DE" sz="1200">
                <a:latin typeface="+mn-lt"/>
              </a:rPr>
              <a:t>Comparison</a:t>
            </a:r>
            <a:r>
              <a:rPr lang="de-DE" sz="1200">
                <a:latin typeface="+mn-lt"/>
              </a:rPr>
              <a:t> </a:t>
            </a:r>
            <a:r>
              <a:rPr lang="de-DE" sz="1200">
                <a:latin typeface="+mn-lt"/>
              </a:rPr>
              <a:t>of</a:t>
            </a:r>
            <a:r>
              <a:rPr lang="de-DE" sz="1200">
                <a:latin typeface="+mn-lt"/>
              </a:rPr>
              <a:t> </a:t>
            </a:r>
            <a:r>
              <a:rPr lang="de-DE" sz="1200">
                <a:latin typeface="+mn-lt"/>
              </a:rPr>
              <a:t>Program</a:t>
            </a:r>
            <a:r>
              <a:rPr lang="de-DE" sz="1200">
                <a:latin typeface="+mn-lt"/>
              </a:rPr>
              <a:t> </a:t>
            </a:r>
            <a:r>
              <a:rPr lang="de-DE" sz="1200">
                <a:latin typeface="+mn-lt"/>
              </a:rPr>
              <a:t>Comprehension</a:t>
            </a:r>
            <a:r>
              <a:rPr lang="de-DE" sz="1200">
                <a:latin typeface="+mn-lt"/>
              </a:rPr>
              <a:t> </a:t>
            </a:r>
            <a:r>
              <a:rPr lang="de-DE" sz="1200">
                <a:latin typeface="+mn-lt"/>
              </a:rPr>
              <a:t>Strategies</a:t>
            </a:r>
            <a:r>
              <a:rPr lang="de-DE" sz="1200">
                <a:latin typeface="+mn-lt"/>
              </a:rPr>
              <a:t> </a:t>
            </a:r>
            <a:r>
              <a:rPr lang="de-DE" sz="1200">
                <a:latin typeface="+mn-lt"/>
              </a:rPr>
              <a:t>by</a:t>
            </a:r>
            <a:r>
              <a:rPr lang="de-DE" sz="1200">
                <a:latin typeface="+mn-lt"/>
              </a:rPr>
              <a:t> Blind and </a:t>
            </a:r>
            <a:r>
              <a:rPr lang="de-DE" sz="1200">
                <a:latin typeface="+mn-lt"/>
              </a:rPr>
              <a:t>Sighted</a:t>
            </a:r>
            <a:r>
              <a:rPr lang="de-DE" sz="1200">
                <a:latin typeface="+mn-lt"/>
              </a:rPr>
              <a:t> </a:t>
            </a:r>
            <a:r>
              <a:rPr lang="de-DE" sz="1200">
                <a:latin typeface="+mn-lt"/>
              </a:rPr>
              <a:t>Programmers</a:t>
            </a:r>
            <a:r>
              <a:rPr lang="de-DE" sz="1200">
                <a:latin typeface="+mn-lt"/>
              </a:rPr>
              <a:t>. In: </a:t>
            </a:r>
            <a:r>
              <a:rPr lang="de-DE" sz="1200" i="1">
                <a:latin typeface="+mn-lt"/>
              </a:rPr>
              <a:t>IIEEE Trans. Software Eng. </a:t>
            </a:r>
            <a:r>
              <a:rPr lang="de-DE" sz="1200" i="0">
                <a:latin typeface="+mn-lt"/>
              </a:rPr>
              <a:t>44 (8), S. 712–724. DOI: 10.1109/TSE.2017.2729548.</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Potluri</a:t>
            </a:r>
            <a:r>
              <a:rPr lang="de-DE" sz="1200">
                <a:latin typeface="+mn-lt"/>
              </a:rPr>
              <a:t>, </a:t>
            </a:r>
            <a:r>
              <a:rPr lang="de-DE" sz="1200">
                <a:latin typeface="+mn-lt"/>
              </a:rPr>
              <a:t>Venkatesh</a:t>
            </a:r>
            <a:r>
              <a:rPr lang="de-DE" sz="1200">
                <a:latin typeface="+mn-lt"/>
              </a:rPr>
              <a:t>; Vaithilingam, </a:t>
            </a:r>
            <a:r>
              <a:rPr lang="de-DE" sz="1200">
                <a:latin typeface="+mn-lt"/>
              </a:rPr>
              <a:t>Priyan</a:t>
            </a:r>
            <a:r>
              <a:rPr lang="de-DE" sz="1200">
                <a:latin typeface="+mn-lt"/>
              </a:rPr>
              <a:t>; Iyengar, Suresh; </a:t>
            </a:r>
            <a:r>
              <a:rPr lang="de-DE" sz="1200">
                <a:latin typeface="+mn-lt"/>
              </a:rPr>
              <a:t>Vidya</a:t>
            </a:r>
            <a:r>
              <a:rPr lang="de-DE" sz="1200">
                <a:latin typeface="+mn-lt"/>
              </a:rPr>
              <a:t>, Y.; </a:t>
            </a:r>
            <a:r>
              <a:rPr lang="de-DE" sz="1200">
                <a:latin typeface="+mn-lt"/>
              </a:rPr>
              <a:t>Swaminathan</a:t>
            </a:r>
            <a:r>
              <a:rPr lang="de-DE" sz="1200">
                <a:latin typeface="+mn-lt"/>
              </a:rPr>
              <a:t>, </a:t>
            </a:r>
            <a:r>
              <a:rPr lang="de-DE" sz="1200">
                <a:latin typeface="+mn-lt"/>
              </a:rPr>
              <a:t>Manohar</a:t>
            </a:r>
            <a:r>
              <a:rPr lang="de-DE" sz="1200">
                <a:latin typeface="+mn-lt"/>
              </a:rPr>
              <a:t>; </a:t>
            </a:r>
            <a:r>
              <a:rPr lang="de-DE" sz="1200">
                <a:latin typeface="+mn-lt"/>
              </a:rPr>
              <a:t>Srinivasa</a:t>
            </a:r>
            <a:r>
              <a:rPr lang="de-DE" sz="1200">
                <a:latin typeface="+mn-lt"/>
              </a:rPr>
              <a:t>, Gopal (2018): CodeTalk. In: Regan </a:t>
            </a:r>
            <a:r>
              <a:rPr lang="de-DE" sz="1200">
                <a:latin typeface="+mn-lt"/>
              </a:rPr>
              <a:t>Mandryk</a:t>
            </a:r>
            <a:r>
              <a:rPr lang="de-DE" sz="1200">
                <a:latin typeface="+mn-lt"/>
              </a:rPr>
              <a:t>, Mark Hancock, Mark Perry und Anna Cox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2018 CHI Conference on Human </a:t>
            </a:r>
            <a:r>
              <a:rPr lang="de-DE" sz="1200">
                <a:latin typeface="+mn-lt"/>
              </a:rPr>
              <a:t>Factors</a:t>
            </a:r>
            <a:r>
              <a:rPr lang="de-DE" sz="1200">
                <a:latin typeface="+mn-lt"/>
              </a:rPr>
              <a:t> in Computing Systems. CHI '18: CHI Conference on Human </a:t>
            </a:r>
            <a:r>
              <a:rPr lang="de-DE" sz="1200">
                <a:latin typeface="+mn-lt"/>
              </a:rPr>
              <a:t>Factors</a:t>
            </a:r>
            <a:r>
              <a:rPr lang="de-DE" sz="1200">
                <a:latin typeface="+mn-lt"/>
              </a:rPr>
              <a:t> in Computing Systems. Montreal QC Canada, 21 04 2018 26 04 2018. New York, NY, USA: ACM, S. 1–11.</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i="0">
                <a:latin typeface="+mn-lt"/>
              </a:rPr>
              <a:t>15 (1), S. 1–26. DOI: 10.1145/3507469.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66</a:t>
            </a:fld>
            <a:endParaRPr lang="de-DE"/>
          </a:p>
        </p:txBody>
      </p:sp>
    </p:spTree>
  </p:cSld>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b="1">
                <a:latin typeface="+mn-lt"/>
              </a:rPr>
              <a:t>Quellenangaben</a:t>
            </a:r>
            <a:r>
              <a:rPr lang="de-DE" b="0"/>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67</a:t>
            </a:fld>
            <a:endParaRPr lang="de-DE"/>
          </a:p>
        </p:txBody>
      </p:sp>
    </p:spTree>
  </p:cSld>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SODBeans</a:t>
            </a:r>
            <a:endParaRPr/>
          </a:p>
          <a:p>
            <a:pPr marL="533400" lvl="1" indent="-171450">
              <a:buSzPct val="100000"/>
              <a:buFont typeface="Arial"/>
              <a:buChar char="−"/>
              <a:defRPr/>
            </a:pPr>
            <a:r>
              <a:rPr lang="de-DE" sz="1200">
                <a:latin typeface="+mn-lt"/>
              </a:rPr>
              <a:t>grundlegende Features, die andere IDEs (wie Visual Studio oder Eclipse) auch bieten</a:t>
            </a:r>
            <a:endParaRPr/>
          </a:p>
          <a:p>
            <a:pPr marL="533400" lvl="1" indent="-171450">
              <a:buSzPct val="100000"/>
              <a:buFont typeface="Arial"/>
              <a:buChar char="−"/>
              <a:defRPr/>
            </a:pPr>
            <a:r>
              <a:rPr lang="de-DE" sz="1200">
                <a:latin typeface="+mn-lt"/>
              </a:rPr>
              <a:t>Lernenden mit Beeinträchtigung wird umfangreiche Funktionalität auf eine inklusive Weise zugänglich gemacht</a:t>
            </a:r>
            <a:endParaRPr lang="de-DE" sz="1200" b="1">
              <a:latin typeface="+mn-lt"/>
            </a:endParaRPr>
          </a:p>
          <a:p>
            <a:pPr>
              <a:defRPr b="1"/>
            </a:pPr>
            <a:endParaRPr lang="de-DE" sz="1200" b="1">
              <a:latin typeface="+mn-lt"/>
            </a:endParaRPr>
          </a:p>
          <a:p>
            <a:pPr>
              <a:defRPr b="1"/>
            </a:pPr>
            <a:r>
              <a:rPr lang="de-DE" sz="1200" b="1">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a:p>
            <a:pPr marL="171450" indent="-171450">
              <a:buSzPct val="100000"/>
              <a:buFont typeface="Arial"/>
              <a:buChar char="−"/>
              <a:defRPr sz="1800">
                <a:latin typeface="Arial"/>
                <a:ea typeface="Arial"/>
                <a:cs typeface="Arial"/>
              </a:defRPr>
            </a:pPr>
            <a:r>
              <a:rPr lang="de-DE" sz="1200">
                <a:latin typeface="+mn-lt"/>
              </a:rPr>
              <a:t>Stefik, Andreas M.; Hundhausen, Christopher; Smith, Derrick (2011): On </a:t>
            </a:r>
            <a:r>
              <a:rPr lang="de-DE" sz="1200">
                <a:latin typeface="+mn-lt"/>
              </a:rPr>
              <a:t>the</a:t>
            </a:r>
            <a:r>
              <a:rPr lang="de-DE" sz="1200">
                <a:latin typeface="+mn-lt"/>
              </a:rPr>
              <a:t> design </a:t>
            </a:r>
            <a:r>
              <a:rPr lang="de-DE" sz="1200">
                <a:latin typeface="+mn-lt"/>
              </a:rPr>
              <a:t>of</a:t>
            </a:r>
            <a:r>
              <a:rPr lang="de-DE" sz="1200">
                <a:latin typeface="+mn-lt"/>
              </a:rPr>
              <a:t> an </a:t>
            </a:r>
            <a:r>
              <a:rPr lang="de-DE" sz="1200">
                <a:latin typeface="+mn-lt"/>
              </a:rPr>
              <a:t>educational</a:t>
            </a:r>
            <a:r>
              <a:rPr lang="de-DE" sz="1200">
                <a:latin typeface="+mn-lt"/>
              </a:rPr>
              <a:t> </a:t>
            </a:r>
            <a:r>
              <a:rPr lang="de-DE" sz="1200">
                <a:latin typeface="+mn-lt"/>
              </a:rPr>
              <a:t>infrastructure</a:t>
            </a:r>
            <a:r>
              <a:rPr lang="de-DE" sz="1200">
                <a:latin typeface="+mn-lt"/>
              </a:rPr>
              <a:t> for </a:t>
            </a:r>
            <a:r>
              <a:rPr lang="de-DE" sz="1200">
                <a:latin typeface="+mn-lt"/>
              </a:rPr>
              <a:t>the</a:t>
            </a:r>
            <a:r>
              <a:rPr lang="de-DE" sz="1200">
                <a:latin typeface="+mn-lt"/>
              </a:rPr>
              <a:t> blind and </a:t>
            </a:r>
            <a:r>
              <a:rPr lang="de-DE" sz="1200">
                <a:latin typeface="+mn-lt"/>
              </a:rPr>
              <a:t>visually</a:t>
            </a:r>
            <a:r>
              <a:rPr lang="de-DE" sz="1200">
                <a:latin typeface="+mn-lt"/>
              </a:rPr>
              <a:t> </a:t>
            </a:r>
            <a:r>
              <a:rPr lang="de-DE" sz="1200">
                <a:latin typeface="+mn-lt"/>
              </a:rPr>
              <a:t>impaired</a:t>
            </a:r>
            <a:r>
              <a:rPr lang="de-DE" sz="1200">
                <a:latin typeface="+mn-lt"/>
              </a:rPr>
              <a:t> in </a:t>
            </a:r>
            <a:r>
              <a:rPr lang="de-DE" sz="1200">
                <a:latin typeface="+mn-lt"/>
              </a:rPr>
              <a:t>computer</a:t>
            </a:r>
            <a:r>
              <a:rPr lang="de-DE" sz="1200">
                <a:latin typeface="+mn-lt"/>
              </a:rPr>
              <a:t> </a:t>
            </a:r>
            <a:r>
              <a:rPr lang="de-DE" sz="1200">
                <a:latin typeface="+mn-lt"/>
              </a:rPr>
              <a:t>science</a:t>
            </a:r>
            <a:r>
              <a:rPr lang="de-DE" sz="1200">
                <a:latin typeface="+mn-lt"/>
              </a:rPr>
              <a:t>. In: Thomas J. Cortina, Ellen L. Walker, Laurie Smith King und David R. </a:t>
            </a:r>
            <a:r>
              <a:rPr lang="de-DE" sz="1200">
                <a:latin typeface="+mn-lt"/>
              </a:rPr>
              <a:t>Musicant</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on Computer </a:t>
            </a:r>
            <a:r>
              <a:rPr lang="de-DE" sz="1200">
                <a:latin typeface="+mn-lt"/>
              </a:rPr>
              <a:t>science</a:t>
            </a:r>
            <a:r>
              <a:rPr lang="de-DE" sz="1200">
                <a:latin typeface="+mn-lt"/>
              </a:rPr>
              <a:t> </a:t>
            </a:r>
            <a:r>
              <a:rPr lang="de-DE" sz="1200">
                <a:latin typeface="+mn-lt"/>
              </a:rPr>
              <a:t>education</a:t>
            </a:r>
            <a:r>
              <a:rPr lang="de-DE" sz="1200">
                <a:latin typeface="+mn-lt"/>
              </a:rPr>
              <a:t> - SIGCSE '11.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Dallas, TX, USA, 09.03.2011 - 12.03.2011. New York, New York, USA: ACM Press, S. 571–576.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68</a:t>
            </a:fld>
            <a:endParaRPr lang="de-DE"/>
          </a:p>
        </p:txBody>
      </p:sp>
    </p:spTree>
  </p:cSld>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algn="l">
              <a:spcBef>
                <a:spcPts val="0"/>
              </a:spcBef>
              <a:spcAft>
                <a:spcPts val="0"/>
              </a:spcAft>
              <a:defRPr/>
            </a:pPr>
            <a:r>
              <a:rPr lang="de-DE" sz="1800" b="1">
                <a:solidFill>
                  <a:srgbClr val="000000"/>
                </a:solidFill>
                <a:latin typeface="+mn-lt"/>
                <a:ea typeface="+mn-ea"/>
                <a:cs typeface="+mn-cs"/>
              </a:rPr>
              <a:t>Beschreibung der Audiodateien (in Lesereihenfolge)</a:t>
            </a:r>
            <a:r>
              <a:rPr lang="de-DE" sz="1800" b="0">
                <a:solidFill>
                  <a:srgbClr val="000000"/>
                </a:solidFill>
                <a:latin typeface="+mn-lt"/>
                <a:ea typeface="+mn-ea"/>
                <a:cs typeface="+mn-cs"/>
              </a:rPr>
              <a:t>:</a:t>
            </a:r>
            <a:endParaRPr/>
          </a:p>
          <a:p>
            <a:pPr marL="228600" indent="-228600" algn="l">
              <a:spcBef>
                <a:spcPts val="0"/>
              </a:spcBef>
              <a:spcAft>
                <a:spcPts val="0"/>
              </a:spcAft>
              <a:buFont typeface="+mj-lt"/>
              <a:buAutoNum type="arabicPeriod"/>
              <a:defRPr/>
            </a:pPr>
            <a:r>
              <a:rPr lang="de-DE" u="sng">
                <a:latin typeface="+mn-lt"/>
              </a:rPr>
              <a:t>Audiodatei 1: Source-Code und Fehler</a:t>
            </a:r>
            <a:r>
              <a:rPr lang="de-DE">
                <a:latin typeface="+mn-lt"/>
              </a:rPr>
              <a:t> – </a:t>
            </a:r>
            <a:r>
              <a:rPr lang="de-DE" b="1">
                <a:latin typeface="+mn-lt"/>
              </a:rPr>
              <a:t>Länge</a:t>
            </a:r>
            <a:r>
              <a:rPr lang="de-DE">
                <a:latin typeface="+mn-lt"/>
              </a:rPr>
              <a:t>: 01:55.59</a:t>
            </a:r>
            <a:endParaRPr/>
          </a:p>
          <a:p>
            <a:pPr marL="685800" lvl="1" indent="-228600" algn="l">
              <a:spcBef>
                <a:spcPts val="0"/>
              </a:spcBef>
              <a:spcAft>
                <a:spcPts val="0"/>
              </a:spcAft>
              <a:buFont typeface="Symbol"/>
              <a:buChar char="-"/>
              <a:defRPr/>
            </a:pPr>
            <a:r>
              <a:rPr lang="de-DE" b="1">
                <a:latin typeface="+mn-lt"/>
              </a:rPr>
              <a:t>Hinweis</a:t>
            </a:r>
            <a:r>
              <a:rPr lang="de-DE">
                <a:latin typeface="+mn-lt"/>
              </a:rPr>
              <a:t>: Diese Audiodatei ist für die Fragen 1-2 und Frage 3 (Kompilierzeitfehler) vorgesehen</a:t>
            </a:r>
            <a:endParaRPr/>
          </a:p>
          <a:p>
            <a:pPr marL="685800" lvl="1" indent="-228600" algn="l">
              <a:spcBef>
                <a:spcPts val="0"/>
              </a:spcBef>
              <a:spcAft>
                <a:spcPts val="0"/>
              </a:spcAft>
              <a:buFont typeface="Symbol"/>
              <a:buChar char="-"/>
              <a:defRPr/>
            </a:pPr>
            <a:r>
              <a:rPr lang="de-DE">
                <a:latin typeface="+mn-lt"/>
              </a:rPr>
              <a:t>Liest den Java-Quellcode ab Zeile 3 vor</a:t>
            </a:r>
            <a:endParaRPr/>
          </a:p>
          <a:p>
            <a:pPr marL="685800" lvl="1" indent="-228600" algn="l">
              <a:spcBef>
                <a:spcPts val="0"/>
              </a:spcBef>
              <a:spcAft>
                <a:spcPts val="0"/>
              </a:spcAft>
              <a:buFont typeface="Symbol"/>
              <a:buChar char="-"/>
              <a:defRPr/>
            </a:pPr>
            <a:r>
              <a:rPr lang="de-DE">
                <a:latin typeface="+mn-lt"/>
              </a:rPr>
              <a:t>Liest den Breakpoint in Zeile 12 vor</a:t>
            </a:r>
            <a:endParaRPr/>
          </a:p>
          <a:p>
            <a:pPr marL="685800" lvl="1" indent="-228600" algn="l">
              <a:spcBef>
                <a:spcPts val="0"/>
              </a:spcBef>
              <a:spcAft>
                <a:spcPts val="0"/>
              </a:spcAft>
              <a:buFont typeface="Symbol"/>
              <a:buChar char="-"/>
              <a:defRPr/>
            </a:pPr>
            <a:r>
              <a:rPr lang="de-DE">
                <a:latin typeface="+mn-lt"/>
              </a:rPr>
              <a:t>Liest die Fehlermeldungen innerhalb des DIE-Editors vor</a:t>
            </a:r>
            <a:endParaRPr/>
          </a:p>
          <a:p>
            <a:pPr marL="685800" marR="0" lvl="1" indent="-228600" algn="l" defTabSz="914400">
              <a:lnSpc>
                <a:spcPct val="100000"/>
              </a:lnSpc>
              <a:spcBef>
                <a:spcPts val="0"/>
              </a:spcBef>
              <a:spcAft>
                <a:spcPts val="0"/>
              </a:spcAft>
              <a:buClrTx/>
              <a:buSzTx/>
              <a:buFont typeface="Symbol"/>
              <a:buChar char="-"/>
              <a:defRPr/>
            </a:pPr>
            <a:r>
              <a:rPr lang="de-DE">
                <a:latin typeface="+mn-lt"/>
              </a:rPr>
              <a:t>Liest beim Ausführen den </a:t>
            </a:r>
            <a:r>
              <a:rPr lang="de-DE" b="0" i="0">
                <a:solidFill>
                  <a:srgbClr val="E6E6E6"/>
                </a:solidFill>
                <a:latin typeface="+mn-lt"/>
              </a:rPr>
              <a:t>Kompilierungsfehler</a:t>
            </a:r>
            <a:r>
              <a:rPr lang="de-DE" b="1" i="0">
                <a:solidFill>
                  <a:srgbClr val="E6E6E6"/>
                </a:solidFill>
                <a:latin typeface="+mn-lt"/>
              </a:rPr>
              <a:t> </a:t>
            </a:r>
            <a:r>
              <a:rPr lang="de-DE">
                <a:latin typeface="+mn-lt"/>
              </a:rPr>
              <a:t>vor</a:t>
            </a:r>
            <a:endParaRPr/>
          </a:p>
          <a:p>
            <a:pPr marL="628650" lvl="1" indent="-171450" algn="l">
              <a:spcBef>
                <a:spcPts val="0"/>
              </a:spcBef>
              <a:spcAft>
                <a:spcPts val="0"/>
              </a:spcAft>
              <a:buFont typeface="Symbol"/>
              <a:buChar char="-"/>
              <a:defRPr/>
            </a:pPr>
            <a:r>
              <a:rPr lang="de-DE" b="1">
                <a:latin typeface="+mn-lt"/>
              </a:rPr>
              <a:t>Zusätzliche Fragen</a:t>
            </a:r>
            <a:r>
              <a:rPr lang="de-DE">
                <a:latin typeface="+mn-lt"/>
              </a:rPr>
              <a:t>:</a:t>
            </a:r>
            <a:endParaRPr/>
          </a:p>
          <a:p>
            <a:pPr marL="1085850" lvl="2" indent="-171450" algn="l">
              <a:spcBef>
                <a:spcPts val="0"/>
              </a:spcBef>
              <a:spcAft>
                <a:spcPts val="0"/>
              </a:spcAft>
              <a:buFont typeface="Symbol"/>
              <a:buChar char="-"/>
              <a:defRPr/>
            </a:pPr>
            <a:r>
              <a:rPr lang="de-DE">
                <a:latin typeface="+mn-lt"/>
              </a:rPr>
              <a:t>Wie viele Breakpoints finden Sie in diesem Programm vor? </a:t>
            </a:r>
            <a:r>
              <a:rPr lang="de-DE" b="1">
                <a:latin typeface="+mn-lt"/>
              </a:rPr>
              <a:t>Antwort</a:t>
            </a:r>
            <a:r>
              <a:rPr lang="de-DE">
                <a:latin typeface="+mn-lt"/>
              </a:rPr>
              <a:t>: 1 in Zeile 11</a:t>
            </a:r>
            <a:endParaRPr/>
          </a:p>
          <a:p>
            <a:pPr marL="1085850" lvl="2" indent="-171450" algn="l">
              <a:spcBef>
                <a:spcPts val="0"/>
              </a:spcBef>
              <a:spcAft>
                <a:spcPts val="0"/>
              </a:spcAft>
              <a:buFont typeface="Symbol"/>
              <a:buChar char="-"/>
              <a:defRPr/>
            </a:pPr>
            <a:r>
              <a:rPr lang="de-DE">
                <a:latin typeface="+mn-lt"/>
              </a:rPr>
              <a:t>Wie viele Fehler gibt die IDE zurück? </a:t>
            </a:r>
            <a:r>
              <a:rPr lang="de-DE" b="1">
                <a:latin typeface="+mn-lt"/>
              </a:rPr>
              <a:t>Antwort</a:t>
            </a:r>
            <a:r>
              <a:rPr lang="de-DE">
                <a:latin typeface="+mn-lt"/>
              </a:rPr>
              <a:t>: 3 in Zeile 16, 18 und 20</a:t>
            </a:r>
            <a:endParaRPr/>
          </a:p>
          <a:p>
            <a:pPr marL="228600" indent="-228600" algn="l">
              <a:spcBef>
                <a:spcPts val="0"/>
              </a:spcBef>
              <a:spcAft>
                <a:spcPts val="0"/>
              </a:spcAft>
              <a:buFont typeface="+mj-lt"/>
              <a:buAutoNum type="arabicPeriod"/>
              <a:defRPr/>
            </a:pPr>
            <a:r>
              <a:rPr lang="de-DE" u="sng">
                <a:latin typeface="+mn-lt"/>
              </a:rPr>
              <a:t>Audiodatei 2: Output</a:t>
            </a:r>
            <a:r>
              <a:rPr lang="de-DE">
                <a:latin typeface="+mn-lt"/>
              </a:rPr>
              <a:t> – </a:t>
            </a:r>
            <a:r>
              <a:rPr lang="de-DE" b="1">
                <a:latin typeface="+mn-lt"/>
              </a:rPr>
              <a:t>Länge</a:t>
            </a:r>
            <a:r>
              <a:rPr lang="de-DE">
                <a:latin typeface="+mn-lt"/>
              </a:rPr>
              <a:t>: 00:13.10</a:t>
            </a:r>
            <a:endParaRPr/>
          </a:p>
          <a:p>
            <a:pPr marL="685800" marR="0" lvl="1" indent="-228600" algn="l" defTabSz="914400">
              <a:lnSpc>
                <a:spcPct val="100000"/>
              </a:lnSpc>
              <a:spcBef>
                <a:spcPts val="0"/>
              </a:spcBef>
              <a:spcAft>
                <a:spcPts val="0"/>
              </a:spcAft>
              <a:buClrTx/>
              <a:buSzTx/>
              <a:buFont typeface="Symbol"/>
              <a:buChar char="-"/>
              <a:defRPr/>
            </a:pPr>
            <a:r>
              <a:rPr lang="de-DE" b="1">
                <a:latin typeface="+mn-lt"/>
              </a:rPr>
              <a:t>Hinweis</a:t>
            </a:r>
            <a:r>
              <a:rPr lang="de-DE">
                <a:latin typeface="+mn-lt"/>
              </a:rPr>
              <a:t>: Diese Audiodatei ist für die Frage 3 (Laufzeitfehler) vorgesehen</a:t>
            </a:r>
            <a:endParaRPr lang="de-DE" b="1">
              <a:latin typeface="+mn-lt"/>
            </a:endParaRPr>
          </a:p>
          <a:p>
            <a:pPr marL="685800" lvl="1" indent="-228600" algn="l">
              <a:spcBef>
                <a:spcPts val="0"/>
              </a:spcBef>
              <a:spcAft>
                <a:spcPts val="0"/>
              </a:spcAft>
              <a:buFont typeface="Symbol"/>
              <a:buChar char="-"/>
              <a:defRPr/>
            </a:pPr>
            <a:r>
              <a:rPr lang="de-DE">
                <a:latin typeface="+mn-lt"/>
              </a:rPr>
              <a:t>Liest die Ausgabe beim Ausführen des Programms vor, wenn keine </a:t>
            </a:r>
            <a:r>
              <a:rPr lang="de-DE" b="0" i="0">
                <a:solidFill>
                  <a:srgbClr val="E6E6E6"/>
                </a:solidFill>
                <a:latin typeface="+mn-lt"/>
              </a:rPr>
              <a:t>Kompilierzeitfehler auftreten, jedoch Laufzeitfehler vorhanden sind</a:t>
            </a:r>
            <a:endParaRPr lang="de-DE">
              <a:latin typeface="+mn-lt"/>
            </a:endParaRPr>
          </a:p>
          <a:p>
            <a:pPr marL="228600" indent="-228600" algn="l">
              <a:spcBef>
                <a:spcPts val="0"/>
              </a:spcBef>
              <a:spcAft>
                <a:spcPts val="0"/>
              </a:spcAft>
              <a:buFont typeface="+mj-lt"/>
              <a:buAutoNum type="arabicPeriod"/>
              <a:defRPr/>
            </a:pPr>
            <a:r>
              <a:rPr lang="de-DE" u="sng">
                <a:latin typeface="+mn-lt"/>
              </a:rPr>
              <a:t>Audiodatei 3: Debugging</a:t>
            </a:r>
            <a:r>
              <a:rPr lang="de-DE">
                <a:latin typeface="+mn-lt"/>
              </a:rPr>
              <a:t> – </a:t>
            </a:r>
            <a:r>
              <a:rPr lang="de-DE" b="1">
                <a:latin typeface="+mn-lt"/>
              </a:rPr>
              <a:t>Länge</a:t>
            </a:r>
            <a:r>
              <a:rPr lang="de-DE">
                <a:latin typeface="+mn-lt"/>
              </a:rPr>
              <a:t>: 02:07.75</a:t>
            </a:r>
            <a:endParaRPr/>
          </a:p>
          <a:p>
            <a:pPr marL="685800" marR="0" lvl="1" indent="-228600" algn="l" defTabSz="914400">
              <a:lnSpc>
                <a:spcPct val="100000"/>
              </a:lnSpc>
              <a:spcBef>
                <a:spcPts val="0"/>
              </a:spcBef>
              <a:spcAft>
                <a:spcPts val="0"/>
              </a:spcAft>
              <a:buClrTx/>
              <a:buSzTx/>
              <a:buFont typeface="Symbol"/>
              <a:buChar char="-"/>
              <a:defRPr/>
            </a:pPr>
            <a:r>
              <a:rPr lang="de-DE" b="1">
                <a:latin typeface="+mn-lt"/>
              </a:rPr>
              <a:t>Hinweis</a:t>
            </a:r>
            <a:r>
              <a:rPr lang="de-DE">
                <a:latin typeface="+mn-lt"/>
              </a:rPr>
              <a:t>: Diese Audiodatei ist für die Frage 3 (Laufzeitfehler) vorgesehen</a:t>
            </a:r>
            <a:endParaRPr/>
          </a:p>
          <a:p>
            <a:pPr marL="685800" marR="0" lvl="1" indent="-228600" algn="l" defTabSz="914400">
              <a:lnSpc>
                <a:spcPct val="100000"/>
              </a:lnSpc>
              <a:spcBef>
                <a:spcPts val="0"/>
              </a:spcBef>
              <a:spcAft>
                <a:spcPts val="0"/>
              </a:spcAft>
              <a:buClrTx/>
              <a:buSzTx/>
              <a:buFont typeface="Symbol"/>
              <a:buChar char="-"/>
              <a:defRPr/>
            </a:pPr>
            <a:r>
              <a:rPr lang="de-DE">
                <a:latin typeface="+mn-lt"/>
              </a:rPr>
              <a:t>Veranschaulicht das Debugging mit Screenreader</a:t>
            </a:r>
            <a:endParaRPr/>
          </a:p>
          <a:p>
            <a:pPr marL="685800" marR="0" lvl="1" indent="-228600" algn="l" defTabSz="914400">
              <a:lnSpc>
                <a:spcPct val="100000"/>
              </a:lnSpc>
              <a:spcBef>
                <a:spcPts val="0"/>
              </a:spcBef>
              <a:spcAft>
                <a:spcPts val="0"/>
              </a:spcAft>
              <a:buClrTx/>
              <a:buSzTx/>
              <a:buFont typeface="Symbol"/>
              <a:buChar char="-"/>
              <a:defRPr/>
            </a:pPr>
            <a:r>
              <a:rPr lang="de-DE">
                <a:latin typeface="+mn-lt"/>
              </a:rPr>
              <a:t>Liest beim </a:t>
            </a:r>
            <a:r>
              <a:rPr lang="de-DE">
                <a:latin typeface="+mn-lt"/>
              </a:rPr>
              <a:t>Stepping</a:t>
            </a:r>
            <a:r>
              <a:rPr lang="de-DE">
                <a:latin typeface="+mn-lt"/>
              </a:rPr>
              <a:t> (= durch das Programm Schritt-für-Schritt gehen) die aktive Quellcodezeile vor</a:t>
            </a:r>
            <a:endParaRPr/>
          </a:p>
          <a:p>
            <a:pPr marL="685800" marR="0" lvl="1" indent="-228600" algn="l" defTabSz="914400">
              <a:lnSpc>
                <a:spcPct val="100000"/>
              </a:lnSpc>
              <a:spcBef>
                <a:spcPts val="0"/>
              </a:spcBef>
              <a:spcAft>
                <a:spcPts val="0"/>
              </a:spcAft>
              <a:buClrTx/>
              <a:buSzTx/>
              <a:buFont typeface="Symbol"/>
              <a:buChar char="-"/>
              <a:defRPr/>
            </a:pPr>
            <a:r>
              <a:rPr lang="de-DE">
                <a:latin typeface="+mn-lt"/>
              </a:rPr>
              <a:t>Liest nach jedem </a:t>
            </a:r>
            <a:r>
              <a:rPr lang="de-DE">
                <a:latin typeface="+mn-lt"/>
              </a:rPr>
              <a:t>Step</a:t>
            </a:r>
            <a:r>
              <a:rPr lang="de-DE">
                <a:latin typeface="+mn-lt"/>
              </a:rPr>
              <a:t> den das </a:t>
            </a:r>
            <a:r>
              <a:rPr lang="de-DE">
                <a:latin typeface="+mn-lt"/>
              </a:rPr>
              <a:t>Debug</a:t>
            </a:r>
            <a:r>
              <a:rPr lang="de-DE">
                <a:latin typeface="+mn-lt"/>
              </a:rPr>
              <a:t>-Fenster vor (d. h. die Variablen, deren Datentypen und derzeitigen Werte)</a:t>
            </a:r>
            <a:endParaRPr/>
          </a:p>
          <a:p>
            <a:pPr marL="228600" indent="-228600" algn="l">
              <a:spcBef>
                <a:spcPts val="0"/>
              </a:spcBef>
              <a:spcAft>
                <a:spcPts val="0"/>
              </a:spcAft>
              <a:buFont typeface="+mj-lt"/>
              <a:buAutoNum type="arabicPeriod"/>
              <a:defRPr/>
            </a:pPr>
            <a:endParaRPr lang="de-DE">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69</a:t>
            </a:fld>
            <a:endParaRPr lang="de-DE"/>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a:t>
            </a:fld>
            <a:endParaRPr lang="de-DE"/>
          </a:p>
        </p:txBody>
      </p:sp>
    </p:spTree>
  </p:cSld>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Herausforderungen beim </a:t>
            </a:r>
            <a:r>
              <a:rPr lang="de-DE" sz="1200" b="1" i="1">
                <a:latin typeface="+mn-lt"/>
              </a:rPr>
              <a:t>Debugging</a:t>
            </a:r>
            <a:r>
              <a:rPr lang="de-DE" sz="1200" b="0">
                <a:latin typeface="+mn-lt"/>
              </a:rPr>
              <a:t>:</a:t>
            </a:r>
            <a:endParaRPr lang="de-DE" sz="1200" b="1" i="1">
              <a:latin typeface="+mn-lt"/>
            </a:endParaRPr>
          </a:p>
          <a:p>
            <a:pPr marL="171450" indent="-171450">
              <a:buSzPct val="100000"/>
              <a:buFont typeface="Symbol"/>
              <a:buChar char="-"/>
              <a:defRPr/>
            </a:pPr>
            <a:r>
              <a:rPr lang="de-DE" sz="1200">
                <a:latin typeface="+mn-lt"/>
              </a:rPr>
              <a:t>vom Compiler generierte Fehlermeldung „sieht“ den Fehler im Return-Statement</a:t>
            </a:r>
            <a:endParaRPr/>
          </a:p>
          <a:p>
            <a:pPr marL="171450" indent="-171450">
              <a:buSzPct val="100000"/>
              <a:buFont typeface="Symbol"/>
              <a:buChar char="-"/>
              <a:defRPr/>
            </a:pPr>
            <a:r>
              <a:rPr lang="de-DE" sz="1200">
                <a:latin typeface="+mn-lt"/>
              </a:rPr>
              <a:t>jedoch: Syntaxproblem, da öffnende links-geschweifte Klammer (s. </a:t>
            </a:r>
            <a:r>
              <a:rPr lang="de-DE" sz="1200">
                <a:latin typeface="+mn-lt"/>
              </a:rPr>
              <a:t>for</a:t>
            </a:r>
            <a:r>
              <a:rPr lang="de-DE" sz="1200">
                <a:latin typeface="+mn-lt"/>
              </a:rPr>
              <a:t>-Schleife) fehlt bzw. eine den </a:t>
            </a:r>
            <a:r>
              <a:rPr lang="de-DE" sz="1200">
                <a:latin typeface="+mn-lt"/>
              </a:rPr>
              <a:t>for</a:t>
            </a:r>
            <a:r>
              <a:rPr lang="de-DE" sz="1200">
                <a:latin typeface="+mn-lt"/>
              </a:rPr>
              <a:t>-Block schließende rechts-geschweifte Klammer zu viel im Source-Code verwendet wird</a:t>
            </a:r>
            <a:endParaRPr/>
          </a:p>
          <a:p>
            <a:pPr marL="171450" indent="-171450">
              <a:buSzPct val="100000"/>
              <a:buFont typeface="Symbol"/>
              <a:buChar char="-"/>
              <a:defRPr/>
            </a:pPr>
            <a:r>
              <a:rPr lang="de-DE" sz="1200">
                <a:latin typeface="+mn-lt"/>
              </a:rPr>
              <a:t>für sehende Lernende schnell erkennbar </a:t>
            </a:r>
            <a:endParaRPr/>
          </a:p>
          <a:p>
            <a:pPr marL="171450" indent="-171450">
              <a:buSzPct val="100000"/>
              <a:buFont typeface="Symbol"/>
              <a:buChar char="-"/>
              <a:defRPr/>
            </a:pPr>
            <a:r>
              <a:rPr lang="de-DE" sz="1200">
                <a:latin typeface="+mn-lt"/>
              </a:rPr>
              <a:t>für sehbeeinträchtigte Lernende: </a:t>
            </a:r>
            <a:endParaRPr/>
          </a:p>
          <a:p>
            <a:pPr marL="533400" lvl="1" indent="-171450">
              <a:buSzPct val="100000"/>
              <a:buFont typeface="Symbol"/>
              <a:buChar char="-"/>
              <a:defRPr/>
            </a:pPr>
            <a:r>
              <a:rPr lang="de-DE" sz="1200">
                <a:latin typeface="+mn-lt"/>
              </a:rPr>
              <a:t>Verwirrung im Kontext der Fehlersuche, da Fokus der Fehlersuche nicht auf Syntaxfehlern liegt, </a:t>
            </a:r>
            <a:br>
              <a:rPr lang="de-DE" sz="1200">
                <a:latin typeface="+mn-lt"/>
              </a:rPr>
            </a:br>
            <a:r>
              <a:rPr lang="de-DE" sz="1200">
                <a:latin typeface="+mn-lt"/>
              </a:rPr>
              <a:t>sondern auf semantischem Fehler</a:t>
            </a:r>
            <a:endParaRPr/>
          </a:p>
          <a:p>
            <a:pPr marL="533400" lvl="1" indent="-171450">
              <a:buSzPct val="100000"/>
              <a:buFont typeface="Symbol"/>
              <a:buChar char="-"/>
              <a:defRPr/>
            </a:pPr>
            <a:r>
              <a:rPr lang="de-DE" sz="1200">
                <a:latin typeface="+mn-lt"/>
              </a:rPr>
              <a:t>Hier: unsachgemäße Verwendung von Statements</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70</a:t>
            </a:fld>
            <a:endParaRPr lang="de-DE"/>
          </a:p>
        </p:txBody>
      </p:sp>
    </p:spTree>
  </p:cSld>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b="1">
                <a:latin typeface="+mn-lt"/>
              </a:rPr>
              <a:t>Quellenangaben</a:t>
            </a:r>
            <a:r>
              <a:rPr lang="de-DE" b="0"/>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71</a:t>
            </a:fld>
            <a:endParaRPr lang="de-DE"/>
          </a:p>
        </p:txBody>
      </p:sp>
    </p:spTree>
  </p:cSld>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Verdeutlicht, wie das physische Objekt zum Code-Skimming auf visueller Ebene im Source-Code einer IDE arbeitet und dem Lernenden mit Beeinträchtigung die Einrückungen anzeigt </a:t>
            </a:r>
            <a:endParaRPr/>
          </a:p>
          <a:p>
            <a:pPr marL="171450" indent="-171450">
              <a:buSzPct val="100000"/>
              <a:buFont typeface="Arial"/>
              <a:buChar char="−"/>
              <a:defRPr/>
            </a:pPr>
            <a:r>
              <a:rPr lang="de-DE" sz="1200">
                <a:latin typeface="+mn-lt"/>
              </a:rPr>
              <a:t>Limitation: mit dem physischen Objekt maximal 6 Zeilen Code eingerückt darstellbar</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Falase, </a:t>
            </a:r>
            <a:r>
              <a:rPr lang="de-DE" sz="1200">
                <a:latin typeface="+mn-lt"/>
              </a:rPr>
              <a:t>Olutayo</a:t>
            </a:r>
            <a:r>
              <a:rPr lang="de-DE" sz="1200">
                <a:latin typeface="+mn-lt"/>
              </a:rPr>
              <a:t>; </a:t>
            </a:r>
            <a:r>
              <a:rPr lang="de-DE" sz="1200">
                <a:latin typeface="+mn-lt"/>
              </a:rPr>
              <a:t>Siu</a:t>
            </a:r>
            <a:r>
              <a:rPr lang="de-DE" sz="1200">
                <a:latin typeface="+mn-lt"/>
              </a:rPr>
              <a:t>, Alexa F.; </a:t>
            </a:r>
            <a:r>
              <a:rPr lang="de-DE" sz="1200">
                <a:latin typeface="+mn-lt"/>
              </a:rPr>
              <a:t>Follmer</a:t>
            </a:r>
            <a:r>
              <a:rPr lang="de-DE" sz="1200">
                <a:latin typeface="+mn-lt"/>
              </a:rPr>
              <a:t>, Sean (2019): Tactile Code Skimmer: A Tool </a:t>
            </a:r>
            <a:r>
              <a:rPr lang="de-DE" sz="1200">
                <a:latin typeface="+mn-lt"/>
              </a:rPr>
              <a:t>to</a:t>
            </a:r>
            <a:r>
              <a:rPr lang="de-DE" sz="1200">
                <a:latin typeface="+mn-lt"/>
              </a:rPr>
              <a:t> Help Blind </a:t>
            </a:r>
            <a:r>
              <a:rPr lang="de-DE" sz="1200">
                <a:latin typeface="+mn-lt"/>
              </a:rPr>
              <a:t>Programmers</a:t>
            </a:r>
            <a:r>
              <a:rPr lang="de-DE" sz="1200">
                <a:latin typeface="+mn-lt"/>
              </a:rPr>
              <a:t> </a:t>
            </a:r>
            <a:r>
              <a:rPr lang="de-DE" sz="1200">
                <a:latin typeface="+mn-lt"/>
              </a:rPr>
              <a:t>Feel</a:t>
            </a:r>
            <a:r>
              <a:rPr lang="de-DE" sz="1200">
                <a:latin typeface="+mn-lt"/>
              </a:rPr>
              <a:t> </a:t>
            </a:r>
            <a:r>
              <a:rPr lang="de-DE" sz="1200">
                <a:latin typeface="+mn-lt"/>
              </a:rPr>
              <a:t>the</a:t>
            </a:r>
            <a:r>
              <a:rPr lang="de-DE" sz="1200">
                <a:latin typeface="+mn-lt"/>
              </a:rPr>
              <a:t> </a:t>
            </a:r>
            <a:r>
              <a:rPr lang="de-DE" sz="1200">
                <a:latin typeface="+mn-lt"/>
              </a:rPr>
              <a:t>Structure</a:t>
            </a:r>
            <a:r>
              <a:rPr lang="de-DE" sz="1200">
                <a:latin typeface="+mn-lt"/>
              </a:rPr>
              <a:t> </a:t>
            </a:r>
            <a:r>
              <a:rPr lang="de-DE" sz="1200">
                <a:latin typeface="+mn-lt"/>
              </a:rPr>
              <a:t>of</a:t>
            </a:r>
            <a:r>
              <a:rPr lang="de-DE" sz="1200">
                <a:latin typeface="+mn-lt"/>
              </a:rPr>
              <a:t> Code. In: Jeffrey P. Bigham, </a:t>
            </a:r>
            <a:r>
              <a:rPr lang="de-DE" sz="1200">
                <a:latin typeface="+mn-lt"/>
              </a:rPr>
              <a:t>Shiri</a:t>
            </a:r>
            <a:r>
              <a:rPr lang="de-DE" sz="1200">
                <a:latin typeface="+mn-lt"/>
              </a:rPr>
              <a:t> </a:t>
            </a:r>
            <a:r>
              <a:rPr lang="de-DE" sz="1200">
                <a:latin typeface="+mn-lt"/>
              </a:rPr>
              <a:t>Azenkot</a:t>
            </a:r>
            <a:r>
              <a:rPr lang="de-DE" sz="1200">
                <a:latin typeface="+mn-lt"/>
              </a:rPr>
              <a:t> und Shaun K. Kane (</a:t>
            </a:r>
            <a:r>
              <a:rPr lang="de-DE" sz="1200">
                <a:latin typeface="+mn-lt"/>
              </a:rPr>
              <a:t>Hg</a:t>
            </a:r>
            <a:r>
              <a:rPr lang="de-DE" sz="1200">
                <a:latin typeface="+mn-lt"/>
              </a:rPr>
              <a:t>.): The 21st International ACM SIGACCESS Conference on Computers and Accessibility. ASSETS '19: The 21st International ACM SIGACCESS Conference on Computers and Accessibility. Pittsburgh PA USA, 28 10 2019 30 10 2019. New York, NY, USA: ACM, S. 536–538.</a:t>
            </a:r>
            <a:endParaRPr/>
          </a:p>
          <a:p>
            <a:pPr marL="171450" indent="-171450">
              <a:buSzPct val="100000"/>
              <a:buFont typeface="Arial"/>
              <a:buChar char="−"/>
              <a:defRPr sz="1800">
                <a:latin typeface="Arial"/>
                <a:ea typeface="Arial"/>
                <a:cs typeface="Arial"/>
              </a:defRPr>
            </a:pPr>
            <a:r>
              <a:rPr lang="de-DE" sz="1200">
                <a:latin typeface="+mn-lt"/>
              </a:rPr>
              <a:t>Armaly, </a:t>
            </a:r>
            <a:r>
              <a:rPr lang="de-DE" sz="1200">
                <a:latin typeface="+mn-lt"/>
              </a:rPr>
              <a:t>Ameer</a:t>
            </a:r>
            <a:r>
              <a:rPr lang="de-DE" sz="1200">
                <a:latin typeface="+mn-lt"/>
              </a:rPr>
              <a:t>; </a:t>
            </a:r>
            <a:r>
              <a:rPr lang="de-DE" sz="1200">
                <a:latin typeface="+mn-lt"/>
              </a:rPr>
              <a:t>Rodeghero</a:t>
            </a:r>
            <a:r>
              <a:rPr lang="de-DE" sz="1200">
                <a:latin typeface="+mn-lt"/>
              </a:rPr>
              <a:t>, Paige; McMillan, Collin (2018): AudioHighlight: Code Skimming for Blind </a:t>
            </a:r>
            <a:r>
              <a:rPr lang="de-DE" sz="1200">
                <a:latin typeface="+mn-lt"/>
              </a:rPr>
              <a:t>Programmers</a:t>
            </a:r>
            <a:r>
              <a:rPr lang="de-DE" sz="1200">
                <a:latin typeface="+mn-lt"/>
              </a:rPr>
              <a:t>. In: 2018 IEEE International Conference on Software Maintenance and Evolution (ICSME). 2018 IEEE International Conference on Software Maintenance and Evolution (ICSME). Madrid, 23.09.2018 - 29.09.2018: IEEE, S. 206–216.</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72</a:t>
            </a:fld>
            <a:endParaRPr lang="de-DE"/>
          </a:p>
        </p:txBody>
      </p:sp>
    </p:spTree>
  </p:cSld>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en-US" sz="1200">
                <a:latin typeface="+mn-lt"/>
              </a:rPr>
              <a:t>Hadwen</a:t>
            </a:r>
            <a:r>
              <a:rPr lang="en-US" sz="1200">
                <a:latin typeface="+mn-lt"/>
              </a:rPr>
              <a:t>-Bennett, Alex; </a:t>
            </a:r>
            <a:r>
              <a:rPr lang="en-US" sz="1200">
                <a:latin typeface="+mn-lt"/>
              </a:rPr>
              <a:t>Sentance</a:t>
            </a:r>
            <a:r>
              <a:rPr lang="en-US" sz="1200">
                <a:latin typeface="+mn-lt"/>
              </a:rPr>
              <a:t>, Sue; Morrison, Cecily (2018): Making Programming Accessible to Learners with Visual Impairments: A Literature Review. In: </a:t>
            </a:r>
            <a:r>
              <a:rPr lang="en-US" sz="1200" i="1">
                <a:latin typeface="+mn-lt"/>
              </a:rPr>
              <a:t>IJCSES </a:t>
            </a:r>
            <a:r>
              <a:rPr lang="en-US" sz="1200" i="0">
                <a:latin typeface="+mn-lt"/>
              </a:rPr>
              <a:t>2 (2), S. 3–13. DOI: 10.21585/ijcses.v2i2.25.</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Albusays, Khaled; Ludi, Stephanie (2016): </a:t>
            </a:r>
            <a:r>
              <a:rPr lang="de-DE" sz="1200">
                <a:latin typeface="+mn-lt"/>
              </a:rPr>
              <a:t>Eliciting</a:t>
            </a:r>
            <a:r>
              <a:rPr lang="de-DE" sz="1200">
                <a:latin typeface="+mn-lt"/>
              </a:rPr>
              <a:t> </a:t>
            </a:r>
            <a:r>
              <a:rPr lang="de-DE" sz="1200">
                <a:latin typeface="+mn-lt"/>
              </a:rPr>
              <a:t>programming</a:t>
            </a:r>
            <a:r>
              <a:rPr lang="de-DE" sz="1200">
                <a:latin typeface="+mn-lt"/>
              </a:rPr>
              <a:t> </a:t>
            </a:r>
            <a:r>
              <a:rPr lang="de-DE" sz="1200">
                <a:latin typeface="+mn-lt"/>
              </a:rPr>
              <a:t>challenges</a:t>
            </a:r>
            <a:r>
              <a:rPr lang="de-DE" sz="1200">
                <a:latin typeface="+mn-lt"/>
              </a:rPr>
              <a:t> </a:t>
            </a:r>
            <a:r>
              <a:rPr lang="de-DE" sz="1200">
                <a:latin typeface="+mn-lt"/>
              </a:rPr>
              <a:t>faced</a:t>
            </a:r>
            <a:r>
              <a:rPr lang="de-DE" sz="1200">
                <a:latin typeface="+mn-lt"/>
              </a:rPr>
              <a:t> </a:t>
            </a:r>
            <a:r>
              <a:rPr lang="de-DE" sz="1200">
                <a:latin typeface="+mn-lt"/>
              </a:rPr>
              <a:t>by</a:t>
            </a:r>
            <a:r>
              <a:rPr lang="de-DE" sz="1200">
                <a:latin typeface="+mn-lt"/>
              </a:rPr>
              <a:t> </a:t>
            </a:r>
            <a:r>
              <a:rPr lang="de-DE" sz="1200">
                <a:latin typeface="+mn-lt"/>
              </a:rPr>
              <a:t>developers</a:t>
            </a:r>
            <a:r>
              <a:rPr lang="de-DE" sz="1200">
                <a:latin typeface="+mn-lt"/>
              </a:rPr>
              <a:t> </a:t>
            </a:r>
            <a:r>
              <a:rPr lang="de-DE" sz="1200">
                <a:latin typeface="+mn-lt"/>
              </a:rPr>
              <a:t>with</a:t>
            </a:r>
            <a:r>
              <a:rPr lang="de-DE" sz="1200">
                <a:latin typeface="+mn-lt"/>
              </a:rPr>
              <a:t> </a:t>
            </a:r>
            <a:r>
              <a:rPr lang="de-DE" sz="1200">
                <a:latin typeface="+mn-lt"/>
              </a:rPr>
              <a:t>visual</a:t>
            </a:r>
            <a:r>
              <a:rPr lang="de-DE" sz="1200">
                <a:latin typeface="+mn-lt"/>
              </a:rPr>
              <a:t> </a:t>
            </a:r>
            <a:r>
              <a:rPr lang="de-DE" sz="1200">
                <a:latin typeface="+mn-lt"/>
              </a:rPr>
              <a:t>impairments</a:t>
            </a:r>
            <a:r>
              <a:rPr lang="de-DE" sz="1200">
                <a:latin typeface="+mn-lt"/>
              </a:rPr>
              <a:t>. In: Proceedings </a:t>
            </a:r>
            <a:r>
              <a:rPr lang="de-DE" sz="1200">
                <a:latin typeface="+mn-lt"/>
              </a:rPr>
              <a:t>of</a:t>
            </a:r>
            <a:r>
              <a:rPr lang="de-DE" sz="1200">
                <a:latin typeface="+mn-lt"/>
              </a:rPr>
              <a:t> </a:t>
            </a:r>
            <a:r>
              <a:rPr lang="de-DE" sz="1200">
                <a:latin typeface="+mn-lt"/>
              </a:rPr>
              <a:t>the</a:t>
            </a:r>
            <a:r>
              <a:rPr lang="de-DE" sz="1200">
                <a:latin typeface="+mn-lt"/>
              </a:rPr>
              <a:t> 9th International Workshop on </a:t>
            </a:r>
            <a:r>
              <a:rPr lang="de-DE" sz="1200">
                <a:latin typeface="+mn-lt"/>
              </a:rPr>
              <a:t>Cooperative</a:t>
            </a:r>
            <a:r>
              <a:rPr lang="de-DE" sz="1200">
                <a:latin typeface="+mn-lt"/>
              </a:rPr>
              <a:t> and Human </a:t>
            </a:r>
            <a:r>
              <a:rPr lang="de-DE" sz="1200">
                <a:latin typeface="+mn-lt"/>
              </a:rPr>
              <a:t>Aspects</a:t>
            </a:r>
            <a:r>
              <a:rPr lang="de-DE" sz="1200">
                <a:latin typeface="+mn-lt"/>
              </a:rPr>
              <a:t> </a:t>
            </a:r>
            <a:r>
              <a:rPr lang="de-DE" sz="1200">
                <a:latin typeface="+mn-lt"/>
              </a:rPr>
              <a:t>of</a:t>
            </a:r>
            <a:r>
              <a:rPr lang="de-DE" sz="1200">
                <a:latin typeface="+mn-lt"/>
              </a:rPr>
              <a:t> Software Engineering. ICSE '16: 38th International Conference on Software Engineering. Austin Texas, 14 05 2016 22 05 2016. New York, NY, USA: ACM, S. 82–85.</a:t>
            </a:r>
            <a:endParaRPr/>
          </a:p>
          <a:p>
            <a:pPr marL="171450" indent="-171450">
              <a:buSzPct val="100000"/>
              <a:buFont typeface="Arial"/>
              <a:buChar char="−"/>
              <a:defRPr sz="1800">
                <a:latin typeface="Arial"/>
                <a:ea typeface="Arial"/>
                <a:cs typeface="Arial"/>
              </a:defRPr>
            </a:pPr>
            <a:r>
              <a:rPr lang="de-DE" sz="1200">
                <a:latin typeface="+mn-lt"/>
              </a:rPr>
              <a:t>Cheong, Christopher (2010): 'Coding </a:t>
            </a:r>
            <a:r>
              <a:rPr lang="de-DE" sz="1200">
                <a:latin typeface="+mn-lt"/>
              </a:rPr>
              <a:t>without</a:t>
            </a:r>
            <a:r>
              <a:rPr lang="de-DE" sz="1200">
                <a:latin typeface="+mn-lt"/>
              </a:rPr>
              <a:t> </a:t>
            </a:r>
            <a:r>
              <a:rPr lang="de-DE" sz="1200">
                <a:latin typeface="+mn-lt"/>
              </a:rPr>
              <a:t>sight</a:t>
            </a:r>
            <a:r>
              <a:rPr lang="de-DE" sz="1200">
                <a:latin typeface="+mn-lt"/>
              </a:rPr>
              <a:t>: Teaching </a:t>
            </a:r>
            <a:r>
              <a:rPr lang="de-DE" sz="1200">
                <a:latin typeface="+mn-lt"/>
              </a:rPr>
              <a:t>object-oriented</a:t>
            </a:r>
            <a:r>
              <a:rPr lang="de-DE" sz="1200">
                <a:latin typeface="+mn-lt"/>
              </a:rPr>
              <a:t> </a:t>
            </a:r>
            <a:r>
              <a:rPr lang="de-DE" sz="1200">
                <a:latin typeface="+mn-lt"/>
              </a:rPr>
              <a:t>java</a:t>
            </a:r>
            <a:r>
              <a:rPr lang="de-DE" sz="1200">
                <a:latin typeface="+mn-lt"/>
              </a:rPr>
              <a:t> </a:t>
            </a:r>
            <a:r>
              <a:rPr lang="de-DE" sz="1200">
                <a:latin typeface="+mn-lt"/>
              </a:rPr>
              <a:t>programming</a:t>
            </a:r>
            <a:r>
              <a:rPr lang="de-DE" sz="1200">
                <a:latin typeface="+mn-lt"/>
              </a:rPr>
              <a:t> </a:t>
            </a:r>
            <a:r>
              <a:rPr lang="de-DE" sz="1200">
                <a:latin typeface="+mn-lt"/>
              </a:rPr>
              <a:t>to</a:t>
            </a:r>
            <a:r>
              <a:rPr lang="de-DE" sz="1200">
                <a:latin typeface="+mn-lt"/>
              </a:rPr>
              <a:t> a blind </a:t>
            </a:r>
            <a:r>
              <a:rPr lang="de-DE" sz="1200">
                <a:latin typeface="+mn-lt"/>
              </a:rPr>
              <a:t>student</a:t>
            </a:r>
            <a:r>
              <a:rPr lang="de-DE" sz="1200">
                <a:latin typeface="+mn-lt"/>
              </a:rPr>
              <a:t>'. In: </a:t>
            </a:r>
            <a:r>
              <a:rPr lang="de-DE" sz="1200" i="1">
                <a:latin typeface="+mn-lt"/>
              </a:rPr>
              <a:t>Andrew </a:t>
            </a:r>
            <a:r>
              <a:rPr lang="de-DE" sz="1200" i="1">
                <a:latin typeface="+mn-lt"/>
              </a:rPr>
              <a:t>Burge</a:t>
            </a:r>
            <a:r>
              <a:rPr lang="de-DE" sz="1200" i="1">
                <a:latin typeface="+mn-lt"/>
              </a:rPr>
              <a:t> (</a:t>
            </a:r>
            <a:r>
              <a:rPr lang="de-DE" sz="1200" i="1">
                <a:latin typeface="+mn-lt"/>
              </a:rPr>
              <a:t>ed</a:t>
            </a:r>
            <a:r>
              <a:rPr lang="de-DE" sz="1200" i="1">
                <a:latin typeface="+mn-lt"/>
              </a:rPr>
              <a:t>.) </a:t>
            </a:r>
            <a:r>
              <a:rPr lang="de-DE" sz="1200" i="1">
                <a:latin typeface="+mn-lt"/>
              </a:rPr>
              <a:t>Eighth</a:t>
            </a:r>
            <a:r>
              <a:rPr lang="de-DE" sz="1200" i="1">
                <a:latin typeface="+mn-lt"/>
              </a:rPr>
              <a:t> Annual Hawaii International Conference on Education. </a:t>
            </a:r>
            <a:r>
              <a:rPr lang="de-DE" sz="1200">
                <a:latin typeface="+mn-lt"/>
              </a:rPr>
              <a:t>Honolulu, Hawaii, S. 1–12. Online verfügbar unter https://researchrepository.rmit.edu.au/esploro/outputs/9921857619201341.</a:t>
            </a:r>
            <a:endParaRPr/>
          </a:p>
          <a:p>
            <a:pPr marL="171450" indent="-171450">
              <a:buSzPct val="100000"/>
              <a:buFont typeface="Arial"/>
              <a:buChar char="−"/>
              <a:defRPr sz="1800">
                <a:latin typeface="Arial"/>
                <a:ea typeface="Arial"/>
                <a:cs typeface="Arial"/>
              </a:defRPr>
            </a:pPr>
            <a:r>
              <a:rPr lang="de-DE" sz="1200">
                <a:latin typeface="+mn-lt"/>
              </a:rPr>
              <a:t>Ludi, Stephanie (2013): Robotics Programming Tools for Blind </a:t>
            </a:r>
            <a:r>
              <a:rPr lang="de-DE" sz="1200">
                <a:latin typeface="+mn-lt"/>
              </a:rPr>
              <a:t>Students</a:t>
            </a:r>
            <a:r>
              <a:rPr lang="de-DE" sz="1200">
                <a:latin typeface="+mn-lt"/>
              </a:rPr>
              <a:t>. In: </a:t>
            </a:r>
            <a:r>
              <a:rPr lang="de-DE" sz="1200" i="1">
                <a:latin typeface="+mn-lt"/>
              </a:rPr>
              <a:t>28th Annual International Technology and </a:t>
            </a:r>
            <a:r>
              <a:rPr lang="de-DE" sz="1200" i="1">
                <a:latin typeface="+mn-lt"/>
              </a:rPr>
              <a:t>Persons</a:t>
            </a:r>
            <a:r>
              <a:rPr lang="de-DE" sz="1200" i="1">
                <a:latin typeface="+mn-lt"/>
              </a:rPr>
              <a:t> </a:t>
            </a:r>
            <a:r>
              <a:rPr lang="de-DE" sz="1200" i="1">
                <a:latin typeface="+mn-lt"/>
              </a:rPr>
              <a:t>with</a:t>
            </a:r>
            <a:r>
              <a:rPr lang="de-DE" sz="1200" i="1">
                <a:latin typeface="+mn-lt"/>
              </a:rPr>
              <a:t> </a:t>
            </a:r>
            <a:r>
              <a:rPr lang="de-DE" sz="1200" i="1">
                <a:latin typeface="+mn-lt"/>
              </a:rPr>
              <a:t>Disabilities</a:t>
            </a:r>
            <a:r>
              <a:rPr lang="de-DE" sz="1200" i="1">
                <a:latin typeface="+mn-lt"/>
              </a:rPr>
              <a:t> Conference. </a:t>
            </a:r>
            <a:r>
              <a:rPr lang="de-DE" sz="1200">
                <a:latin typeface="+mn-lt"/>
              </a:rPr>
              <a:t>San Diego: California State University, </a:t>
            </a:r>
            <a:r>
              <a:rPr lang="de-DE" sz="1200">
                <a:latin typeface="+mn-lt"/>
              </a:rPr>
              <a:t>Northridge</a:t>
            </a:r>
            <a:r>
              <a:rPr lang="de-DE" sz="1200">
                <a:latin typeface="+mn-lt"/>
              </a:rPr>
              <a:t>. Online verfügbar unter http://scholarworks.csun.edu/handle/10211.3/121968.</a:t>
            </a:r>
            <a:endParaRPr/>
          </a:p>
          <a:p>
            <a:pPr marL="171450" indent="-171450">
              <a:buSzPct val="100000"/>
              <a:buFont typeface="Arial"/>
              <a:buChar char="−"/>
              <a:defRPr sz="1800">
                <a:latin typeface="Arial"/>
                <a:ea typeface="Arial"/>
                <a:cs typeface="Arial"/>
              </a:defRPr>
            </a:pPr>
            <a:r>
              <a:rPr lang="de-DE" sz="1200">
                <a:latin typeface="+mn-lt"/>
              </a:rPr>
              <a:t>Stefik, Andreas M.; Hundhausen, Christopher; Smith, Derrick (2011): On </a:t>
            </a:r>
            <a:r>
              <a:rPr lang="de-DE" sz="1200">
                <a:latin typeface="+mn-lt"/>
              </a:rPr>
              <a:t>the</a:t>
            </a:r>
            <a:r>
              <a:rPr lang="de-DE" sz="1200">
                <a:latin typeface="+mn-lt"/>
              </a:rPr>
              <a:t> design </a:t>
            </a:r>
            <a:r>
              <a:rPr lang="de-DE" sz="1200">
                <a:latin typeface="+mn-lt"/>
              </a:rPr>
              <a:t>of</a:t>
            </a:r>
            <a:r>
              <a:rPr lang="de-DE" sz="1200">
                <a:latin typeface="+mn-lt"/>
              </a:rPr>
              <a:t> an </a:t>
            </a:r>
            <a:r>
              <a:rPr lang="de-DE" sz="1200">
                <a:latin typeface="+mn-lt"/>
              </a:rPr>
              <a:t>educational</a:t>
            </a:r>
            <a:r>
              <a:rPr lang="de-DE" sz="1200">
                <a:latin typeface="+mn-lt"/>
              </a:rPr>
              <a:t> </a:t>
            </a:r>
            <a:r>
              <a:rPr lang="de-DE" sz="1200">
                <a:latin typeface="+mn-lt"/>
              </a:rPr>
              <a:t>infrastructure</a:t>
            </a:r>
            <a:r>
              <a:rPr lang="de-DE" sz="1200">
                <a:latin typeface="+mn-lt"/>
              </a:rPr>
              <a:t> for </a:t>
            </a:r>
            <a:r>
              <a:rPr lang="de-DE" sz="1200">
                <a:latin typeface="+mn-lt"/>
              </a:rPr>
              <a:t>the</a:t>
            </a:r>
            <a:r>
              <a:rPr lang="de-DE" sz="1200">
                <a:latin typeface="+mn-lt"/>
              </a:rPr>
              <a:t> blind and </a:t>
            </a:r>
            <a:r>
              <a:rPr lang="de-DE" sz="1200">
                <a:latin typeface="+mn-lt"/>
              </a:rPr>
              <a:t>visually</a:t>
            </a:r>
            <a:r>
              <a:rPr lang="de-DE" sz="1200">
                <a:latin typeface="+mn-lt"/>
              </a:rPr>
              <a:t> </a:t>
            </a:r>
            <a:r>
              <a:rPr lang="de-DE" sz="1200">
                <a:latin typeface="+mn-lt"/>
              </a:rPr>
              <a:t>impaired</a:t>
            </a:r>
            <a:r>
              <a:rPr lang="de-DE" sz="1200">
                <a:latin typeface="+mn-lt"/>
              </a:rPr>
              <a:t> in </a:t>
            </a:r>
            <a:r>
              <a:rPr lang="de-DE" sz="1200">
                <a:latin typeface="+mn-lt"/>
              </a:rPr>
              <a:t>computer</a:t>
            </a:r>
            <a:r>
              <a:rPr lang="de-DE" sz="1200">
                <a:latin typeface="+mn-lt"/>
              </a:rPr>
              <a:t> </a:t>
            </a:r>
            <a:r>
              <a:rPr lang="de-DE" sz="1200">
                <a:latin typeface="+mn-lt"/>
              </a:rPr>
              <a:t>science</a:t>
            </a:r>
            <a:r>
              <a:rPr lang="de-DE" sz="1200">
                <a:latin typeface="+mn-lt"/>
              </a:rPr>
              <a:t>. In: Thomas J. Cortina, Ellen L. Walker, Laurie Smith King und David R. </a:t>
            </a:r>
            <a:r>
              <a:rPr lang="de-DE" sz="1200">
                <a:latin typeface="+mn-lt"/>
              </a:rPr>
              <a:t>Musicant</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on Computer </a:t>
            </a:r>
            <a:r>
              <a:rPr lang="de-DE" sz="1200">
                <a:latin typeface="+mn-lt"/>
              </a:rPr>
              <a:t>science</a:t>
            </a:r>
            <a:r>
              <a:rPr lang="de-DE" sz="1200">
                <a:latin typeface="+mn-lt"/>
              </a:rPr>
              <a:t> </a:t>
            </a:r>
            <a:r>
              <a:rPr lang="de-DE" sz="1200">
                <a:latin typeface="+mn-lt"/>
              </a:rPr>
              <a:t>education</a:t>
            </a:r>
            <a:r>
              <a:rPr lang="de-DE" sz="1200">
                <a:latin typeface="+mn-lt"/>
              </a:rPr>
              <a:t> - SIGCSE '11. </a:t>
            </a:r>
            <a:r>
              <a:rPr lang="de-DE" sz="1200">
                <a:latin typeface="+mn-lt"/>
              </a:rPr>
              <a:t>the</a:t>
            </a:r>
            <a:r>
              <a:rPr lang="de-DE" sz="1200">
                <a:latin typeface="+mn-lt"/>
              </a:rPr>
              <a:t> 42nd ACM </a:t>
            </a:r>
            <a:r>
              <a:rPr lang="de-DE" sz="1200">
                <a:latin typeface="+mn-lt"/>
              </a:rPr>
              <a:t>technical</a:t>
            </a:r>
            <a:r>
              <a:rPr lang="de-DE" sz="1200">
                <a:latin typeface="+mn-lt"/>
              </a:rPr>
              <a:t> </a:t>
            </a:r>
            <a:r>
              <a:rPr lang="de-DE" sz="1200">
                <a:latin typeface="+mn-lt"/>
              </a:rPr>
              <a:t>symposium</a:t>
            </a:r>
            <a:r>
              <a:rPr lang="de-DE" sz="1200">
                <a:latin typeface="+mn-lt"/>
              </a:rPr>
              <a:t>. Dallas, TX, USA, 09.03.2011 - 12.03.2011. New York, New York, USA: ACM.</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73</a:t>
            </a:fld>
            <a:endParaRPr lang="de-DE"/>
          </a:p>
        </p:txBody>
      </p:sp>
    </p:spTree>
  </p:cSld>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Visualisiert das Designkonzept des WAD</a:t>
            </a:r>
            <a:endParaRPr/>
          </a:p>
          <a:p>
            <a:pPr marL="171450" indent="-171450">
              <a:buSzPct val="100000"/>
              <a:buFont typeface="Arial"/>
              <a:buChar char="−"/>
              <a:defRPr/>
            </a:pPr>
            <a:r>
              <a:rPr lang="de-DE" sz="1200">
                <a:latin typeface="+mn-lt"/>
              </a:rPr>
              <a:t>Wie kann der Debugging-Prozess auditiv gestaltet werden?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marR="0" lvl="0" indent="-171450" algn="l" defTabSz="914400">
              <a:lnSpc>
                <a:spcPct val="100000"/>
              </a:lnSpc>
              <a:spcBef>
                <a:spcPts val="0"/>
              </a:spcBef>
              <a:spcAft>
                <a:spcPts val="0"/>
              </a:spcAft>
              <a:buClrTx/>
              <a:buSzPct val="100000"/>
              <a:buFont typeface="Arial"/>
              <a:buChar char="−"/>
              <a:defRPr sz="1800">
                <a:latin typeface="Arial"/>
                <a:ea typeface="Arial"/>
                <a:cs typeface="Arial"/>
              </a:defRPr>
            </a:pPr>
            <a:r>
              <a:rPr lang="en-US" sz="1200">
                <a:latin typeface="+mn-lt"/>
              </a:rPr>
              <a:t>Hadwen</a:t>
            </a:r>
            <a:r>
              <a:rPr lang="en-US" sz="1200">
                <a:latin typeface="+mn-lt"/>
              </a:rPr>
              <a:t>-Bennett, Alex; </a:t>
            </a:r>
            <a:r>
              <a:rPr lang="en-US" sz="1200">
                <a:latin typeface="+mn-lt"/>
              </a:rPr>
              <a:t>Sentance</a:t>
            </a:r>
            <a:r>
              <a:rPr lang="en-US" sz="1200">
                <a:latin typeface="+mn-lt"/>
              </a:rPr>
              <a:t>, Sue; Morrison, Cecily (2018): Making Programming Accessible to Learners with Visual Impairments: A Literature Review. In: </a:t>
            </a:r>
            <a:r>
              <a:rPr lang="en-US" sz="1200" i="1">
                <a:latin typeface="+mn-lt"/>
              </a:rPr>
              <a:t>IJCSES </a:t>
            </a:r>
            <a:r>
              <a:rPr lang="en-US" sz="1200" i="0">
                <a:latin typeface="+mn-lt"/>
              </a:rPr>
              <a:t>2 (2), S. 3–13. DOI: 10.21585/ijcses.v2i2.25.</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Bigham, Jeffrey P.; Aller, Maxwell B.; </a:t>
            </a:r>
            <a:r>
              <a:rPr lang="de-DE" sz="1200">
                <a:latin typeface="+mn-lt"/>
              </a:rPr>
              <a:t>Brudvik</a:t>
            </a:r>
            <a:r>
              <a:rPr lang="de-DE" sz="1200">
                <a:latin typeface="+mn-lt"/>
              </a:rPr>
              <a:t>, Jeremy T.; Leung, Jessica O.; </a:t>
            </a:r>
            <a:r>
              <a:rPr lang="de-DE" sz="1200">
                <a:latin typeface="+mn-lt"/>
              </a:rPr>
              <a:t>Yazzolino</a:t>
            </a:r>
            <a:r>
              <a:rPr lang="de-DE" sz="1200">
                <a:latin typeface="+mn-lt"/>
              </a:rPr>
              <a:t>, Lindsay A.; Ladner, Richard E. (2008): </a:t>
            </a:r>
            <a:r>
              <a:rPr lang="de-DE" sz="1200">
                <a:latin typeface="+mn-lt"/>
              </a:rPr>
              <a:t>Inspiring</a:t>
            </a:r>
            <a:r>
              <a:rPr lang="de-DE" sz="1200">
                <a:latin typeface="+mn-lt"/>
              </a:rPr>
              <a:t> blind high </a:t>
            </a:r>
            <a:r>
              <a:rPr lang="de-DE" sz="1200">
                <a:latin typeface="+mn-lt"/>
              </a:rPr>
              <a:t>school</a:t>
            </a:r>
            <a:r>
              <a:rPr lang="de-DE" sz="1200">
                <a:latin typeface="+mn-lt"/>
              </a:rPr>
              <a:t> </a:t>
            </a:r>
            <a:r>
              <a:rPr lang="de-DE" sz="1200">
                <a:latin typeface="+mn-lt"/>
              </a:rPr>
              <a:t>students</a:t>
            </a:r>
            <a:r>
              <a:rPr lang="de-DE" sz="1200">
                <a:latin typeface="+mn-lt"/>
              </a:rPr>
              <a:t> </a:t>
            </a:r>
            <a:r>
              <a:rPr lang="de-DE" sz="1200">
                <a:latin typeface="+mn-lt"/>
              </a:rPr>
              <a:t>to</a:t>
            </a:r>
            <a:r>
              <a:rPr lang="de-DE" sz="1200">
                <a:latin typeface="+mn-lt"/>
              </a:rPr>
              <a:t> </a:t>
            </a:r>
            <a:r>
              <a:rPr lang="de-DE" sz="1200">
                <a:latin typeface="+mn-lt"/>
              </a:rPr>
              <a:t>pursue</a:t>
            </a:r>
            <a:r>
              <a:rPr lang="de-DE" sz="1200">
                <a:latin typeface="+mn-lt"/>
              </a:rPr>
              <a:t> </a:t>
            </a:r>
            <a:r>
              <a:rPr lang="de-DE" sz="1200">
                <a:latin typeface="+mn-lt"/>
              </a:rPr>
              <a:t>computer</a:t>
            </a:r>
            <a:r>
              <a:rPr lang="de-DE" sz="1200">
                <a:latin typeface="+mn-lt"/>
              </a:rPr>
              <a:t> </a:t>
            </a:r>
            <a:r>
              <a:rPr lang="de-DE" sz="1200">
                <a:latin typeface="+mn-lt"/>
              </a:rPr>
              <a:t>science</a:t>
            </a:r>
            <a:r>
              <a:rPr lang="de-DE" sz="1200">
                <a:latin typeface="+mn-lt"/>
              </a:rPr>
              <a:t> </a:t>
            </a:r>
            <a:r>
              <a:rPr lang="de-DE" sz="1200">
                <a:latin typeface="+mn-lt"/>
              </a:rPr>
              <a:t>with</a:t>
            </a:r>
            <a:r>
              <a:rPr lang="de-DE" sz="1200">
                <a:latin typeface="+mn-lt"/>
              </a:rPr>
              <a:t> instant </a:t>
            </a:r>
            <a:r>
              <a:rPr lang="de-DE" sz="1200">
                <a:latin typeface="+mn-lt"/>
              </a:rPr>
              <a:t>messaging</a:t>
            </a:r>
            <a:r>
              <a:rPr lang="de-DE" sz="1200">
                <a:latin typeface="+mn-lt"/>
              </a:rPr>
              <a:t> </a:t>
            </a:r>
            <a:r>
              <a:rPr lang="de-DE" sz="1200">
                <a:latin typeface="+mn-lt"/>
              </a:rPr>
              <a:t>chatbots</a:t>
            </a:r>
            <a:r>
              <a:rPr lang="de-DE" sz="1200">
                <a:latin typeface="+mn-lt"/>
              </a:rPr>
              <a:t>. In: </a:t>
            </a:r>
            <a:r>
              <a:rPr lang="de-DE" sz="1200" i="1">
                <a:latin typeface="+mn-lt"/>
              </a:rPr>
              <a:t>SIGCSE Bull. </a:t>
            </a:r>
            <a:r>
              <a:rPr lang="de-DE" sz="1200">
                <a:latin typeface="+mn-lt"/>
              </a:rPr>
              <a:t>40 (1), S. 449–453. DOI: 10.1145/1352322.1352287.</a:t>
            </a:r>
            <a:endParaRPr/>
          </a:p>
          <a:p>
            <a:pPr marL="171450" indent="-171450">
              <a:buSzPct val="100000"/>
              <a:buFont typeface="Arial"/>
              <a:buChar char="−"/>
              <a:defRPr sz="1800">
                <a:latin typeface="Arial"/>
                <a:ea typeface="Arial"/>
                <a:cs typeface="Arial"/>
              </a:defRPr>
            </a:pPr>
            <a:r>
              <a:rPr lang="de-DE" sz="1200">
                <a:latin typeface="+mn-lt"/>
              </a:rPr>
              <a:t>Cheong, Christopher (2010): 'Coding </a:t>
            </a:r>
            <a:r>
              <a:rPr lang="de-DE" sz="1200">
                <a:latin typeface="+mn-lt"/>
              </a:rPr>
              <a:t>without</a:t>
            </a:r>
            <a:r>
              <a:rPr lang="de-DE" sz="1200">
                <a:latin typeface="+mn-lt"/>
              </a:rPr>
              <a:t> </a:t>
            </a:r>
            <a:r>
              <a:rPr lang="de-DE" sz="1200">
                <a:latin typeface="+mn-lt"/>
              </a:rPr>
              <a:t>sight</a:t>
            </a:r>
            <a:r>
              <a:rPr lang="de-DE" sz="1200">
                <a:latin typeface="+mn-lt"/>
              </a:rPr>
              <a:t>: Teaching </a:t>
            </a:r>
            <a:r>
              <a:rPr lang="de-DE" sz="1200">
                <a:latin typeface="+mn-lt"/>
              </a:rPr>
              <a:t>object-oriented</a:t>
            </a:r>
            <a:r>
              <a:rPr lang="de-DE" sz="1200">
                <a:latin typeface="+mn-lt"/>
              </a:rPr>
              <a:t> </a:t>
            </a:r>
            <a:r>
              <a:rPr lang="de-DE" sz="1200">
                <a:latin typeface="+mn-lt"/>
              </a:rPr>
              <a:t>java</a:t>
            </a:r>
            <a:r>
              <a:rPr lang="de-DE" sz="1200">
                <a:latin typeface="+mn-lt"/>
              </a:rPr>
              <a:t> </a:t>
            </a:r>
            <a:r>
              <a:rPr lang="de-DE" sz="1200">
                <a:latin typeface="+mn-lt"/>
              </a:rPr>
              <a:t>programming</a:t>
            </a:r>
            <a:r>
              <a:rPr lang="de-DE" sz="1200">
                <a:latin typeface="+mn-lt"/>
              </a:rPr>
              <a:t> </a:t>
            </a:r>
            <a:r>
              <a:rPr lang="de-DE" sz="1200">
                <a:latin typeface="+mn-lt"/>
              </a:rPr>
              <a:t>to</a:t>
            </a:r>
            <a:r>
              <a:rPr lang="de-DE" sz="1200">
                <a:latin typeface="+mn-lt"/>
              </a:rPr>
              <a:t> a blind </a:t>
            </a:r>
            <a:r>
              <a:rPr lang="de-DE" sz="1200">
                <a:latin typeface="+mn-lt"/>
              </a:rPr>
              <a:t>student</a:t>
            </a:r>
            <a:r>
              <a:rPr lang="de-DE" sz="1200">
                <a:latin typeface="+mn-lt"/>
              </a:rPr>
              <a:t>'. In: </a:t>
            </a:r>
            <a:r>
              <a:rPr lang="de-DE" sz="1200" i="1">
                <a:latin typeface="+mn-lt"/>
              </a:rPr>
              <a:t>Andrew </a:t>
            </a:r>
            <a:r>
              <a:rPr lang="de-DE" sz="1200" i="1">
                <a:latin typeface="+mn-lt"/>
              </a:rPr>
              <a:t>Burge</a:t>
            </a:r>
            <a:r>
              <a:rPr lang="de-DE" sz="1200" i="1">
                <a:latin typeface="+mn-lt"/>
              </a:rPr>
              <a:t> (</a:t>
            </a:r>
            <a:r>
              <a:rPr lang="de-DE" sz="1200" i="1">
                <a:latin typeface="+mn-lt"/>
              </a:rPr>
              <a:t>ed</a:t>
            </a:r>
            <a:r>
              <a:rPr lang="de-DE" sz="1200" i="1">
                <a:latin typeface="+mn-lt"/>
              </a:rPr>
              <a:t>.) </a:t>
            </a:r>
            <a:r>
              <a:rPr lang="de-DE" sz="1200" i="1">
                <a:latin typeface="+mn-lt"/>
              </a:rPr>
              <a:t>Eighth</a:t>
            </a:r>
            <a:r>
              <a:rPr lang="de-DE" sz="1200" i="1">
                <a:latin typeface="+mn-lt"/>
              </a:rPr>
              <a:t> Annual Hawaii International Conference on Education. </a:t>
            </a:r>
            <a:r>
              <a:rPr lang="de-DE" sz="1200">
                <a:latin typeface="+mn-lt"/>
              </a:rPr>
              <a:t>Honolulu, Hawaii, S. 1–12. Online verfügbar unter https://researchrepository.rmit.edu.au/esploro/outputs/9921857619201341.</a:t>
            </a:r>
            <a:endParaRPr/>
          </a:p>
          <a:p>
            <a:pPr marL="171450" indent="-171450">
              <a:buSzPct val="100000"/>
              <a:buFont typeface="Arial"/>
              <a:buChar char="−"/>
              <a:defRPr sz="1800">
                <a:latin typeface="Arial"/>
                <a:ea typeface="Arial"/>
                <a:cs typeface="Arial"/>
              </a:defRPr>
            </a:pPr>
            <a:r>
              <a:rPr lang="de-DE" sz="1200">
                <a:latin typeface="+mn-lt"/>
              </a:rPr>
              <a:t>Stefik, A.; Alexander, R.; Patterson, R.; Brown, J. (2007): WAD: A </a:t>
            </a:r>
            <a:r>
              <a:rPr lang="de-DE" sz="1200">
                <a:latin typeface="+mn-lt"/>
              </a:rPr>
              <a:t>Feasibility</a:t>
            </a:r>
            <a:r>
              <a:rPr lang="de-DE" sz="1200">
                <a:latin typeface="+mn-lt"/>
              </a:rPr>
              <a:t> </a:t>
            </a:r>
            <a:r>
              <a:rPr lang="de-DE" sz="1200">
                <a:latin typeface="+mn-lt"/>
              </a:rPr>
              <a:t>study</a:t>
            </a:r>
            <a:r>
              <a:rPr lang="de-DE" sz="1200">
                <a:latin typeface="+mn-lt"/>
              </a:rPr>
              <a:t> </a:t>
            </a:r>
            <a:r>
              <a:rPr lang="de-DE" sz="1200">
                <a:latin typeface="+mn-lt"/>
              </a:rPr>
              <a:t>using</a:t>
            </a:r>
            <a:r>
              <a:rPr lang="de-DE" sz="1200">
                <a:latin typeface="+mn-lt"/>
              </a:rPr>
              <a:t> </a:t>
            </a:r>
            <a:r>
              <a:rPr lang="de-DE" sz="1200">
                <a:latin typeface="+mn-lt"/>
              </a:rPr>
              <a:t>the</a:t>
            </a:r>
            <a:r>
              <a:rPr lang="de-DE" sz="1200">
                <a:latin typeface="+mn-lt"/>
              </a:rPr>
              <a:t> Wicked Audio Debugger. In: 15th IEEE International Conference on </a:t>
            </a:r>
            <a:r>
              <a:rPr lang="de-DE" sz="1200">
                <a:latin typeface="+mn-lt"/>
              </a:rPr>
              <a:t>Program</a:t>
            </a:r>
            <a:r>
              <a:rPr lang="de-DE" sz="1200">
                <a:latin typeface="+mn-lt"/>
              </a:rPr>
              <a:t> </a:t>
            </a:r>
            <a:r>
              <a:rPr lang="de-DE" sz="1200">
                <a:latin typeface="+mn-lt"/>
              </a:rPr>
              <a:t>Comprehension</a:t>
            </a:r>
            <a:r>
              <a:rPr lang="de-DE" sz="1200">
                <a:latin typeface="+mn-lt"/>
              </a:rPr>
              <a:t> (ICPC '07). 15th IEEE International Conference on </a:t>
            </a:r>
            <a:r>
              <a:rPr lang="de-DE" sz="1200">
                <a:latin typeface="+mn-lt"/>
              </a:rPr>
              <a:t>Program</a:t>
            </a:r>
            <a:r>
              <a:rPr lang="de-DE" sz="1200">
                <a:latin typeface="+mn-lt"/>
              </a:rPr>
              <a:t> </a:t>
            </a:r>
            <a:r>
              <a:rPr lang="de-DE" sz="1200">
                <a:latin typeface="+mn-lt"/>
              </a:rPr>
              <a:t>Comprehension</a:t>
            </a:r>
            <a:r>
              <a:rPr lang="de-DE" sz="1200">
                <a:latin typeface="+mn-lt"/>
              </a:rPr>
              <a:t> (ICPC '07). Banff, Alberta, BC, 26.06.2007 - 29.06.2007: IEEE, S. 69–80.</a:t>
            </a:r>
            <a:endParaRPr/>
          </a:p>
          <a:p>
            <a:pPr marL="171450" indent="-171450">
              <a:buSzPct val="100000"/>
              <a:buFont typeface="Arial"/>
              <a:buChar char="−"/>
              <a:defRPr sz="1800">
                <a:latin typeface="Arial"/>
                <a:ea typeface="Arial"/>
                <a:cs typeface="Arial"/>
              </a:defRPr>
            </a:pPr>
            <a:r>
              <a:rPr lang="de-DE" sz="1200">
                <a:latin typeface="+mn-lt"/>
              </a:rPr>
              <a:t>Potluri</a:t>
            </a:r>
            <a:r>
              <a:rPr lang="de-DE" sz="1200">
                <a:latin typeface="+mn-lt"/>
              </a:rPr>
              <a:t>, </a:t>
            </a:r>
            <a:r>
              <a:rPr lang="de-DE" sz="1200">
                <a:latin typeface="+mn-lt"/>
              </a:rPr>
              <a:t>Venkatesh</a:t>
            </a:r>
            <a:r>
              <a:rPr lang="de-DE" sz="1200">
                <a:latin typeface="+mn-lt"/>
              </a:rPr>
              <a:t>; Vaithilingam, </a:t>
            </a:r>
            <a:r>
              <a:rPr lang="de-DE" sz="1200">
                <a:latin typeface="+mn-lt"/>
              </a:rPr>
              <a:t>Priyan</a:t>
            </a:r>
            <a:r>
              <a:rPr lang="de-DE" sz="1200">
                <a:latin typeface="+mn-lt"/>
              </a:rPr>
              <a:t>; Iyengar, Suresh; </a:t>
            </a:r>
            <a:r>
              <a:rPr lang="de-DE" sz="1200">
                <a:latin typeface="+mn-lt"/>
              </a:rPr>
              <a:t>Vidya</a:t>
            </a:r>
            <a:r>
              <a:rPr lang="de-DE" sz="1200">
                <a:latin typeface="+mn-lt"/>
              </a:rPr>
              <a:t>, Y.; </a:t>
            </a:r>
            <a:r>
              <a:rPr lang="de-DE" sz="1200">
                <a:latin typeface="+mn-lt"/>
              </a:rPr>
              <a:t>Swaminathan</a:t>
            </a:r>
            <a:r>
              <a:rPr lang="de-DE" sz="1200">
                <a:latin typeface="+mn-lt"/>
              </a:rPr>
              <a:t>, </a:t>
            </a:r>
            <a:r>
              <a:rPr lang="de-DE" sz="1200">
                <a:latin typeface="+mn-lt"/>
              </a:rPr>
              <a:t>Manohar</a:t>
            </a:r>
            <a:r>
              <a:rPr lang="de-DE" sz="1200">
                <a:latin typeface="+mn-lt"/>
              </a:rPr>
              <a:t>; </a:t>
            </a:r>
            <a:r>
              <a:rPr lang="de-DE" sz="1200">
                <a:latin typeface="+mn-lt"/>
              </a:rPr>
              <a:t>Srinivasa</a:t>
            </a:r>
            <a:r>
              <a:rPr lang="de-DE" sz="1200">
                <a:latin typeface="+mn-lt"/>
              </a:rPr>
              <a:t>, Gopal (2018): CodeTalk. In: Regan </a:t>
            </a:r>
            <a:r>
              <a:rPr lang="de-DE" sz="1200">
                <a:latin typeface="+mn-lt"/>
              </a:rPr>
              <a:t>Mandryk</a:t>
            </a:r>
            <a:r>
              <a:rPr lang="de-DE" sz="1200">
                <a:latin typeface="+mn-lt"/>
              </a:rPr>
              <a:t>, Mark Hancock, Mark Perry und Anna Cox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2018 CHI Conference on Human </a:t>
            </a:r>
            <a:r>
              <a:rPr lang="de-DE" sz="1200">
                <a:latin typeface="+mn-lt"/>
              </a:rPr>
              <a:t>Factors</a:t>
            </a:r>
            <a:r>
              <a:rPr lang="de-DE" sz="1200">
                <a:latin typeface="+mn-lt"/>
              </a:rPr>
              <a:t> in Computing Systems. CHI '18: CHI Conference on Human </a:t>
            </a:r>
            <a:r>
              <a:rPr lang="de-DE" sz="1200">
                <a:latin typeface="+mn-lt"/>
              </a:rPr>
              <a:t>Factors</a:t>
            </a:r>
            <a:r>
              <a:rPr lang="de-DE" sz="1200">
                <a:latin typeface="+mn-lt"/>
              </a:rPr>
              <a:t> in Computing Systems. Montreal QC Canada, 21 04 2018 26 04 2018. New York, NY, USA: ACM, S. 1–11.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74</a:t>
            </a:fld>
            <a:endParaRPr lang="de-DE"/>
          </a:p>
        </p:txBody>
      </p:sp>
    </p:spTree>
  </p:cSld>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Stefik, A.; Alexander, R.; Patterson, R.; Brown, J. (2007): WAD: A </a:t>
            </a:r>
            <a:r>
              <a:rPr lang="de-DE" sz="1200">
                <a:latin typeface="+mn-lt"/>
              </a:rPr>
              <a:t>Feasibility</a:t>
            </a:r>
            <a:r>
              <a:rPr lang="de-DE" sz="1200">
                <a:latin typeface="+mn-lt"/>
              </a:rPr>
              <a:t> </a:t>
            </a:r>
            <a:r>
              <a:rPr lang="de-DE" sz="1200">
                <a:latin typeface="+mn-lt"/>
              </a:rPr>
              <a:t>study</a:t>
            </a:r>
            <a:r>
              <a:rPr lang="de-DE" sz="1200">
                <a:latin typeface="+mn-lt"/>
              </a:rPr>
              <a:t> </a:t>
            </a:r>
            <a:r>
              <a:rPr lang="de-DE" sz="1200">
                <a:latin typeface="+mn-lt"/>
              </a:rPr>
              <a:t>using</a:t>
            </a:r>
            <a:r>
              <a:rPr lang="de-DE" sz="1200">
                <a:latin typeface="+mn-lt"/>
              </a:rPr>
              <a:t> </a:t>
            </a:r>
            <a:r>
              <a:rPr lang="de-DE" sz="1200">
                <a:latin typeface="+mn-lt"/>
              </a:rPr>
              <a:t>the</a:t>
            </a:r>
            <a:r>
              <a:rPr lang="de-DE" sz="1200">
                <a:latin typeface="+mn-lt"/>
              </a:rPr>
              <a:t> Wicked Audio Debugger. In: 15th IEEE International Conference on </a:t>
            </a:r>
            <a:r>
              <a:rPr lang="de-DE" sz="1200">
                <a:latin typeface="+mn-lt"/>
              </a:rPr>
              <a:t>Program</a:t>
            </a:r>
            <a:r>
              <a:rPr lang="de-DE" sz="1200">
                <a:latin typeface="+mn-lt"/>
              </a:rPr>
              <a:t> </a:t>
            </a:r>
            <a:r>
              <a:rPr lang="de-DE" sz="1200">
                <a:latin typeface="+mn-lt"/>
              </a:rPr>
              <a:t>Comprehension</a:t>
            </a:r>
            <a:r>
              <a:rPr lang="de-DE" sz="1200">
                <a:latin typeface="+mn-lt"/>
              </a:rPr>
              <a:t> (ICPC '07). 15th IEEE International Conference on </a:t>
            </a:r>
            <a:r>
              <a:rPr lang="de-DE" sz="1200">
                <a:latin typeface="+mn-lt"/>
              </a:rPr>
              <a:t>Program</a:t>
            </a:r>
            <a:r>
              <a:rPr lang="de-DE" sz="1200">
                <a:latin typeface="+mn-lt"/>
              </a:rPr>
              <a:t> </a:t>
            </a:r>
            <a:r>
              <a:rPr lang="de-DE" sz="1200">
                <a:latin typeface="+mn-lt"/>
              </a:rPr>
              <a:t>Comprehension</a:t>
            </a:r>
            <a:r>
              <a:rPr lang="de-DE" sz="1200">
                <a:latin typeface="+mn-lt"/>
              </a:rPr>
              <a:t> (ICPC '07). Banff, Alberta, BC, 26.06.2007 - 29.06.2007: IEEE, S. 69–80.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75</a:t>
            </a:fld>
            <a:endParaRPr lang="de-DE"/>
          </a:p>
        </p:txBody>
      </p:sp>
    </p:spTree>
  </p:cSld>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Illustriert, wie ein Stück Source-Code je nach Unterstützungsstufe von JavaSpeak auditiv dargestellt wird.</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Hadwen-Bennett, Alex; </a:t>
            </a:r>
            <a:r>
              <a:rPr lang="de-DE" sz="1200">
                <a:latin typeface="+mn-lt"/>
              </a:rPr>
              <a:t>Sentance</a:t>
            </a:r>
            <a:r>
              <a:rPr lang="de-DE" sz="1200">
                <a:latin typeface="+mn-lt"/>
              </a:rPr>
              <a:t>, Sue; Morrison, Cecily (2018): Making Programming Accessible </a:t>
            </a:r>
            <a:r>
              <a:rPr lang="de-DE" sz="1200">
                <a:latin typeface="+mn-lt"/>
              </a:rPr>
              <a:t>to</a:t>
            </a:r>
            <a:r>
              <a:rPr lang="de-DE" sz="1200">
                <a:latin typeface="+mn-lt"/>
              </a:rPr>
              <a:t> </a:t>
            </a:r>
            <a:r>
              <a:rPr lang="de-DE" sz="1200">
                <a:latin typeface="+mn-lt"/>
              </a:rPr>
              <a:t>Learners</a:t>
            </a:r>
            <a:r>
              <a:rPr lang="de-DE" sz="1200">
                <a:latin typeface="+mn-lt"/>
              </a:rPr>
              <a:t>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IJCSES </a:t>
            </a:r>
            <a:r>
              <a:rPr lang="de-DE" sz="1200">
                <a:latin typeface="+mn-lt"/>
              </a:rPr>
              <a:t>2 (2), S. 3–13. DOI: 10.21585/ijcses.v2i2.25.</a:t>
            </a:r>
            <a:endParaRPr/>
          </a:p>
          <a:p>
            <a:pPr marL="171450" indent="-171450">
              <a:buSzPct val="100000"/>
              <a:buFont typeface="Arial"/>
              <a:buChar char="−"/>
              <a:defRPr sz="1800">
                <a:latin typeface="Arial"/>
                <a:ea typeface="Arial"/>
                <a:cs typeface="Arial"/>
              </a:defRPr>
            </a:pPr>
            <a:r>
              <a:rPr lang="de-DE" sz="1200">
                <a:latin typeface="+mn-lt"/>
              </a:rPr>
              <a:t>Smith, Ann C.; Francioni, Joan M.; </a:t>
            </a:r>
            <a:r>
              <a:rPr lang="de-DE" sz="1200">
                <a:latin typeface="+mn-lt"/>
              </a:rPr>
              <a:t>Matzek</a:t>
            </a:r>
            <a:r>
              <a:rPr lang="de-DE" sz="1200">
                <a:latin typeface="+mn-lt"/>
              </a:rPr>
              <a:t>, Sam D. (2000): A Java </a:t>
            </a:r>
            <a:r>
              <a:rPr lang="de-DE" sz="1200">
                <a:latin typeface="+mn-lt"/>
              </a:rPr>
              <a:t>programming</a:t>
            </a:r>
            <a:r>
              <a:rPr lang="de-DE" sz="1200">
                <a:latin typeface="+mn-lt"/>
              </a:rPr>
              <a:t> </a:t>
            </a:r>
            <a:r>
              <a:rPr lang="de-DE" sz="1200">
                <a:latin typeface="+mn-lt"/>
              </a:rPr>
              <a:t>tool</a:t>
            </a:r>
            <a:r>
              <a:rPr lang="de-DE" sz="1200">
                <a:latin typeface="+mn-lt"/>
              </a:rPr>
              <a:t> for </a:t>
            </a:r>
            <a:r>
              <a:rPr lang="de-DE" sz="1200">
                <a:latin typeface="+mn-lt"/>
              </a:rPr>
              <a:t>students</a:t>
            </a:r>
            <a:r>
              <a:rPr lang="de-DE" sz="1200">
                <a:latin typeface="+mn-lt"/>
              </a:rPr>
              <a:t> </a:t>
            </a:r>
            <a:r>
              <a:rPr lang="de-DE" sz="1200">
                <a:latin typeface="+mn-lt"/>
              </a:rPr>
              <a:t>with</a:t>
            </a:r>
            <a:r>
              <a:rPr lang="de-DE" sz="1200">
                <a:latin typeface="+mn-lt"/>
              </a:rPr>
              <a:t> </a:t>
            </a:r>
            <a:r>
              <a:rPr lang="de-DE" sz="1200">
                <a:latin typeface="+mn-lt"/>
              </a:rPr>
              <a:t>visual</a:t>
            </a:r>
            <a:r>
              <a:rPr lang="de-DE" sz="1200">
                <a:latin typeface="+mn-lt"/>
              </a:rPr>
              <a:t> </a:t>
            </a:r>
            <a:r>
              <a:rPr lang="de-DE" sz="1200">
                <a:latin typeface="+mn-lt"/>
              </a:rPr>
              <a:t>disabilities</a:t>
            </a:r>
            <a:r>
              <a:rPr lang="de-DE" sz="1200">
                <a:latin typeface="+mn-lt"/>
              </a:rPr>
              <a:t>. In: Marilyn </a:t>
            </a:r>
            <a:r>
              <a:rPr lang="de-DE" sz="1200">
                <a:latin typeface="+mn-lt"/>
              </a:rPr>
              <a:t>Tremaine</a:t>
            </a:r>
            <a:r>
              <a:rPr lang="de-DE" sz="1200">
                <a:latin typeface="+mn-lt"/>
              </a:rPr>
              <a:t>, Elliot Cole und Elizabeth </a:t>
            </a:r>
            <a:r>
              <a:rPr lang="de-DE" sz="1200">
                <a:latin typeface="+mn-lt"/>
              </a:rPr>
              <a:t>Mynatt</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a:t>
            </a:r>
            <a:r>
              <a:rPr lang="de-DE" sz="1200">
                <a:latin typeface="+mn-lt"/>
              </a:rPr>
              <a:t>fourth</a:t>
            </a:r>
            <a:r>
              <a:rPr lang="de-DE" sz="1200">
                <a:latin typeface="+mn-lt"/>
              </a:rPr>
              <a:t> international ACM </a:t>
            </a:r>
            <a:r>
              <a:rPr lang="de-DE" sz="1200">
                <a:latin typeface="+mn-lt"/>
              </a:rPr>
              <a:t>conference</a:t>
            </a:r>
            <a:r>
              <a:rPr lang="de-DE" sz="1200">
                <a:latin typeface="+mn-lt"/>
              </a:rPr>
              <a:t> on Assistive </a:t>
            </a:r>
            <a:r>
              <a:rPr lang="de-DE" sz="1200">
                <a:latin typeface="+mn-lt"/>
              </a:rPr>
              <a:t>technologies</a:t>
            </a:r>
            <a:r>
              <a:rPr lang="de-DE" sz="1200">
                <a:latin typeface="+mn-lt"/>
              </a:rPr>
              <a:t>. ASSETS00: The 4th ACM SIGCAPH Conference on Assistive Technologies. Arlington Virginia USA, 13 11 2000 15 11 2000. New York, NY, USA: ACM, S. 142–148.</a:t>
            </a:r>
            <a:endParaRPr/>
          </a:p>
          <a:p>
            <a:pPr marL="171450" indent="-171450">
              <a:buSzPct val="100000"/>
              <a:buFont typeface="Arial"/>
              <a:buChar char="−"/>
              <a:defRPr sz="1800">
                <a:latin typeface="Arial"/>
                <a:ea typeface="Arial"/>
                <a:cs typeface="Arial"/>
              </a:defRPr>
            </a:pPr>
            <a:r>
              <a:rPr lang="de-DE" sz="1200">
                <a:latin typeface="+mn-lt"/>
              </a:rPr>
              <a:t>Francioni, Joan M.; Smith, Ann C. (2002): Computer </a:t>
            </a:r>
            <a:r>
              <a:rPr lang="de-DE" sz="1200">
                <a:latin typeface="+mn-lt"/>
              </a:rPr>
              <a:t>science</a:t>
            </a:r>
            <a:r>
              <a:rPr lang="de-DE" sz="1200">
                <a:latin typeface="+mn-lt"/>
              </a:rPr>
              <a:t> </a:t>
            </a:r>
            <a:r>
              <a:rPr lang="de-DE" sz="1200">
                <a:latin typeface="+mn-lt"/>
              </a:rPr>
              <a:t>accessibility</a:t>
            </a:r>
            <a:r>
              <a:rPr lang="de-DE" sz="1200">
                <a:latin typeface="+mn-lt"/>
              </a:rPr>
              <a:t> for </a:t>
            </a:r>
            <a:r>
              <a:rPr lang="de-DE" sz="1200">
                <a:latin typeface="+mn-lt"/>
              </a:rPr>
              <a:t>students</a:t>
            </a:r>
            <a:r>
              <a:rPr lang="de-DE" sz="1200">
                <a:latin typeface="+mn-lt"/>
              </a:rPr>
              <a:t> </a:t>
            </a:r>
            <a:r>
              <a:rPr lang="de-DE" sz="1200">
                <a:latin typeface="+mn-lt"/>
              </a:rPr>
              <a:t>with</a:t>
            </a:r>
            <a:r>
              <a:rPr lang="de-DE" sz="1200">
                <a:latin typeface="+mn-lt"/>
              </a:rPr>
              <a:t> </a:t>
            </a:r>
            <a:r>
              <a:rPr lang="de-DE" sz="1200">
                <a:latin typeface="+mn-lt"/>
              </a:rPr>
              <a:t>visual</a:t>
            </a:r>
            <a:r>
              <a:rPr lang="de-DE" sz="1200">
                <a:latin typeface="+mn-lt"/>
              </a:rPr>
              <a:t> </a:t>
            </a:r>
            <a:r>
              <a:rPr lang="de-DE" sz="1200">
                <a:latin typeface="+mn-lt"/>
              </a:rPr>
              <a:t>disabilities</a:t>
            </a:r>
            <a:r>
              <a:rPr lang="de-DE" sz="1200">
                <a:latin typeface="+mn-lt"/>
              </a:rPr>
              <a:t>. In: Judith </a:t>
            </a:r>
            <a:r>
              <a:rPr lang="de-DE" sz="1200">
                <a:latin typeface="+mn-lt"/>
              </a:rPr>
              <a:t>Gersting</a:t>
            </a:r>
            <a:r>
              <a:rPr lang="de-DE" sz="1200">
                <a:latin typeface="+mn-lt"/>
              </a:rPr>
              <a:t>, Henry M. Walker und Scott </a:t>
            </a:r>
            <a:r>
              <a:rPr lang="de-DE" sz="1200">
                <a:latin typeface="+mn-lt"/>
              </a:rPr>
              <a:t>Grissom</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33rd SIGCSE </a:t>
            </a:r>
            <a:r>
              <a:rPr lang="de-DE" sz="1200">
                <a:latin typeface="+mn-lt"/>
              </a:rPr>
              <a:t>technical</a:t>
            </a:r>
            <a:r>
              <a:rPr lang="de-DE" sz="1200">
                <a:latin typeface="+mn-lt"/>
              </a:rPr>
              <a:t> </a:t>
            </a:r>
            <a:r>
              <a:rPr lang="de-DE" sz="1200">
                <a:latin typeface="+mn-lt"/>
              </a:rPr>
              <a:t>symposium</a:t>
            </a:r>
            <a:r>
              <a:rPr lang="de-DE" sz="1200">
                <a:latin typeface="+mn-lt"/>
              </a:rPr>
              <a:t> on Computer </a:t>
            </a:r>
            <a:r>
              <a:rPr lang="de-DE" sz="1200">
                <a:latin typeface="+mn-lt"/>
              </a:rPr>
              <a:t>science</a:t>
            </a:r>
            <a:r>
              <a:rPr lang="de-DE" sz="1200">
                <a:latin typeface="+mn-lt"/>
              </a:rPr>
              <a:t> </a:t>
            </a:r>
            <a:r>
              <a:rPr lang="de-DE" sz="1200">
                <a:latin typeface="+mn-lt"/>
              </a:rPr>
              <a:t>education</a:t>
            </a:r>
            <a:r>
              <a:rPr lang="de-DE" sz="1200">
                <a:latin typeface="+mn-lt"/>
              </a:rPr>
              <a:t>. SIGCSE02: The 33rd Technical Symposium on Computer Science Education. Cincinnati Kentucky, 27 02 2002 03 03 2002. New York, NY, USA: ACM, S. 91–95.</a:t>
            </a:r>
            <a:endParaRPr/>
          </a:p>
          <a:p>
            <a:pPr marL="171450" indent="-171450">
              <a:buSzPct val="100000"/>
              <a:buFont typeface="Arial"/>
              <a:buChar char="−"/>
              <a:defRPr sz="1800">
                <a:latin typeface="Arial"/>
                <a:ea typeface="Arial"/>
                <a:cs typeface="Arial"/>
              </a:defRPr>
            </a:pPr>
            <a:r>
              <a:rPr lang="de-DE" sz="1200">
                <a:latin typeface="+mn-lt"/>
              </a:rPr>
              <a:t>Ludi, Stephanie; Abadi, Mohammed; </a:t>
            </a:r>
            <a:r>
              <a:rPr lang="de-DE" sz="1200">
                <a:latin typeface="+mn-lt"/>
              </a:rPr>
              <a:t>Fujiki</a:t>
            </a:r>
            <a:r>
              <a:rPr lang="de-DE" sz="1200">
                <a:latin typeface="+mn-lt"/>
              </a:rPr>
              <a:t>, Yuji; Sankaran, </a:t>
            </a:r>
            <a:r>
              <a:rPr lang="de-DE" sz="1200">
                <a:latin typeface="+mn-lt"/>
              </a:rPr>
              <a:t>Priya</a:t>
            </a:r>
            <a:r>
              <a:rPr lang="de-DE" sz="1200">
                <a:latin typeface="+mn-lt"/>
              </a:rPr>
              <a:t>; Herzberg, Spencer (2010): JBrick. In: Armando Barreto und Vicki L. Hanson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12th international ACM SIGACCESS </a:t>
            </a:r>
            <a:r>
              <a:rPr lang="de-DE" sz="1200">
                <a:latin typeface="+mn-lt"/>
              </a:rPr>
              <a:t>conference</a:t>
            </a:r>
            <a:r>
              <a:rPr lang="de-DE" sz="1200">
                <a:latin typeface="+mn-lt"/>
              </a:rPr>
              <a:t> on Computers and </a:t>
            </a:r>
            <a:r>
              <a:rPr lang="de-DE" sz="1200">
                <a:latin typeface="+mn-lt"/>
              </a:rPr>
              <a:t>accessibility</a:t>
            </a:r>
            <a:r>
              <a:rPr lang="de-DE" sz="1200">
                <a:latin typeface="+mn-lt"/>
              </a:rPr>
              <a:t> - ASSETS '10. </a:t>
            </a:r>
            <a:r>
              <a:rPr lang="de-DE" sz="1200">
                <a:latin typeface="+mn-lt"/>
              </a:rPr>
              <a:t>the</a:t>
            </a:r>
            <a:r>
              <a:rPr lang="de-DE" sz="1200">
                <a:latin typeface="+mn-lt"/>
              </a:rPr>
              <a:t> 12th international ACM SIGACCESS </a:t>
            </a:r>
            <a:r>
              <a:rPr lang="de-DE" sz="1200">
                <a:latin typeface="+mn-lt"/>
              </a:rPr>
              <a:t>conference</a:t>
            </a:r>
            <a:r>
              <a:rPr lang="de-DE" sz="1200">
                <a:latin typeface="+mn-lt"/>
              </a:rPr>
              <a:t>. Orlando, Florida, USA, 25.10.2010 - 27.10.2010. New York, New York, USA: ACM Press, S. 271–272.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76</a:t>
            </a:fld>
            <a:endParaRPr lang="de-DE"/>
          </a:p>
        </p:txBody>
      </p:sp>
    </p:spTree>
  </p:cSld>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Zeigt die Probleme von Programmiersprachen auf und wie diese durch andere Typen von Programmiersprache reduziert werden können</a:t>
            </a:r>
            <a:endParaRPr/>
          </a:p>
          <a:p>
            <a:pPr marL="171450" indent="-171450">
              <a:buSzPct val="100000"/>
              <a:buFont typeface="Arial"/>
              <a:buChar char="−"/>
              <a:defRPr/>
            </a:pPr>
            <a:r>
              <a:rPr lang="de-DE" sz="1200">
                <a:latin typeface="+mn-lt"/>
              </a:rPr>
              <a:t>Auch erkennbar: curriculares Vorgehen</a:t>
            </a:r>
            <a:endParaRPr/>
          </a:p>
          <a:p>
            <a:pPr marL="171450" indent="-171450">
              <a:buSzPct val="100000"/>
              <a:buFont typeface="Arial"/>
              <a:buChar char="−"/>
              <a:defRPr/>
            </a:pPr>
            <a:r>
              <a:rPr lang="de-DE" sz="1200">
                <a:latin typeface="+mn-lt"/>
              </a:rPr>
              <a:t>Beginn für einen inklusiven Unterricht zur Programmierung: physische Programmierung</a:t>
            </a:r>
            <a:endParaRPr/>
          </a:p>
          <a:p>
            <a:pPr marL="171450" indent="-171450">
              <a:buSzPct val="100000"/>
              <a:buFont typeface="Arial"/>
              <a:buChar char="−"/>
              <a:defRPr/>
            </a:pPr>
            <a:r>
              <a:rPr lang="de-DE" sz="1200">
                <a:latin typeface="+mn-lt"/>
              </a:rPr>
              <a:t>wachsende Komplexität </a:t>
            </a:r>
            <a:r>
              <a:rPr lang="de-DE" sz="1200">
                <a:latin typeface="+mn-lt"/>
                <a:cs typeface="Arial"/>
              </a:rPr>
              <a:t></a:t>
            </a:r>
            <a:r>
              <a:rPr lang="de-DE" sz="1200">
                <a:latin typeface="+mn-lt"/>
                <a:ea typeface="Arial"/>
                <a:cs typeface="Arial"/>
              </a:rPr>
              <a:t> </a:t>
            </a:r>
            <a:r>
              <a:rPr lang="de-DE" sz="1200">
                <a:latin typeface="+mn-lt"/>
              </a:rPr>
              <a:t>Zugänglichkeitsbarrieren hinsichtlich der jeweiligen Programmierspracheklasse</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Hadwen-Bennett, Alex; </a:t>
            </a:r>
            <a:r>
              <a:rPr lang="de-DE" sz="1200">
                <a:latin typeface="+mn-lt"/>
              </a:rPr>
              <a:t>Sentance</a:t>
            </a:r>
            <a:r>
              <a:rPr lang="de-DE" sz="1200">
                <a:latin typeface="+mn-lt"/>
              </a:rPr>
              <a:t>, Sue; Morrison, Cecily (2018): Making Programming Accessible </a:t>
            </a:r>
            <a:r>
              <a:rPr lang="de-DE" sz="1200">
                <a:latin typeface="+mn-lt"/>
              </a:rPr>
              <a:t>to</a:t>
            </a:r>
            <a:r>
              <a:rPr lang="de-DE" sz="1200">
                <a:latin typeface="+mn-lt"/>
              </a:rPr>
              <a:t> </a:t>
            </a:r>
            <a:r>
              <a:rPr lang="de-DE" sz="1200">
                <a:latin typeface="+mn-lt"/>
              </a:rPr>
              <a:t>Learners</a:t>
            </a:r>
            <a:r>
              <a:rPr lang="de-DE" sz="1200">
                <a:latin typeface="+mn-lt"/>
              </a:rPr>
              <a:t>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IJCSES </a:t>
            </a:r>
            <a:r>
              <a:rPr lang="de-DE" sz="1200">
                <a:latin typeface="+mn-lt"/>
              </a:rPr>
              <a:t>2 (2), S. 3–13. DOI: 10.21585/ijcses.v2i2.25.</a:t>
            </a:r>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77</a:t>
            </a:fld>
            <a:endParaRPr lang="de-DE"/>
          </a:p>
        </p:txBody>
      </p:sp>
    </p:spTree>
  </p:cSld>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Hadwen-Bennett, Alex; </a:t>
            </a:r>
            <a:r>
              <a:rPr lang="de-DE" sz="1200">
                <a:latin typeface="+mn-lt"/>
              </a:rPr>
              <a:t>Sentance</a:t>
            </a:r>
            <a:r>
              <a:rPr lang="de-DE" sz="1200">
                <a:latin typeface="+mn-lt"/>
              </a:rPr>
              <a:t>, Sue; Morrison, Cecily (2018): Making Programming Accessible </a:t>
            </a:r>
            <a:r>
              <a:rPr lang="de-DE" sz="1200">
                <a:latin typeface="+mn-lt"/>
              </a:rPr>
              <a:t>to</a:t>
            </a:r>
            <a:r>
              <a:rPr lang="de-DE" sz="1200">
                <a:latin typeface="+mn-lt"/>
              </a:rPr>
              <a:t> </a:t>
            </a:r>
            <a:r>
              <a:rPr lang="de-DE" sz="1200">
                <a:latin typeface="+mn-lt"/>
              </a:rPr>
              <a:t>Learners</a:t>
            </a:r>
            <a:r>
              <a:rPr lang="de-DE" sz="1200">
                <a:latin typeface="+mn-lt"/>
              </a:rPr>
              <a:t>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IJCSES </a:t>
            </a:r>
            <a:r>
              <a:rPr lang="de-DE" sz="1200">
                <a:latin typeface="+mn-lt"/>
              </a:rPr>
              <a:t>2 (2), S. 3–13. DOI: 10.21585/ijcses.v2i2.25.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78</a:t>
            </a:fld>
            <a:endParaRPr lang="de-DE"/>
          </a:p>
        </p:txBody>
      </p:sp>
    </p:spTree>
  </p:cSld>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Hadwen-Bennett, Alex; </a:t>
            </a:r>
            <a:r>
              <a:rPr lang="de-DE" sz="1200">
                <a:latin typeface="+mn-lt"/>
              </a:rPr>
              <a:t>Sentance</a:t>
            </a:r>
            <a:r>
              <a:rPr lang="de-DE" sz="1200">
                <a:latin typeface="+mn-lt"/>
              </a:rPr>
              <a:t>, Sue; Morrison, Cecily (2018): Making Programming Accessible </a:t>
            </a:r>
            <a:r>
              <a:rPr lang="de-DE" sz="1200">
                <a:latin typeface="+mn-lt"/>
              </a:rPr>
              <a:t>to</a:t>
            </a:r>
            <a:r>
              <a:rPr lang="de-DE" sz="1200">
                <a:latin typeface="+mn-lt"/>
              </a:rPr>
              <a:t> </a:t>
            </a:r>
            <a:r>
              <a:rPr lang="de-DE" sz="1200">
                <a:latin typeface="+mn-lt"/>
              </a:rPr>
              <a:t>Learners</a:t>
            </a:r>
            <a:r>
              <a:rPr lang="de-DE" sz="1200">
                <a:latin typeface="+mn-lt"/>
              </a:rPr>
              <a:t>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IJCSES </a:t>
            </a:r>
            <a:r>
              <a:rPr lang="de-DE" sz="1200">
                <a:latin typeface="+mn-lt"/>
              </a:rPr>
              <a:t>2 (2), S. 3–13. DOI: 10.21585/ijcses.v2i2.25.</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79</a:t>
            </a:fld>
            <a:endParaRPr lang="de-DE"/>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Nasri, </a:t>
            </a:r>
            <a:r>
              <a:rPr lang="de-DE" sz="1200">
                <a:latin typeface="+mn-lt"/>
              </a:rPr>
              <a:t>Nurfarahin</a:t>
            </a:r>
            <a:r>
              <a:rPr lang="de-DE" sz="1200">
                <a:latin typeface="+mn-lt"/>
              </a:rPr>
              <a:t>; Rahimi, Nik </a:t>
            </a:r>
            <a:r>
              <a:rPr lang="de-DE" sz="1200">
                <a:latin typeface="+mn-lt"/>
              </a:rPr>
              <a:t>Mohd</a:t>
            </a:r>
            <a:r>
              <a:rPr lang="de-DE" sz="1200">
                <a:latin typeface="+mn-lt"/>
              </a:rPr>
              <a:t>; Nasri, </a:t>
            </a:r>
            <a:r>
              <a:rPr lang="de-DE" sz="1200">
                <a:latin typeface="+mn-lt"/>
              </a:rPr>
              <a:t>Nurfaradilla</a:t>
            </a:r>
            <a:r>
              <a:rPr lang="de-DE" sz="1200">
                <a:latin typeface="+mn-lt"/>
              </a:rPr>
              <a:t> Mohamad; Talib, Mohamad </a:t>
            </a:r>
            <a:r>
              <a:rPr lang="de-DE" sz="1200">
                <a:latin typeface="+mn-lt"/>
              </a:rPr>
              <a:t>Asyraf</a:t>
            </a:r>
            <a:r>
              <a:rPr lang="de-DE" sz="1200">
                <a:latin typeface="+mn-lt"/>
              </a:rPr>
              <a:t> Abd (2021): A </a:t>
            </a:r>
            <a:r>
              <a:rPr lang="de-DE" sz="1200">
                <a:latin typeface="+mn-lt"/>
              </a:rPr>
              <a:t>Comparison</a:t>
            </a:r>
            <a:r>
              <a:rPr lang="de-DE" sz="1200">
                <a:latin typeface="+mn-lt"/>
              </a:rPr>
              <a:t> Study </a:t>
            </a:r>
            <a:r>
              <a:rPr lang="de-DE" sz="1200">
                <a:latin typeface="+mn-lt"/>
              </a:rPr>
              <a:t>between</a:t>
            </a:r>
            <a:r>
              <a:rPr lang="de-DE" sz="1200">
                <a:latin typeface="+mn-lt"/>
              </a:rPr>
              <a:t> Universal Design for Learning-Multiple </a:t>
            </a:r>
            <a:r>
              <a:rPr lang="de-DE" sz="1200">
                <a:latin typeface="+mn-lt"/>
              </a:rPr>
              <a:t>Intelligence</a:t>
            </a:r>
            <a:r>
              <a:rPr lang="de-DE" sz="1200">
                <a:latin typeface="+mn-lt"/>
              </a:rPr>
              <a:t> (UDL-MI) </a:t>
            </a:r>
            <a:r>
              <a:rPr lang="de-DE" sz="1200">
                <a:latin typeface="+mn-lt"/>
              </a:rPr>
              <a:t>Oriented</a:t>
            </a:r>
            <a:r>
              <a:rPr lang="de-DE" sz="1200">
                <a:latin typeface="+mn-lt"/>
              </a:rPr>
              <a:t> STEM </a:t>
            </a:r>
            <a:r>
              <a:rPr lang="de-DE" sz="1200">
                <a:latin typeface="+mn-lt"/>
              </a:rPr>
              <a:t>Program</a:t>
            </a:r>
            <a:r>
              <a:rPr lang="de-DE" sz="1200">
                <a:latin typeface="+mn-lt"/>
              </a:rPr>
              <a:t> and Traditional STEM </a:t>
            </a:r>
            <a:r>
              <a:rPr lang="de-DE" sz="1200">
                <a:latin typeface="+mn-lt"/>
              </a:rPr>
              <a:t>Program</a:t>
            </a:r>
            <a:r>
              <a:rPr lang="de-DE" sz="1200">
                <a:latin typeface="+mn-lt"/>
              </a:rPr>
              <a:t> for Inclusive Education. In: </a:t>
            </a:r>
            <a:r>
              <a:rPr lang="de-DE" sz="1200" i="1">
                <a:latin typeface="+mn-lt"/>
              </a:rPr>
              <a:t>Sustainability</a:t>
            </a:r>
            <a:r>
              <a:rPr lang="de-DE" sz="1200" i="1">
                <a:latin typeface="+mn-lt"/>
              </a:rPr>
              <a:t> </a:t>
            </a:r>
            <a:r>
              <a:rPr lang="de-DE" sz="1200" i="0">
                <a:latin typeface="+mn-lt"/>
              </a:rPr>
              <a:t>13 (2), S. 554. DOI: 10.3390/su13020554.</a:t>
            </a:r>
            <a:endParaRPr lang="de-DE" sz="1200">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a:t>
            </a:fld>
            <a:endParaRPr lang="de-DE"/>
          </a:p>
        </p:txBody>
      </p:sp>
    </p:spTree>
  </p:cSld>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 typeface="Symbol"/>
              <a:buNone/>
              <a:defRPr/>
            </a:pPr>
            <a:r>
              <a:rPr lang="de-DE" sz="1200" b="1">
                <a:solidFill>
                  <a:srgbClr val="000000"/>
                </a:solidFill>
                <a:latin typeface="+mn-lt"/>
                <a:ea typeface="+mn-ea"/>
                <a:cs typeface="+mn-cs"/>
              </a:rPr>
              <a:t>Beschreibung der Audiodatei (Länge: 00:31.10)</a:t>
            </a:r>
            <a:r>
              <a:rPr lang="de-DE" sz="1200" b="0">
                <a:solidFill>
                  <a:srgbClr val="000000"/>
                </a:solidFill>
                <a:latin typeface="+mn-lt"/>
                <a:ea typeface="+mn-ea"/>
                <a:cs typeface="+mn-cs"/>
              </a:rPr>
              <a:t>:</a:t>
            </a:r>
            <a:endParaRPr/>
          </a:p>
          <a:p>
            <a:pPr marL="171450" marR="0" lvl="0" indent="-171450" algn="l" defTabSz="914400">
              <a:lnSpc>
                <a:spcPct val="100000"/>
              </a:lnSpc>
              <a:spcBef>
                <a:spcPts val="0"/>
              </a:spcBef>
              <a:spcAft>
                <a:spcPts val="0"/>
              </a:spcAft>
              <a:buClrTx/>
              <a:buSzTx/>
              <a:buFont typeface="Symbol"/>
              <a:buChar char="-"/>
              <a:defRPr/>
            </a:pPr>
            <a:r>
              <a:rPr lang="de-DE" b="1">
                <a:latin typeface="+mn-lt"/>
              </a:rPr>
              <a:t>Hinweis</a:t>
            </a:r>
            <a:r>
              <a:rPr lang="de-DE">
                <a:latin typeface="+mn-lt"/>
              </a:rPr>
              <a:t>: Diese Audiodatei ist für die Fragen 1-2 vorgesehen</a:t>
            </a:r>
            <a:endParaRPr lang="de-DE" sz="1200" b="0">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b="0">
                <a:latin typeface="+mn-lt"/>
              </a:rPr>
              <a:t>Liest den Python-Quellcode vor</a:t>
            </a:r>
            <a:endParaRPr/>
          </a:p>
          <a:p>
            <a:pPr marL="0" marR="0" lvl="0" indent="0" algn="l" defTabSz="914400">
              <a:lnSpc>
                <a:spcPct val="100000"/>
              </a:lnSpc>
              <a:spcBef>
                <a:spcPts val="0"/>
              </a:spcBef>
              <a:spcAft>
                <a:spcPts val="0"/>
              </a:spcAft>
              <a:buClrTx/>
              <a:buSzTx/>
              <a:buFont typeface="Symbol"/>
              <a:buNone/>
              <a:defRPr/>
            </a:pPr>
            <a:endParaRPr lang="de-DE" sz="1200" b="1">
              <a:latin typeface="+mn-lt"/>
            </a:endParaRPr>
          </a:p>
          <a:p>
            <a:pPr marL="0" marR="0" lvl="0" indent="0" algn="l" defTabSz="914400">
              <a:lnSpc>
                <a:spcPct val="100000"/>
              </a:lnSpc>
              <a:spcBef>
                <a:spcPts val="0"/>
              </a:spcBef>
              <a:spcAft>
                <a:spcPts val="0"/>
              </a:spcAft>
              <a:buClrTx/>
              <a:buSzTx/>
              <a:buFont typeface="Symbol"/>
              <a:buNone/>
              <a:defRPr/>
            </a:pPr>
            <a:r>
              <a:rPr lang="de-DE" sz="1200" b="1">
                <a:latin typeface="+mn-lt"/>
              </a:rPr>
              <a:t>Lösung zu Aufgabe 1</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Das Python-Programm berechnet den größten gemeinsamen Teiler (</a:t>
            </a:r>
            <a:r>
              <a:rPr lang="de-DE" sz="1200">
                <a:latin typeface="+mn-lt"/>
              </a:rPr>
              <a:t>ggT</a:t>
            </a:r>
            <a:r>
              <a:rPr lang="de-DE" sz="1200">
                <a:latin typeface="+mn-lt"/>
              </a:rPr>
              <a:t>) von zwei im Quelltext konstant-definierten Zahlen</a:t>
            </a:r>
            <a:endParaRPr/>
          </a:p>
          <a:p>
            <a:pPr marL="171450" marR="0" lvl="0" indent="-171450" algn="l" defTabSz="914400">
              <a:lnSpc>
                <a:spcPct val="100000"/>
              </a:lnSpc>
              <a:spcBef>
                <a:spcPts val="0"/>
              </a:spcBef>
              <a:spcAft>
                <a:spcPts val="0"/>
              </a:spcAft>
              <a:buClrTx/>
              <a:buSzTx/>
              <a:buFont typeface="Symbol"/>
              <a:buChar char="-"/>
              <a:defRPr/>
            </a:pPr>
            <a:endParaRPr lang="de-DE" sz="1200">
              <a:latin typeface="+mn-lt"/>
            </a:endParaRPr>
          </a:p>
          <a:p>
            <a:pPr marL="0" marR="0" lvl="0" indent="0" algn="l" defTabSz="914400">
              <a:lnSpc>
                <a:spcPct val="100000"/>
              </a:lnSpc>
              <a:spcBef>
                <a:spcPts val="0"/>
              </a:spcBef>
              <a:spcAft>
                <a:spcPts val="0"/>
              </a:spcAft>
              <a:buClrTx/>
              <a:buSzTx/>
              <a:buFont typeface="Symbol"/>
              <a:buNone/>
              <a:defRPr/>
            </a:pPr>
            <a:r>
              <a:rPr lang="de-DE" sz="1200" b="1">
                <a:latin typeface="+mn-lt"/>
              </a:rPr>
              <a:t>Lösung zu Aufgabe 2</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Die Berechnung des größten gemeinsamen Teilers (</a:t>
            </a:r>
            <a:r>
              <a:rPr lang="de-DE" sz="1200">
                <a:latin typeface="+mn-lt"/>
              </a:rPr>
              <a:t>ggT</a:t>
            </a:r>
            <a:r>
              <a:rPr lang="de-DE" sz="1200">
                <a:latin typeface="+mn-lt"/>
              </a:rPr>
              <a:t>) erfolgt in einer Funktion „</a:t>
            </a:r>
            <a:r>
              <a:rPr lang="de-DE" sz="1200">
                <a:latin typeface="+mn-lt"/>
              </a:rPr>
              <a:t>def</a:t>
            </a:r>
            <a:r>
              <a:rPr lang="de-DE" sz="1200">
                <a:latin typeface="+mn-lt"/>
              </a:rPr>
              <a:t> </a:t>
            </a:r>
            <a:r>
              <a:rPr lang="de-DE" sz="1200">
                <a:latin typeface="+mn-lt"/>
              </a:rPr>
              <a:t>ggT</a:t>
            </a:r>
            <a:r>
              <a:rPr lang="de-DE" sz="1200">
                <a:latin typeface="+mn-lt"/>
              </a:rPr>
              <a:t>“, die 2 Parameter nimmt. Anschließend wird der kleinere Wert der beiden Parameter in der Variable „min“ gespeichert. Die Berechnung erfolgt in einer </a:t>
            </a:r>
            <a:r>
              <a:rPr lang="de-DE" sz="1200">
                <a:latin typeface="+mn-lt"/>
              </a:rPr>
              <a:t>for</a:t>
            </a:r>
            <a:r>
              <a:rPr lang="de-DE" sz="1200">
                <a:latin typeface="+mn-lt"/>
              </a:rPr>
              <a:t>-Schleife, in der jeder i-Wert in einer </a:t>
            </a:r>
            <a:r>
              <a:rPr lang="de-DE" sz="1200">
                <a:latin typeface="+mn-lt"/>
              </a:rPr>
              <a:t>if</a:t>
            </a:r>
            <a:r>
              <a:rPr lang="de-DE" sz="1200">
                <a:latin typeface="+mn-lt"/>
              </a:rPr>
              <a:t>-Bedingung auf einen Rest einer Ganzzahldivision überprüft wird; ist das </a:t>
            </a:r>
            <a:r>
              <a:rPr lang="de-DE" sz="1200">
                <a:latin typeface="+mn-lt"/>
              </a:rPr>
              <a:t>Moduloergebnis</a:t>
            </a:r>
            <a:r>
              <a:rPr lang="de-DE" sz="1200">
                <a:latin typeface="+mn-lt"/>
              </a:rPr>
              <a:t> 0, so handelt es sich um einen gemeinsamen Teiler. Da die Schleife den i-Wert inkrementiert, steht am Ende in der Variable </a:t>
            </a:r>
            <a:r>
              <a:rPr lang="de-DE" sz="1200">
                <a:latin typeface="+mn-lt"/>
              </a:rPr>
              <a:t>ggt</a:t>
            </a:r>
            <a:r>
              <a:rPr lang="de-DE" sz="1200">
                <a:latin typeface="+mn-lt"/>
              </a:rPr>
              <a:t> der größte gemeinsame Teiler, der zurückgegeben wird. Der Aufruf der Funktion </a:t>
            </a:r>
            <a:r>
              <a:rPr lang="de-DE" sz="1200">
                <a:latin typeface="+mn-lt"/>
              </a:rPr>
              <a:t>ggT</a:t>
            </a:r>
            <a:r>
              <a:rPr lang="de-DE" sz="1200">
                <a:latin typeface="+mn-lt"/>
              </a:rPr>
              <a:t>(x, y) erfolgt im Globale Scope; hierbei werden zwei im globalen Scope definierte Variablen an die Funktion übergeben. Das Ergebnis wird in der Variable result gespeichert. Anschließt wird das Ergebnis über die print-Funktion ausgegeben.</a:t>
            </a:r>
            <a:endParaRPr/>
          </a:p>
          <a:p>
            <a:pPr marL="0" marR="0" lvl="0" indent="0" algn="l" defTabSz="914400">
              <a:lnSpc>
                <a:spcPct val="100000"/>
              </a:lnSpc>
              <a:spcBef>
                <a:spcPts val="0"/>
              </a:spcBef>
              <a:spcAft>
                <a:spcPts val="0"/>
              </a:spcAft>
              <a:buClrTx/>
              <a:buSzTx/>
              <a:buFont typeface="Symbol"/>
              <a:buNone/>
              <a:defRPr/>
            </a:pPr>
            <a:endParaRPr lang="de-DE" sz="1200">
              <a:latin typeface="+mn-lt"/>
            </a:endParaRPr>
          </a:p>
          <a:p>
            <a:pPr marL="0" marR="0" lvl="0" indent="0" algn="l" defTabSz="914400">
              <a:lnSpc>
                <a:spcPct val="100000"/>
              </a:lnSpc>
              <a:spcBef>
                <a:spcPts val="0"/>
              </a:spcBef>
              <a:spcAft>
                <a:spcPts val="0"/>
              </a:spcAft>
              <a:buClrTx/>
              <a:buSzTx/>
              <a:buFont typeface="Symbol"/>
              <a:buNone/>
              <a:defRPr/>
            </a:pPr>
            <a:r>
              <a:rPr lang="de-DE" sz="1200" b="1">
                <a:latin typeface="+mn-lt"/>
              </a:rPr>
              <a:t>Lösung zu Aufgabe 3</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b="1">
                <a:latin typeface="+mn-lt"/>
              </a:rPr>
              <a:t>Hinweis</a:t>
            </a:r>
            <a:r>
              <a:rPr lang="de-DE">
                <a:latin typeface="+mn-lt"/>
              </a:rPr>
              <a:t>: Für diese Frage sollte das Video auf der nächsten Folie zuvor angeschaut werden, um ein Verständnis für den gesamten Editor zu erhalten</a:t>
            </a:r>
            <a:endParaRPr lang="de-DE" sz="1200" i="1">
              <a:latin typeface="+mn-lt"/>
            </a:endParaRPr>
          </a:p>
          <a:p>
            <a:pPr marL="171450" marR="0" lvl="0" indent="-171450" algn="l" defTabSz="914400">
              <a:lnSpc>
                <a:spcPct val="100000"/>
              </a:lnSpc>
              <a:spcBef>
                <a:spcPts val="0"/>
              </a:spcBef>
              <a:spcAft>
                <a:spcPts val="0"/>
              </a:spcAft>
              <a:buClrTx/>
              <a:buSzTx/>
              <a:buFont typeface="Symbol"/>
              <a:buChar char="-"/>
              <a:defRPr/>
            </a:pPr>
            <a:r>
              <a:rPr lang="de-DE" sz="1200" i="1">
                <a:latin typeface="+mn-lt"/>
              </a:rPr>
              <a:t>Auf den folgenden Folien finden sich Vor- und Nachteile dieser IDE ausdifferenziert</a:t>
            </a:r>
            <a:endParaRPr/>
          </a:p>
          <a:p>
            <a:pPr marL="0" marR="0" lvl="0" indent="0" algn="l" defTabSz="914400">
              <a:lnSpc>
                <a:spcPct val="100000"/>
              </a:lnSpc>
              <a:spcBef>
                <a:spcPts val="0"/>
              </a:spcBef>
              <a:spcAft>
                <a:spcPts val="0"/>
              </a:spcAft>
              <a:buClrTx/>
              <a:buSzTx/>
              <a:buFont typeface="Symbol"/>
              <a:buNone/>
              <a:defRPr/>
            </a:pPr>
            <a:endParaRPr lang="de-DE" sz="1200" i="1">
              <a:latin typeface="+mn-lt"/>
            </a:endParaRPr>
          </a:p>
          <a:p>
            <a:pPr>
              <a:defRPr/>
            </a:pPr>
            <a:r>
              <a:rPr lang="de-DE" sz="1200" b="1">
                <a:latin typeface="+mn-lt"/>
              </a:rPr>
              <a:t>Quellenangaben</a:t>
            </a:r>
            <a:r>
              <a:rPr lang="de-DE" sz="1200" b="0">
                <a:latin typeface="+mn-lt"/>
              </a:rPr>
              <a:t>:</a:t>
            </a:r>
            <a:endParaRPr/>
          </a:p>
          <a:p>
            <a:pPr marL="171450" indent="-171450">
              <a:buFont typeface="Symbol"/>
              <a:buChar char="-"/>
              <a:defRPr/>
            </a:pPr>
            <a:r>
              <a:rPr lang="de-DE" sz="1200">
                <a:latin typeface="+mn-lt"/>
              </a:rPr>
              <a:t>Landtag Nordrhein-Westfalen (02.11.2012): Verordnung über die Ausbildung und die Abschlussprüfungen in der Sekundarstufe I (Ausbildungs- und Prüfungsordnung Sekundarstufe I - APO-S I). Fundstelle: Bereinigte Amtliche Sammlung der Schulvorschriften NRW (BASS).</a:t>
            </a:r>
            <a:endParaRPr/>
          </a:p>
          <a:p>
            <a:pPr marL="0" marR="0" lvl="0" indent="0" algn="l" defTabSz="914400">
              <a:lnSpc>
                <a:spcPct val="100000"/>
              </a:lnSpc>
              <a:spcBef>
                <a:spcPts val="0"/>
              </a:spcBef>
              <a:spcAft>
                <a:spcPts val="0"/>
              </a:spcAft>
              <a:buClrTx/>
              <a:buSzTx/>
              <a:buFont typeface="Symbol"/>
              <a:buNone/>
              <a:defRPr/>
            </a:pPr>
            <a:endParaRPr lang="de-DE" sz="1200" i="1">
              <a:latin typeface="+mn-lt"/>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80</a:t>
            </a:fld>
            <a:endParaRPr lang="de-DE"/>
          </a:p>
        </p:txBody>
      </p:sp>
    </p:spTree>
  </p:cSld>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Begriffsbestimmungen</a:t>
            </a:r>
            <a:r>
              <a:rPr lang="de-DE" sz="1200" b="0">
                <a:latin typeface="+mn-lt"/>
              </a:rPr>
              <a:t>:</a:t>
            </a:r>
            <a:endParaRPr/>
          </a:p>
          <a:p>
            <a:pPr marL="171450" indent="-171450">
              <a:buFont typeface="Symbol"/>
              <a:buChar char="-"/>
              <a:defRPr b="1"/>
            </a:pPr>
            <a:r>
              <a:rPr lang="de-DE" sz="1200" b="0" i="1">
                <a:latin typeface="+mn-lt"/>
              </a:rPr>
              <a:t>Spearcons</a:t>
            </a:r>
            <a:r>
              <a:rPr lang="de-DE" sz="1200" b="0">
                <a:latin typeface="+mn-lt"/>
              </a:rPr>
              <a:t>: Zeitlich komprimierte gesprochene Phrasen. Sie stehen in direkter Beziehung zum Referenten.</a:t>
            </a:r>
            <a:endParaRPr/>
          </a:p>
          <a:p>
            <a:pPr marL="171450" indent="-171450">
              <a:buFont typeface="Symbol"/>
              <a:buChar char="-"/>
              <a:defRPr b="1"/>
            </a:pPr>
            <a:r>
              <a:rPr lang="de-DE" sz="1200" b="0" i="1">
                <a:latin typeface="+mn-lt"/>
              </a:rPr>
              <a:t>Earcons</a:t>
            </a:r>
            <a:r>
              <a:rPr lang="de-DE" sz="1200" b="0">
                <a:latin typeface="+mn-lt"/>
              </a:rPr>
              <a:t>: Kurze abstrakte Klänge, die keine Beziehung zum Referenten haben. Sie können verschiedene Arten und Ebene von Informationen repräsentieren (z. B. Piepen, Klangfolgen, Tonmuster usw.)</a:t>
            </a:r>
            <a:endParaRPr lang="de-DE" sz="1200" b="1">
              <a:solidFill>
                <a:srgbClr val="000000"/>
              </a:solidFill>
              <a:latin typeface="+mn-lt"/>
              <a:ea typeface="+mn-ea"/>
              <a:cs typeface="+mn-cs"/>
            </a:endParaRPr>
          </a:p>
          <a:p>
            <a:pPr marL="0" marR="0" lvl="0" indent="0" algn="l" defTabSz="914400">
              <a:lnSpc>
                <a:spcPct val="100000"/>
              </a:lnSpc>
              <a:spcBef>
                <a:spcPts val="0"/>
              </a:spcBef>
              <a:spcAft>
                <a:spcPts val="0"/>
              </a:spcAft>
              <a:buClrTx/>
              <a:buSzTx/>
              <a:buFontTx/>
              <a:buNone/>
              <a:defRPr/>
            </a:pPr>
            <a:endParaRPr lang="de-DE" sz="1200" b="1">
              <a:solidFill>
                <a:srgbClr val="000000"/>
              </a:solidFill>
              <a:latin typeface="+mn-lt"/>
              <a:ea typeface="+mn-ea"/>
              <a:cs typeface="+mn-cs"/>
            </a:endParaRPr>
          </a:p>
          <a:p>
            <a:pPr marL="0" marR="0" lvl="0" indent="0" algn="l" defTabSz="914400">
              <a:lnSpc>
                <a:spcPct val="100000"/>
              </a:lnSpc>
              <a:spcBef>
                <a:spcPts val="0"/>
              </a:spcBef>
              <a:spcAft>
                <a:spcPts val="0"/>
              </a:spcAft>
              <a:buClrTx/>
              <a:buSzTx/>
              <a:buFontTx/>
              <a:buNone/>
              <a:defRPr/>
            </a:pPr>
            <a:r>
              <a:rPr lang="de-DE" sz="1200" b="1">
                <a:solidFill>
                  <a:srgbClr val="000000"/>
                </a:solidFill>
                <a:latin typeface="+mn-lt"/>
                <a:ea typeface="+mn-ea"/>
                <a:cs typeface="+mn-cs"/>
              </a:rPr>
              <a:t>Beschreibung der Videodatei (Länge: 02:51.63)</a:t>
            </a:r>
            <a:r>
              <a:rPr lang="de-DE" sz="1200" b="0">
                <a:solidFill>
                  <a:srgbClr val="000000"/>
                </a:solidFill>
                <a:latin typeface="+mn-lt"/>
                <a:ea typeface="+mn-ea"/>
                <a:cs typeface="+mn-cs"/>
              </a:rPr>
              <a:t>:</a:t>
            </a:r>
            <a:endParaRPr/>
          </a:p>
          <a:p>
            <a:pPr marL="171450" indent="-171450">
              <a:buFont typeface="Symbol"/>
              <a:buChar char="-"/>
              <a:defRPr/>
            </a:pPr>
            <a:r>
              <a:rPr lang="de-DE"/>
              <a:t>Veranschaulicht das Programmieren mit dem </a:t>
            </a:r>
            <a:r>
              <a:rPr lang="de-DE"/>
              <a:t>Grid</a:t>
            </a:r>
            <a:r>
              <a:rPr lang="de-DE"/>
              <a:t>-Editor und einem Screenreader</a:t>
            </a:r>
            <a:endParaRPr/>
          </a:p>
          <a:p>
            <a:pPr marL="171450" indent="-171450">
              <a:buFont typeface="Symbol"/>
              <a:buChar char="-"/>
              <a:defRPr/>
            </a:pPr>
            <a:r>
              <a:rPr lang="de-DE"/>
              <a:t>Ermöglicht Code-Navigation durch Sprache (durch Screenreader) und </a:t>
            </a:r>
            <a:r>
              <a:rPr lang="de-DE"/>
              <a:t>Earcons</a:t>
            </a:r>
            <a:r>
              <a:rPr lang="de-DE"/>
              <a:t> (enthalten im Editor)</a:t>
            </a:r>
            <a:endParaRPr/>
          </a:p>
          <a:p>
            <a:pPr marL="628650" lvl="1" indent="-171450">
              <a:buFont typeface="Symbol"/>
              <a:buChar char="-"/>
              <a:defRPr/>
            </a:pPr>
            <a:r>
              <a:rPr lang="de-DE" b="1"/>
              <a:t>Sprache</a:t>
            </a:r>
            <a:r>
              <a:rPr lang="de-DE"/>
              <a:t>: Screenreader liest beim Schreiben buchstabenweise vor; liest Fehlermeldungen vor</a:t>
            </a:r>
            <a:endParaRPr/>
          </a:p>
          <a:p>
            <a:pPr marL="628650" lvl="1" indent="-171450">
              <a:buFont typeface="Symbol"/>
              <a:buChar char="-"/>
              <a:defRPr/>
            </a:pPr>
            <a:r>
              <a:rPr lang="de-DE" b="1"/>
              <a:t>Earcons</a:t>
            </a:r>
            <a:r>
              <a:rPr lang="de-DE"/>
              <a:t>: Bei fehlerhaften Zellen; beim Einfügen von Zellen usw.</a:t>
            </a:r>
            <a:endParaRPr/>
          </a:p>
          <a:p>
            <a:pPr marL="171450" lvl="0" indent="-171450">
              <a:buFont typeface="Symbol"/>
              <a:buChar char="-"/>
              <a:defRPr/>
            </a:pPr>
            <a:r>
              <a:rPr lang="de-DE"/>
              <a:t>Geschriebenes Python-Programm wird im Editor ausgeführt und die Ausgabe wird vorgelesen</a:t>
            </a:r>
            <a:endParaRPr/>
          </a:p>
          <a:p>
            <a:pPr marL="628650" lvl="1" indent="-171450">
              <a:buFont typeface="Symbol"/>
              <a:buChar char="-"/>
              <a:defRPr/>
            </a:pPr>
            <a:endParaRPr lang="de-DE"/>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81</a:t>
            </a:fld>
            <a:endParaRPr lang="de-DE"/>
          </a:p>
        </p:txBody>
      </p:sp>
    </p:spTree>
  </p:cSld>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https://www.youtube.com/watch?v=LWJhi1mxuf0</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Ehtesham</a:t>
            </a:r>
            <a:r>
              <a:rPr lang="de-DE" sz="1200">
                <a:latin typeface="+mn-lt"/>
              </a:rPr>
              <a:t>-Ul-Haque, Md; </a:t>
            </a:r>
            <a:r>
              <a:rPr lang="de-DE" sz="1200">
                <a:latin typeface="+mn-lt"/>
              </a:rPr>
              <a:t>Monsur</a:t>
            </a:r>
            <a:r>
              <a:rPr lang="de-DE" sz="1200">
                <a:latin typeface="+mn-lt"/>
              </a:rPr>
              <a:t>, Syed </a:t>
            </a:r>
            <a:r>
              <a:rPr lang="de-DE" sz="1200">
                <a:latin typeface="+mn-lt"/>
              </a:rPr>
              <a:t>Mostofa</a:t>
            </a:r>
            <a:r>
              <a:rPr lang="de-DE" sz="1200">
                <a:latin typeface="+mn-lt"/>
              </a:rPr>
              <a:t>; </a:t>
            </a:r>
            <a:r>
              <a:rPr lang="de-DE" sz="1200">
                <a:latin typeface="+mn-lt"/>
              </a:rPr>
              <a:t>Billah</a:t>
            </a:r>
            <a:r>
              <a:rPr lang="de-DE" sz="1200">
                <a:latin typeface="+mn-lt"/>
              </a:rPr>
              <a:t>, Syed </a:t>
            </a:r>
            <a:r>
              <a:rPr lang="de-DE" sz="1200">
                <a:latin typeface="+mn-lt"/>
              </a:rPr>
              <a:t>Masum</a:t>
            </a:r>
            <a:r>
              <a:rPr lang="de-DE" sz="1200">
                <a:latin typeface="+mn-lt"/>
              </a:rPr>
              <a:t> (2022): </a:t>
            </a:r>
            <a:r>
              <a:rPr lang="de-DE" sz="1200">
                <a:latin typeface="+mn-lt"/>
              </a:rPr>
              <a:t>Grid</a:t>
            </a:r>
            <a:r>
              <a:rPr lang="de-DE" sz="1200">
                <a:latin typeface="+mn-lt"/>
              </a:rPr>
              <a:t>-Coding: An Accessible, </a:t>
            </a:r>
            <a:r>
              <a:rPr lang="de-DE" sz="1200">
                <a:latin typeface="+mn-lt"/>
              </a:rPr>
              <a:t>Efficient</a:t>
            </a:r>
            <a:r>
              <a:rPr lang="de-DE" sz="1200">
                <a:latin typeface="+mn-lt"/>
              </a:rPr>
              <a:t>, and Structured Coding </a:t>
            </a:r>
            <a:r>
              <a:rPr lang="de-DE" sz="1200">
                <a:latin typeface="+mn-lt"/>
              </a:rPr>
              <a:t>Paradigm</a:t>
            </a:r>
            <a:r>
              <a:rPr lang="de-DE" sz="1200">
                <a:latin typeface="+mn-lt"/>
              </a:rPr>
              <a:t> for Blind and Low-Vision </a:t>
            </a:r>
            <a:r>
              <a:rPr lang="de-DE" sz="1200">
                <a:latin typeface="+mn-lt"/>
              </a:rPr>
              <a:t>Programmers</a:t>
            </a:r>
            <a:r>
              <a:rPr lang="de-DE" sz="1200">
                <a:latin typeface="+mn-lt"/>
              </a:rPr>
              <a:t>. In: </a:t>
            </a:r>
            <a:r>
              <a:rPr lang="de-DE" sz="1200">
                <a:latin typeface="+mn-lt"/>
              </a:rPr>
              <a:t>Maneesh</a:t>
            </a:r>
            <a:r>
              <a:rPr lang="de-DE" sz="1200">
                <a:latin typeface="+mn-lt"/>
              </a:rPr>
              <a:t> </a:t>
            </a:r>
            <a:r>
              <a:rPr lang="de-DE" sz="1200">
                <a:latin typeface="+mn-lt"/>
              </a:rPr>
              <a:t>Agrawala</a:t>
            </a:r>
            <a:r>
              <a:rPr lang="de-DE" sz="1200">
                <a:latin typeface="+mn-lt"/>
              </a:rPr>
              <a:t>, Jacob O. </a:t>
            </a:r>
            <a:r>
              <a:rPr lang="de-DE" sz="1200">
                <a:latin typeface="+mn-lt"/>
              </a:rPr>
              <a:t>Wobbrock</a:t>
            </a:r>
            <a:r>
              <a:rPr lang="de-DE" sz="1200">
                <a:latin typeface="+mn-lt"/>
              </a:rPr>
              <a:t>, </a:t>
            </a:r>
            <a:r>
              <a:rPr lang="de-DE" sz="1200">
                <a:latin typeface="+mn-lt"/>
              </a:rPr>
              <a:t>Eytan</a:t>
            </a:r>
            <a:r>
              <a:rPr lang="de-DE" sz="1200">
                <a:latin typeface="+mn-lt"/>
              </a:rPr>
              <a:t> </a:t>
            </a:r>
            <a:r>
              <a:rPr lang="de-DE" sz="1200">
                <a:latin typeface="+mn-lt"/>
              </a:rPr>
              <a:t>Adar</a:t>
            </a:r>
            <a:r>
              <a:rPr lang="de-DE" sz="1200">
                <a:latin typeface="+mn-lt"/>
              </a:rPr>
              <a:t> und </a:t>
            </a:r>
            <a:r>
              <a:rPr lang="de-DE" sz="1200">
                <a:latin typeface="+mn-lt"/>
              </a:rPr>
              <a:t>Vidya</a:t>
            </a:r>
            <a:r>
              <a:rPr lang="de-DE" sz="1200">
                <a:latin typeface="+mn-lt"/>
              </a:rPr>
              <a:t> </a:t>
            </a:r>
            <a:r>
              <a:rPr lang="de-DE" sz="1200">
                <a:latin typeface="+mn-lt"/>
              </a:rPr>
              <a:t>Setlur</a:t>
            </a:r>
            <a:r>
              <a:rPr lang="de-DE" sz="1200">
                <a:latin typeface="+mn-lt"/>
              </a:rPr>
              <a:t> (</a:t>
            </a:r>
            <a:r>
              <a:rPr lang="de-DE" sz="1200">
                <a:latin typeface="+mn-lt"/>
              </a:rPr>
              <a:t>Hg</a:t>
            </a:r>
            <a:r>
              <a:rPr lang="de-DE" sz="1200">
                <a:latin typeface="+mn-lt"/>
              </a:rPr>
              <a:t>.): The 35th Annual ACM Symposium on User Interface Software and Technology. UIST '22: The 35th Annual ACM Symposium on User Interface Software and Technology. </a:t>
            </a:r>
            <a:r>
              <a:rPr lang="de-DE" sz="1200">
                <a:latin typeface="+mn-lt"/>
              </a:rPr>
              <a:t>Bend</a:t>
            </a:r>
            <a:r>
              <a:rPr lang="de-DE" sz="1200">
                <a:latin typeface="+mn-lt"/>
              </a:rPr>
              <a:t> OR USA, 29 10 2022 02 11 2022. New York, NY, USA: ACM, S. 1–21.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82</a:t>
            </a:fld>
            <a:endParaRPr lang="de-DE"/>
          </a:p>
        </p:txBody>
      </p:sp>
    </p:spTree>
  </p:cSld>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Begriffsbestimmungen</a:t>
            </a:r>
            <a:r>
              <a:rPr lang="de-DE" sz="1200" b="0">
                <a:latin typeface="+mn-lt"/>
              </a:rPr>
              <a:t>:</a:t>
            </a:r>
            <a:endParaRPr/>
          </a:p>
          <a:p>
            <a:pPr marL="171450" indent="-171450">
              <a:buFont typeface="Symbol"/>
              <a:buChar char="-"/>
              <a:defRPr b="1"/>
            </a:pPr>
            <a:r>
              <a:rPr lang="de-DE" sz="1200" b="0" i="1">
                <a:latin typeface="+mn-lt"/>
              </a:rPr>
              <a:t>Spearcons</a:t>
            </a:r>
            <a:r>
              <a:rPr lang="de-DE" sz="1200" b="0">
                <a:latin typeface="+mn-lt"/>
              </a:rPr>
              <a:t>: Zeitlich komprimierte gesprochene Phrasen. Sie stehen in direkter Beziehung zum Referenten.</a:t>
            </a:r>
            <a:endParaRPr/>
          </a:p>
          <a:p>
            <a:pPr marL="171450" indent="-171450">
              <a:buFont typeface="Symbol"/>
              <a:buChar char="-"/>
              <a:defRPr b="1"/>
            </a:pPr>
            <a:r>
              <a:rPr lang="de-DE" sz="1200" b="0" i="1">
                <a:latin typeface="+mn-lt"/>
              </a:rPr>
              <a:t>Earcons</a:t>
            </a:r>
            <a:r>
              <a:rPr lang="de-DE" sz="1200" b="0">
                <a:latin typeface="+mn-lt"/>
              </a:rPr>
              <a:t>: Kurze abstrakte Klänge, die keine Beziehung zum Referenten haben. Sie können verschiedene Arten und Ebene von Informationen repräsentieren (z. B. Piepen, Klangfolgen, Tonmuster usw.)</a:t>
            </a:r>
            <a:endParaRPr/>
          </a:p>
          <a:p>
            <a:pPr marL="171450" marR="0" lvl="0" indent="-171450" algn="l" defTabSz="914400">
              <a:lnSpc>
                <a:spcPct val="100000"/>
              </a:lnSpc>
              <a:spcBef>
                <a:spcPts val="0"/>
              </a:spcBef>
              <a:spcAft>
                <a:spcPts val="0"/>
              </a:spcAft>
              <a:buClrTx/>
              <a:buSzTx/>
              <a:buFont typeface="Symbol"/>
              <a:buChar char="-"/>
              <a:defRPr b="1"/>
            </a:pPr>
            <a:r>
              <a:rPr lang="de-DE" sz="1200" b="0" i="1">
                <a:latin typeface="+mn-lt"/>
                <a:cs typeface="Arial"/>
              </a:rPr>
              <a:t>NVDA</a:t>
            </a:r>
            <a:r>
              <a:rPr lang="de-DE" sz="1200" b="0">
                <a:latin typeface="+mn-lt"/>
                <a:cs typeface="Arial"/>
              </a:rPr>
              <a:t>:</a:t>
            </a:r>
            <a:r>
              <a:rPr lang="de-DE" sz="1200">
                <a:latin typeface="+mn-lt"/>
                <a:cs typeface="Arial"/>
              </a:rPr>
              <a:t> </a:t>
            </a:r>
            <a:r>
              <a:rPr lang="de-DE" sz="1200" b="0">
                <a:solidFill>
                  <a:srgbClr val="4D5156"/>
                </a:solidFill>
                <a:latin typeface="+mn-lt"/>
                <a:ea typeface="Arial"/>
                <a:cs typeface="Arial"/>
              </a:rPr>
              <a:t>NonVisual</a:t>
            </a:r>
            <a:r>
              <a:rPr lang="de-DE" sz="1200" b="0">
                <a:solidFill>
                  <a:srgbClr val="4D5156"/>
                </a:solidFill>
                <a:latin typeface="+mn-lt"/>
                <a:ea typeface="Arial"/>
                <a:cs typeface="Arial"/>
              </a:rPr>
              <a:t> Desktop Access (MS Windows-basiert)</a:t>
            </a:r>
            <a:endParaRPr lang="de-DE" sz="1200">
              <a:latin typeface="+mn-lt"/>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Ehtesham</a:t>
            </a:r>
            <a:r>
              <a:rPr lang="de-DE" sz="1200">
                <a:latin typeface="+mn-lt"/>
              </a:rPr>
              <a:t>-Ul-Haque, Md; </a:t>
            </a:r>
            <a:r>
              <a:rPr lang="de-DE" sz="1200">
                <a:latin typeface="+mn-lt"/>
              </a:rPr>
              <a:t>Monsur</a:t>
            </a:r>
            <a:r>
              <a:rPr lang="de-DE" sz="1200">
                <a:latin typeface="+mn-lt"/>
              </a:rPr>
              <a:t>, Syed </a:t>
            </a:r>
            <a:r>
              <a:rPr lang="de-DE" sz="1200">
                <a:latin typeface="+mn-lt"/>
              </a:rPr>
              <a:t>Mostofa</a:t>
            </a:r>
            <a:r>
              <a:rPr lang="de-DE" sz="1200">
                <a:latin typeface="+mn-lt"/>
              </a:rPr>
              <a:t>; </a:t>
            </a:r>
            <a:r>
              <a:rPr lang="de-DE" sz="1200">
                <a:latin typeface="+mn-lt"/>
              </a:rPr>
              <a:t>Billah</a:t>
            </a:r>
            <a:r>
              <a:rPr lang="de-DE" sz="1200">
                <a:latin typeface="+mn-lt"/>
              </a:rPr>
              <a:t>, Syed </a:t>
            </a:r>
            <a:r>
              <a:rPr lang="de-DE" sz="1200">
                <a:latin typeface="+mn-lt"/>
              </a:rPr>
              <a:t>Masum</a:t>
            </a:r>
            <a:r>
              <a:rPr lang="de-DE" sz="1200">
                <a:latin typeface="+mn-lt"/>
              </a:rPr>
              <a:t> (2022): </a:t>
            </a:r>
            <a:r>
              <a:rPr lang="de-DE" sz="1200">
                <a:latin typeface="+mn-lt"/>
              </a:rPr>
              <a:t>Grid</a:t>
            </a:r>
            <a:r>
              <a:rPr lang="de-DE" sz="1200">
                <a:latin typeface="+mn-lt"/>
              </a:rPr>
              <a:t>-Coding: An Accessible, </a:t>
            </a:r>
            <a:r>
              <a:rPr lang="de-DE" sz="1200">
                <a:latin typeface="+mn-lt"/>
              </a:rPr>
              <a:t>Efficient</a:t>
            </a:r>
            <a:r>
              <a:rPr lang="de-DE" sz="1200">
                <a:latin typeface="+mn-lt"/>
              </a:rPr>
              <a:t>, and Structured Coding </a:t>
            </a:r>
            <a:r>
              <a:rPr lang="de-DE" sz="1200">
                <a:latin typeface="+mn-lt"/>
              </a:rPr>
              <a:t>Paradigm</a:t>
            </a:r>
            <a:r>
              <a:rPr lang="de-DE" sz="1200">
                <a:latin typeface="+mn-lt"/>
              </a:rPr>
              <a:t> for Blind and Low-Vision </a:t>
            </a:r>
            <a:r>
              <a:rPr lang="de-DE" sz="1200">
                <a:latin typeface="+mn-lt"/>
              </a:rPr>
              <a:t>Programmers</a:t>
            </a:r>
            <a:r>
              <a:rPr lang="de-DE" sz="1200">
                <a:latin typeface="+mn-lt"/>
              </a:rPr>
              <a:t>. In: </a:t>
            </a:r>
            <a:r>
              <a:rPr lang="de-DE" sz="1200">
                <a:latin typeface="+mn-lt"/>
              </a:rPr>
              <a:t>Maneesh</a:t>
            </a:r>
            <a:r>
              <a:rPr lang="de-DE" sz="1200">
                <a:latin typeface="+mn-lt"/>
              </a:rPr>
              <a:t> </a:t>
            </a:r>
            <a:r>
              <a:rPr lang="de-DE" sz="1200">
                <a:latin typeface="+mn-lt"/>
              </a:rPr>
              <a:t>Agrawala</a:t>
            </a:r>
            <a:r>
              <a:rPr lang="de-DE" sz="1200">
                <a:latin typeface="+mn-lt"/>
              </a:rPr>
              <a:t>, Jacob O. </a:t>
            </a:r>
            <a:r>
              <a:rPr lang="de-DE" sz="1200">
                <a:latin typeface="+mn-lt"/>
              </a:rPr>
              <a:t>Wobbrock</a:t>
            </a:r>
            <a:r>
              <a:rPr lang="de-DE" sz="1200">
                <a:latin typeface="+mn-lt"/>
              </a:rPr>
              <a:t>, </a:t>
            </a:r>
            <a:r>
              <a:rPr lang="de-DE" sz="1200">
                <a:latin typeface="+mn-lt"/>
              </a:rPr>
              <a:t>Eytan</a:t>
            </a:r>
            <a:r>
              <a:rPr lang="de-DE" sz="1200">
                <a:latin typeface="+mn-lt"/>
              </a:rPr>
              <a:t> </a:t>
            </a:r>
            <a:r>
              <a:rPr lang="de-DE" sz="1200">
                <a:latin typeface="+mn-lt"/>
              </a:rPr>
              <a:t>Adar</a:t>
            </a:r>
            <a:r>
              <a:rPr lang="de-DE" sz="1200">
                <a:latin typeface="+mn-lt"/>
              </a:rPr>
              <a:t> und </a:t>
            </a:r>
            <a:r>
              <a:rPr lang="de-DE" sz="1200">
                <a:latin typeface="+mn-lt"/>
              </a:rPr>
              <a:t>Vidya</a:t>
            </a:r>
            <a:r>
              <a:rPr lang="de-DE" sz="1200">
                <a:latin typeface="+mn-lt"/>
              </a:rPr>
              <a:t> </a:t>
            </a:r>
            <a:r>
              <a:rPr lang="de-DE" sz="1200">
                <a:latin typeface="+mn-lt"/>
              </a:rPr>
              <a:t>Setlur</a:t>
            </a:r>
            <a:r>
              <a:rPr lang="de-DE" sz="1200">
                <a:latin typeface="+mn-lt"/>
              </a:rPr>
              <a:t> (</a:t>
            </a:r>
            <a:r>
              <a:rPr lang="de-DE" sz="1200">
                <a:latin typeface="+mn-lt"/>
              </a:rPr>
              <a:t>Hg</a:t>
            </a:r>
            <a:r>
              <a:rPr lang="de-DE" sz="1200">
                <a:latin typeface="+mn-lt"/>
              </a:rPr>
              <a:t>.): The 35th Annual ACM Symposium on User Interface Software and Technology. UIST '22: The 35th Annual ACM Symposium on User Interface Software and Technology. </a:t>
            </a:r>
            <a:r>
              <a:rPr lang="de-DE" sz="1200">
                <a:latin typeface="+mn-lt"/>
              </a:rPr>
              <a:t>Bend</a:t>
            </a:r>
            <a:r>
              <a:rPr lang="de-DE" sz="1200">
                <a:latin typeface="+mn-lt"/>
              </a:rPr>
              <a:t> OR USA, 29 10 2022 02 11 2022. New York, NY, USA: ACM, S. 1–21.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83</a:t>
            </a:fld>
            <a:endParaRPr lang="de-DE"/>
          </a:p>
        </p:txBody>
      </p:sp>
    </p:spTree>
  </p:cSld>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zeigt Python-Code im </a:t>
            </a:r>
            <a:r>
              <a:rPr lang="de-DE" sz="1200">
                <a:latin typeface="+mn-lt"/>
              </a:rPr>
              <a:t>Grid</a:t>
            </a:r>
            <a:r>
              <a:rPr lang="de-DE" sz="1200">
                <a:latin typeface="+mn-lt"/>
              </a:rPr>
              <a:t>-Coding-Paradigma</a:t>
            </a:r>
            <a:endParaRPr/>
          </a:p>
          <a:p>
            <a:pPr marL="171450" indent="-171450">
              <a:buSzPct val="100000"/>
              <a:buFont typeface="Arial"/>
              <a:buChar char="−"/>
              <a:defRPr/>
            </a:pPr>
            <a:r>
              <a:rPr lang="de-DE" sz="1200">
                <a:latin typeface="+mn-lt"/>
              </a:rPr>
              <a:t>assistive Technologie für Lernende mit Sehbeeinträchtigung</a:t>
            </a:r>
            <a:endParaRPr/>
          </a:p>
          <a:p>
            <a:pPr marL="171450" indent="-171450">
              <a:buSzPct val="100000"/>
              <a:buFont typeface="Arial"/>
              <a:buChar char="−"/>
              <a:defRPr/>
            </a:pPr>
            <a:r>
              <a:rPr lang="de-DE" sz="1200">
                <a:latin typeface="+mn-lt"/>
              </a:rPr>
              <a:t>farbige Hervorhebung von Einrückungszellen wäre nicht notwendig gewesen </a:t>
            </a:r>
            <a:br>
              <a:rPr lang="de-DE" sz="1200">
                <a:latin typeface="+mn-lt"/>
              </a:rPr>
            </a:br>
            <a:r>
              <a:rPr lang="de-DE" sz="1200">
                <a:latin typeface="+mn-lt"/>
                <a:cs typeface="Arial"/>
              </a:rPr>
              <a:t></a:t>
            </a:r>
            <a:r>
              <a:rPr lang="de-DE" sz="1200">
                <a:latin typeface="+mn-lt"/>
                <a:ea typeface="Arial"/>
                <a:cs typeface="Arial"/>
              </a:rPr>
              <a:t> </a:t>
            </a:r>
            <a:r>
              <a:rPr lang="de-DE" sz="1200">
                <a:latin typeface="+mn-lt"/>
              </a:rPr>
              <a:t>im Sinne inklusiven Unterrichts vorteilhaft, da zusätzliche Visualisierung für Lernende ohne Sehbeeinträchtigung, um </a:t>
            </a:r>
            <a:r>
              <a:rPr lang="de-DE" sz="1200">
                <a:latin typeface="+mn-lt"/>
              </a:rPr>
              <a:t>Grid</a:t>
            </a:r>
            <a:r>
              <a:rPr lang="de-DE" sz="1200">
                <a:latin typeface="+mn-lt"/>
              </a:rPr>
              <a:t>-Coding-Repräsentation zu verstehen</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https://www.youtube.com/watch?v=LWJhi1mxuf0</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Ehtesham</a:t>
            </a:r>
            <a:r>
              <a:rPr lang="de-DE" sz="1200">
                <a:latin typeface="+mn-lt"/>
              </a:rPr>
              <a:t>-Ul-Haque, Md; </a:t>
            </a:r>
            <a:r>
              <a:rPr lang="de-DE" sz="1200">
                <a:latin typeface="+mn-lt"/>
              </a:rPr>
              <a:t>Monsur</a:t>
            </a:r>
            <a:r>
              <a:rPr lang="de-DE" sz="1200">
                <a:latin typeface="+mn-lt"/>
              </a:rPr>
              <a:t>, Syed </a:t>
            </a:r>
            <a:r>
              <a:rPr lang="de-DE" sz="1200">
                <a:latin typeface="+mn-lt"/>
              </a:rPr>
              <a:t>Mostofa</a:t>
            </a:r>
            <a:r>
              <a:rPr lang="de-DE" sz="1200">
                <a:latin typeface="+mn-lt"/>
              </a:rPr>
              <a:t>; </a:t>
            </a:r>
            <a:r>
              <a:rPr lang="de-DE" sz="1200">
                <a:latin typeface="+mn-lt"/>
              </a:rPr>
              <a:t>Billah</a:t>
            </a:r>
            <a:r>
              <a:rPr lang="de-DE" sz="1200">
                <a:latin typeface="+mn-lt"/>
              </a:rPr>
              <a:t>, Syed </a:t>
            </a:r>
            <a:r>
              <a:rPr lang="de-DE" sz="1200">
                <a:latin typeface="+mn-lt"/>
              </a:rPr>
              <a:t>Masum</a:t>
            </a:r>
            <a:r>
              <a:rPr lang="de-DE" sz="1200">
                <a:latin typeface="+mn-lt"/>
              </a:rPr>
              <a:t> (2022): </a:t>
            </a:r>
            <a:r>
              <a:rPr lang="de-DE" sz="1200">
                <a:latin typeface="+mn-lt"/>
              </a:rPr>
              <a:t>Grid</a:t>
            </a:r>
            <a:r>
              <a:rPr lang="de-DE" sz="1200">
                <a:latin typeface="+mn-lt"/>
              </a:rPr>
              <a:t>-Coding: An Accessible, </a:t>
            </a:r>
            <a:r>
              <a:rPr lang="de-DE" sz="1200">
                <a:latin typeface="+mn-lt"/>
              </a:rPr>
              <a:t>Efficient</a:t>
            </a:r>
            <a:r>
              <a:rPr lang="de-DE" sz="1200">
                <a:latin typeface="+mn-lt"/>
              </a:rPr>
              <a:t>, and Structured Coding </a:t>
            </a:r>
            <a:r>
              <a:rPr lang="de-DE" sz="1200">
                <a:latin typeface="+mn-lt"/>
              </a:rPr>
              <a:t>Paradigm</a:t>
            </a:r>
            <a:r>
              <a:rPr lang="de-DE" sz="1200">
                <a:latin typeface="+mn-lt"/>
              </a:rPr>
              <a:t> for Blind and Low-Vision </a:t>
            </a:r>
            <a:r>
              <a:rPr lang="de-DE" sz="1200">
                <a:latin typeface="+mn-lt"/>
              </a:rPr>
              <a:t>Programmers</a:t>
            </a:r>
            <a:r>
              <a:rPr lang="de-DE" sz="1200">
                <a:latin typeface="+mn-lt"/>
              </a:rPr>
              <a:t>. In: </a:t>
            </a:r>
            <a:r>
              <a:rPr lang="de-DE" sz="1200">
                <a:latin typeface="+mn-lt"/>
              </a:rPr>
              <a:t>Maneesh</a:t>
            </a:r>
            <a:r>
              <a:rPr lang="de-DE" sz="1200">
                <a:latin typeface="+mn-lt"/>
              </a:rPr>
              <a:t> </a:t>
            </a:r>
            <a:r>
              <a:rPr lang="de-DE" sz="1200">
                <a:latin typeface="+mn-lt"/>
              </a:rPr>
              <a:t>Agrawala</a:t>
            </a:r>
            <a:r>
              <a:rPr lang="de-DE" sz="1200">
                <a:latin typeface="+mn-lt"/>
              </a:rPr>
              <a:t>, Jacob O. </a:t>
            </a:r>
            <a:r>
              <a:rPr lang="de-DE" sz="1200">
                <a:latin typeface="+mn-lt"/>
              </a:rPr>
              <a:t>Wobbrock</a:t>
            </a:r>
            <a:r>
              <a:rPr lang="de-DE" sz="1200">
                <a:latin typeface="+mn-lt"/>
              </a:rPr>
              <a:t>, </a:t>
            </a:r>
            <a:r>
              <a:rPr lang="de-DE" sz="1200">
                <a:latin typeface="+mn-lt"/>
              </a:rPr>
              <a:t>Eytan</a:t>
            </a:r>
            <a:r>
              <a:rPr lang="de-DE" sz="1200">
                <a:latin typeface="+mn-lt"/>
              </a:rPr>
              <a:t> </a:t>
            </a:r>
            <a:r>
              <a:rPr lang="de-DE" sz="1200">
                <a:latin typeface="+mn-lt"/>
              </a:rPr>
              <a:t>Adar</a:t>
            </a:r>
            <a:r>
              <a:rPr lang="de-DE" sz="1200">
                <a:latin typeface="+mn-lt"/>
              </a:rPr>
              <a:t> und </a:t>
            </a:r>
            <a:r>
              <a:rPr lang="de-DE" sz="1200">
                <a:latin typeface="+mn-lt"/>
              </a:rPr>
              <a:t>Vidya</a:t>
            </a:r>
            <a:r>
              <a:rPr lang="de-DE" sz="1200">
                <a:latin typeface="+mn-lt"/>
              </a:rPr>
              <a:t> </a:t>
            </a:r>
            <a:r>
              <a:rPr lang="de-DE" sz="1200">
                <a:latin typeface="+mn-lt"/>
              </a:rPr>
              <a:t>Setlur</a:t>
            </a:r>
            <a:r>
              <a:rPr lang="de-DE" sz="1200">
                <a:latin typeface="+mn-lt"/>
              </a:rPr>
              <a:t> (</a:t>
            </a:r>
            <a:r>
              <a:rPr lang="de-DE" sz="1200">
                <a:latin typeface="+mn-lt"/>
              </a:rPr>
              <a:t>Hg</a:t>
            </a:r>
            <a:r>
              <a:rPr lang="de-DE" sz="1200">
                <a:latin typeface="+mn-lt"/>
              </a:rPr>
              <a:t>.): The 35th Annual ACM Symposium on User Interface Software and Technology. UIST '22: The 35th Annual ACM Symposium on User Interface Software and Technology. </a:t>
            </a:r>
            <a:r>
              <a:rPr lang="de-DE" sz="1200">
                <a:latin typeface="+mn-lt"/>
              </a:rPr>
              <a:t>Bend</a:t>
            </a:r>
            <a:r>
              <a:rPr lang="de-DE" sz="1200">
                <a:latin typeface="+mn-lt"/>
              </a:rPr>
              <a:t> OR USA, 29 10 2022 02 11 2022. New York, NY, USA: ACM, S. 1–21.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84</a:t>
            </a:fld>
            <a:endParaRPr lang="de-DE"/>
          </a:p>
        </p:txBody>
      </p:sp>
    </p:spTree>
  </p:cSld>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Mountapmbeme, </a:t>
            </a:r>
            <a:r>
              <a:rPr lang="de-DE" sz="1200">
                <a:latin typeface="+mn-lt"/>
              </a:rPr>
              <a:t>Aboubakar</a:t>
            </a:r>
            <a:r>
              <a:rPr lang="de-DE" sz="1200">
                <a:latin typeface="+mn-lt"/>
              </a:rPr>
              <a:t>; Okafor, </a:t>
            </a:r>
            <a:r>
              <a:rPr lang="de-DE" sz="1200">
                <a:latin typeface="+mn-lt"/>
              </a:rPr>
              <a:t>Obianuju</a:t>
            </a:r>
            <a:r>
              <a:rPr lang="de-DE" sz="1200">
                <a:latin typeface="+mn-lt"/>
              </a:rPr>
              <a:t>; Ludi, Stephanie (2022): </a:t>
            </a:r>
            <a:r>
              <a:rPr lang="de-DE" sz="1200">
                <a:latin typeface="+mn-lt"/>
              </a:rPr>
              <a:t>Addressing</a:t>
            </a:r>
            <a:r>
              <a:rPr lang="de-DE" sz="1200">
                <a:latin typeface="+mn-lt"/>
              </a:rPr>
              <a:t> Accessibility </a:t>
            </a:r>
            <a:r>
              <a:rPr lang="de-DE" sz="1200">
                <a:latin typeface="+mn-lt"/>
              </a:rPr>
              <a:t>Barriers</a:t>
            </a:r>
            <a:r>
              <a:rPr lang="de-DE" sz="1200">
                <a:latin typeface="+mn-lt"/>
              </a:rPr>
              <a:t> in Programming for People </a:t>
            </a:r>
            <a:r>
              <a:rPr lang="de-DE" sz="1200">
                <a:latin typeface="+mn-lt"/>
              </a:rPr>
              <a:t>with</a:t>
            </a:r>
            <a:r>
              <a:rPr lang="de-DE" sz="1200">
                <a:latin typeface="+mn-lt"/>
              </a:rPr>
              <a:t> Visual </a:t>
            </a:r>
            <a:r>
              <a:rPr lang="de-DE" sz="1200">
                <a:latin typeface="+mn-lt"/>
              </a:rPr>
              <a:t>Impairments</a:t>
            </a:r>
            <a:r>
              <a:rPr lang="de-DE" sz="1200">
                <a:latin typeface="+mn-lt"/>
              </a:rPr>
              <a:t>: A </a:t>
            </a:r>
            <a:r>
              <a:rPr lang="de-DE" sz="1200">
                <a:latin typeface="+mn-lt"/>
              </a:rPr>
              <a:t>Literature</a:t>
            </a:r>
            <a:r>
              <a:rPr lang="de-DE" sz="1200">
                <a:latin typeface="+mn-lt"/>
              </a:rPr>
              <a:t> Review. In: </a:t>
            </a:r>
            <a:r>
              <a:rPr lang="de-DE" sz="1200" i="1">
                <a:latin typeface="+mn-lt"/>
              </a:rPr>
              <a:t>ACM Trans. Access. </a:t>
            </a:r>
            <a:r>
              <a:rPr lang="de-DE" sz="1200" i="1">
                <a:latin typeface="+mn-lt"/>
              </a:rPr>
              <a:t>Comput</a:t>
            </a:r>
            <a:r>
              <a:rPr lang="de-DE" sz="1200" i="1">
                <a:latin typeface="+mn-lt"/>
              </a:rPr>
              <a:t>. </a:t>
            </a:r>
            <a:r>
              <a:rPr lang="de-DE" sz="1200">
                <a:latin typeface="+mn-lt"/>
              </a:rPr>
              <a:t>15 (1), S. 1–26. DOI: 10.1145/3507469.</a:t>
            </a:r>
            <a:endParaRPr/>
          </a:p>
          <a:p>
            <a:pPr marL="171450" indent="-171450">
              <a:buSzPct val="100000"/>
              <a:buFont typeface="Arial"/>
              <a:buChar char="−"/>
              <a:defRPr sz="1800">
                <a:latin typeface="Arial"/>
                <a:ea typeface="Arial"/>
                <a:cs typeface="Arial"/>
              </a:defRPr>
            </a:pPr>
            <a:r>
              <a:rPr lang="de-DE" sz="1200">
                <a:latin typeface="+mn-lt"/>
              </a:rPr>
              <a:t>Lewis, Clayton (2014): </a:t>
            </a:r>
            <a:r>
              <a:rPr lang="de-DE" sz="1200">
                <a:latin typeface="+mn-lt"/>
              </a:rPr>
              <a:t>Nonvisual</a:t>
            </a:r>
            <a:r>
              <a:rPr lang="de-DE" sz="1200">
                <a:latin typeface="+mn-lt"/>
              </a:rPr>
              <a:t> Visual Programming. In: Benedict Du </a:t>
            </a:r>
            <a:r>
              <a:rPr lang="de-DE" sz="1200">
                <a:latin typeface="+mn-lt"/>
              </a:rPr>
              <a:t>Boulay</a:t>
            </a:r>
            <a:r>
              <a:rPr lang="de-DE" sz="1200">
                <a:latin typeface="+mn-lt"/>
              </a:rPr>
              <a:t> und Judith </a:t>
            </a:r>
            <a:r>
              <a:rPr lang="de-DE" sz="1200">
                <a:latin typeface="+mn-lt"/>
              </a:rPr>
              <a:t>Good</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25th Annual Workshop </a:t>
            </a:r>
            <a:r>
              <a:rPr lang="de-DE" sz="1200">
                <a:latin typeface="+mn-lt"/>
              </a:rPr>
              <a:t>of</a:t>
            </a:r>
            <a:r>
              <a:rPr lang="de-DE" sz="1200">
                <a:latin typeface="+mn-lt"/>
              </a:rPr>
              <a:t> </a:t>
            </a:r>
            <a:r>
              <a:rPr lang="de-DE" sz="1200">
                <a:latin typeface="+mn-lt"/>
              </a:rPr>
              <a:t>the</a:t>
            </a:r>
            <a:r>
              <a:rPr lang="de-DE" sz="1200">
                <a:latin typeface="+mn-lt"/>
              </a:rPr>
              <a:t> </a:t>
            </a:r>
            <a:r>
              <a:rPr lang="de-DE" sz="1200">
                <a:latin typeface="+mn-lt"/>
              </a:rPr>
              <a:t>Psychology</a:t>
            </a:r>
            <a:r>
              <a:rPr lang="de-DE" sz="1200">
                <a:latin typeface="+mn-lt"/>
              </a:rPr>
              <a:t> </a:t>
            </a:r>
            <a:r>
              <a:rPr lang="de-DE" sz="1200">
                <a:latin typeface="+mn-lt"/>
              </a:rPr>
              <a:t>of</a:t>
            </a:r>
            <a:r>
              <a:rPr lang="de-DE" sz="1200">
                <a:latin typeface="+mn-lt"/>
              </a:rPr>
              <a:t> Programming Interest Group, PPIG 2014, Brighton, UK, June 25-27, 2014: </a:t>
            </a:r>
            <a:r>
              <a:rPr lang="de-DE" sz="1200">
                <a:latin typeface="+mn-lt"/>
              </a:rPr>
              <a:t>Psychology</a:t>
            </a:r>
            <a:r>
              <a:rPr lang="de-DE" sz="1200">
                <a:latin typeface="+mn-lt"/>
              </a:rPr>
              <a:t> </a:t>
            </a:r>
            <a:r>
              <a:rPr lang="de-DE" sz="1200">
                <a:latin typeface="+mn-lt"/>
              </a:rPr>
              <a:t>of</a:t>
            </a:r>
            <a:r>
              <a:rPr lang="de-DE" sz="1200">
                <a:latin typeface="+mn-lt"/>
              </a:rPr>
              <a:t> Programming Interest Group, S. 17. Online verfügbar unter http://ppig.org/library/paper/nonvisual-visual-programming.</a:t>
            </a:r>
            <a:endParaRPr/>
          </a:p>
          <a:p>
            <a:pPr marL="171450" indent="-171450">
              <a:buSzPct val="100000"/>
              <a:buFont typeface="Arial"/>
              <a:buChar char="−"/>
              <a:defRPr sz="1800">
                <a:latin typeface="Arial"/>
                <a:ea typeface="Arial"/>
                <a:cs typeface="Arial"/>
              </a:defRPr>
            </a:pPr>
            <a:r>
              <a:rPr lang="de-DE" sz="1200">
                <a:latin typeface="+mn-lt"/>
              </a:rPr>
              <a:t>Siegfried, Robert M. (2002): A </a:t>
            </a:r>
            <a:r>
              <a:rPr lang="de-DE" sz="1200">
                <a:latin typeface="+mn-lt"/>
              </a:rPr>
              <a:t>scripting</a:t>
            </a:r>
            <a:r>
              <a:rPr lang="de-DE" sz="1200">
                <a:latin typeface="+mn-lt"/>
              </a:rPr>
              <a:t> </a:t>
            </a:r>
            <a:r>
              <a:rPr lang="de-DE" sz="1200">
                <a:latin typeface="+mn-lt"/>
              </a:rPr>
              <a:t>language</a:t>
            </a:r>
            <a:r>
              <a:rPr lang="de-DE" sz="1200">
                <a:latin typeface="+mn-lt"/>
              </a:rPr>
              <a:t> </a:t>
            </a:r>
            <a:r>
              <a:rPr lang="de-DE" sz="1200">
                <a:latin typeface="+mn-lt"/>
              </a:rPr>
              <a:t>to</a:t>
            </a:r>
            <a:r>
              <a:rPr lang="de-DE" sz="1200">
                <a:latin typeface="+mn-lt"/>
              </a:rPr>
              <a:t> </a:t>
            </a:r>
            <a:r>
              <a:rPr lang="de-DE" sz="1200">
                <a:latin typeface="+mn-lt"/>
              </a:rPr>
              <a:t>help</a:t>
            </a:r>
            <a:r>
              <a:rPr lang="de-DE" sz="1200">
                <a:latin typeface="+mn-lt"/>
              </a:rPr>
              <a:t> </a:t>
            </a:r>
            <a:r>
              <a:rPr lang="de-DE" sz="1200">
                <a:latin typeface="+mn-lt"/>
              </a:rPr>
              <a:t>the</a:t>
            </a:r>
            <a:r>
              <a:rPr lang="de-DE" sz="1200">
                <a:latin typeface="+mn-lt"/>
              </a:rPr>
              <a:t> blind </a:t>
            </a:r>
            <a:r>
              <a:rPr lang="de-DE" sz="1200">
                <a:latin typeface="+mn-lt"/>
              </a:rPr>
              <a:t>to</a:t>
            </a:r>
            <a:r>
              <a:rPr lang="de-DE" sz="1200">
                <a:latin typeface="+mn-lt"/>
              </a:rPr>
              <a:t> </a:t>
            </a:r>
            <a:r>
              <a:rPr lang="de-DE" sz="1200">
                <a:latin typeface="+mn-lt"/>
              </a:rPr>
              <a:t>program</a:t>
            </a:r>
            <a:r>
              <a:rPr lang="de-DE" sz="1200">
                <a:latin typeface="+mn-lt"/>
              </a:rPr>
              <a:t> </a:t>
            </a:r>
            <a:r>
              <a:rPr lang="de-DE" sz="1200">
                <a:latin typeface="+mn-lt"/>
              </a:rPr>
              <a:t>visually</a:t>
            </a:r>
            <a:r>
              <a:rPr lang="de-DE" sz="1200">
                <a:latin typeface="+mn-lt"/>
              </a:rPr>
              <a:t>. In: </a:t>
            </a:r>
            <a:r>
              <a:rPr lang="de-DE" sz="1200" i="1">
                <a:latin typeface="+mn-lt"/>
              </a:rPr>
              <a:t>SIGPLAN Not. </a:t>
            </a:r>
            <a:r>
              <a:rPr lang="de-DE" sz="1200">
                <a:latin typeface="+mn-lt"/>
              </a:rPr>
              <a:t>37 (2), S. 53–56. DOI: 10.1145/568600.568611.</a:t>
            </a:r>
            <a:endParaRPr/>
          </a:p>
          <a:p>
            <a:pPr marL="171450" indent="-171450">
              <a:buSzPct val="100000"/>
              <a:buFont typeface="Arial"/>
              <a:buChar char="−"/>
              <a:defRPr sz="1800">
                <a:latin typeface="Arial"/>
                <a:ea typeface="Arial"/>
                <a:cs typeface="Arial"/>
              </a:defRPr>
            </a:pPr>
            <a:r>
              <a:rPr lang="de-DE" sz="1200">
                <a:latin typeface="+mn-lt"/>
              </a:rPr>
              <a:t>Franqueiro, Kenneth G.; Siegfried, Robert M. (2006): </a:t>
            </a:r>
            <a:r>
              <a:rPr lang="de-DE" sz="1200">
                <a:latin typeface="+mn-lt"/>
              </a:rPr>
              <a:t>Designing</a:t>
            </a:r>
            <a:r>
              <a:rPr lang="de-DE" sz="1200">
                <a:latin typeface="+mn-lt"/>
              </a:rPr>
              <a:t> a </a:t>
            </a:r>
            <a:r>
              <a:rPr lang="de-DE" sz="1200">
                <a:latin typeface="+mn-lt"/>
              </a:rPr>
              <a:t>scripting</a:t>
            </a:r>
            <a:r>
              <a:rPr lang="de-DE" sz="1200">
                <a:latin typeface="+mn-lt"/>
              </a:rPr>
              <a:t> </a:t>
            </a:r>
            <a:r>
              <a:rPr lang="de-DE" sz="1200">
                <a:latin typeface="+mn-lt"/>
              </a:rPr>
              <a:t>language</a:t>
            </a:r>
            <a:r>
              <a:rPr lang="de-DE" sz="1200">
                <a:latin typeface="+mn-lt"/>
              </a:rPr>
              <a:t> </a:t>
            </a:r>
            <a:r>
              <a:rPr lang="de-DE" sz="1200">
                <a:latin typeface="+mn-lt"/>
              </a:rPr>
              <a:t>to</a:t>
            </a:r>
            <a:r>
              <a:rPr lang="de-DE" sz="1200">
                <a:latin typeface="+mn-lt"/>
              </a:rPr>
              <a:t> </a:t>
            </a:r>
            <a:r>
              <a:rPr lang="de-DE" sz="1200">
                <a:latin typeface="+mn-lt"/>
              </a:rPr>
              <a:t>help</a:t>
            </a:r>
            <a:r>
              <a:rPr lang="de-DE" sz="1200">
                <a:latin typeface="+mn-lt"/>
              </a:rPr>
              <a:t> </a:t>
            </a:r>
            <a:r>
              <a:rPr lang="de-DE" sz="1200">
                <a:latin typeface="+mn-lt"/>
              </a:rPr>
              <a:t>the</a:t>
            </a:r>
            <a:r>
              <a:rPr lang="de-DE" sz="1200">
                <a:latin typeface="+mn-lt"/>
              </a:rPr>
              <a:t> blind </a:t>
            </a:r>
            <a:r>
              <a:rPr lang="de-DE" sz="1200">
                <a:latin typeface="+mn-lt"/>
              </a:rPr>
              <a:t>program</a:t>
            </a:r>
            <a:r>
              <a:rPr lang="de-DE" sz="1200">
                <a:latin typeface="+mn-lt"/>
              </a:rPr>
              <a:t> </a:t>
            </a:r>
            <a:r>
              <a:rPr lang="de-DE" sz="1200">
                <a:latin typeface="+mn-lt"/>
              </a:rPr>
              <a:t>visually</a:t>
            </a:r>
            <a:r>
              <a:rPr lang="de-DE" sz="1200">
                <a:latin typeface="+mn-lt"/>
              </a:rPr>
              <a:t>. In: Simeon </a:t>
            </a:r>
            <a:r>
              <a:rPr lang="de-DE" sz="1200">
                <a:latin typeface="+mn-lt"/>
              </a:rPr>
              <a:t>Keates</a:t>
            </a:r>
            <a:r>
              <a:rPr lang="de-DE" sz="1200">
                <a:latin typeface="+mn-lt"/>
              </a:rPr>
              <a:t> und Simon Harper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8th international ACM SIGACCESS </a:t>
            </a:r>
            <a:r>
              <a:rPr lang="de-DE" sz="1200">
                <a:latin typeface="+mn-lt"/>
              </a:rPr>
              <a:t>conference</a:t>
            </a:r>
            <a:r>
              <a:rPr lang="de-DE" sz="1200">
                <a:latin typeface="+mn-lt"/>
              </a:rPr>
              <a:t> on Computers and </a:t>
            </a:r>
            <a:r>
              <a:rPr lang="de-DE" sz="1200">
                <a:latin typeface="+mn-lt"/>
              </a:rPr>
              <a:t>accessibility</a:t>
            </a:r>
            <a:r>
              <a:rPr lang="de-DE" sz="1200">
                <a:latin typeface="+mn-lt"/>
              </a:rPr>
              <a:t>. ASSETS06: The 8th International ACM SIGACCESS Conference on Computers and Accessibility. Portland Oregon USA, 23 10 2006 25 10 2006. New York, NY, USA: ACM, S. 241–242.</a:t>
            </a:r>
            <a:endParaRPr/>
          </a:p>
          <a:p>
            <a:pPr marL="171450" indent="-171450">
              <a:buSzPct val="100000"/>
              <a:buFont typeface="Arial"/>
              <a:buChar char="−"/>
              <a:defRPr sz="1800">
                <a:latin typeface="Arial"/>
                <a:ea typeface="Arial"/>
                <a:cs typeface="Arial"/>
              </a:defRPr>
            </a:pPr>
            <a:r>
              <a:rPr lang="de-DE" sz="1200">
                <a:latin typeface="+mn-lt"/>
              </a:rPr>
              <a:t>Konecki; Mario (2012): A </a:t>
            </a:r>
            <a:r>
              <a:rPr lang="de-DE" sz="1200">
                <a:latin typeface="+mn-lt"/>
              </a:rPr>
              <a:t>new</a:t>
            </a:r>
            <a:r>
              <a:rPr lang="de-DE" sz="1200">
                <a:latin typeface="+mn-lt"/>
              </a:rPr>
              <a:t> </a:t>
            </a:r>
            <a:r>
              <a:rPr lang="de-DE" sz="1200">
                <a:latin typeface="+mn-lt"/>
              </a:rPr>
              <a:t>approach</a:t>
            </a:r>
            <a:r>
              <a:rPr lang="de-DE" sz="1200">
                <a:latin typeface="+mn-lt"/>
              </a:rPr>
              <a:t> </a:t>
            </a:r>
            <a:r>
              <a:rPr lang="de-DE" sz="1200">
                <a:latin typeface="+mn-lt"/>
              </a:rPr>
              <a:t>towards</a:t>
            </a:r>
            <a:r>
              <a:rPr lang="de-DE" sz="1200">
                <a:latin typeface="+mn-lt"/>
              </a:rPr>
              <a:t> </a:t>
            </a:r>
            <a:r>
              <a:rPr lang="de-DE" sz="1200">
                <a:latin typeface="+mn-lt"/>
              </a:rPr>
              <a:t>visual</a:t>
            </a:r>
            <a:r>
              <a:rPr lang="de-DE" sz="1200">
                <a:latin typeface="+mn-lt"/>
              </a:rPr>
              <a:t> </a:t>
            </a:r>
            <a:r>
              <a:rPr lang="de-DE" sz="1200">
                <a:latin typeface="+mn-lt"/>
              </a:rPr>
              <a:t>programming</a:t>
            </a:r>
            <a:r>
              <a:rPr lang="de-DE" sz="1200">
                <a:latin typeface="+mn-lt"/>
              </a:rPr>
              <a:t> for </a:t>
            </a:r>
            <a:r>
              <a:rPr lang="de-DE" sz="1200">
                <a:latin typeface="+mn-lt"/>
              </a:rPr>
              <a:t>the</a:t>
            </a:r>
            <a:r>
              <a:rPr lang="de-DE" sz="1200">
                <a:latin typeface="+mn-lt"/>
              </a:rPr>
              <a:t> </a:t>
            </a:r>
            <a:r>
              <a:rPr lang="de-DE" sz="1200">
                <a:latin typeface="+mn-lt"/>
              </a:rPr>
              <a:t>blinds</a:t>
            </a:r>
            <a:r>
              <a:rPr lang="de-DE" sz="1200">
                <a:latin typeface="+mn-lt"/>
              </a:rPr>
              <a:t>. In: MIPRO 2012 - 35th Int. </a:t>
            </a:r>
            <a:r>
              <a:rPr lang="de-DE" sz="1200">
                <a:latin typeface="+mn-lt"/>
              </a:rPr>
              <a:t>Conv</a:t>
            </a:r>
            <a:r>
              <a:rPr lang="de-DE" sz="1200">
                <a:latin typeface="+mn-lt"/>
              </a:rPr>
              <a:t>. Inf. Commun. </a:t>
            </a:r>
            <a:r>
              <a:rPr lang="de-DE" sz="1200">
                <a:latin typeface="+mn-lt"/>
              </a:rPr>
              <a:t>Technol</a:t>
            </a:r>
            <a:r>
              <a:rPr lang="de-DE" sz="1200">
                <a:latin typeface="+mn-lt"/>
              </a:rPr>
              <a:t>. </a:t>
            </a:r>
            <a:r>
              <a:rPr lang="de-DE" sz="1200">
                <a:latin typeface="+mn-lt"/>
              </a:rPr>
              <a:t>Electron</a:t>
            </a:r>
            <a:r>
              <a:rPr lang="de-DE" sz="1200">
                <a:latin typeface="+mn-lt"/>
              </a:rPr>
              <a:t>. </a:t>
            </a:r>
            <a:r>
              <a:rPr lang="de-DE" sz="1200">
                <a:latin typeface="+mn-lt"/>
              </a:rPr>
              <a:t>Microelectron</a:t>
            </a:r>
            <a:r>
              <a:rPr lang="de-DE" sz="1200">
                <a:latin typeface="+mn-lt"/>
              </a:rPr>
              <a:t>. - </a:t>
            </a:r>
            <a:r>
              <a:rPr lang="de-DE" sz="1200">
                <a:latin typeface="+mn-lt"/>
              </a:rPr>
              <a:t>Proc</a:t>
            </a:r>
            <a:r>
              <a:rPr lang="de-DE" sz="1200">
                <a:latin typeface="+mn-lt"/>
              </a:rPr>
              <a:t>., S. 935–940. Online verfügbar unter https://ieeexplore.ieee.org/document/6240777.</a:t>
            </a:r>
            <a:endParaRPr/>
          </a:p>
          <a:p>
            <a:pPr marL="171450" indent="-171450">
              <a:buSzPct val="100000"/>
              <a:buFont typeface="Arial"/>
              <a:buChar char="−"/>
              <a:defRPr sz="1800">
                <a:latin typeface="Arial"/>
                <a:ea typeface="Arial"/>
                <a:cs typeface="Arial"/>
              </a:defRPr>
            </a:pPr>
            <a:r>
              <a:rPr lang="de-DE" sz="1200">
                <a:latin typeface="+mn-lt"/>
              </a:rPr>
              <a:t>Sánchez, Jaime; </a:t>
            </a:r>
            <a:r>
              <a:rPr lang="de-DE" sz="1200">
                <a:latin typeface="+mn-lt"/>
              </a:rPr>
              <a:t>Aguayo</a:t>
            </a:r>
            <a:r>
              <a:rPr lang="de-DE" sz="1200">
                <a:latin typeface="+mn-lt"/>
              </a:rPr>
              <a:t>, Fernando (2006): APL: Audio Programming Language for Blind </a:t>
            </a:r>
            <a:r>
              <a:rPr lang="de-DE" sz="1200">
                <a:latin typeface="+mn-lt"/>
              </a:rPr>
              <a:t>Learners</a:t>
            </a:r>
            <a:r>
              <a:rPr lang="de-DE" sz="1200">
                <a:latin typeface="+mn-lt"/>
              </a:rPr>
              <a:t>. In: David Hutchison, Takeo </a:t>
            </a:r>
            <a:r>
              <a:rPr lang="de-DE" sz="1200">
                <a:latin typeface="+mn-lt"/>
              </a:rPr>
              <a:t>Kanade</a:t>
            </a:r>
            <a:r>
              <a:rPr lang="de-DE" sz="1200">
                <a:latin typeface="+mn-lt"/>
              </a:rPr>
              <a:t>, Josef Kittler, Jon M. Kleinberg, Friedemann Mattern, John C. Mitchell et al. (</a:t>
            </a:r>
            <a:r>
              <a:rPr lang="de-DE" sz="1200">
                <a:latin typeface="+mn-lt"/>
              </a:rPr>
              <a:t>Hg</a:t>
            </a:r>
            <a:r>
              <a:rPr lang="de-DE" sz="1200">
                <a:latin typeface="+mn-lt"/>
              </a:rPr>
              <a:t>.): Computers </a:t>
            </a:r>
            <a:r>
              <a:rPr lang="de-DE" sz="1200">
                <a:latin typeface="+mn-lt"/>
              </a:rPr>
              <a:t>Helping</a:t>
            </a:r>
            <a:r>
              <a:rPr lang="de-DE" sz="1200">
                <a:latin typeface="+mn-lt"/>
              </a:rPr>
              <a:t> People </a:t>
            </a:r>
            <a:r>
              <a:rPr lang="de-DE" sz="1200">
                <a:latin typeface="+mn-lt"/>
              </a:rPr>
              <a:t>with</a:t>
            </a:r>
            <a:r>
              <a:rPr lang="de-DE" sz="1200">
                <a:latin typeface="+mn-lt"/>
              </a:rPr>
              <a:t> Special Needs, Bd. 4061. Berlin, Heidelberg: Springer Berlin Heidelberg (</a:t>
            </a:r>
            <a:r>
              <a:rPr lang="de-DE" sz="1200">
                <a:latin typeface="+mn-lt"/>
              </a:rPr>
              <a:t>Lecture</a:t>
            </a:r>
            <a:r>
              <a:rPr lang="de-DE" sz="1200">
                <a:latin typeface="+mn-lt"/>
              </a:rPr>
              <a:t> Notes in Computer Science), S. 1334–1341.</a:t>
            </a:r>
            <a:endParaRPr/>
          </a:p>
          <a:p>
            <a:pPr marL="171450" indent="-171450">
              <a:buSzPct val="100000"/>
              <a:buFont typeface="Arial"/>
              <a:buChar char="−"/>
              <a:defRPr sz="1800">
                <a:latin typeface="Arial"/>
                <a:ea typeface="Arial"/>
                <a:cs typeface="Arial"/>
              </a:defRPr>
            </a:pPr>
            <a:r>
              <a:rPr lang="de-DE" sz="1200">
                <a:latin typeface="+mn-lt"/>
              </a:rPr>
              <a:t>Sánchez, Jaime; </a:t>
            </a:r>
            <a:r>
              <a:rPr lang="de-DE" sz="1200">
                <a:latin typeface="+mn-lt"/>
              </a:rPr>
              <a:t>Aguayo</a:t>
            </a:r>
            <a:r>
              <a:rPr lang="de-DE" sz="1200">
                <a:latin typeface="+mn-lt"/>
              </a:rPr>
              <a:t>, Fernando (2005): Blind </a:t>
            </a:r>
            <a:r>
              <a:rPr lang="de-DE" sz="1200">
                <a:latin typeface="+mn-lt"/>
              </a:rPr>
              <a:t>learners</a:t>
            </a:r>
            <a:r>
              <a:rPr lang="de-DE" sz="1200">
                <a:latin typeface="+mn-lt"/>
              </a:rPr>
              <a:t> </a:t>
            </a:r>
            <a:r>
              <a:rPr lang="de-DE" sz="1200">
                <a:latin typeface="+mn-lt"/>
              </a:rPr>
              <a:t>programming</a:t>
            </a:r>
            <a:r>
              <a:rPr lang="de-DE" sz="1200">
                <a:latin typeface="+mn-lt"/>
              </a:rPr>
              <a:t> </a:t>
            </a:r>
            <a:r>
              <a:rPr lang="de-DE" sz="1200">
                <a:latin typeface="+mn-lt"/>
              </a:rPr>
              <a:t>through</a:t>
            </a:r>
            <a:r>
              <a:rPr lang="de-DE" sz="1200">
                <a:latin typeface="+mn-lt"/>
              </a:rPr>
              <a:t> </a:t>
            </a:r>
            <a:r>
              <a:rPr lang="de-DE" sz="1200">
                <a:latin typeface="+mn-lt"/>
              </a:rPr>
              <a:t>audio</a:t>
            </a:r>
            <a:r>
              <a:rPr lang="de-DE" sz="1200">
                <a:latin typeface="+mn-lt"/>
              </a:rPr>
              <a:t>. In: Gerrit van der </a:t>
            </a:r>
            <a:r>
              <a:rPr lang="de-DE" sz="1200">
                <a:latin typeface="+mn-lt"/>
              </a:rPr>
              <a:t>Veer</a:t>
            </a:r>
            <a:r>
              <a:rPr lang="de-DE" sz="1200">
                <a:latin typeface="+mn-lt"/>
              </a:rPr>
              <a:t> und Carolyn Gale (</a:t>
            </a:r>
            <a:r>
              <a:rPr lang="de-DE" sz="1200">
                <a:latin typeface="+mn-lt"/>
              </a:rPr>
              <a:t>Hg</a:t>
            </a:r>
            <a:r>
              <a:rPr lang="de-DE" sz="1200">
                <a:latin typeface="+mn-lt"/>
              </a:rPr>
              <a:t>.): CHI '05 Extended Abstracts on Human </a:t>
            </a:r>
            <a:r>
              <a:rPr lang="de-DE" sz="1200">
                <a:latin typeface="+mn-lt"/>
              </a:rPr>
              <a:t>Factors</a:t>
            </a:r>
            <a:r>
              <a:rPr lang="de-DE" sz="1200">
                <a:latin typeface="+mn-lt"/>
              </a:rPr>
              <a:t> in Computing Systems. CHI05: CHI 2005 Conference on Human </a:t>
            </a:r>
            <a:r>
              <a:rPr lang="de-DE" sz="1200">
                <a:latin typeface="+mn-lt"/>
              </a:rPr>
              <a:t>Factors</a:t>
            </a:r>
            <a:r>
              <a:rPr lang="de-DE" sz="1200">
                <a:latin typeface="+mn-lt"/>
              </a:rPr>
              <a:t> in Computing Systems. Portland OR USA, 02 04 2005 07 04 2005. New York, NY, USA: ACM, S. 1769–1772.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85</a:t>
            </a:fld>
            <a:endParaRPr lang="de-DE"/>
          </a:p>
        </p:txBody>
      </p:sp>
    </p:spTree>
  </p:cSld>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Erkennbar, dass Sprache zum Erstellen einer GUI geringe Anzahl an Sonderzeichen verwendet</a:t>
            </a:r>
            <a:endParaRPr/>
          </a:p>
          <a:p>
            <a:pPr marL="171450" indent="-171450">
              <a:buSzPct val="100000"/>
              <a:buFont typeface="Arial"/>
              <a:buChar char="−"/>
              <a:defRPr/>
            </a:pPr>
            <a:r>
              <a:rPr lang="de-DE" sz="1200">
                <a:latin typeface="+mn-lt"/>
              </a:rPr>
              <a:t>Einrückung nicht notwendig, da auf Schlüsselwörter wie „End“ zurückgegriffen wird, um Ende eines UI-Elements anzuzeigen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Siegfried, Robert M. (2002): A </a:t>
            </a:r>
            <a:r>
              <a:rPr lang="de-DE" sz="1200">
                <a:latin typeface="+mn-lt"/>
              </a:rPr>
              <a:t>scripting</a:t>
            </a:r>
            <a:r>
              <a:rPr lang="de-DE" sz="1200">
                <a:latin typeface="+mn-lt"/>
              </a:rPr>
              <a:t> </a:t>
            </a:r>
            <a:r>
              <a:rPr lang="de-DE" sz="1200">
                <a:latin typeface="+mn-lt"/>
              </a:rPr>
              <a:t>language</a:t>
            </a:r>
            <a:r>
              <a:rPr lang="de-DE" sz="1200">
                <a:latin typeface="+mn-lt"/>
              </a:rPr>
              <a:t> </a:t>
            </a:r>
            <a:r>
              <a:rPr lang="de-DE" sz="1200">
                <a:latin typeface="+mn-lt"/>
              </a:rPr>
              <a:t>to</a:t>
            </a:r>
            <a:r>
              <a:rPr lang="de-DE" sz="1200">
                <a:latin typeface="+mn-lt"/>
              </a:rPr>
              <a:t> </a:t>
            </a:r>
            <a:r>
              <a:rPr lang="de-DE" sz="1200">
                <a:latin typeface="+mn-lt"/>
              </a:rPr>
              <a:t>help</a:t>
            </a:r>
            <a:r>
              <a:rPr lang="de-DE" sz="1200">
                <a:latin typeface="+mn-lt"/>
              </a:rPr>
              <a:t> </a:t>
            </a:r>
            <a:r>
              <a:rPr lang="de-DE" sz="1200">
                <a:latin typeface="+mn-lt"/>
              </a:rPr>
              <a:t>the</a:t>
            </a:r>
            <a:r>
              <a:rPr lang="de-DE" sz="1200">
                <a:latin typeface="+mn-lt"/>
              </a:rPr>
              <a:t> blind </a:t>
            </a:r>
            <a:r>
              <a:rPr lang="de-DE" sz="1200">
                <a:latin typeface="+mn-lt"/>
              </a:rPr>
              <a:t>to</a:t>
            </a:r>
            <a:r>
              <a:rPr lang="de-DE" sz="1200">
                <a:latin typeface="+mn-lt"/>
              </a:rPr>
              <a:t> </a:t>
            </a:r>
            <a:r>
              <a:rPr lang="de-DE" sz="1200">
                <a:latin typeface="+mn-lt"/>
              </a:rPr>
              <a:t>program</a:t>
            </a:r>
            <a:r>
              <a:rPr lang="de-DE" sz="1200">
                <a:latin typeface="+mn-lt"/>
              </a:rPr>
              <a:t> </a:t>
            </a:r>
            <a:r>
              <a:rPr lang="de-DE" sz="1200">
                <a:latin typeface="+mn-lt"/>
              </a:rPr>
              <a:t>visually</a:t>
            </a:r>
            <a:r>
              <a:rPr lang="de-DE" sz="1200">
                <a:latin typeface="+mn-lt"/>
              </a:rPr>
              <a:t>. In: </a:t>
            </a:r>
            <a:r>
              <a:rPr lang="de-DE" sz="1200" i="1">
                <a:latin typeface="+mn-lt"/>
              </a:rPr>
              <a:t>SIGPLAN Not. </a:t>
            </a:r>
            <a:r>
              <a:rPr lang="de-DE" sz="1200">
                <a:latin typeface="+mn-lt"/>
              </a:rPr>
              <a:t>37 (2), S. 53–56. DOI: 10.1145/568600.568611.</a:t>
            </a:r>
            <a:endParaRPr/>
          </a:p>
          <a:p>
            <a:pPr marL="171450" indent="-171450">
              <a:buSzPct val="100000"/>
              <a:buFont typeface="Arial"/>
              <a:buChar char="−"/>
              <a:defRPr sz="1800">
                <a:latin typeface="Arial"/>
                <a:ea typeface="Arial"/>
                <a:cs typeface="Arial"/>
              </a:defRPr>
            </a:pPr>
            <a:r>
              <a:rPr lang="de-DE" sz="1200">
                <a:latin typeface="+mn-lt"/>
              </a:rPr>
              <a:t>Franqueiro, Kenneth G.; Siegfried, Robert M. (2006): </a:t>
            </a:r>
            <a:r>
              <a:rPr lang="de-DE" sz="1200">
                <a:latin typeface="+mn-lt"/>
              </a:rPr>
              <a:t>Designing</a:t>
            </a:r>
            <a:r>
              <a:rPr lang="de-DE" sz="1200">
                <a:latin typeface="+mn-lt"/>
              </a:rPr>
              <a:t> a </a:t>
            </a:r>
            <a:r>
              <a:rPr lang="de-DE" sz="1200">
                <a:latin typeface="+mn-lt"/>
              </a:rPr>
              <a:t>scripting</a:t>
            </a:r>
            <a:r>
              <a:rPr lang="de-DE" sz="1200">
                <a:latin typeface="+mn-lt"/>
              </a:rPr>
              <a:t> </a:t>
            </a:r>
            <a:r>
              <a:rPr lang="de-DE" sz="1200">
                <a:latin typeface="+mn-lt"/>
              </a:rPr>
              <a:t>language</a:t>
            </a:r>
            <a:r>
              <a:rPr lang="de-DE" sz="1200">
                <a:latin typeface="+mn-lt"/>
              </a:rPr>
              <a:t> </a:t>
            </a:r>
            <a:r>
              <a:rPr lang="de-DE" sz="1200">
                <a:latin typeface="+mn-lt"/>
              </a:rPr>
              <a:t>to</a:t>
            </a:r>
            <a:r>
              <a:rPr lang="de-DE" sz="1200">
                <a:latin typeface="+mn-lt"/>
              </a:rPr>
              <a:t> </a:t>
            </a:r>
            <a:r>
              <a:rPr lang="de-DE" sz="1200">
                <a:latin typeface="+mn-lt"/>
              </a:rPr>
              <a:t>help</a:t>
            </a:r>
            <a:r>
              <a:rPr lang="de-DE" sz="1200">
                <a:latin typeface="+mn-lt"/>
              </a:rPr>
              <a:t> </a:t>
            </a:r>
            <a:r>
              <a:rPr lang="de-DE" sz="1200">
                <a:latin typeface="+mn-lt"/>
              </a:rPr>
              <a:t>the</a:t>
            </a:r>
            <a:r>
              <a:rPr lang="de-DE" sz="1200">
                <a:latin typeface="+mn-lt"/>
              </a:rPr>
              <a:t> blind </a:t>
            </a:r>
            <a:r>
              <a:rPr lang="de-DE" sz="1200">
                <a:latin typeface="+mn-lt"/>
              </a:rPr>
              <a:t>program</a:t>
            </a:r>
            <a:r>
              <a:rPr lang="de-DE" sz="1200">
                <a:latin typeface="+mn-lt"/>
              </a:rPr>
              <a:t> </a:t>
            </a:r>
            <a:r>
              <a:rPr lang="de-DE" sz="1200">
                <a:latin typeface="+mn-lt"/>
              </a:rPr>
              <a:t>visually</a:t>
            </a:r>
            <a:r>
              <a:rPr lang="de-DE" sz="1200">
                <a:latin typeface="+mn-lt"/>
              </a:rPr>
              <a:t>. In: Simeon </a:t>
            </a:r>
            <a:r>
              <a:rPr lang="de-DE" sz="1200">
                <a:latin typeface="+mn-lt"/>
              </a:rPr>
              <a:t>Keates</a:t>
            </a:r>
            <a:r>
              <a:rPr lang="de-DE" sz="1200">
                <a:latin typeface="+mn-lt"/>
              </a:rPr>
              <a:t> und Simon Harper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8th international ACM SIGACCESS </a:t>
            </a:r>
            <a:r>
              <a:rPr lang="de-DE" sz="1200">
                <a:latin typeface="+mn-lt"/>
              </a:rPr>
              <a:t>conference</a:t>
            </a:r>
            <a:r>
              <a:rPr lang="de-DE" sz="1200">
                <a:latin typeface="+mn-lt"/>
              </a:rPr>
              <a:t> on Computers and </a:t>
            </a:r>
            <a:r>
              <a:rPr lang="de-DE" sz="1200">
                <a:latin typeface="+mn-lt"/>
              </a:rPr>
              <a:t>accessibility</a:t>
            </a:r>
            <a:r>
              <a:rPr lang="de-DE" sz="1200">
                <a:latin typeface="+mn-lt"/>
              </a:rPr>
              <a:t>. ASSETS06: The 8th International ACM SIGACCESS Conference on Computers and Accessibility. Portland Oregon USA, 23 10 2006 25 10 2006. New York, NY, USA: ACM, S. 241–242.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86</a:t>
            </a:fld>
            <a:endParaRPr lang="de-DE"/>
          </a:p>
        </p:txBody>
      </p:sp>
    </p:spTree>
  </p:cSld>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Illustriert Prozess, wie GUIDL-Source-Code zu GUI-Code reinterpretiert wird, um in gängige Benutzungsschnittstellen eingebaut zu werden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Konecki; Mario: A </a:t>
            </a:r>
            <a:r>
              <a:rPr lang="de-DE" sz="1200">
                <a:latin typeface="+mn-lt"/>
              </a:rPr>
              <a:t>new</a:t>
            </a:r>
            <a:r>
              <a:rPr lang="de-DE" sz="1200">
                <a:latin typeface="+mn-lt"/>
              </a:rPr>
              <a:t> </a:t>
            </a:r>
            <a:r>
              <a:rPr lang="de-DE" sz="1200">
                <a:latin typeface="+mn-lt"/>
              </a:rPr>
              <a:t>approach</a:t>
            </a:r>
            <a:r>
              <a:rPr lang="de-DE" sz="1200">
                <a:latin typeface="+mn-lt"/>
              </a:rPr>
              <a:t> </a:t>
            </a:r>
            <a:r>
              <a:rPr lang="de-DE" sz="1200">
                <a:latin typeface="+mn-lt"/>
              </a:rPr>
              <a:t>towards</a:t>
            </a:r>
            <a:r>
              <a:rPr lang="de-DE" sz="1200">
                <a:latin typeface="+mn-lt"/>
              </a:rPr>
              <a:t> </a:t>
            </a:r>
            <a:r>
              <a:rPr lang="de-DE" sz="1200">
                <a:latin typeface="+mn-lt"/>
              </a:rPr>
              <a:t>visual</a:t>
            </a:r>
            <a:r>
              <a:rPr lang="de-DE" sz="1200">
                <a:latin typeface="+mn-lt"/>
              </a:rPr>
              <a:t> </a:t>
            </a:r>
            <a:r>
              <a:rPr lang="de-DE" sz="1200">
                <a:latin typeface="+mn-lt"/>
              </a:rPr>
              <a:t>programming</a:t>
            </a:r>
            <a:r>
              <a:rPr lang="de-DE" sz="1200">
                <a:latin typeface="+mn-lt"/>
              </a:rPr>
              <a:t> for </a:t>
            </a:r>
            <a:r>
              <a:rPr lang="de-DE" sz="1200">
                <a:latin typeface="+mn-lt"/>
              </a:rPr>
              <a:t>the</a:t>
            </a:r>
            <a:r>
              <a:rPr lang="de-DE" sz="1200">
                <a:latin typeface="+mn-lt"/>
              </a:rPr>
              <a:t> </a:t>
            </a:r>
            <a:r>
              <a:rPr lang="de-DE" sz="1200">
                <a:latin typeface="+mn-lt"/>
              </a:rPr>
              <a:t>blinds</a:t>
            </a:r>
            <a:r>
              <a:rPr lang="de-DE" sz="1200">
                <a:latin typeface="+mn-lt"/>
              </a:rPr>
              <a:t>. In: MIPRO 2012 - 35th Int. </a:t>
            </a:r>
            <a:r>
              <a:rPr lang="de-DE" sz="1200">
                <a:latin typeface="+mn-lt"/>
              </a:rPr>
              <a:t>Conv</a:t>
            </a:r>
            <a:r>
              <a:rPr lang="de-DE" sz="1200">
                <a:latin typeface="+mn-lt"/>
              </a:rPr>
              <a:t>. Inf. Commun. </a:t>
            </a:r>
            <a:r>
              <a:rPr lang="de-DE" sz="1200">
                <a:latin typeface="+mn-lt"/>
              </a:rPr>
              <a:t>Technol</a:t>
            </a:r>
            <a:r>
              <a:rPr lang="de-DE" sz="1200">
                <a:latin typeface="+mn-lt"/>
              </a:rPr>
              <a:t>. </a:t>
            </a:r>
            <a:r>
              <a:rPr lang="de-DE" sz="1200">
                <a:latin typeface="+mn-lt"/>
              </a:rPr>
              <a:t>Electron</a:t>
            </a:r>
            <a:r>
              <a:rPr lang="de-DE" sz="1200">
                <a:latin typeface="+mn-lt"/>
              </a:rPr>
              <a:t>. </a:t>
            </a:r>
            <a:r>
              <a:rPr lang="de-DE" sz="1200">
                <a:latin typeface="+mn-lt"/>
              </a:rPr>
              <a:t>Microelectron</a:t>
            </a:r>
            <a:r>
              <a:rPr lang="de-DE" sz="1200">
                <a:latin typeface="+mn-lt"/>
              </a:rPr>
              <a:t>. - </a:t>
            </a:r>
            <a:r>
              <a:rPr lang="de-DE" sz="1200">
                <a:latin typeface="+mn-lt"/>
              </a:rPr>
              <a:t>Proc</a:t>
            </a:r>
            <a:r>
              <a:rPr lang="de-DE" sz="1200">
                <a:latin typeface="+mn-lt"/>
              </a:rPr>
              <a:t>., S. 935–940. Online verfügbar unter https://ieeexplore.ieee.org/document/6240777.</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87</a:t>
            </a:fld>
            <a:endParaRPr lang="de-DE"/>
          </a:p>
        </p:txBody>
      </p:sp>
    </p:spTree>
  </p:cSld>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Zeigt alle möglichen Befehle auf, die über eine auditive Steuermöglichkeit verwendet werden können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Sánchez, Jaime; </a:t>
            </a:r>
            <a:r>
              <a:rPr lang="de-DE" sz="1200">
                <a:latin typeface="+mn-lt"/>
              </a:rPr>
              <a:t>Aguayo</a:t>
            </a:r>
            <a:r>
              <a:rPr lang="de-DE" sz="1200">
                <a:latin typeface="+mn-lt"/>
              </a:rPr>
              <a:t>, Fernando (2006): APL: Audio Programming Language for Blind </a:t>
            </a:r>
            <a:r>
              <a:rPr lang="de-DE" sz="1200">
                <a:latin typeface="+mn-lt"/>
              </a:rPr>
              <a:t>Learners</a:t>
            </a:r>
            <a:r>
              <a:rPr lang="de-DE" sz="1200">
                <a:latin typeface="+mn-lt"/>
              </a:rPr>
              <a:t>. In: David Hutchison, Takeo </a:t>
            </a:r>
            <a:r>
              <a:rPr lang="de-DE" sz="1200">
                <a:latin typeface="+mn-lt"/>
              </a:rPr>
              <a:t>Kanade</a:t>
            </a:r>
            <a:r>
              <a:rPr lang="de-DE" sz="1200">
                <a:latin typeface="+mn-lt"/>
              </a:rPr>
              <a:t>, Josef Kittler, Jon M. Kleinberg, Friedemann Mattern, John C. Mitchell et al. (</a:t>
            </a:r>
            <a:r>
              <a:rPr lang="de-DE" sz="1200">
                <a:latin typeface="+mn-lt"/>
              </a:rPr>
              <a:t>Hg</a:t>
            </a:r>
            <a:r>
              <a:rPr lang="de-DE" sz="1200">
                <a:latin typeface="+mn-lt"/>
              </a:rPr>
              <a:t>.): Computers </a:t>
            </a:r>
            <a:r>
              <a:rPr lang="de-DE" sz="1200">
                <a:latin typeface="+mn-lt"/>
              </a:rPr>
              <a:t>Helping</a:t>
            </a:r>
            <a:r>
              <a:rPr lang="de-DE" sz="1200">
                <a:latin typeface="+mn-lt"/>
              </a:rPr>
              <a:t> People </a:t>
            </a:r>
            <a:r>
              <a:rPr lang="de-DE" sz="1200">
                <a:latin typeface="+mn-lt"/>
              </a:rPr>
              <a:t>with</a:t>
            </a:r>
            <a:r>
              <a:rPr lang="de-DE" sz="1200">
                <a:latin typeface="+mn-lt"/>
              </a:rPr>
              <a:t> Special Needs, Bd. 4061. Berlin, Heidelberg: Springer Berlin Heidelberg (</a:t>
            </a:r>
            <a:r>
              <a:rPr lang="de-DE" sz="1200">
                <a:latin typeface="+mn-lt"/>
              </a:rPr>
              <a:t>Lecture</a:t>
            </a:r>
            <a:r>
              <a:rPr lang="de-DE" sz="1200">
                <a:latin typeface="+mn-lt"/>
              </a:rPr>
              <a:t> Notes in Computer Science), S. 1334–1341.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88</a:t>
            </a:fld>
            <a:endParaRPr lang="de-DE"/>
          </a:p>
        </p:txBody>
      </p:sp>
    </p:spTree>
  </p:cSld>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b="1"/>
            </a:pPr>
            <a:r>
              <a:rPr lang="de-DE" sz="1200">
                <a:latin typeface="+mn-lt"/>
              </a:rPr>
              <a:t>Begriffsbestimmung – Evidenzbasiert </a:t>
            </a:r>
            <a:r>
              <a:rPr lang="de-DE" sz="1200" b="0">
                <a:latin typeface="+mn-lt"/>
              </a:rPr>
              <a:t>(s. </a:t>
            </a:r>
            <a:r>
              <a:rPr lang="de-DE" sz="1200" b="0" i="1">
                <a:latin typeface="+mn-lt"/>
              </a:rPr>
              <a:t>https://quorumlanguage.com/evidence.html</a:t>
            </a:r>
            <a:r>
              <a:rPr lang="de-DE" sz="1200" b="0">
                <a:latin typeface="+mn-lt"/>
              </a:rPr>
              <a:t>):</a:t>
            </a:r>
            <a:endParaRPr/>
          </a:p>
          <a:p>
            <a:pPr marL="171450" indent="-171450">
              <a:buFont typeface="Symbol"/>
              <a:buChar char="-"/>
              <a:defRPr b="1"/>
            </a:pPr>
            <a:r>
              <a:rPr lang="de-DE" sz="1200" b="0">
                <a:latin typeface="+mn-lt"/>
              </a:rPr>
              <a:t>Programmiersprachen sind zentraler Bestandteil in einem </a:t>
            </a:r>
            <a:r>
              <a:rPr lang="de-DE" sz="1200" b="1">
                <a:latin typeface="+mn-lt"/>
              </a:rPr>
              <a:t>inklusiven </a:t>
            </a:r>
            <a:r>
              <a:rPr lang="de-DE" sz="1200" b="0">
                <a:latin typeface="+mn-lt"/>
              </a:rPr>
              <a:t>Informatikunterricht</a:t>
            </a:r>
            <a:endParaRPr/>
          </a:p>
          <a:p>
            <a:pPr marL="171450" indent="-171450">
              <a:buFont typeface="Symbol"/>
              <a:buChar char="-"/>
              <a:defRPr b="1"/>
            </a:pPr>
            <a:r>
              <a:rPr lang="de-DE" sz="1200" b="1">
                <a:latin typeface="+mn-lt"/>
              </a:rPr>
              <a:t>Problem 1</a:t>
            </a:r>
            <a:r>
              <a:rPr lang="de-DE" sz="1200" b="0">
                <a:latin typeface="+mn-lt"/>
              </a:rPr>
              <a:t>: Vielzahl verschiedener Programmiersprachen mit besonderer Varianz hinsichtlich der </a:t>
            </a:r>
            <a:r>
              <a:rPr lang="de-DE" sz="1200" b="0">
                <a:latin typeface="+mn-lt"/>
              </a:rPr>
              <a:t>Designentscheidungen bei der Konzeption von Programmiersprachen (z. B. </a:t>
            </a:r>
            <a:r>
              <a:rPr lang="de-DE" sz="1200" b="0" i="1">
                <a:latin typeface="+mn-lt"/>
              </a:rPr>
              <a:t>Static </a:t>
            </a:r>
            <a:r>
              <a:rPr lang="de-DE" sz="1200" b="0" i="1">
                <a:latin typeface="+mn-lt"/>
              </a:rPr>
              <a:t>Typing</a:t>
            </a:r>
            <a:r>
              <a:rPr lang="de-DE" sz="1200" b="0">
                <a:latin typeface="+mn-lt"/>
              </a:rPr>
              <a:t> vs. </a:t>
            </a:r>
            <a:r>
              <a:rPr lang="de-DE" sz="1200" b="0" i="1">
                <a:latin typeface="+mn-lt"/>
              </a:rPr>
              <a:t>Dynamic </a:t>
            </a:r>
            <a:r>
              <a:rPr lang="de-DE" sz="1200" b="0" i="1">
                <a:latin typeface="+mn-lt"/>
              </a:rPr>
              <a:t>Typing</a:t>
            </a:r>
            <a:r>
              <a:rPr lang="de-DE" sz="1200" b="0" i="0">
                <a:latin typeface="+mn-lt"/>
              </a:rPr>
              <a:t>, Notationen, Error Design usw.</a:t>
            </a:r>
            <a:r>
              <a:rPr lang="de-DE" sz="1200" b="0">
                <a:latin typeface="+mn-lt"/>
              </a:rPr>
              <a:t>) </a:t>
            </a:r>
            <a:endParaRPr/>
          </a:p>
          <a:p>
            <a:pPr marL="171450" indent="-171450">
              <a:buFont typeface="Symbol"/>
              <a:buChar char="-"/>
              <a:defRPr b="1"/>
            </a:pPr>
            <a:r>
              <a:rPr lang="de-DE" sz="1200" b="1">
                <a:latin typeface="+mn-lt"/>
              </a:rPr>
              <a:t>Problem 2</a:t>
            </a:r>
            <a:r>
              <a:rPr lang="de-DE" sz="1200" b="0">
                <a:latin typeface="+mn-lt"/>
              </a:rPr>
              <a:t>: Lehrende und Lernende haben möglicherweise nicht die nötige Kenntnis, um den Funktionsumfang der verschiedenen Programmiersprachen zu verwenden und ihre Auswirkungen auf Menschen (Lernende, Professionelle, Nutzende mit Behinderungen) zu bewerten.</a:t>
            </a:r>
            <a:endParaRPr lang="de-DE" sz="1200" b="0">
              <a:latin typeface="+mn-lt"/>
            </a:endParaRPr>
          </a:p>
          <a:p>
            <a:pPr marL="171450" indent="-171450">
              <a:buFont typeface="Symbol"/>
              <a:buChar char="-"/>
              <a:defRPr b="1"/>
            </a:pPr>
            <a:r>
              <a:rPr lang="de-DE" sz="1200" b="1">
                <a:latin typeface="+mn-lt"/>
              </a:rPr>
              <a:t>Forderung</a:t>
            </a:r>
            <a:r>
              <a:rPr lang="de-DE" sz="1200" b="0">
                <a:latin typeface="+mn-lt"/>
              </a:rPr>
              <a:t>: Die Konzeption von Programmiersprachen sollte auf Fakten beruhen</a:t>
            </a:r>
            <a:endParaRPr/>
          </a:p>
          <a:p>
            <a:pPr marL="171450" marR="0" lvl="0" indent="-171450" algn="l" defTabSz="914400">
              <a:lnSpc>
                <a:spcPct val="100000"/>
              </a:lnSpc>
              <a:spcBef>
                <a:spcPts val="0"/>
              </a:spcBef>
              <a:spcAft>
                <a:spcPts val="0"/>
              </a:spcAft>
              <a:buClrTx/>
              <a:buSzTx/>
              <a:buFont typeface="Symbol"/>
              <a:buChar char="-"/>
              <a:defRPr b="1"/>
            </a:pPr>
            <a:r>
              <a:rPr lang="de-DE" sz="1200" b="1">
                <a:latin typeface="+mn-lt"/>
              </a:rPr>
              <a:t>Problem</a:t>
            </a:r>
            <a:r>
              <a:rPr lang="de-DE" sz="1200" b="0">
                <a:latin typeface="+mn-lt"/>
              </a:rPr>
              <a:t>: </a:t>
            </a:r>
            <a:r>
              <a:rPr lang="de-DE" sz="1200" b="0">
                <a:latin typeface="+mn-lt"/>
              </a:rPr>
              <a:t>Geringe Studienanzahl über Designkriterien von Programmiersprachen</a:t>
            </a:r>
            <a:endParaRPr/>
          </a:p>
          <a:p>
            <a:pPr marL="0" marR="0" lvl="0" indent="0" algn="l" defTabSz="914400">
              <a:lnSpc>
                <a:spcPct val="100000"/>
              </a:lnSpc>
              <a:spcBef>
                <a:spcPts val="0"/>
              </a:spcBef>
              <a:spcAft>
                <a:spcPts val="0"/>
              </a:spcAft>
              <a:buClrTx/>
              <a:buSzTx/>
              <a:buFont typeface="Symbol"/>
              <a:buNone/>
              <a:defRPr b="1"/>
            </a:pPr>
            <a:r>
              <a:rPr lang="de-DE" sz="1200" b="0">
                <a:latin typeface="+mn-lt"/>
              </a:rPr>
              <a:t>            </a:t>
            </a:r>
            <a:r>
              <a:rPr lang="de-DE" sz="1200" b="0" u="none">
                <a:latin typeface="+mn-lt"/>
              </a:rPr>
              <a:t>************ Beispiel für ein Designkriterium – </a:t>
            </a:r>
            <a:r>
              <a:rPr lang="de-DE" b="0" i="0" u="none">
                <a:solidFill>
                  <a:srgbClr val="252525"/>
                </a:solidFill>
                <a:latin typeface="open sans"/>
              </a:rPr>
              <a:t>Static vs. Dynamic </a:t>
            </a:r>
            <a:r>
              <a:rPr lang="de-DE" b="0" i="0" u="none">
                <a:solidFill>
                  <a:srgbClr val="252525"/>
                </a:solidFill>
                <a:latin typeface="open sans"/>
              </a:rPr>
              <a:t>Typing</a:t>
            </a:r>
            <a:r>
              <a:rPr lang="de-DE" sz="1200" b="1" i="0" u="none">
                <a:solidFill>
                  <a:srgbClr val="252525"/>
                </a:solidFill>
                <a:latin typeface="open sans"/>
              </a:rPr>
              <a:t> </a:t>
            </a:r>
            <a:r>
              <a:rPr lang="de-DE" sz="1200" b="0" u="none">
                <a:latin typeface="+mn-lt"/>
              </a:rPr>
              <a:t>*************</a:t>
            </a:r>
            <a:endParaRPr/>
          </a:p>
          <a:p>
            <a:pPr marL="457200" marR="0" lvl="1" indent="0" algn="l" defTabSz="914400">
              <a:lnSpc>
                <a:spcPct val="100000"/>
              </a:lnSpc>
              <a:spcBef>
                <a:spcPts val="0"/>
              </a:spcBef>
              <a:spcAft>
                <a:spcPts val="0"/>
              </a:spcAft>
              <a:buClrTx/>
              <a:buSzTx/>
              <a:buFont typeface="Symbol"/>
              <a:buNone/>
              <a:defRPr b="1"/>
            </a:pPr>
            <a:r>
              <a:rPr lang="de-DE" sz="1200" b="0">
                <a:latin typeface="+mn-lt"/>
              </a:rPr>
              <a:t>** </a:t>
            </a:r>
            <a:r>
              <a:rPr lang="de-DE" sz="1200" b="1">
                <a:latin typeface="+mn-lt"/>
              </a:rPr>
              <a:t>Static </a:t>
            </a:r>
            <a:r>
              <a:rPr lang="de-DE" sz="1200" b="1">
                <a:latin typeface="+mn-lt"/>
              </a:rPr>
              <a:t>Typing</a:t>
            </a:r>
            <a:r>
              <a:rPr lang="de-DE" sz="1200" b="0">
                <a:latin typeface="+mn-lt"/>
              </a:rPr>
              <a:t>  </a:t>
            </a:r>
            <a:r>
              <a:rPr lang="de-DE" sz="1200" b="1" i="1">
                <a:latin typeface="Courier New"/>
                <a:cs typeface="Courier New"/>
              </a:rPr>
              <a:t>int</a:t>
            </a:r>
            <a:r>
              <a:rPr lang="de-DE" sz="1200" b="0" i="1">
                <a:latin typeface="Courier New"/>
                <a:cs typeface="Courier New"/>
              </a:rPr>
              <a:t> </a:t>
            </a:r>
            <a:r>
              <a:rPr lang="de-DE" sz="1200" b="0" i="1">
                <a:latin typeface="Courier New"/>
                <a:cs typeface="Courier New"/>
              </a:rPr>
              <a:t>number</a:t>
            </a:r>
            <a:r>
              <a:rPr lang="de-DE" sz="1200" b="0" i="1">
                <a:latin typeface="Courier New"/>
                <a:cs typeface="Courier New"/>
              </a:rPr>
              <a:t> = 5</a:t>
            </a:r>
            <a:r>
              <a:rPr lang="de-DE" sz="1200" b="0" i="1">
                <a:latin typeface="+mn-lt"/>
              </a:rPr>
              <a:t>;</a:t>
            </a:r>
            <a:r>
              <a:rPr lang="de-DE" sz="1200" b="0">
                <a:latin typeface="+mn-lt"/>
              </a:rPr>
              <a:t> 			                         **</a:t>
            </a:r>
            <a:endParaRPr/>
          </a:p>
          <a:p>
            <a:pPr marL="457200" marR="0" lvl="1" indent="0" algn="l" defTabSz="914400">
              <a:lnSpc>
                <a:spcPct val="100000"/>
              </a:lnSpc>
              <a:spcBef>
                <a:spcPts val="0"/>
              </a:spcBef>
              <a:spcAft>
                <a:spcPts val="0"/>
              </a:spcAft>
              <a:buClrTx/>
              <a:buSzTx/>
              <a:buFont typeface="Symbol"/>
              <a:buNone/>
              <a:defRPr b="1"/>
            </a:pPr>
            <a:r>
              <a:rPr lang="de-DE" sz="1200" b="0">
                <a:latin typeface="+mn-lt"/>
              </a:rPr>
              <a:t>** </a:t>
            </a:r>
            <a:r>
              <a:rPr lang="de-DE" sz="1200" b="1">
                <a:latin typeface="+mn-lt"/>
              </a:rPr>
              <a:t>Dynamic </a:t>
            </a:r>
            <a:r>
              <a:rPr lang="de-DE" sz="1200" b="1">
                <a:latin typeface="+mn-lt"/>
              </a:rPr>
              <a:t>Typing</a:t>
            </a:r>
            <a:r>
              <a:rPr lang="de-DE" sz="1200" b="0">
                <a:latin typeface="+mn-lt"/>
              </a:rPr>
              <a:t>  </a:t>
            </a:r>
            <a:r>
              <a:rPr lang="de-DE" sz="1200" b="1" i="1">
                <a:latin typeface="Courier New"/>
                <a:cs typeface="Courier New"/>
              </a:rPr>
              <a:t>var</a:t>
            </a:r>
            <a:r>
              <a:rPr lang="de-DE" sz="1200" b="0" i="1">
                <a:latin typeface="Courier New"/>
                <a:cs typeface="Courier New"/>
              </a:rPr>
              <a:t> </a:t>
            </a:r>
            <a:r>
              <a:rPr lang="de-DE" sz="1200" b="0" i="1">
                <a:latin typeface="Courier New"/>
                <a:cs typeface="Courier New"/>
              </a:rPr>
              <a:t>number</a:t>
            </a:r>
            <a:r>
              <a:rPr lang="de-DE" sz="1200" b="0" i="1">
                <a:latin typeface="Courier New"/>
                <a:cs typeface="Courier New"/>
              </a:rPr>
              <a:t> = 5; // „</a:t>
            </a:r>
            <a:r>
              <a:rPr lang="de-DE" sz="1200" b="0" i="1">
                <a:latin typeface="Courier New"/>
                <a:cs typeface="Courier New"/>
              </a:rPr>
              <a:t>Int</a:t>
            </a:r>
            <a:r>
              <a:rPr lang="de-DE" sz="1200" b="0" i="1">
                <a:latin typeface="Courier New"/>
                <a:cs typeface="Courier New"/>
              </a:rPr>
              <a:t>“ type </a:t>
            </a:r>
            <a:r>
              <a:rPr lang="de-DE" sz="1200" b="0" i="1">
                <a:latin typeface="Courier New"/>
                <a:cs typeface="Courier New"/>
              </a:rPr>
              <a:t>is</a:t>
            </a:r>
            <a:r>
              <a:rPr lang="de-DE" sz="1200" b="0" i="1">
                <a:latin typeface="Courier New"/>
                <a:cs typeface="Courier New"/>
              </a:rPr>
              <a:t> </a:t>
            </a:r>
            <a:r>
              <a:rPr lang="de-DE" sz="1200" b="0" i="1">
                <a:latin typeface="Courier New"/>
                <a:cs typeface="Courier New"/>
              </a:rPr>
              <a:t>inferred</a:t>
            </a:r>
            <a:r>
              <a:rPr lang="de-DE" sz="1200" b="0" i="1">
                <a:latin typeface="Courier New"/>
                <a:cs typeface="Courier New"/>
              </a:rPr>
              <a:t>                                 </a:t>
            </a:r>
            <a:r>
              <a:rPr lang="de-DE" sz="1200" b="0">
                <a:latin typeface="+mn-lt"/>
              </a:rPr>
              <a:t>**</a:t>
            </a:r>
            <a:endParaRPr lang="de-DE" sz="1200" b="0" i="1">
              <a:latin typeface="Courier New"/>
              <a:cs typeface="Courier New"/>
            </a:endParaRPr>
          </a:p>
          <a:p>
            <a:pPr marL="457200" marR="0" lvl="1" indent="0" algn="l" defTabSz="914400">
              <a:lnSpc>
                <a:spcPct val="100000"/>
              </a:lnSpc>
              <a:spcBef>
                <a:spcPts val="0"/>
              </a:spcBef>
              <a:spcAft>
                <a:spcPts val="0"/>
              </a:spcAft>
              <a:buClrTx/>
              <a:buSzTx/>
              <a:buFont typeface="Symbol"/>
              <a:buNone/>
              <a:defRPr b="1"/>
            </a:pPr>
            <a:r>
              <a:rPr lang="de-DE" sz="1200" b="0">
                <a:latin typeface="+mn-lt"/>
              </a:rPr>
              <a:t>** </a:t>
            </a:r>
            <a:r>
              <a:rPr lang="de-DE" sz="1200" b="1">
                <a:latin typeface="+mn-lt"/>
              </a:rPr>
              <a:t>Studienergebnisse (</a:t>
            </a:r>
            <a:r>
              <a:rPr lang="de-DE" sz="1200" b="1" u="sng">
                <a:latin typeface="+mn-lt"/>
              </a:rPr>
              <a:t>Exemplarisch</a:t>
            </a:r>
            <a:r>
              <a:rPr lang="de-DE" sz="1200" b="1">
                <a:latin typeface="+mn-lt"/>
              </a:rPr>
              <a:t>)</a:t>
            </a:r>
            <a:r>
              <a:rPr lang="de-DE" sz="1200" b="0">
                <a:latin typeface="+mn-lt"/>
              </a:rPr>
              <a:t>:                                                                      **</a:t>
            </a:r>
            <a:endParaRPr/>
          </a:p>
          <a:p>
            <a:pPr marL="457200" marR="0" lvl="1" indent="0" algn="l" defTabSz="914400">
              <a:lnSpc>
                <a:spcPct val="100000"/>
              </a:lnSpc>
              <a:spcBef>
                <a:spcPts val="0"/>
              </a:spcBef>
              <a:spcAft>
                <a:spcPts val="0"/>
              </a:spcAft>
              <a:buClrTx/>
              <a:buSzTx/>
              <a:buFont typeface="Symbol"/>
              <a:buNone/>
              <a:defRPr b="1"/>
            </a:pPr>
            <a:r>
              <a:rPr lang="de-DE" sz="1200" b="0">
                <a:latin typeface="+mn-lt"/>
              </a:rPr>
              <a:t>**         </a:t>
            </a:r>
            <a:r>
              <a:rPr lang="de-DE" b="0" i="0">
                <a:solidFill>
                  <a:srgbClr val="373637"/>
                </a:solidFill>
                <a:latin typeface="Source Sans Pro"/>
              </a:rPr>
              <a:t>•</a:t>
            </a:r>
            <a:r>
              <a:rPr lang="de-DE" sz="1200" b="0" i="0">
                <a:solidFill>
                  <a:srgbClr val="373637"/>
                </a:solidFill>
                <a:latin typeface="+mn-lt"/>
              </a:rPr>
              <a:t> </a:t>
            </a:r>
            <a:r>
              <a:rPr lang="de-DE" sz="1200" b="0">
                <a:latin typeface="+mn-lt"/>
              </a:rPr>
              <a:t>Statische Typsysteme sind vorteilhafter als dynamische Typsysteme          **</a:t>
            </a:r>
            <a:endParaRPr/>
          </a:p>
          <a:p>
            <a:pPr marL="457200" marR="0" lvl="1" indent="0" algn="l" defTabSz="914400">
              <a:lnSpc>
                <a:spcPct val="100000"/>
              </a:lnSpc>
              <a:spcBef>
                <a:spcPts val="0"/>
              </a:spcBef>
              <a:spcAft>
                <a:spcPts val="0"/>
              </a:spcAft>
              <a:buClrTx/>
              <a:buSzTx/>
              <a:buFont typeface="Symbol"/>
              <a:buNone/>
              <a:defRPr b="1"/>
            </a:pPr>
            <a:r>
              <a:rPr lang="de-DE" sz="1200" b="0">
                <a:latin typeface="+mn-lt"/>
              </a:rPr>
              <a:t>**         </a:t>
            </a:r>
            <a:r>
              <a:rPr lang="de-DE" b="0" i="0">
                <a:solidFill>
                  <a:srgbClr val="373637"/>
                </a:solidFill>
                <a:latin typeface="Source Sans Pro"/>
              </a:rPr>
              <a:t>•</a:t>
            </a:r>
            <a:r>
              <a:rPr lang="de-DE" sz="1200" b="0" i="0">
                <a:solidFill>
                  <a:srgbClr val="373637"/>
                </a:solidFill>
                <a:latin typeface="+mn-lt"/>
              </a:rPr>
              <a:t> Schnellere Behebung von Typfehlern in statischen Programmiersprachen </a:t>
            </a:r>
            <a:r>
              <a:rPr lang="de-DE" sz="1200" b="0">
                <a:latin typeface="+mn-lt"/>
              </a:rPr>
              <a:t>**</a:t>
            </a:r>
            <a:endParaRPr lang="de-DE" sz="1200" b="0" i="0">
              <a:solidFill>
                <a:srgbClr val="373637"/>
              </a:solidFill>
              <a:latin typeface="+mn-lt"/>
            </a:endParaRPr>
          </a:p>
          <a:p>
            <a:pPr marL="457200" marR="0" lvl="1" indent="0" algn="l" defTabSz="914400">
              <a:lnSpc>
                <a:spcPct val="100000"/>
              </a:lnSpc>
              <a:spcBef>
                <a:spcPts val="0"/>
              </a:spcBef>
              <a:spcAft>
                <a:spcPts val="0"/>
              </a:spcAft>
              <a:buClrTx/>
              <a:buSzTx/>
              <a:buFont typeface="Symbol"/>
              <a:buNone/>
              <a:defRPr b="1"/>
            </a:pPr>
            <a:r>
              <a:rPr lang="de-DE" sz="1200" b="0" i="0" u="none">
                <a:solidFill>
                  <a:srgbClr val="373637"/>
                </a:solidFill>
                <a:latin typeface="+mn-lt"/>
              </a:rPr>
              <a:t>****************************************************************************************</a:t>
            </a:r>
            <a:endParaRPr lang="de-DE" sz="1200" b="0" i="0">
              <a:solidFill>
                <a:srgbClr val="373637"/>
              </a:solidFill>
              <a:latin typeface="+mn-lt"/>
            </a:endParaRPr>
          </a:p>
          <a:p>
            <a:pPr marL="171450" marR="0" lvl="0" indent="-171450" algn="l" defTabSz="914400">
              <a:lnSpc>
                <a:spcPct val="100000"/>
              </a:lnSpc>
              <a:spcBef>
                <a:spcPts val="0"/>
              </a:spcBef>
              <a:spcAft>
                <a:spcPts val="0"/>
              </a:spcAft>
              <a:buClrTx/>
              <a:buSzTx/>
              <a:buFont typeface="Symbol"/>
              <a:buChar char="-"/>
              <a:defRPr b="1"/>
            </a:pPr>
            <a:r>
              <a:rPr lang="de-DE" sz="1200" b="1" i="0">
                <a:solidFill>
                  <a:srgbClr val="373637"/>
                </a:solidFill>
                <a:latin typeface="+mn-lt"/>
                <a:cs typeface="Courier New"/>
              </a:rPr>
              <a:t>Evidenzbasiert</a:t>
            </a:r>
            <a:r>
              <a:rPr lang="de-DE" sz="1200" b="0" i="0">
                <a:solidFill>
                  <a:srgbClr val="373637"/>
                </a:solidFill>
                <a:latin typeface="+mn-lt"/>
                <a:cs typeface="Courier New"/>
              </a:rPr>
              <a:t>: Quorum ist insoweit </a:t>
            </a:r>
            <a:r>
              <a:rPr lang="de-DE" sz="1200" b="1" i="0">
                <a:solidFill>
                  <a:srgbClr val="373637"/>
                </a:solidFill>
                <a:latin typeface="+mn-lt"/>
                <a:cs typeface="Courier New"/>
              </a:rPr>
              <a:t>evidenzbasiert</a:t>
            </a:r>
            <a:r>
              <a:rPr lang="de-DE" sz="1200" b="0" i="0">
                <a:solidFill>
                  <a:srgbClr val="373637"/>
                </a:solidFill>
                <a:latin typeface="+mn-lt"/>
                <a:cs typeface="Courier New"/>
              </a:rPr>
              <a:t>, dass </a:t>
            </a:r>
            <a:r>
              <a:rPr lang="de-DE" sz="1200" b="0">
                <a:latin typeface="+mn-lt"/>
              </a:rPr>
              <a:t>beim Entwicklungs- und Designprozess</a:t>
            </a:r>
            <a:r>
              <a:rPr lang="de-DE" sz="1200" b="0" i="0">
                <a:solidFill>
                  <a:srgbClr val="373637"/>
                </a:solidFill>
                <a:latin typeface="+mn-lt"/>
                <a:cs typeface="Courier New"/>
              </a:rPr>
              <a:t> der Programmiersprache Studien berücksichtigt wurden, die die Sprachgestaltung von Programmiersprachen im Hinblick auf die Wirksamkeit menschlicher Faktoren analysiert haben. </a:t>
            </a:r>
            <a:endParaRPr lang="de-DE" sz="1200" b="0" i="1">
              <a:latin typeface="+mn-lt"/>
              <a:cs typeface="Courier New"/>
            </a:endParaRPr>
          </a:p>
          <a:p>
            <a:pPr>
              <a:defRPr b="1"/>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Stefik, Andreas; Ladner, Richard (2017): The Quorum Programming Language (Abstract </a:t>
            </a:r>
            <a:r>
              <a:rPr lang="de-DE" sz="1200">
                <a:latin typeface="+mn-lt"/>
              </a:rPr>
              <a:t>Only</a:t>
            </a:r>
            <a:r>
              <a:rPr lang="de-DE" sz="1200">
                <a:latin typeface="+mn-lt"/>
              </a:rPr>
              <a:t>). In: Michael E. Caspersen, Stephen H. Edwards, Tiffany Barnes und Daniel D. Garcia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2017 ACM SIGCSE Technical Symposium on Computer Science Education. SIGCSE '17: The 48th ACM Technical Symposium on Computer Science Education. Seattle Washington USA, 08 03 2017 11 03 2017. New York, NY, USA: ACM, S. 641.</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89</a:t>
            </a:fld>
            <a:endParaRPr lang="de-DE"/>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1">
                <a:latin typeface="+mn-lt"/>
              </a:rPr>
              <a:t>Quellenangaben</a:t>
            </a:r>
            <a:r>
              <a:rPr lang="de-DE" sz="1200">
                <a:latin typeface="+mn-lt"/>
              </a:rPr>
              <a:t>:</a:t>
            </a:r>
            <a:endParaRPr/>
          </a:p>
          <a:p>
            <a:pPr marL="171450" marR="0" lvl="0" indent="-171450" algn="l" defTabSz="914400">
              <a:lnSpc>
                <a:spcPct val="100000"/>
              </a:lnSpc>
              <a:spcBef>
                <a:spcPts val="0"/>
              </a:spcBef>
              <a:spcAft>
                <a:spcPts val="0"/>
              </a:spcAft>
              <a:buClrTx/>
              <a:buSzTx/>
              <a:buFont typeface="Symbol"/>
              <a:buChar char="-"/>
              <a:defRPr/>
            </a:pPr>
            <a:r>
              <a:rPr lang="de-DE" sz="1200">
                <a:latin typeface="+mn-lt"/>
              </a:rPr>
              <a:t>Hänsel, Dagmar (2005): Die Historiographie der Sonderschule. Eine kritische Analyse. Zeitschrift für Pädagogik 51 (2005) 1, S. 101-115. In: </a:t>
            </a:r>
            <a:r>
              <a:rPr lang="de-DE" sz="1200" i="1">
                <a:latin typeface="+mn-lt"/>
              </a:rPr>
              <a:t>Zeitschrift für Pädagogik </a:t>
            </a:r>
            <a:r>
              <a:rPr lang="de-DE" sz="1200" i="0">
                <a:latin typeface="+mn-lt"/>
              </a:rPr>
              <a:t>51. DOI: 10.25656/01:4743.</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a:t>
            </a:fld>
            <a:endParaRPr lang="de-DE"/>
          </a:p>
        </p:txBody>
      </p:sp>
    </p:spTree>
  </p:cSld>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a:t>Hinweis zur Abbildung</a:t>
            </a:r>
            <a:r>
              <a:rPr lang="de-DE" b="0"/>
              <a:t>:</a:t>
            </a:r>
            <a:endParaRPr lang="de-DE"/>
          </a:p>
          <a:p>
            <a:pPr marL="171450" indent="-171450">
              <a:buSzPct val="100000"/>
              <a:buFont typeface="Arial"/>
              <a:buChar char="−"/>
              <a:defRPr/>
            </a:pPr>
            <a:r>
              <a:rPr lang="de-DE"/>
              <a:t>Vergleich der zwei Programmiersprachen Quorum (IDE: Quorum Studio) und Java (IDE: SODBeans)</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90</a:t>
            </a:fld>
            <a:endParaRPr lang="de-DE"/>
          </a:p>
        </p:txBody>
      </p:sp>
    </p:spTree>
  </p:cSld>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Koushik</a:t>
            </a:r>
            <a:r>
              <a:rPr lang="de-DE" sz="1200">
                <a:latin typeface="+mn-lt"/>
              </a:rPr>
              <a:t>, </a:t>
            </a:r>
            <a:r>
              <a:rPr lang="de-DE" sz="1200">
                <a:latin typeface="+mn-lt"/>
              </a:rPr>
              <a:t>Varsha</a:t>
            </a:r>
            <a:r>
              <a:rPr lang="de-DE" sz="1200">
                <a:latin typeface="+mn-lt"/>
              </a:rPr>
              <a:t>; Lewis, Clayton (2016): An Accessible Blocks Language. In: </a:t>
            </a:r>
            <a:r>
              <a:rPr lang="de-DE" sz="1200">
                <a:latin typeface="+mn-lt"/>
              </a:rPr>
              <a:t>Jinjuan</a:t>
            </a:r>
            <a:r>
              <a:rPr lang="de-DE" sz="1200">
                <a:latin typeface="+mn-lt"/>
              </a:rPr>
              <a:t> Heidi Feng und Matt </a:t>
            </a:r>
            <a:r>
              <a:rPr lang="de-DE" sz="1200">
                <a:latin typeface="+mn-lt"/>
              </a:rPr>
              <a:t>Huenerfauth</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18th International ACM SIGACCESS Conference on Computers and Accessibility. ASSETS '16: The 18th International ACM SIGACCESS Conference on Computers and Accessibility. Reno Nevada USA, 23 10 2016 26 10 2016. New York, NY, USA: ACM, S. 317–318.</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91</a:t>
            </a:fld>
            <a:endParaRPr lang="de-DE"/>
          </a:p>
        </p:txBody>
      </p:sp>
    </p:spTree>
  </p:cSld>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Jeder Block besitzt auditive Signatur, wodurch er von anderen Blöcken differenziert werden kann</a:t>
            </a:r>
            <a:endParaRPr/>
          </a:p>
          <a:p>
            <a:pPr marL="171450" indent="-171450">
              <a:buSzPct val="100000"/>
              <a:buFont typeface="Arial"/>
              <a:buChar char="−"/>
              <a:defRPr/>
            </a:pPr>
            <a:r>
              <a:rPr lang="de-DE" sz="1200">
                <a:latin typeface="+mn-lt"/>
              </a:rPr>
              <a:t>Blöcke werden über Touch-Funktion in vordefinierte Strukturen gezogen, die den Ablauf des Programms darstellen</a:t>
            </a:r>
            <a:endParaRPr/>
          </a:p>
          <a:p>
            <a:pPr marL="171450" indent="-171450">
              <a:buSzPct val="100000"/>
              <a:buFont typeface="Arial"/>
              <a:buChar char="−"/>
              <a:defRPr/>
            </a:pPr>
            <a:r>
              <a:rPr lang="de-DE" sz="1200">
                <a:latin typeface="+mn-lt"/>
              </a:rPr>
              <a:t>meisten Blöcke so konzipiert, dass auch Lernende mit Sehbeeinträchtigung verständliche Ausgabe erhalten:</a:t>
            </a:r>
            <a:br>
              <a:rPr lang="de-DE" sz="1200">
                <a:latin typeface="+mn-lt"/>
              </a:rPr>
            </a:br>
            <a:r>
              <a:rPr lang="de-DE" sz="1200">
                <a:latin typeface="+mn-lt"/>
              </a:rPr>
              <a:t>z. B. über auditive Hinweise oder indem Roboter mit der Anwendung verbunden und gesteuert werden</a:t>
            </a:r>
            <a:endParaRPr/>
          </a:p>
          <a:p>
            <a:pPr>
              <a:defRPr b="1"/>
            </a:pPr>
            <a:endParaRPr lang="de-DE" sz="1200">
              <a:latin typeface="+mn-lt"/>
            </a:endParaRPr>
          </a:p>
          <a:p>
            <a:pPr>
              <a:defRPr b="1"/>
            </a:pPr>
            <a:r>
              <a:rPr lang="de-DE" sz="1200">
                <a:latin typeface="+mn-lt"/>
              </a:rPr>
              <a:t>Weiterführende Ressourcen</a:t>
            </a:r>
            <a:r>
              <a:rPr lang="de-DE" sz="1200" b="0">
                <a:latin typeface="+mn-lt"/>
              </a:rPr>
              <a:t>:</a:t>
            </a:r>
            <a:endParaRPr lang="de-DE" sz="1200">
              <a:latin typeface="+mn-lt"/>
            </a:endParaRPr>
          </a:p>
          <a:p>
            <a:pPr marL="171450" indent="-171450">
              <a:buSzPct val="100000"/>
              <a:buFont typeface="Arial"/>
              <a:buChar char="−"/>
              <a:defRPr/>
            </a:pPr>
            <a:r>
              <a:rPr lang="de-DE" sz="1200">
                <a:latin typeface="+mn-lt"/>
              </a:rPr>
              <a:t>https://www.youtube.com/watch?v=rekIz9qRdX8</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Milne, Lauren R. (2017): Blocks4All. In: </a:t>
            </a:r>
            <a:r>
              <a:rPr lang="de-DE" sz="1200" i="1">
                <a:latin typeface="+mn-lt"/>
              </a:rPr>
              <a:t>SIGACCESS Access. </a:t>
            </a:r>
            <a:r>
              <a:rPr lang="de-DE" sz="1200" i="1">
                <a:latin typeface="+mn-lt"/>
              </a:rPr>
              <a:t>Comput</a:t>
            </a:r>
            <a:r>
              <a:rPr lang="de-DE" sz="1200" i="1">
                <a:latin typeface="+mn-lt"/>
              </a:rPr>
              <a:t>. </a:t>
            </a:r>
            <a:r>
              <a:rPr lang="de-DE" sz="1200">
                <a:latin typeface="+mn-lt"/>
              </a:rPr>
              <a:t>(117), S. 26–29. DOI: 10.1145/3051519.3051525.</a:t>
            </a:r>
            <a:endParaRPr/>
          </a:p>
          <a:p>
            <a:pPr marL="171450" indent="-171450">
              <a:buSzPct val="100000"/>
              <a:buFont typeface="Arial"/>
              <a:buChar char="−"/>
              <a:defRPr sz="1800">
                <a:latin typeface="Arial"/>
                <a:ea typeface="Arial"/>
                <a:cs typeface="Arial"/>
              </a:defRPr>
            </a:pPr>
            <a:r>
              <a:rPr lang="de-DE" sz="1200">
                <a:latin typeface="+mn-lt"/>
              </a:rPr>
              <a:t>Milne, Lauren R.; Baker, Catherine M.; Ladner, Richard E. (2017): Blocks4All Demonstration. In: Amy Hurst, Leah </a:t>
            </a:r>
            <a:r>
              <a:rPr lang="de-DE" sz="1200">
                <a:latin typeface="+mn-lt"/>
              </a:rPr>
              <a:t>Findlater</a:t>
            </a:r>
            <a:r>
              <a:rPr lang="de-DE" sz="1200">
                <a:latin typeface="+mn-lt"/>
              </a:rPr>
              <a:t> und Meredith Ringel Morris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19th International ACM SIGACCESS Conference on Computers and Accessibility. ASSETS '17: The 19th International ACM SIGACCESS Conference on Computers and Accessibility. Baltimore Maryland USA, 20 10 2017 01 11 2017. New York, NY, USA: ACM, S. 313–314.</a:t>
            </a:r>
            <a:endParaRPr/>
          </a:p>
          <a:p>
            <a:pPr marL="171450" indent="-171450">
              <a:buSzPct val="100000"/>
              <a:buFont typeface="Arial"/>
              <a:buChar char="−"/>
              <a:defRPr sz="1800">
                <a:latin typeface="Arial"/>
                <a:ea typeface="Arial"/>
                <a:cs typeface="Arial"/>
              </a:defRPr>
            </a:pPr>
            <a:r>
              <a:rPr lang="de-DE" sz="1200">
                <a:latin typeface="+mn-lt"/>
              </a:rPr>
              <a:t>Ong, Jacqueline Shao Yi; </a:t>
            </a:r>
            <a:r>
              <a:rPr lang="de-DE" sz="1200">
                <a:latin typeface="+mn-lt"/>
              </a:rPr>
              <a:t>Amoah</a:t>
            </a:r>
            <a:r>
              <a:rPr lang="de-DE" sz="1200">
                <a:latin typeface="+mn-lt"/>
              </a:rPr>
              <a:t>, Nana </a:t>
            </a:r>
            <a:r>
              <a:rPr lang="de-DE" sz="1200">
                <a:latin typeface="+mn-lt"/>
              </a:rPr>
              <a:t>Adwoa</a:t>
            </a:r>
            <a:r>
              <a:rPr lang="de-DE" sz="1200">
                <a:latin typeface="+mn-lt"/>
              </a:rPr>
              <a:t> O.; Garrett-</a:t>
            </a:r>
            <a:r>
              <a:rPr lang="de-DE" sz="1200">
                <a:latin typeface="+mn-lt"/>
              </a:rPr>
              <a:t>Engele</a:t>
            </a:r>
            <a:r>
              <a:rPr lang="de-DE" sz="1200">
                <a:latin typeface="+mn-lt"/>
              </a:rPr>
              <a:t>, Alison E.; Page, Mariella Irene; McCarthy, Katherine R.; Milne, Lauren R. (2019): Demo: Expanding Blocks4All </a:t>
            </a:r>
            <a:r>
              <a:rPr lang="de-DE" sz="1200">
                <a:latin typeface="+mn-lt"/>
              </a:rPr>
              <a:t>with</a:t>
            </a:r>
            <a:r>
              <a:rPr lang="de-DE" sz="1200">
                <a:latin typeface="+mn-lt"/>
              </a:rPr>
              <a:t> Variables and </a:t>
            </a:r>
            <a:r>
              <a:rPr lang="de-DE" sz="1200">
                <a:latin typeface="+mn-lt"/>
              </a:rPr>
              <a:t>Functions</a:t>
            </a:r>
            <a:r>
              <a:rPr lang="de-DE" sz="1200">
                <a:latin typeface="+mn-lt"/>
              </a:rPr>
              <a:t>. In: Jeffrey P. Bigham, </a:t>
            </a:r>
            <a:r>
              <a:rPr lang="de-DE" sz="1200">
                <a:latin typeface="+mn-lt"/>
              </a:rPr>
              <a:t>Shiri</a:t>
            </a:r>
            <a:r>
              <a:rPr lang="de-DE" sz="1200">
                <a:latin typeface="+mn-lt"/>
              </a:rPr>
              <a:t> </a:t>
            </a:r>
            <a:r>
              <a:rPr lang="de-DE" sz="1200">
                <a:latin typeface="+mn-lt"/>
              </a:rPr>
              <a:t>Azenkot</a:t>
            </a:r>
            <a:r>
              <a:rPr lang="de-DE" sz="1200">
                <a:latin typeface="+mn-lt"/>
              </a:rPr>
              <a:t> und Shaun K. Kane (</a:t>
            </a:r>
            <a:r>
              <a:rPr lang="de-DE" sz="1200">
                <a:latin typeface="+mn-lt"/>
              </a:rPr>
              <a:t>Hg</a:t>
            </a:r>
            <a:r>
              <a:rPr lang="de-DE" sz="1200">
                <a:latin typeface="+mn-lt"/>
              </a:rPr>
              <a:t>.): The 21st International ACM SIGACCESS Conference on Computers and Accessibility. ASSETS '19: The 21st International ACM SIGACCESS Conference on Computers and Accessibility. Pittsburgh PA USA, 28 10 2019 30 10 2019. New York, NY, USA: ACM, S. 645–647.</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92</a:t>
            </a:fld>
            <a:endParaRPr lang="de-DE"/>
          </a:p>
        </p:txBody>
      </p:sp>
    </p:spTree>
  </p:cSld>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Begriffsbestimmungen</a:t>
            </a:r>
            <a:r>
              <a:rPr lang="de-DE" sz="1200" b="0">
                <a:latin typeface="+mn-lt"/>
              </a:rPr>
              <a:t>:</a:t>
            </a:r>
            <a:endParaRPr/>
          </a:p>
          <a:p>
            <a:pPr marL="171450" indent="-171450">
              <a:buFont typeface="Symbol"/>
              <a:buChar char="-"/>
              <a:defRPr b="1"/>
            </a:pPr>
            <a:r>
              <a:rPr lang="de-DE" sz="1200" b="0" i="1">
                <a:latin typeface="+mn-lt"/>
              </a:rPr>
              <a:t>Spearcons</a:t>
            </a:r>
            <a:r>
              <a:rPr lang="de-DE" sz="1200" b="0">
                <a:latin typeface="+mn-lt"/>
              </a:rPr>
              <a:t>: Zeitlich komprimierte gesprochene Phrasen. Sie stehen in direkter Beziehung zum Referenten.</a:t>
            </a:r>
            <a:endParaRPr/>
          </a:p>
          <a:p>
            <a:pPr marL="171450" indent="-171450">
              <a:buFont typeface="Symbol"/>
              <a:buChar char="-"/>
              <a:defRPr b="1"/>
            </a:pPr>
            <a:r>
              <a:rPr lang="de-DE" sz="1200" b="0" i="1">
                <a:latin typeface="+mn-lt"/>
              </a:rPr>
              <a:t>Earcons</a:t>
            </a:r>
            <a:r>
              <a:rPr lang="de-DE" sz="1200" b="0">
                <a:latin typeface="+mn-lt"/>
              </a:rPr>
              <a:t>: Kurze abstrakte Klänge, die keine Beziehung zum Referenten haben. Sie können verschiedene Arten und Ebene von Informationen repräsentieren (z. B. Piepen, Klangfolgen, Tonmuster usw.)</a:t>
            </a:r>
            <a:endParaRPr/>
          </a:p>
          <a:p>
            <a:pPr marL="171450" indent="-171450">
              <a:buFont typeface="Symbol"/>
              <a:buChar char="-"/>
              <a:defRPr b="1"/>
            </a:pPr>
            <a:endParaRPr lang="de-DE" sz="1200" b="0">
              <a:latin typeface="+mn-lt"/>
            </a:endParaRPr>
          </a:p>
          <a:p>
            <a:pPr marL="171450" indent="-171450">
              <a:buSzPct val="100000"/>
              <a:buFont typeface="Arial"/>
              <a:buChar char="−"/>
              <a:defRPr b="1" u="sng"/>
            </a:pPr>
            <a:r>
              <a:rPr lang="de-DE" sz="1200" i="0" u="none">
                <a:latin typeface="+mn-lt"/>
              </a:rPr>
              <a:t>Auditive Hinweise</a:t>
            </a:r>
            <a:r>
              <a:rPr lang="de-DE" sz="1200" b="0" u="none">
                <a:latin typeface="+mn-lt"/>
              </a:rPr>
              <a:t>:</a:t>
            </a:r>
            <a:endParaRPr/>
          </a:p>
          <a:p>
            <a:pPr marL="628650" lvl="1" indent="-171450">
              <a:buSzPct val="100000"/>
              <a:buFont typeface="Arial"/>
              <a:buChar char="−"/>
              <a:defRPr b="1" u="sng"/>
            </a:pPr>
            <a:r>
              <a:rPr lang="de-DE" sz="1200" b="0" u="none">
                <a:latin typeface="+mn-lt"/>
              </a:rPr>
              <a:t>Analyse der Hörumgebungen und ihrer Audiohinweise hinsichtlich ihrer Verständlichkeit bei Bearbeitung von Aufgaben</a:t>
            </a:r>
            <a:endParaRPr/>
          </a:p>
          <a:p>
            <a:pPr marL="628650" lvl="1" indent="-171450">
              <a:buSzPct val="100000"/>
              <a:buFont typeface="Arial"/>
              <a:buChar char="−"/>
              <a:defRPr b="1" u="sng"/>
            </a:pPr>
            <a:r>
              <a:rPr lang="de-DE" sz="1200" b="0" u="none">
                <a:latin typeface="+mn-lt"/>
              </a:rPr>
              <a:t>Bester Audiohinweis im Hinblick auf das Verstehen: Sprache bzw. Sprachhörumgebungen</a:t>
            </a:r>
            <a:endParaRPr/>
          </a:p>
          <a:p>
            <a:pPr marL="628650" lvl="1" indent="-171450">
              <a:buSzPct val="100000"/>
              <a:buFont typeface="Arial"/>
              <a:buChar char="−"/>
              <a:defRPr b="1" u="sng"/>
            </a:pPr>
            <a:r>
              <a:rPr lang="de-DE" sz="1200" b="0" u="none">
                <a:latin typeface="+mn-lt"/>
              </a:rPr>
              <a:t>Schlechtester Audiohinweis im Hinblick auf das Verstehen: </a:t>
            </a:r>
            <a:r>
              <a:rPr lang="de-DE" sz="1200" b="0" u="none">
                <a:latin typeface="+mn-lt"/>
              </a:rPr>
              <a:t>Earcons</a:t>
            </a:r>
            <a:endParaRPr lang="de-DE" sz="1200">
              <a:latin typeface="+mn-lt"/>
            </a:endParaRPr>
          </a:p>
          <a:p>
            <a:pPr>
              <a:defRPr b="1"/>
            </a:pPr>
            <a:endParaRPr lang="de-DE" sz="1200">
              <a:latin typeface="+mn-lt"/>
            </a:endParaRPr>
          </a:p>
          <a:p>
            <a:pPr>
              <a:defRPr b="1"/>
            </a:pPr>
            <a:r>
              <a:rPr lang="de-DE" sz="1200">
                <a:latin typeface="+mn-lt"/>
              </a:rPr>
              <a:t>Hinweise zur Abbildung</a:t>
            </a:r>
            <a:r>
              <a:rPr lang="de-DE" sz="1200" b="0">
                <a:latin typeface="+mn-lt"/>
              </a:rPr>
              <a:t>:</a:t>
            </a:r>
            <a:endParaRPr lang="de-DE" sz="1200">
              <a:latin typeface="+mn-lt"/>
            </a:endParaRPr>
          </a:p>
          <a:p>
            <a:pPr marL="171450" lvl="0" indent="-171450">
              <a:buSzPct val="100000"/>
              <a:buFont typeface="Arial"/>
              <a:buChar char="−"/>
              <a:defRPr/>
            </a:pPr>
            <a:r>
              <a:rPr lang="de-DE" sz="1200">
                <a:latin typeface="+mn-lt"/>
              </a:rPr>
              <a:t>Illustriert die drei verschiedenen Sichten, die den Lernenden zur Verfügung stehen</a:t>
            </a:r>
            <a:endParaRPr/>
          </a:p>
          <a:p>
            <a:pPr marL="171450" indent="-171450">
              <a:buSzPct val="100000"/>
              <a:buFont typeface="Arial"/>
              <a:buChar char="−"/>
              <a:defRPr b="1"/>
            </a:pPr>
            <a:r>
              <a:rPr lang="de-DE" sz="1200">
                <a:latin typeface="+mn-lt"/>
              </a:rPr>
              <a:t>A: </a:t>
            </a:r>
            <a:r>
              <a:rPr lang="de-DE" sz="1200" b="0">
                <a:latin typeface="+mn-lt"/>
              </a:rPr>
              <a:t>Soll dem Nutzer eine effiziente Navigation im Sourcecode über hierarchische Strukturen ermöglichen</a:t>
            </a:r>
            <a:endParaRPr/>
          </a:p>
          <a:p>
            <a:pPr marL="171450" indent="-171450">
              <a:buSzPct val="100000"/>
              <a:buFont typeface="Arial"/>
              <a:buChar char="−"/>
              <a:defRPr b="1"/>
            </a:pPr>
            <a:r>
              <a:rPr lang="de-DE" sz="1200" b="1">
                <a:latin typeface="+mn-lt"/>
              </a:rPr>
              <a:t>B:</a:t>
            </a:r>
            <a:r>
              <a:rPr lang="de-DE" sz="1200" b="0">
                <a:latin typeface="+mn-lt"/>
              </a:rPr>
              <a:t> Blockspezifische Ansicht, die</a:t>
            </a:r>
            <a:endParaRPr/>
          </a:p>
          <a:p>
            <a:pPr marL="685800" lvl="1" indent="-228600">
              <a:buSzPct val="100000"/>
              <a:buFont typeface="+mj-lt"/>
              <a:buAutoNum type="arabicPeriod"/>
              <a:defRPr b="1"/>
            </a:pPr>
            <a:r>
              <a:rPr lang="de-DE" sz="1200" b="0">
                <a:latin typeface="+mn-lt"/>
              </a:rPr>
              <a:t>den aktuellen Bereich des Codes als </a:t>
            </a:r>
            <a:r>
              <a:rPr lang="de-DE" sz="1200" b="0">
                <a:latin typeface="+mn-lt"/>
              </a:rPr>
              <a:t>Breadcrumb</a:t>
            </a:r>
            <a:r>
              <a:rPr lang="de-DE" sz="1200" b="0">
                <a:latin typeface="+mn-lt"/>
              </a:rPr>
              <a:t> anzeigt</a:t>
            </a:r>
            <a:endParaRPr/>
          </a:p>
          <a:p>
            <a:pPr marL="685800" lvl="1" indent="-228600">
              <a:buSzPct val="100000"/>
              <a:buFont typeface="+mj-lt"/>
              <a:buAutoNum type="arabicPeriod"/>
              <a:defRPr b="1"/>
            </a:pPr>
            <a:r>
              <a:rPr lang="de-DE" sz="1200" b="0">
                <a:latin typeface="+mn-lt"/>
              </a:rPr>
              <a:t>das Verschieben des gewählten Blocks ermöglicht</a:t>
            </a:r>
            <a:endParaRPr/>
          </a:p>
          <a:p>
            <a:pPr marL="685800" lvl="1" indent="-228600">
              <a:buSzPct val="100000"/>
              <a:buFont typeface="+mj-lt"/>
              <a:buAutoNum type="arabicPeriod"/>
              <a:defRPr b="1"/>
            </a:pPr>
            <a:r>
              <a:rPr lang="de-DE" sz="1200" b="0">
                <a:latin typeface="+mn-lt"/>
              </a:rPr>
              <a:t>über- und untergeordnete Blöcke für die Navigation anzeigt</a:t>
            </a:r>
            <a:endParaRPr/>
          </a:p>
          <a:p>
            <a:pPr marL="685800" lvl="1" indent="-228600">
              <a:buSzPct val="100000"/>
              <a:buFont typeface="+mj-lt"/>
              <a:buAutoNum type="arabicPeriod"/>
              <a:defRPr b="1"/>
            </a:pPr>
            <a:r>
              <a:rPr lang="de-DE" sz="1200" b="0">
                <a:latin typeface="+mn-lt"/>
              </a:rPr>
              <a:t>alle blockspezifischen Optionen anzeigt (z. B. Steuerelemente zur Bearbeitung des Blocks oder seiner Blockeigenschaften; Anzeigen von Warnungen)</a:t>
            </a:r>
            <a:endParaRPr/>
          </a:p>
          <a:p>
            <a:pPr marL="171450" indent="-171450">
              <a:buSzPct val="100000"/>
              <a:buFont typeface="Arial"/>
              <a:buChar char="−"/>
              <a:defRPr b="1"/>
            </a:pPr>
            <a:r>
              <a:rPr lang="de-DE" sz="1200">
                <a:latin typeface="+mn-lt"/>
              </a:rPr>
              <a:t>C: </a:t>
            </a:r>
            <a:r>
              <a:rPr lang="de-DE" sz="1200" b="0">
                <a:latin typeface="+mn-lt"/>
              </a:rPr>
              <a:t>Bietet Lernenden, die nicht vollständig blind sind, die Möglichkeit, via Touch-Bewegungen über den Code zu navigieren und Blöcke auszuwählen</a:t>
            </a:r>
            <a:endParaRPr/>
          </a:p>
          <a:p>
            <a:pPr>
              <a:defRPr b="1"/>
            </a:pPr>
            <a:endParaRPr lang="de-DE" sz="1200" b="0" u="none">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Ludi, Stephanie; Spencer, Mary (2017): Design </a:t>
            </a:r>
            <a:r>
              <a:rPr lang="de-DE" sz="1200">
                <a:latin typeface="+mn-lt"/>
              </a:rPr>
              <a:t>Considerations</a:t>
            </a:r>
            <a:r>
              <a:rPr lang="de-DE" sz="1200">
                <a:latin typeface="+mn-lt"/>
              </a:rPr>
              <a:t> </a:t>
            </a:r>
            <a:r>
              <a:rPr lang="de-DE" sz="1200">
                <a:latin typeface="+mn-lt"/>
              </a:rPr>
              <a:t>to</a:t>
            </a:r>
            <a:r>
              <a:rPr lang="de-DE" sz="1200">
                <a:latin typeface="+mn-lt"/>
              </a:rPr>
              <a:t> </a:t>
            </a:r>
            <a:r>
              <a:rPr lang="de-DE" sz="1200">
                <a:latin typeface="+mn-lt"/>
              </a:rPr>
              <a:t>Increase</a:t>
            </a:r>
            <a:r>
              <a:rPr lang="de-DE" sz="1200">
                <a:latin typeface="+mn-lt"/>
              </a:rPr>
              <a:t> Block-</a:t>
            </a:r>
            <a:r>
              <a:rPr lang="de-DE" sz="1200">
                <a:latin typeface="+mn-lt"/>
              </a:rPr>
              <a:t>based</a:t>
            </a:r>
            <a:r>
              <a:rPr lang="de-DE" sz="1200">
                <a:latin typeface="+mn-lt"/>
              </a:rPr>
              <a:t> Language Accessibility for Blind </a:t>
            </a:r>
            <a:r>
              <a:rPr lang="de-DE" sz="1200">
                <a:latin typeface="+mn-lt"/>
              </a:rPr>
              <a:t>Programmers</a:t>
            </a:r>
            <a:r>
              <a:rPr lang="de-DE" sz="1200">
                <a:latin typeface="+mn-lt"/>
              </a:rPr>
              <a:t> Via Blockly. In: </a:t>
            </a:r>
            <a:r>
              <a:rPr lang="de-DE" sz="1200" i="1">
                <a:latin typeface="+mn-lt"/>
              </a:rPr>
              <a:t>VLSS </a:t>
            </a:r>
            <a:r>
              <a:rPr lang="de-DE" sz="1200">
                <a:latin typeface="+mn-lt"/>
              </a:rPr>
              <a:t>3 (1), S. 119–124. DOI: 10.18293/VLSS2017-013.</a:t>
            </a:r>
            <a:endParaRPr/>
          </a:p>
          <a:p>
            <a:pPr marL="171450" indent="-171450">
              <a:buSzPct val="100000"/>
              <a:buFont typeface="Arial"/>
              <a:buChar char="−"/>
              <a:defRPr sz="1800">
                <a:latin typeface="Arial"/>
                <a:ea typeface="Arial"/>
                <a:cs typeface="Arial"/>
              </a:defRPr>
            </a:pPr>
            <a:r>
              <a:rPr lang="de-DE" sz="1200">
                <a:latin typeface="+mn-lt"/>
              </a:rPr>
              <a:t>Ludi, Stephanie; Simpson, Jamie; Merchant, Wil (2016): Exploration </a:t>
            </a:r>
            <a:r>
              <a:rPr lang="de-DE" sz="1200">
                <a:latin typeface="+mn-lt"/>
              </a:rPr>
              <a:t>of</a:t>
            </a:r>
            <a:r>
              <a:rPr lang="de-DE" sz="1200">
                <a:latin typeface="+mn-lt"/>
              </a:rPr>
              <a:t> </a:t>
            </a:r>
            <a:r>
              <a:rPr lang="de-DE" sz="1200">
                <a:latin typeface="+mn-lt"/>
              </a:rPr>
              <a:t>the</a:t>
            </a:r>
            <a:r>
              <a:rPr lang="de-DE" sz="1200">
                <a:latin typeface="+mn-lt"/>
              </a:rPr>
              <a:t> Use </a:t>
            </a:r>
            <a:r>
              <a:rPr lang="de-DE" sz="1200">
                <a:latin typeface="+mn-lt"/>
              </a:rPr>
              <a:t>of</a:t>
            </a:r>
            <a:r>
              <a:rPr lang="de-DE" sz="1200">
                <a:latin typeface="+mn-lt"/>
              </a:rPr>
              <a:t> </a:t>
            </a:r>
            <a:r>
              <a:rPr lang="de-DE" sz="1200">
                <a:latin typeface="+mn-lt"/>
              </a:rPr>
              <a:t>Auditory</a:t>
            </a:r>
            <a:r>
              <a:rPr lang="de-DE" sz="1200">
                <a:latin typeface="+mn-lt"/>
              </a:rPr>
              <a:t> </a:t>
            </a:r>
            <a:r>
              <a:rPr lang="de-DE" sz="1200">
                <a:latin typeface="+mn-lt"/>
              </a:rPr>
              <a:t>Cues</a:t>
            </a:r>
            <a:r>
              <a:rPr lang="de-DE" sz="1200">
                <a:latin typeface="+mn-lt"/>
              </a:rPr>
              <a:t> in Code </a:t>
            </a:r>
            <a:r>
              <a:rPr lang="de-DE" sz="1200">
                <a:latin typeface="+mn-lt"/>
              </a:rPr>
              <a:t>Comprehension</a:t>
            </a:r>
            <a:r>
              <a:rPr lang="de-DE" sz="1200">
                <a:latin typeface="+mn-lt"/>
              </a:rPr>
              <a:t> and Navigation for </a:t>
            </a:r>
            <a:r>
              <a:rPr lang="de-DE" sz="1200">
                <a:latin typeface="+mn-lt"/>
              </a:rPr>
              <a:t>Individuals</a:t>
            </a:r>
            <a:r>
              <a:rPr lang="de-DE" sz="1200">
                <a:latin typeface="+mn-lt"/>
              </a:rPr>
              <a:t> </a:t>
            </a:r>
            <a:r>
              <a:rPr lang="de-DE" sz="1200">
                <a:latin typeface="+mn-lt"/>
              </a:rPr>
              <a:t>with</a:t>
            </a:r>
            <a:r>
              <a:rPr lang="de-DE" sz="1200">
                <a:latin typeface="+mn-lt"/>
              </a:rPr>
              <a:t> Visual </a:t>
            </a:r>
            <a:r>
              <a:rPr lang="de-DE" sz="1200">
                <a:latin typeface="+mn-lt"/>
              </a:rPr>
              <a:t>Impairments</a:t>
            </a:r>
            <a:r>
              <a:rPr lang="de-DE" sz="1200">
                <a:latin typeface="+mn-lt"/>
              </a:rPr>
              <a:t> in a Visual Programming Environment. In: </a:t>
            </a:r>
            <a:r>
              <a:rPr lang="de-DE" sz="1200">
                <a:latin typeface="+mn-lt"/>
              </a:rPr>
              <a:t>Jinjuan</a:t>
            </a:r>
            <a:r>
              <a:rPr lang="de-DE" sz="1200">
                <a:latin typeface="+mn-lt"/>
              </a:rPr>
              <a:t> Heidi Feng und Matt </a:t>
            </a:r>
            <a:r>
              <a:rPr lang="de-DE" sz="1200">
                <a:latin typeface="+mn-lt"/>
              </a:rPr>
              <a:t>Huenerfauth</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18th International ACM SIGACCESS Conference on Computers and Accessibility. ASSETS '16: The 18th International ACM SIGACCESS Conference on Computers and Accessibility. Reno Nevada USA, 23 10 2016 26 10 2016. New York, NY, USA: ACM, S. 279–280.</a:t>
            </a:r>
            <a:endParaRPr/>
          </a:p>
          <a:p>
            <a:pPr marL="171450" indent="-171450">
              <a:buSzPct val="100000"/>
              <a:buFont typeface="Arial"/>
              <a:buChar char="−"/>
              <a:defRPr sz="1800">
                <a:latin typeface="Arial"/>
                <a:ea typeface="Arial"/>
                <a:cs typeface="Arial"/>
              </a:defRPr>
            </a:pPr>
            <a:r>
              <a:rPr lang="de-DE" sz="1200">
                <a:latin typeface="+mn-lt"/>
              </a:rPr>
              <a:t>Caraco</a:t>
            </a:r>
            <a:r>
              <a:rPr lang="de-DE" sz="1200">
                <a:latin typeface="+mn-lt"/>
              </a:rPr>
              <a:t>, Logan B.; Deibel, Sebastian; Ma, </a:t>
            </a:r>
            <a:r>
              <a:rPr lang="de-DE" sz="1200">
                <a:latin typeface="+mn-lt"/>
              </a:rPr>
              <a:t>Yufan</a:t>
            </a:r>
            <a:r>
              <a:rPr lang="de-DE" sz="1200">
                <a:latin typeface="+mn-lt"/>
              </a:rPr>
              <a:t>; Milne, Lauren R. (2019): Making </a:t>
            </a:r>
            <a:r>
              <a:rPr lang="de-DE" sz="1200">
                <a:latin typeface="+mn-lt"/>
              </a:rPr>
              <a:t>the</a:t>
            </a:r>
            <a:r>
              <a:rPr lang="de-DE" sz="1200">
                <a:latin typeface="+mn-lt"/>
              </a:rPr>
              <a:t> Blockly Library Accessible via Touchscreen. In: Jeffrey P. Bigham, </a:t>
            </a:r>
            <a:r>
              <a:rPr lang="de-DE" sz="1200">
                <a:latin typeface="+mn-lt"/>
              </a:rPr>
              <a:t>Shiri</a:t>
            </a:r>
            <a:r>
              <a:rPr lang="de-DE" sz="1200">
                <a:latin typeface="+mn-lt"/>
              </a:rPr>
              <a:t> </a:t>
            </a:r>
            <a:r>
              <a:rPr lang="de-DE" sz="1200">
                <a:latin typeface="+mn-lt"/>
              </a:rPr>
              <a:t>Azenkot</a:t>
            </a:r>
            <a:r>
              <a:rPr lang="de-DE" sz="1200">
                <a:latin typeface="+mn-lt"/>
              </a:rPr>
              <a:t> und Shaun K. Kane (</a:t>
            </a:r>
            <a:r>
              <a:rPr lang="de-DE" sz="1200">
                <a:latin typeface="+mn-lt"/>
              </a:rPr>
              <a:t>Hg</a:t>
            </a:r>
            <a:r>
              <a:rPr lang="de-DE" sz="1200">
                <a:latin typeface="+mn-lt"/>
              </a:rPr>
              <a:t>.): The 21st International ACM SIGACCESS Conference on Computers and Accessibility. ASSETS '19: The 21st International ACM SIGACCESS Conference on Computers and Accessibility. Pittsburgh PA USA, 28 10 2019 30 10 2019. New York, NY, USA: ACM, S. 648–650.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93</a:t>
            </a:fld>
            <a:endParaRPr lang="de-DE"/>
          </a:p>
        </p:txBody>
      </p:sp>
    </p:spTree>
  </p:cSld>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Okafor, </a:t>
            </a:r>
            <a:r>
              <a:rPr lang="de-DE" sz="1200">
                <a:latin typeface="+mn-lt"/>
              </a:rPr>
              <a:t>Obianuju</a:t>
            </a:r>
            <a:r>
              <a:rPr lang="de-DE" sz="1200">
                <a:latin typeface="+mn-lt"/>
              </a:rPr>
              <a:t>; Ludi, Stephanie (2022): </a:t>
            </a:r>
            <a:r>
              <a:rPr lang="de-DE" sz="1200">
                <a:latin typeface="+mn-lt"/>
              </a:rPr>
              <a:t>Helping</a:t>
            </a:r>
            <a:r>
              <a:rPr lang="de-DE" sz="1200">
                <a:latin typeface="+mn-lt"/>
              </a:rPr>
              <a:t> </a:t>
            </a:r>
            <a:r>
              <a:rPr lang="de-DE" sz="1200">
                <a:latin typeface="+mn-lt"/>
              </a:rPr>
              <a:t>Students</a:t>
            </a:r>
            <a:r>
              <a:rPr lang="de-DE" sz="1200">
                <a:latin typeface="+mn-lt"/>
              </a:rPr>
              <a:t> </a:t>
            </a:r>
            <a:r>
              <a:rPr lang="de-DE" sz="1200">
                <a:latin typeface="+mn-lt"/>
              </a:rPr>
              <a:t>with</a:t>
            </a:r>
            <a:r>
              <a:rPr lang="de-DE" sz="1200">
                <a:latin typeface="+mn-lt"/>
              </a:rPr>
              <a:t> Motor </a:t>
            </a:r>
            <a:r>
              <a:rPr lang="de-DE" sz="1200">
                <a:latin typeface="+mn-lt"/>
              </a:rPr>
              <a:t>Impairments</a:t>
            </a:r>
            <a:r>
              <a:rPr lang="de-DE" sz="1200">
                <a:latin typeface="+mn-lt"/>
              </a:rPr>
              <a:t> </a:t>
            </a:r>
            <a:r>
              <a:rPr lang="de-DE" sz="1200">
                <a:latin typeface="+mn-lt"/>
              </a:rPr>
              <a:t>Program</a:t>
            </a:r>
            <a:r>
              <a:rPr lang="de-DE" sz="1200">
                <a:latin typeface="+mn-lt"/>
              </a:rPr>
              <a:t> via Voice-Enabled Block-</a:t>
            </a:r>
            <a:r>
              <a:rPr lang="de-DE" sz="1200">
                <a:latin typeface="+mn-lt"/>
              </a:rPr>
              <a:t>Based</a:t>
            </a:r>
            <a:r>
              <a:rPr lang="de-DE" sz="1200">
                <a:latin typeface="+mn-lt"/>
              </a:rPr>
              <a:t> Programming. In: Margherita </a:t>
            </a:r>
            <a:r>
              <a:rPr lang="de-DE" sz="1200">
                <a:latin typeface="+mn-lt"/>
              </a:rPr>
              <a:t>Antona</a:t>
            </a:r>
            <a:r>
              <a:rPr lang="de-DE" sz="1200">
                <a:latin typeface="+mn-lt"/>
              </a:rPr>
              <a:t> und Constantine </a:t>
            </a:r>
            <a:r>
              <a:rPr lang="de-DE" sz="1200">
                <a:latin typeface="+mn-lt"/>
              </a:rPr>
              <a:t>Stephanidis</a:t>
            </a:r>
            <a:r>
              <a:rPr lang="de-DE" sz="1200">
                <a:latin typeface="+mn-lt"/>
              </a:rPr>
              <a:t> (</a:t>
            </a:r>
            <a:r>
              <a:rPr lang="de-DE" sz="1200">
                <a:latin typeface="+mn-lt"/>
              </a:rPr>
              <a:t>Hg</a:t>
            </a:r>
            <a:r>
              <a:rPr lang="de-DE" sz="1200">
                <a:latin typeface="+mn-lt"/>
              </a:rPr>
              <a:t>.): Universal Access in Human-Computer Interaction. User and </a:t>
            </a:r>
            <a:r>
              <a:rPr lang="de-DE" sz="1200">
                <a:latin typeface="+mn-lt"/>
              </a:rPr>
              <a:t>Context</a:t>
            </a:r>
            <a:r>
              <a:rPr lang="de-DE" sz="1200">
                <a:latin typeface="+mn-lt"/>
              </a:rPr>
              <a:t> </a:t>
            </a:r>
            <a:r>
              <a:rPr lang="de-DE" sz="1200">
                <a:latin typeface="+mn-lt"/>
              </a:rPr>
              <a:t>Diversity</a:t>
            </a:r>
            <a:r>
              <a:rPr lang="de-DE" sz="1200">
                <a:latin typeface="+mn-lt"/>
              </a:rPr>
              <a:t>, Bd. 13309. Cham: Springer International Publishing (</a:t>
            </a:r>
            <a:r>
              <a:rPr lang="de-DE" sz="1200">
                <a:latin typeface="+mn-lt"/>
              </a:rPr>
              <a:t>Lecture</a:t>
            </a:r>
            <a:r>
              <a:rPr lang="de-DE" sz="1200">
                <a:latin typeface="+mn-lt"/>
              </a:rPr>
              <a:t> Notes in Computer Science), S. 62–77.</a:t>
            </a:r>
            <a:endParaRPr/>
          </a:p>
          <a:p>
            <a:pPr marL="171450" indent="-171450">
              <a:buSzPct val="100000"/>
              <a:buFont typeface="Arial"/>
              <a:buChar char="−"/>
              <a:defRPr sz="1800">
                <a:latin typeface="Arial"/>
                <a:ea typeface="Arial"/>
                <a:cs typeface="Arial"/>
              </a:defRPr>
            </a:pPr>
            <a:r>
              <a:rPr lang="de-DE" sz="1200">
                <a:latin typeface="+mn-lt"/>
              </a:rPr>
              <a:t>Wagner, Amber (2015): Programming </a:t>
            </a:r>
            <a:r>
              <a:rPr lang="de-DE" sz="1200">
                <a:latin typeface="+mn-lt"/>
              </a:rPr>
              <a:t>by</a:t>
            </a:r>
            <a:r>
              <a:rPr lang="de-DE" sz="1200">
                <a:latin typeface="+mn-lt"/>
              </a:rPr>
              <a:t> Voice: A Hands-Free Approach For </a:t>
            </a:r>
            <a:r>
              <a:rPr lang="de-DE" sz="1200">
                <a:latin typeface="+mn-lt"/>
              </a:rPr>
              <a:t>Motorically</a:t>
            </a:r>
            <a:r>
              <a:rPr lang="de-DE" sz="1200">
                <a:latin typeface="+mn-lt"/>
              </a:rPr>
              <a:t> </a:t>
            </a:r>
            <a:r>
              <a:rPr lang="de-DE" sz="1200">
                <a:latin typeface="+mn-lt"/>
              </a:rPr>
              <a:t>Challenged</a:t>
            </a:r>
            <a:r>
              <a:rPr lang="de-DE" sz="1200">
                <a:latin typeface="+mn-lt"/>
              </a:rPr>
              <a:t> Children. Dissertation. University </a:t>
            </a:r>
            <a:r>
              <a:rPr lang="de-DE" sz="1200">
                <a:latin typeface="+mn-lt"/>
              </a:rPr>
              <a:t>of</a:t>
            </a:r>
            <a:r>
              <a:rPr lang="de-DE" sz="1200">
                <a:latin typeface="+mn-lt"/>
              </a:rPr>
              <a:t> Alabama, Alabama. Department </a:t>
            </a:r>
            <a:r>
              <a:rPr lang="de-DE" sz="1200">
                <a:latin typeface="+mn-lt"/>
              </a:rPr>
              <a:t>of</a:t>
            </a:r>
            <a:r>
              <a:rPr lang="de-DE" sz="1200">
                <a:latin typeface="+mn-lt"/>
              </a:rPr>
              <a:t> Computer Science. Online verfügbar unter https://ir.ua.edu/handle/123456789/2362.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94</a:t>
            </a:fld>
            <a:endParaRPr lang="de-DE"/>
          </a:p>
        </p:txBody>
      </p:sp>
    </p:spTree>
  </p:cSld>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a:defRPr/>
            </a:pPr>
            <a:r>
              <a:rPr lang="de-DE" sz="1200">
                <a:latin typeface="+mn-lt"/>
              </a:rPr>
              <a:t>Illustriert Funktionsweise der SRAPI</a:t>
            </a:r>
            <a:endParaRPr/>
          </a:p>
          <a:p>
            <a:pPr marL="171450" indent="-171450">
              <a:buSzPct val="100000"/>
              <a:buFont typeface="Arial"/>
              <a:buChar char="−"/>
              <a:defRPr/>
            </a:pPr>
            <a:r>
              <a:rPr lang="de-DE" sz="1200">
                <a:latin typeface="+mn-lt"/>
              </a:rPr>
              <a:t>Audioeingabe, die über eine zur Verfügung gestellte API zu Text umgewandelt wird</a:t>
            </a:r>
            <a:endParaRPr/>
          </a:p>
          <a:p>
            <a:pPr marL="171450" indent="-171450">
              <a:buSzPct val="100000"/>
              <a:buFont typeface="Arial"/>
              <a:buChar char="−"/>
              <a:defRPr/>
            </a:pPr>
            <a:r>
              <a:rPr lang="de-DE" sz="1200">
                <a:latin typeface="+mn-lt"/>
              </a:rPr>
              <a:t>textuelle Repräsentation der Eingabe wird mit allen möglichen Befehlen auf Übereinstimmung geprüft</a:t>
            </a:r>
            <a:endParaRPr/>
          </a:p>
          <a:p>
            <a:pPr marL="171450" indent="-171450">
              <a:buSzPct val="100000"/>
              <a:buFont typeface="Arial"/>
              <a:buChar char="−"/>
              <a:defRPr/>
            </a:pPr>
            <a:r>
              <a:rPr lang="de-DE" sz="1200">
                <a:latin typeface="+mn-lt"/>
              </a:rPr>
              <a:t>gültige Übereinstimmung führt zur Ausführung des Befehls als Aktion in der </a:t>
            </a:r>
            <a:r>
              <a:rPr lang="de-DE" sz="1200">
                <a:latin typeface="+mn-lt"/>
              </a:rPr>
              <a:t>Blockly</a:t>
            </a:r>
            <a:r>
              <a:rPr lang="de-DE" sz="1200">
                <a:latin typeface="+mn-lt"/>
              </a:rPr>
              <a:t>-Umgebung</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a:latin typeface="Arial"/>
                <a:ea typeface="Arial"/>
                <a:cs typeface="Arial"/>
              </a:defRPr>
            </a:pPr>
            <a:r>
              <a:rPr lang="de-DE" sz="1200">
                <a:latin typeface="+mn-lt"/>
              </a:rPr>
              <a:t>Okafor, </a:t>
            </a:r>
            <a:r>
              <a:rPr lang="de-DE" sz="1200">
                <a:latin typeface="+mn-lt"/>
              </a:rPr>
              <a:t>Obianuju</a:t>
            </a:r>
            <a:r>
              <a:rPr lang="de-DE" sz="1200">
                <a:latin typeface="+mn-lt"/>
              </a:rPr>
              <a:t>; Ludi, Stephanie (2022): </a:t>
            </a:r>
            <a:r>
              <a:rPr lang="de-DE" sz="1200">
                <a:latin typeface="+mn-lt"/>
              </a:rPr>
              <a:t>Helping</a:t>
            </a:r>
            <a:r>
              <a:rPr lang="de-DE" sz="1200">
                <a:latin typeface="+mn-lt"/>
              </a:rPr>
              <a:t> </a:t>
            </a:r>
            <a:r>
              <a:rPr lang="de-DE" sz="1200">
                <a:latin typeface="+mn-lt"/>
              </a:rPr>
              <a:t>Students</a:t>
            </a:r>
            <a:r>
              <a:rPr lang="de-DE" sz="1200">
                <a:latin typeface="+mn-lt"/>
              </a:rPr>
              <a:t> </a:t>
            </a:r>
            <a:r>
              <a:rPr lang="de-DE" sz="1200">
                <a:latin typeface="+mn-lt"/>
              </a:rPr>
              <a:t>with</a:t>
            </a:r>
            <a:r>
              <a:rPr lang="de-DE" sz="1200">
                <a:latin typeface="+mn-lt"/>
              </a:rPr>
              <a:t> Motor </a:t>
            </a:r>
            <a:r>
              <a:rPr lang="de-DE" sz="1200">
                <a:latin typeface="+mn-lt"/>
              </a:rPr>
              <a:t>Impairments</a:t>
            </a:r>
            <a:r>
              <a:rPr lang="de-DE" sz="1200">
                <a:latin typeface="+mn-lt"/>
              </a:rPr>
              <a:t> </a:t>
            </a:r>
            <a:r>
              <a:rPr lang="de-DE" sz="1200">
                <a:latin typeface="+mn-lt"/>
              </a:rPr>
              <a:t>Program</a:t>
            </a:r>
            <a:r>
              <a:rPr lang="de-DE" sz="1200">
                <a:latin typeface="+mn-lt"/>
              </a:rPr>
              <a:t> via Voice-Enabled Block-</a:t>
            </a:r>
            <a:r>
              <a:rPr lang="de-DE" sz="1200">
                <a:latin typeface="+mn-lt"/>
              </a:rPr>
              <a:t>Based</a:t>
            </a:r>
            <a:r>
              <a:rPr lang="de-DE" sz="1200">
                <a:latin typeface="+mn-lt"/>
              </a:rPr>
              <a:t> Programming. In: Margherita </a:t>
            </a:r>
            <a:r>
              <a:rPr lang="de-DE" sz="1200">
                <a:latin typeface="+mn-lt"/>
              </a:rPr>
              <a:t>Antona</a:t>
            </a:r>
            <a:r>
              <a:rPr lang="de-DE" sz="1200">
                <a:latin typeface="+mn-lt"/>
              </a:rPr>
              <a:t> und Constantine </a:t>
            </a:r>
            <a:r>
              <a:rPr lang="de-DE" sz="1200">
                <a:latin typeface="+mn-lt"/>
              </a:rPr>
              <a:t>Stephanidis</a:t>
            </a:r>
            <a:r>
              <a:rPr lang="de-DE" sz="1200">
                <a:latin typeface="+mn-lt"/>
              </a:rPr>
              <a:t> (</a:t>
            </a:r>
            <a:r>
              <a:rPr lang="de-DE" sz="1200">
                <a:latin typeface="+mn-lt"/>
              </a:rPr>
              <a:t>Hg</a:t>
            </a:r>
            <a:r>
              <a:rPr lang="de-DE" sz="1200">
                <a:latin typeface="+mn-lt"/>
              </a:rPr>
              <a:t>.): Universal Access in Human-Computer Interaction. User and </a:t>
            </a:r>
            <a:r>
              <a:rPr lang="de-DE" sz="1200">
                <a:latin typeface="+mn-lt"/>
              </a:rPr>
              <a:t>Context</a:t>
            </a:r>
            <a:r>
              <a:rPr lang="de-DE" sz="1200">
                <a:latin typeface="+mn-lt"/>
              </a:rPr>
              <a:t> </a:t>
            </a:r>
            <a:r>
              <a:rPr lang="de-DE" sz="1200">
                <a:latin typeface="+mn-lt"/>
              </a:rPr>
              <a:t>Diversity</a:t>
            </a:r>
            <a:r>
              <a:rPr lang="de-DE" sz="1200">
                <a:latin typeface="+mn-lt"/>
              </a:rPr>
              <a:t>, Bd. 13309. Cham: Springer International Publishing (</a:t>
            </a:r>
            <a:r>
              <a:rPr lang="de-DE" sz="1200">
                <a:latin typeface="+mn-lt"/>
              </a:rPr>
              <a:t>Lecture</a:t>
            </a:r>
            <a:r>
              <a:rPr lang="de-DE" sz="1200">
                <a:latin typeface="+mn-lt"/>
              </a:rPr>
              <a:t> Notes in Computer Science), S. 62–77.</a:t>
            </a:r>
            <a:endParaRPr/>
          </a:p>
          <a:p>
            <a:pPr marL="171450" indent="-171450">
              <a:buSzPct val="100000"/>
              <a:buFont typeface="Arial"/>
              <a:buChar char="−"/>
              <a:defRPr>
                <a:latin typeface="Arial"/>
                <a:ea typeface="Arial"/>
                <a:cs typeface="Arial"/>
              </a:defRPr>
            </a:pPr>
            <a:r>
              <a:rPr lang="de-DE" sz="1200">
                <a:latin typeface="+mn-lt"/>
              </a:rPr>
              <a:t>Wagner, Amber (2015): Programming </a:t>
            </a:r>
            <a:r>
              <a:rPr lang="de-DE" sz="1200">
                <a:latin typeface="+mn-lt"/>
              </a:rPr>
              <a:t>by</a:t>
            </a:r>
            <a:r>
              <a:rPr lang="de-DE" sz="1200">
                <a:latin typeface="+mn-lt"/>
              </a:rPr>
              <a:t> Voice: A Hands-Free Approach For </a:t>
            </a:r>
            <a:r>
              <a:rPr lang="de-DE" sz="1200">
                <a:latin typeface="+mn-lt"/>
              </a:rPr>
              <a:t>Motorically</a:t>
            </a:r>
            <a:r>
              <a:rPr lang="de-DE" sz="1200">
                <a:latin typeface="+mn-lt"/>
              </a:rPr>
              <a:t> </a:t>
            </a:r>
            <a:r>
              <a:rPr lang="de-DE" sz="1200">
                <a:latin typeface="+mn-lt"/>
              </a:rPr>
              <a:t>Challenged</a:t>
            </a:r>
            <a:r>
              <a:rPr lang="de-DE" sz="1200">
                <a:latin typeface="+mn-lt"/>
              </a:rPr>
              <a:t> Children. Dissertation. University </a:t>
            </a:r>
            <a:r>
              <a:rPr lang="de-DE" sz="1200">
                <a:latin typeface="+mn-lt"/>
              </a:rPr>
              <a:t>of</a:t>
            </a:r>
            <a:r>
              <a:rPr lang="de-DE" sz="1200">
                <a:latin typeface="+mn-lt"/>
              </a:rPr>
              <a:t> Alabama, Alabama. Department </a:t>
            </a:r>
            <a:r>
              <a:rPr lang="de-DE" sz="1200">
                <a:latin typeface="+mn-lt"/>
              </a:rPr>
              <a:t>of</a:t>
            </a:r>
            <a:r>
              <a:rPr lang="de-DE" sz="1200">
                <a:latin typeface="+mn-lt"/>
              </a:rPr>
              <a:t> Computer Science. Online verfügbar unter https://ir.ua.edu/handle/123456789/2362.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95</a:t>
            </a:fld>
            <a:endParaRPr lang="de-DE"/>
          </a:p>
        </p:txBody>
      </p:sp>
    </p:spTree>
  </p:cSld>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a:pPr>
            <a:r>
              <a:rPr lang="de-DE" sz="1200">
                <a:latin typeface="+mn-lt"/>
              </a:rPr>
              <a:t>Jeder physische Block besitzt:</a:t>
            </a:r>
            <a:endParaRPr/>
          </a:p>
          <a:p>
            <a:pPr marL="685800" lvl="1" indent="-228600">
              <a:buSzPct val="100000"/>
              <a:buAutoNum type="arabicPeriod"/>
              <a:defRPr/>
            </a:pPr>
            <a:r>
              <a:rPr lang="de-DE" sz="1200">
                <a:latin typeface="+mn-lt"/>
              </a:rPr>
              <a:t>bildliche Darstellung </a:t>
            </a:r>
            <a:endParaRPr/>
          </a:p>
          <a:p>
            <a:pPr marL="685800" lvl="1" indent="-228600">
              <a:buSzPct val="100000"/>
              <a:buAutoNum type="arabicPeriod"/>
              <a:defRPr/>
            </a:pPr>
            <a:r>
              <a:rPr lang="de-DE" sz="1200">
                <a:latin typeface="+mn-lt"/>
              </a:rPr>
              <a:t>haptische Repräsentation in Form von Braille-Schrift oder einer symbolischen Abbildung mit Tiefenstrukturmerkmalen</a:t>
            </a:r>
            <a:endParaRPr/>
          </a:p>
          <a:p>
            <a:pPr marL="457200" lvl="1" indent="0">
              <a:buSzPct val="100000"/>
              <a:buNone/>
              <a:defRPr/>
            </a:pPr>
            <a:endParaRPr lang="de-DE" sz="1200">
              <a:latin typeface="+mn-lt"/>
            </a:endParaRPr>
          </a:p>
          <a:p>
            <a:pPr marL="0" lvl="0" indent="0">
              <a:buSzPct val="100000"/>
              <a:buNone/>
              <a:defRPr/>
            </a:pPr>
            <a:r>
              <a:rPr lang="de-DE" sz="1200" b="1">
                <a:latin typeface="+mn-lt"/>
              </a:rPr>
              <a:t>Weiterführende Ressourcen</a:t>
            </a:r>
            <a:r>
              <a:rPr lang="de-DE" sz="1200">
                <a:latin typeface="+mn-lt"/>
              </a:rPr>
              <a:t>:</a:t>
            </a:r>
            <a:endParaRPr/>
          </a:p>
          <a:p>
            <a:pPr marL="171450" lvl="0" indent="-171450">
              <a:buSzPct val="100000"/>
              <a:buFont typeface="Symbol"/>
              <a:buChar char="-"/>
              <a:defRPr/>
            </a:pPr>
            <a:r>
              <a:rPr lang="de-DE" sz="1200">
                <a:latin typeface="+mn-lt"/>
              </a:rPr>
              <a:t>https://youtu.be/B3plFKpcSKg?si=sShZzni66mF1f7i_ (</a:t>
            </a:r>
            <a:r>
              <a:rPr lang="de-DE" sz="1200">
                <a:latin typeface="+mn-lt"/>
              </a:rPr>
              <a:t> Demonstrationen des Tools</a:t>
            </a:r>
            <a:r>
              <a:rPr lang="de-DE" sz="1200">
                <a:latin typeface="+mn-lt"/>
              </a:rPr>
              <a:t>)</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Koushik</a:t>
            </a:r>
            <a:r>
              <a:rPr lang="de-DE" sz="1200">
                <a:latin typeface="+mn-lt"/>
              </a:rPr>
              <a:t>, </a:t>
            </a:r>
            <a:r>
              <a:rPr lang="de-DE" sz="1200">
                <a:latin typeface="+mn-lt"/>
              </a:rPr>
              <a:t>Varsha</a:t>
            </a:r>
            <a:r>
              <a:rPr lang="de-DE" sz="1200">
                <a:latin typeface="+mn-lt"/>
              </a:rPr>
              <a:t>; Guinness, Darren; Kane, Shaun K. (2019): </a:t>
            </a:r>
            <a:r>
              <a:rPr lang="de-DE" sz="1200">
                <a:latin typeface="+mn-lt"/>
              </a:rPr>
              <a:t>StoryBlocks</a:t>
            </a:r>
            <a:r>
              <a:rPr lang="de-DE" sz="1200">
                <a:latin typeface="+mn-lt"/>
              </a:rPr>
              <a:t>: A Tangible Programming Game </a:t>
            </a:r>
            <a:r>
              <a:rPr lang="de-DE" sz="1200">
                <a:latin typeface="+mn-lt"/>
              </a:rPr>
              <a:t>To</a:t>
            </a:r>
            <a:r>
              <a:rPr lang="de-DE" sz="1200">
                <a:latin typeface="+mn-lt"/>
              </a:rPr>
              <a:t> Create Accessible Audio Stories. In: Stephen Brewster, Geraldine Fitzpatrick, Anna Cox und Vassilis </a:t>
            </a:r>
            <a:r>
              <a:rPr lang="de-DE" sz="1200">
                <a:latin typeface="+mn-lt"/>
              </a:rPr>
              <a:t>Kostakos</a:t>
            </a:r>
            <a:r>
              <a:rPr lang="de-DE" sz="1200">
                <a:latin typeface="+mn-lt"/>
              </a:rPr>
              <a:t> (</a:t>
            </a:r>
            <a:r>
              <a:rPr lang="de-DE" sz="1200">
                <a:latin typeface="+mn-lt"/>
              </a:rPr>
              <a:t>Hg</a:t>
            </a:r>
            <a:r>
              <a:rPr lang="de-DE" sz="1200">
                <a:latin typeface="+mn-lt"/>
              </a:rPr>
              <a:t>.): Proceedings </a:t>
            </a:r>
            <a:r>
              <a:rPr lang="de-DE" sz="1200">
                <a:latin typeface="+mn-lt"/>
              </a:rPr>
              <a:t>of</a:t>
            </a:r>
            <a:r>
              <a:rPr lang="de-DE" sz="1200">
                <a:latin typeface="+mn-lt"/>
              </a:rPr>
              <a:t> </a:t>
            </a:r>
            <a:r>
              <a:rPr lang="de-DE" sz="1200">
                <a:latin typeface="+mn-lt"/>
              </a:rPr>
              <a:t>the</a:t>
            </a:r>
            <a:r>
              <a:rPr lang="de-DE" sz="1200">
                <a:latin typeface="+mn-lt"/>
              </a:rPr>
              <a:t> 2019 CHI Conference on Human </a:t>
            </a:r>
            <a:r>
              <a:rPr lang="de-DE" sz="1200">
                <a:latin typeface="+mn-lt"/>
              </a:rPr>
              <a:t>Factors</a:t>
            </a:r>
            <a:r>
              <a:rPr lang="de-DE" sz="1200">
                <a:latin typeface="+mn-lt"/>
              </a:rPr>
              <a:t> in Computing Systems. CHI '19: CHI Conference on Human </a:t>
            </a:r>
            <a:r>
              <a:rPr lang="de-DE" sz="1200">
                <a:latin typeface="+mn-lt"/>
              </a:rPr>
              <a:t>Factors</a:t>
            </a:r>
            <a:r>
              <a:rPr lang="de-DE" sz="1200">
                <a:latin typeface="+mn-lt"/>
              </a:rPr>
              <a:t> in Computing Systems. Glasgow Scotland Uk, 04 05 2019 09 05 2019. New York, NY, USA: ACM, S. 1–12.</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96</a:t>
            </a:fld>
            <a:endParaRPr lang="de-DE"/>
          </a:p>
        </p:txBody>
      </p:sp>
    </p:spTree>
  </p:cSld>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 den Abbildungen</a:t>
            </a:r>
            <a:r>
              <a:rPr lang="de-DE" sz="1200" b="0">
                <a:latin typeface="+mn-lt"/>
              </a:rPr>
              <a:t>:</a:t>
            </a:r>
            <a:endParaRPr lang="de-DE" sz="1200">
              <a:latin typeface="+mn-lt"/>
            </a:endParaRPr>
          </a:p>
          <a:p>
            <a:pPr marL="171450" indent="-171450">
              <a:buFont typeface="Arial"/>
              <a:buChar char="•"/>
              <a:defRPr/>
            </a:pPr>
            <a:r>
              <a:rPr lang="de-DE" sz="1200">
                <a:latin typeface="+mn-lt"/>
              </a:rPr>
              <a:t>Do, Re, Mi, …: Notenbezeichner</a:t>
            </a:r>
            <a:endParaRPr/>
          </a:p>
          <a:p>
            <a:pPr>
              <a:defRPr/>
            </a:pPr>
            <a:r>
              <a:rPr lang="de-DE" sz="1200">
                <a:latin typeface="+mn-lt"/>
              </a:rPr>
              <a:t>Jedes Element </a:t>
            </a:r>
            <a:endParaRPr/>
          </a:p>
          <a:p>
            <a:pPr marL="171450" indent="-171450">
              <a:buSzPct val="100000"/>
              <a:buFont typeface="Arial"/>
              <a:buChar char="•"/>
              <a:defRPr/>
            </a:pPr>
            <a:r>
              <a:rPr lang="de-DE" sz="1200">
                <a:latin typeface="+mn-lt"/>
              </a:rPr>
              <a:t>magnetisch mit anderen Elementen verbindbar</a:t>
            </a:r>
            <a:endParaRPr/>
          </a:p>
          <a:p>
            <a:pPr marL="171450" indent="-171450">
              <a:buSzPct val="100000"/>
              <a:buFont typeface="Arial"/>
              <a:buChar char="•"/>
              <a:defRPr/>
            </a:pPr>
            <a:r>
              <a:rPr lang="de-DE" sz="1200">
                <a:latin typeface="+mn-lt"/>
              </a:rPr>
              <a:t>besitzt interne Logik, sodass bis auf Verbindungskabel von Funktionsblöcken keine weiteren externen Elemente benötigt werden. </a:t>
            </a:r>
            <a:r>
              <a:rPr lang="de-DE" sz="1200">
                <a:latin typeface="+mn-lt"/>
              </a:rPr>
              <a:t> </a:t>
            </a:r>
            <a:r>
              <a:rPr lang="de-DE" sz="1200">
                <a:latin typeface="+mn-lt"/>
              </a:rPr>
              <a:t>inklusives Design-Feature</a:t>
            </a:r>
            <a:endParaRPr/>
          </a:p>
          <a:p>
            <a:pPr marL="171450" indent="-171450">
              <a:buSzPct val="100000"/>
              <a:buFont typeface="Arial"/>
              <a:buChar char="•"/>
              <a:defRPr/>
            </a:pPr>
            <a:r>
              <a:rPr lang="de-DE" sz="1200">
                <a:latin typeface="+mn-lt"/>
              </a:rPr>
              <a:t>ist durch vordefinierte Strukturen (</a:t>
            </a:r>
            <a:r>
              <a:rPr lang="de-DE" sz="1200">
                <a:latin typeface="+mn-lt"/>
                <a:ea typeface="Arial"/>
                <a:cs typeface="Arial"/>
              </a:rPr>
              <a:t></a:t>
            </a:r>
            <a:r>
              <a:rPr lang="de-DE" sz="1200">
                <a:latin typeface="+mn-lt"/>
              </a:rPr>
              <a:t> s. bspw. Act </a:t>
            </a:r>
            <a:r>
              <a:rPr lang="de-DE" sz="1200">
                <a:latin typeface="+mn-lt"/>
              </a:rPr>
              <a:t>as</a:t>
            </a:r>
            <a:r>
              <a:rPr lang="de-DE" sz="1200">
                <a:latin typeface="+mn-lt"/>
              </a:rPr>
              <a:t> </a:t>
            </a:r>
            <a:r>
              <a:rPr lang="de-DE" sz="1200">
                <a:latin typeface="+mn-lt"/>
              </a:rPr>
              <a:t>Execution</a:t>
            </a:r>
            <a:r>
              <a:rPr lang="de-DE" sz="1200">
                <a:latin typeface="+mn-lt"/>
              </a:rPr>
              <a:t> </a:t>
            </a:r>
            <a:r>
              <a:rPr lang="de-DE" sz="1200">
                <a:latin typeface="+mn-lt"/>
              </a:rPr>
              <a:t>Function</a:t>
            </a:r>
            <a:r>
              <a:rPr lang="de-DE" sz="1200">
                <a:latin typeface="+mn-lt"/>
              </a:rPr>
              <a:t>, s. entsprechender Block) differenzierbar</a:t>
            </a:r>
            <a:endParaRPr/>
          </a:p>
          <a:p>
            <a:pPr marL="628650" lvl="1" indent="-171450">
              <a:buSzPct val="100000"/>
              <a:buFont typeface="Arial"/>
              <a:buChar char="•"/>
              <a:defRPr/>
            </a:pPr>
            <a:r>
              <a:rPr lang="de-DE" sz="1200">
                <a:latin typeface="+mn-lt"/>
              </a:rPr>
              <a:t>Im Beispiel:</a:t>
            </a:r>
            <a:endParaRPr/>
          </a:p>
          <a:p>
            <a:pPr marL="1085850" lvl="2" indent="-171450">
              <a:buSzPct val="100000"/>
              <a:buFont typeface="Arial"/>
              <a:buChar char="•"/>
              <a:defRPr/>
            </a:pPr>
            <a:r>
              <a:rPr lang="de-DE" sz="1200">
                <a:latin typeface="+mn-lt"/>
              </a:rPr>
              <a:t>durch Tiefenstrukturen in Form eines Start-Symbols </a:t>
            </a:r>
            <a:endParaRPr/>
          </a:p>
          <a:p>
            <a:pPr marL="1085850" lvl="2" indent="-171450">
              <a:buSzPct val="100000"/>
              <a:buFont typeface="Arial"/>
              <a:buChar char="•"/>
              <a:defRPr/>
            </a:pPr>
            <a:r>
              <a:rPr lang="de-DE" sz="1200">
                <a:latin typeface="+mn-lt"/>
              </a:rPr>
              <a:t>auditiv, indem sich Lernende die Ausgabe des Elements im Vorhinein anhören können</a:t>
            </a:r>
            <a:endParaRPr/>
          </a:p>
          <a:p>
            <a:pPr>
              <a:defRPr/>
            </a:pPr>
            <a:endParaRPr lang="de-DE" sz="1200">
              <a:latin typeface="+mn-lt"/>
            </a:endParaRPr>
          </a:p>
          <a:p>
            <a:pPr>
              <a:defRPr b="1"/>
            </a:pPr>
            <a:r>
              <a:rPr lang="de-DE" sz="1200">
                <a:latin typeface="+mn-lt"/>
              </a:rPr>
              <a:t>Quellenangaben</a:t>
            </a:r>
            <a:r>
              <a:rPr lang="de-DE" sz="1200" b="0">
                <a:latin typeface="+mn-lt"/>
              </a:rPr>
              <a:t>:</a:t>
            </a:r>
            <a:endParaRPr lang="de-DE" sz="1200">
              <a:latin typeface="+mn-lt"/>
            </a:endParaRPr>
          </a:p>
          <a:p>
            <a:pPr marL="171450" indent="-171450">
              <a:buSzPct val="100000"/>
              <a:buFont typeface="Arial"/>
              <a:buChar char="−"/>
              <a:defRPr sz="1800">
                <a:latin typeface="Arial"/>
                <a:ea typeface="Arial"/>
                <a:cs typeface="Arial"/>
              </a:defRPr>
            </a:pPr>
            <a:r>
              <a:rPr lang="de-DE" sz="1200">
                <a:latin typeface="+mn-lt"/>
              </a:rPr>
              <a:t>Rong, </a:t>
            </a:r>
            <a:r>
              <a:rPr lang="de-DE" sz="1200">
                <a:latin typeface="+mn-lt"/>
              </a:rPr>
              <a:t>Zhiyi</a:t>
            </a:r>
            <a:r>
              <a:rPr lang="de-DE" sz="1200">
                <a:latin typeface="+mn-lt"/>
              </a:rPr>
              <a:t>; Chan, Ngo Fung; Chen, Taizhou; Zhu, </a:t>
            </a:r>
            <a:r>
              <a:rPr lang="de-DE" sz="1200">
                <a:latin typeface="+mn-lt"/>
              </a:rPr>
              <a:t>Kening</a:t>
            </a:r>
            <a:r>
              <a:rPr lang="de-DE" sz="1200">
                <a:latin typeface="+mn-lt"/>
              </a:rPr>
              <a:t> (2020): </a:t>
            </a:r>
            <a:r>
              <a:rPr lang="de-DE" sz="1200">
                <a:latin typeface="+mn-lt"/>
              </a:rPr>
              <a:t>CodeRhythm</a:t>
            </a:r>
            <a:r>
              <a:rPr lang="de-DE" sz="1200">
                <a:latin typeface="+mn-lt"/>
              </a:rPr>
              <a:t>: </a:t>
            </a:r>
            <a:r>
              <a:rPr lang="de-DE" sz="1200">
                <a:latin typeface="+mn-lt"/>
              </a:rPr>
              <a:t>Designing</a:t>
            </a:r>
            <a:r>
              <a:rPr lang="de-DE" sz="1200">
                <a:latin typeface="+mn-lt"/>
              </a:rPr>
              <a:t> Inclusive Tangible Programming Blocks. In: Ron </a:t>
            </a:r>
            <a:r>
              <a:rPr lang="de-DE" sz="1200">
                <a:latin typeface="+mn-lt"/>
              </a:rPr>
              <a:t>Wakkary</a:t>
            </a:r>
            <a:r>
              <a:rPr lang="de-DE" sz="1200">
                <a:latin typeface="+mn-lt"/>
              </a:rPr>
              <a:t>, Kristina Andersen, Will </a:t>
            </a:r>
            <a:r>
              <a:rPr lang="de-DE" sz="1200">
                <a:latin typeface="+mn-lt"/>
              </a:rPr>
              <a:t>Odom</a:t>
            </a:r>
            <a:r>
              <a:rPr lang="de-DE" sz="1200">
                <a:latin typeface="+mn-lt"/>
              </a:rPr>
              <a:t>, Audrey </a:t>
            </a:r>
            <a:r>
              <a:rPr lang="de-DE" sz="1200">
                <a:latin typeface="+mn-lt"/>
              </a:rPr>
              <a:t>Desjardins</a:t>
            </a:r>
            <a:r>
              <a:rPr lang="de-DE" sz="1200">
                <a:latin typeface="+mn-lt"/>
              </a:rPr>
              <a:t> und Marianne Graves Petersen (</a:t>
            </a:r>
            <a:r>
              <a:rPr lang="de-DE" sz="1200">
                <a:latin typeface="+mn-lt"/>
              </a:rPr>
              <a:t>Hg</a:t>
            </a:r>
            <a:r>
              <a:rPr lang="de-DE" sz="1200">
                <a:latin typeface="+mn-lt"/>
              </a:rPr>
              <a:t>.): Companion </a:t>
            </a:r>
            <a:r>
              <a:rPr lang="de-DE" sz="1200">
                <a:latin typeface="+mn-lt"/>
              </a:rPr>
              <a:t>Publication</a:t>
            </a:r>
            <a:r>
              <a:rPr lang="de-DE" sz="1200">
                <a:latin typeface="+mn-lt"/>
              </a:rPr>
              <a:t> </a:t>
            </a:r>
            <a:r>
              <a:rPr lang="de-DE" sz="1200">
                <a:latin typeface="+mn-lt"/>
              </a:rPr>
              <a:t>of</a:t>
            </a:r>
            <a:r>
              <a:rPr lang="de-DE" sz="1200">
                <a:latin typeface="+mn-lt"/>
              </a:rPr>
              <a:t> </a:t>
            </a:r>
            <a:r>
              <a:rPr lang="de-DE" sz="1200">
                <a:latin typeface="+mn-lt"/>
              </a:rPr>
              <a:t>the</a:t>
            </a:r>
            <a:r>
              <a:rPr lang="de-DE" sz="1200">
                <a:latin typeface="+mn-lt"/>
              </a:rPr>
              <a:t> 2020 ACM </a:t>
            </a:r>
            <a:r>
              <a:rPr lang="de-DE" sz="1200">
                <a:latin typeface="+mn-lt"/>
              </a:rPr>
              <a:t>Designing</a:t>
            </a:r>
            <a:r>
              <a:rPr lang="de-DE" sz="1200">
                <a:latin typeface="+mn-lt"/>
              </a:rPr>
              <a:t> Interactive Systems Conference. DIS '20: </a:t>
            </a:r>
            <a:r>
              <a:rPr lang="de-DE" sz="1200">
                <a:latin typeface="+mn-lt"/>
              </a:rPr>
              <a:t>Designing</a:t>
            </a:r>
            <a:r>
              <a:rPr lang="de-DE" sz="1200">
                <a:latin typeface="+mn-lt"/>
              </a:rPr>
              <a:t> Interactive Systems Conference 2020. Eindhoven </a:t>
            </a:r>
            <a:r>
              <a:rPr lang="de-DE" sz="1200">
                <a:latin typeface="+mn-lt"/>
              </a:rPr>
              <a:t>Netherlands</a:t>
            </a:r>
            <a:r>
              <a:rPr lang="de-DE" sz="1200">
                <a:latin typeface="+mn-lt"/>
              </a:rPr>
              <a:t>, 06 07 2020 10 07 2020. New York, NY, USA: ACM, S. 105–110.</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97</a:t>
            </a:fld>
            <a:endParaRPr lang="de-DE"/>
          </a:p>
        </p:txBody>
      </p:sp>
    </p:spTree>
  </p:cSld>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b="1"/>
            </a:pPr>
            <a:r>
              <a:rPr lang="de-DE" sz="1200">
                <a:latin typeface="+mn-lt"/>
              </a:rPr>
              <a:t>Hinweise zur Abbildung</a:t>
            </a:r>
            <a:r>
              <a:rPr lang="de-DE" sz="1200" b="0">
                <a:latin typeface="+mn-lt"/>
              </a:rPr>
              <a:t>:</a:t>
            </a:r>
            <a:endParaRPr lang="de-DE" sz="1200">
              <a:latin typeface="+mn-lt"/>
            </a:endParaRPr>
          </a:p>
          <a:p>
            <a:pPr marL="171450" indent="-171450">
              <a:buSzPct val="100000"/>
              <a:buFont typeface="Arial"/>
              <a:buChar char="−"/>
              <a:defRPr b="1"/>
            </a:pPr>
            <a:r>
              <a:rPr lang="de-DE" sz="1200">
                <a:latin typeface="+mn-lt"/>
              </a:rPr>
              <a:t>Tern PPL</a:t>
            </a:r>
            <a:r>
              <a:rPr lang="de-DE" sz="1200" b="0">
                <a:latin typeface="+mn-lt"/>
              </a:rPr>
              <a:t>:</a:t>
            </a:r>
            <a:endParaRPr lang="de-DE" sz="1200">
              <a:latin typeface="+mn-lt"/>
            </a:endParaRPr>
          </a:p>
          <a:p>
            <a:pPr marL="628650" lvl="1" indent="-171450">
              <a:buSzPct val="100000"/>
              <a:buFont typeface="Arial"/>
              <a:buChar char="−"/>
              <a:defRPr u="sng"/>
            </a:pPr>
            <a:r>
              <a:rPr lang="de-DE" sz="1200">
                <a:latin typeface="+mn-lt"/>
              </a:rPr>
              <a:t>Vorteile</a:t>
            </a:r>
            <a:r>
              <a:rPr lang="de-DE" sz="1200" u="none">
                <a:latin typeface="+mn-lt"/>
              </a:rPr>
              <a:t>: </a:t>
            </a:r>
            <a:endParaRPr/>
          </a:p>
          <a:p>
            <a:pPr marL="1085850" lvl="2" indent="-171450">
              <a:buSzPct val="100000"/>
              <a:buFont typeface="Arial"/>
              <a:buChar char="−"/>
              <a:defRPr/>
            </a:pPr>
            <a:r>
              <a:rPr lang="de-DE" sz="1200">
                <a:latin typeface="+mn-lt"/>
              </a:rPr>
              <a:t>durch Puzzlestruktur können Elemente leicht und ohne große Schwierigkeiten zu einem Programm zusammengefügt werden</a:t>
            </a:r>
            <a:endParaRPr/>
          </a:p>
          <a:p>
            <a:pPr marL="1085850" lvl="2" indent="-171450">
              <a:buSzPct val="100000"/>
              <a:buFont typeface="Arial"/>
              <a:buChar char="−"/>
              <a:defRPr/>
            </a:pPr>
            <a:r>
              <a:rPr lang="de-DE" sz="1200">
                <a:latin typeface="+mn-lt"/>
              </a:rPr>
              <a:t>komplexe Verkabelung nicht notwendig</a:t>
            </a:r>
            <a:endParaRPr/>
          </a:p>
          <a:p>
            <a:pPr marL="628650" lvl="1" indent="-171450">
              <a:buSzPct val="100000"/>
              <a:buFont typeface="Arial"/>
              <a:buChar char="−"/>
              <a:defRPr u="sng"/>
            </a:pPr>
            <a:r>
              <a:rPr lang="de-DE" sz="1200">
                <a:latin typeface="+mn-lt"/>
              </a:rPr>
              <a:t>Nachteile</a:t>
            </a:r>
            <a:r>
              <a:rPr lang="de-DE" sz="1200" u="none">
                <a:latin typeface="+mn-lt"/>
              </a:rPr>
              <a:t>: </a:t>
            </a:r>
            <a:endParaRPr/>
          </a:p>
          <a:p>
            <a:pPr marL="1085850" lvl="2" indent="-171450">
              <a:buSzPct val="100000"/>
              <a:buFont typeface="Arial"/>
              <a:buChar char="−"/>
              <a:defRPr/>
            </a:pPr>
            <a:r>
              <a:rPr lang="de-DE" sz="1200">
                <a:latin typeface="+mn-lt"/>
              </a:rPr>
              <a:t>effektive Größe eines Algorithmus‘ sowie sein Funktionsumfang hängt ab von:</a:t>
            </a:r>
            <a:endParaRPr/>
          </a:p>
          <a:p>
            <a:pPr marL="1600200" lvl="3" indent="-228600">
              <a:buSzPct val="100000"/>
              <a:buAutoNum type="arabicPeriod"/>
              <a:defRPr/>
            </a:pPr>
            <a:r>
              <a:rPr lang="de-DE" sz="1200">
                <a:latin typeface="+mn-lt"/>
              </a:rPr>
              <a:t>Anzahl der Elemente </a:t>
            </a:r>
            <a:endParaRPr/>
          </a:p>
          <a:p>
            <a:pPr marL="1600200" lvl="3" indent="-228600">
              <a:buSzPct val="100000"/>
              <a:buAutoNum type="arabicPeriod"/>
              <a:defRPr/>
            </a:pPr>
            <a:r>
              <a:rPr lang="de-DE" sz="1200">
                <a:latin typeface="+mn-lt"/>
              </a:rPr>
              <a:t>Anzahl an Blöcken mit unterschiedlichen Funktionen</a:t>
            </a:r>
            <a:endParaRPr/>
          </a:p>
          <a:p>
            <a:pPr marL="171450" indent="-171450">
              <a:buSzPct val="100000"/>
              <a:buFont typeface="Arial"/>
              <a:buChar char="−"/>
              <a:defRPr b="1"/>
            </a:pPr>
            <a:r>
              <a:rPr lang="de-DE" sz="1200">
                <a:latin typeface="+mn-lt"/>
              </a:rPr>
              <a:t>P-CUBE</a:t>
            </a:r>
            <a:r>
              <a:rPr lang="de-DE" sz="1200" b="0">
                <a:latin typeface="+mn-lt"/>
              </a:rPr>
              <a:t>:</a:t>
            </a:r>
            <a:endParaRPr lang="de-DE" sz="1200">
              <a:latin typeface="+mn-lt"/>
            </a:endParaRPr>
          </a:p>
          <a:p>
            <a:pPr marL="628650" lvl="1" indent="-171450">
              <a:buSzPct val="100000"/>
              <a:buFont typeface="Arial"/>
              <a:buChar char="−"/>
              <a:defRPr/>
            </a:pPr>
            <a:r>
              <a:rPr lang="de-DE" sz="1200">
                <a:latin typeface="+mn-lt"/>
              </a:rPr>
              <a:t>Jedes Element besitzt eindeutige Signatur zur Differenzierung, so z. B. durch Braille-Schrift oder Symbole</a:t>
            </a:r>
            <a:endParaRPr/>
          </a:p>
          <a:p>
            <a:pPr marL="628650" lvl="1" indent="-171450">
              <a:buSzPct val="100000"/>
              <a:buFont typeface="Arial"/>
              <a:buChar char="−"/>
              <a:defRPr u="sng"/>
            </a:pPr>
            <a:r>
              <a:rPr lang="de-DE" sz="1200">
                <a:latin typeface="+mn-lt"/>
              </a:rPr>
              <a:t>Nachteile</a:t>
            </a:r>
            <a:r>
              <a:rPr lang="de-DE" sz="1200" u="none">
                <a:latin typeface="+mn-lt"/>
              </a:rPr>
              <a:t>: Platzprobleme, sodass größere Algorithmen (z. B. Algorithmen mit Verschachtelung größer als eine Ebene) mit dieser Methode nicht umsetzbar</a:t>
            </a:r>
            <a:endParaRPr/>
          </a:p>
          <a:p>
            <a:pPr>
              <a:defRPr/>
            </a:pPr>
            <a:endParaRPr lang="de-DE" sz="1200" u="none">
              <a:latin typeface="+mn-lt"/>
            </a:endParaRPr>
          </a:p>
          <a:p>
            <a:pPr>
              <a:defRPr b="1"/>
            </a:pPr>
            <a:r>
              <a:rPr lang="de-DE" sz="1200">
                <a:latin typeface="+mn-lt"/>
              </a:rPr>
              <a:t>Quellenangaben</a:t>
            </a:r>
            <a:r>
              <a:rPr lang="de-DE" sz="1200" b="0">
                <a:latin typeface="+mn-lt"/>
              </a:rPr>
              <a:t>:</a:t>
            </a:r>
            <a:endParaRPr/>
          </a:p>
          <a:p>
            <a:pPr marL="171450" indent="-171450">
              <a:buSzPct val="100000"/>
              <a:buFont typeface="Arial"/>
              <a:buChar char="−"/>
              <a:defRPr sz="1800">
                <a:latin typeface="Arial"/>
                <a:ea typeface="Arial"/>
                <a:cs typeface="Arial"/>
              </a:defRPr>
            </a:pPr>
            <a:r>
              <a:rPr lang="de-DE" sz="1200">
                <a:latin typeface="+mn-lt"/>
              </a:rPr>
              <a:t>Horn, Michael S.; Jacob, Robert J. K. (2007): Tangible </a:t>
            </a:r>
            <a:r>
              <a:rPr lang="de-DE" sz="1200">
                <a:latin typeface="+mn-lt"/>
              </a:rPr>
              <a:t>programming</a:t>
            </a:r>
            <a:r>
              <a:rPr lang="de-DE" sz="1200">
                <a:latin typeface="+mn-lt"/>
              </a:rPr>
              <a:t> in </a:t>
            </a:r>
            <a:r>
              <a:rPr lang="de-DE" sz="1200">
                <a:latin typeface="+mn-lt"/>
              </a:rPr>
              <a:t>the</a:t>
            </a:r>
            <a:r>
              <a:rPr lang="de-DE" sz="1200">
                <a:latin typeface="+mn-lt"/>
              </a:rPr>
              <a:t> </a:t>
            </a:r>
            <a:r>
              <a:rPr lang="de-DE" sz="1200">
                <a:latin typeface="+mn-lt"/>
              </a:rPr>
              <a:t>classroom</a:t>
            </a:r>
            <a:r>
              <a:rPr lang="de-DE" sz="1200">
                <a:latin typeface="+mn-lt"/>
              </a:rPr>
              <a:t> </a:t>
            </a:r>
            <a:r>
              <a:rPr lang="de-DE" sz="1200">
                <a:latin typeface="+mn-lt"/>
              </a:rPr>
              <a:t>with</a:t>
            </a:r>
            <a:r>
              <a:rPr lang="de-DE" sz="1200">
                <a:latin typeface="+mn-lt"/>
              </a:rPr>
              <a:t> </a:t>
            </a:r>
            <a:r>
              <a:rPr lang="de-DE" sz="1200">
                <a:latin typeface="+mn-lt"/>
              </a:rPr>
              <a:t>tern</a:t>
            </a:r>
            <a:r>
              <a:rPr lang="de-DE" sz="1200">
                <a:latin typeface="+mn-lt"/>
              </a:rPr>
              <a:t>. In: Mary Beth </a:t>
            </a:r>
            <a:r>
              <a:rPr lang="de-DE" sz="1200">
                <a:latin typeface="+mn-lt"/>
              </a:rPr>
              <a:t>Rosson</a:t>
            </a:r>
            <a:r>
              <a:rPr lang="de-DE" sz="1200">
                <a:latin typeface="+mn-lt"/>
              </a:rPr>
              <a:t> und David Gilmore (</a:t>
            </a:r>
            <a:r>
              <a:rPr lang="de-DE" sz="1200">
                <a:latin typeface="+mn-lt"/>
              </a:rPr>
              <a:t>Hg</a:t>
            </a:r>
            <a:r>
              <a:rPr lang="de-DE" sz="1200">
                <a:latin typeface="+mn-lt"/>
              </a:rPr>
              <a:t>.): CHI '07 Extended Abstracts on Human </a:t>
            </a:r>
            <a:r>
              <a:rPr lang="de-DE" sz="1200">
                <a:latin typeface="+mn-lt"/>
              </a:rPr>
              <a:t>Factors</a:t>
            </a:r>
            <a:r>
              <a:rPr lang="de-DE" sz="1200">
                <a:latin typeface="+mn-lt"/>
              </a:rPr>
              <a:t> in Computing Systems. CHI07: CHI Conference on Human </a:t>
            </a:r>
            <a:r>
              <a:rPr lang="de-DE" sz="1200">
                <a:latin typeface="+mn-lt"/>
              </a:rPr>
              <a:t>Factors</a:t>
            </a:r>
            <a:r>
              <a:rPr lang="de-DE" sz="1200">
                <a:latin typeface="+mn-lt"/>
              </a:rPr>
              <a:t> in Computing Systems. San Jose CA USA, 28 04 2007 03 05 2007. New York, NY, USA: ACM, S. 1965–1970.</a:t>
            </a:r>
            <a:endParaRPr/>
          </a:p>
          <a:p>
            <a:pPr marL="171450" indent="-171450">
              <a:buSzPct val="100000"/>
              <a:buFont typeface="Arial"/>
              <a:buChar char="−"/>
              <a:defRPr sz="1800">
                <a:latin typeface="Arial"/>
                <a:ea typeface="Arial"/>
                <a:cs typeface="Arial"/>
              </a:defRPr>
            </a:pPr>
            <a:r>
              <a:rPr lang="de-DE" sz="1200">
                <a:latin typeface="+mn-lt"/>
              </a:rPr>
              <a:t>Kakehashi</a:t>
            </a:r>
            <a:r>
              <a:rPr lang="de-DE" sz="1200">
                <a:latin typeface="+mn-lt"/>
              </a:rPr>
              <a:t>, Shun; </a:t>
            </a:r>
            <a:r>
              <a:rPr lang="de-DE" sz="1200">
                <a:latin typeface="+mn-lt"/>
              </a:rPr>
              <a:t>Motoyoshi</a:t>
            </a:r>
            <a:r>
              <a:rPr lang="de-DE" sz="1200">
                <a:latin typeface="+mn-lt"/>
              </a:rPr>
              <a:t>, </a:t>
            </a:r>
            <a:r>
              <a:rPr lang="de-DE" sz="1200">
                <a:latin typeface="+mn-lt"/>
              </a:rPr>
              <a:t>Tatsuo</a:t>
            </a:r>
            <a:r>
              <a:rPr lang="de-DE" sz="1200">
                <a:latin typeface="+mn-lt"/>
              </a:rPr>
              <a:t>; </a:t>
            </a:r>
            <a:r>
              <a:rPr lang="de-DE" sz="1200">
                <a:latin typeface="+mn-lt"/>
              </a:rPr>
              <a:t>Koyanagi</a:t>
            </a:r>
            <a:r>
              <a:rPr lang="de-DE" sz="1200">
                <a:latin typeface="+mn-lt"/>
              </a:rPr>
              <a:t>, </a:t>
            </a:r>
            <a:r>
              <a:rPr lang="de-DE" sz="1200">
                <a:latin typeface="+mn-lt"/>
              </a:rPr>
              <a:t>Kenfichi</a:t>
            </a:r>
            <a:r>
              <a:rPr lang="de-DE" sz="1200">
                <a:latin typeface="+mn-lt"/>
              </a:rPr>
              <a:t>; </a:t>
            </a:r>
            <a:r>
              <a:rPr lang="de-DE" sz="1200">
                <a:latin typeface="+mn-lt"/>
              </a:rPr>
              <a:t>Ohshima</a:t>
            </a:r>
            <a:r>
              <a:rPr lang="de-DE" sz="1200">
                <a:latin typeface="+mn-lt"/>
              </a:rPr>
              <a:t>, Toru; </a:t>
            </a:r>
            <a:r>
              <a:rPr lang="de-DE" sz="1200">
                <a:latin typeface="+mn-lt"/>
              </a:rPr>
              <a:t>Kawakami</a:t>
            </a:r>
            <a:r>
              <a:rPr lang="de-DE" sz="1200">
                <a:latin typeface="+mn-lt"/>
              </a:rPr>
              <a:t>, Hiroshi (2013): P-CUBE: Block Type Programming Tool for Visual </a:t>
            </a:r>
            <a:r>
              <a:rPr lang="de-DE" sz="1200">
                <a:latin typeface="+mn-lt"/>
              </a:rPr>
              <a:t>Impairments</a:t>
            </a:r>
            <a:r>
              <a:rPr lang="de-DE" sz="1200">
                <a:latin typeface="+mn-lt"/>
              </a:rPr>
              <a:t>. In: 2013 Conference on Technologies and Applications </a:t>
            </a:r>
            <a:r>
              <a:rPr lang="de-DE" sz="1200">
                <a:latin typeface="+mn-lt"/>
              </a:rPr>
              <a:t>of</a:t>
            </a:r>
            <a:r>
              <a:rPr lang="de-DE" sz="1200">
                <a:latin typeface="+mn-lt"/>
              </a:rPr>
              <a:t> </a:t>
            </a:r>
            <a:r>
              <a:rPr lang="de-DE" sz="1200">
                <a:latin typeface="+mn-lt"/>
              </a:rPr>
              <a:t>Artificial</a:t>
            </a:r>
            <a:r>
              <a:rPr lang="de-DE" sz="1200">
                <a:latin typeface="+mn-lt"/>
              </a:rPr>
              <a:t> </a:t>
            </a:r>
            <a:r>
              <a:rPr lang="de-DE" sz="1200">
                <a:latin typeface="+mn-lt"/>
              </a:rPr>
              <a:t>Intelligence</a:t>
            </a:r>
            <a:r>
              <a:rPr lang="de-DE" sz="1200">
                <a:latin typeface="+mn-lt"/>
              </a:rPr>
              <a:t>. 2013 Conference on Technologies and Applications </a:t>
            </a:r>
            <a:r>
              <a:rPr lang="de-DE" sz="1200">
                <a:latin typeface="+mn-lt"/>
              </a:rPr>
              <a:t>of</a:t>
            </a:r>
            <a:r>
              <a:rPr lang="de-DE" sz="1200">
                <a:latin typeface="+mn-lt"/>
              </a:rPr>
              <a:t> </a:t>
            </a:r>
            <a:r>
              <a:rPr lang="de-DE" sz="1200">
                <a:latin typeface="+mn-lt"/>
              </a:rPr>
              <a:t>Artificial</a:t>
            </a:r>
            <a:r>
              <a:rPr lang="de-DE" sz="1200">
                <a:latin typeface="+mn-lt"/>
              </a:rPr>
              <a:t> </a:t>
            </a:r>
            <a:r>
              <a:rPr lang="de-DE" sz="1200">
                <a:latin typeface="+mn-lt"/>
              </a:rPr>
              <a:t>Intelligence</a:t>
            </a:r>
            <a:r>
              <a:rPr lang="de-DE" sz="1200">
                <a:latin typeface="+mn-lt"/>
              </a:rPr>
              <a:t> (TAAI). Taipei, Taiwan, 06.12.2013 - 08.12.2013: IEEE, S. 294–299.</a:t>
            </a:r>
            <a:endParaRPr/>
          </a:p>
        </p:txBody>
      </p:sp>
      <p:sp>
        <p:nvSpPr>
          <p:cNvPr id="4" name="Foliennummernplatzhalter 3"/>
          <p:cNvSpPr>
            <a:spLocks noGrp="1"/>
          </p:cNvSpPr>
          <p:nvPr>
            <p:ph type="sldNum" sz="quarter" idx="5"/>
          </p:nvPr>
        </p:nvSpPr>
        <p:spPr bwMode="auto"/>
        <p:txBody>
          <a:bodyPr/>
          <a:lstStyle/>
          <a:p>
            <a:pPr>
              <a:defRPr/>
            </a:pPr>
            <a:fld id="{1302FA1E-1ABA-4241-97D2-D7BFE6177A7D}" type="slidenum">
              <a:rPr lang="de-DE"/>
              <a:t>98</a:t>
            </a:fld>
            <a:endParaRPr lang="de-DE"/>
          </a:p>
        </p:txBody>
      </p:sp>
    </p:spTree>
  </p:cSld>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36FF19C-07C3-EAC7-E994-6BA3F9C2507F}"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folie">
    <p:spTree>
      <p:nvGrpSpPr>
        <p:cNvPr id="1" name=""/>
        <p:cNvGrpSpPr/>
        <p:nvPr/>
      </p:nvGrpSpPr>
      <p:grpSpPr bwMode="auto">
        <a:xfrm>
          <a:off x="0" y="0"/>
          <a:ext cx="0" cy="0"/>
          <a:chOff x="0" y="0"/>
          <a:chExt cx="0" cy="0"/>
        </a:xfrm>
      </p:grpSpPr>
      <p:sp>
        <p:nvSpPr>
          <p:cNvPr id="9" name="Textplatzhalter 7"/>
          <p:cNvSpPr>
            <a:spLocks noGrp="1"/>
          </p:cNvSpPr>
          <p:nvPr>
            <p:ph type="body" sz="quarter" idx="13" hasCustomPrompt="1"/>
          </p:nvPr>
        </p:nvSpPr>
        <p:spPr bwMode="auto">
          <a:xfrm>
            <a:off x="527917" y="4331696"/>
            <a:ext cx="9070995" cy="1604334"/>
          </a:xfrm>
          <a:prstGeom prst="rect">
            <a:avLst/>
          </a:prstGeom>
        </p:spPr>
        <p:txBody>
          <a:bodyPr lIns="0" tIns="0" rIns="0" bIns="0" anchor="ctr"/>
          <a:lstStyle>
            <a:lvl1pPr marL="0" indent="0">
              <a:lnSpc>
                <a:spcPct val="100000"/>
              </a:lnSpc>
              <a:buNone/>
              <a:defRPr sz="3200" b="1" i="0">
                <a:solidFill>
                  <a:schemeClr val="tx2"/>
                </a:solidFill>
              </a:defRPr>
            </a:lvl1pPr>
          </a:lstStyle>
          <a:p>
            <a:pPr>
              <a:defRPr/>
            </a:pPr>
            <a:r>
              <a:rPr lang="de-DE"/>
              <a:t>Titel der Präsentation</a:t>
            </a:r>
            <a:endParaRPr/>
          </a:p>
        </p:txBody>
      </p:sp>
      <p:sp>
        <p:nvSpPr>
          <p:cNvPr id="7" name="Textplatzhalter 7"/>
          <p:cNvSpPr>
            <a:spLocks noGrp="1"/>
          </p:cNvSpPr>
          <p:nvPr>
            <p:ph type="body" sz="quarter" idx="15" hasCustomPrompt="1"/>
          </p:nvPr>
        </p:nvSpPr>
        <p:spPr bwMode="auto">
          <a:xfrm>
            <a:off x="527917" y="6235112"/>
            <a:ext cx="9070995" cy="341481"/>
          </a:xfrm>
          <a:prstGeom prst="rect">
            <a:avLst/>
          </a:prstGeom>
        </p:spPr>
        <p:txBody>
          <a:bodyPr lIns="0" tIns="0" rIns="0" bIns="0" anchor="ctr"/>
          <a:lstStyle>
            <a:lvl1pPr marL="0" indent="0">
              <a:lnSpc>
                <a:spcPct val="100000"/>
              </a:lnSpc>
              <a:buNone/>
              <a:defRPr sz="1800" b="1" i="0">
                <a:solidFill>
                  <a:schemeClr val="tx2"/>
                </a:solidFill>
              </a:defRPr>
            </a:lvl1pPr>
          </a:lstStyle>
          <a:p>
            <a:pPr>
              <a:defRPr/>
            </a:pPr>
            <a:r>
              <a:rPr lang="de-DE"/>
              <a:t>Vortragende/</a:t>
            </a:r>
            <a:r>
              <a:rPr lang="de-DE"/>
              <a:t>r</a:t>
            </a:r>
            <a:endParaRPr lang="de-DE"/>
          </a:p>
        </p:txBody>
      </p:sp>
      <p:sp>
        <p:nvSpPr>
          <p:cNvPr id="2" name="Rechteck 1"/>
          <p:cNvSpPr/>
          <p:nvPr userDrawn="1"/>
        </p:nvSpPr>
        <p:spPr bwMode="auto">
          <a:xfrm>
            <a:off x="0" y="0"/>
            <a:ext cx="12191999" cy="3420094"/>
          </a:xfrm>
          <a:prstGeom prst="rect">
            <a:avLst/>
          </a:prstGeom>
          <a:solidFill>
            <a:srgbClr val="004C93"/>
          </a:solidFill>
          <a:ln>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Vier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4" name="Inhaltsplatzhalter 3"/>
          <p:cNvSpPr>
            <a:spLocks noGrp="1"/>
          </p:cNvSpPr>
          <p:nvPr>
            <p:ph sz="quarter" idx="10"/>
          </p:nvPr>
        </p:nvSpPr>
        <p:spPr bwMode="auto">
          <a:xfrm>
            <a:off x="227013" y="1233488"/>
            <a:ext cx="5761037" cy="2412000"/>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5"/>
          <p:cNvSpPr>
            <a:spLocks noGrp="1"/>
          </p:cNvSpPr>
          <p:nvPr>
            <p:ph sz="quarter" idx="11"/>
          </p:nvPr>
        </p:nvSpPr>
        <p:spPr bwMode="auto">
          <a:xfrm>
            <a:off x="227013" y="3862976"/>
            <a:ext cx="5761037" cy="2412000"/>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7"/>
          <p:cNvSpPr>
            <a:spLocks noGrp="1"/>
          </p:cNvSpPr>
          <p:nvPr>
            <p:ph sz="quarter" idx="12"/>
          </p:nvPr>
        </p:nvSpPr>
        <p:spPr bwMode="auto">
          <a:xfrm>
            <a:off x="6203950" y="1233488"/>
            <a:ext cx="5761038" cy="24114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Inhaltsplatzhalter 9"/>
          <p:cNvSpPr>
            <a:spLocks noGrp="1"/>
          </p:cNvSpPr>
          <p:nvPr>
            <p:ph sz="quarter" idx="13"/>
          </p:nvPr>
        </p:nvSpPr>
        <p:spPr bwMode="auto">
          <a:xfrm>
            <a:off x="6203950" y="3862388"/>
            <a:ext cx="5761038" cy="24114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4"/>
          <p:cNvSpPr>
            <a:spLocks noGrp="1"/>
          </p:cNvSpPr>
          <p:nvPr>
            <p:ph type="body" sz="quarter" idx="14" hasCustomPrompt="1"/>
          </p:nvPr>
        </p:nvSpPr>
        <p:spPr bwMode="auto">
          <a:xfrm>
            <a:off x="226800" y="6308725"/>
            <a:ext cx="2535238" cy="396875"/>
          </a:xfrm>
        </p:spPr>
        <p:txBody>
          <a:bodyPr lIns="90000" tIns="46800" rIns="90000" bIns="46800"/>
          <a:lstStyle>
            <a:lvl1pPr marL="0" indent="0">
              <a:spcBef>
                <a:spcPts val="0"/>
              </a:spcBef>
              <a:spcAft>
                <a:spcPts val="0"/>
              </a:spcAft>
              <a:buNone/>
              <a:defRPr sz="1000"/>
            </a:lvl1pPr>
          </a:lstStyle>
          <a:p>
            <a:pPr lvl="0">
              <a:defRPr/>
            </a:pPr>
            <a:r>
              <a:rPr lang="de-DE"/>
              <a:t>Literaturverweis</a:t>
            </a:r>
            <a:br>
              <a:rPr lang="de-DE"/>
            </a:br>
            <a:r>
              <a:rPr lang="de-DE"/>
              <a:t>hier einfügen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Nur Titel und Fußzeil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4" name="Textplatzhalter 4"/>
          <p:cNvSpPr>
            <a:spLocks noGrp="1"/>
          </p:cNvSpPr>
          <p:nvPr>
            <p:ph type="body" sz="quarter" idx="11" hasCustomPrompt="1"/>
          </p:nvPr>
        </p:nvSpPr>
        <p:spPr bwMode="auto">
          <a:xfrm>
            <a:off x="226800" y="6308725"/>
            <a:ext cx="2535238" cy="396875"/>
          </a:xfrm>
        </p:spPr>
        <p:txBody>
          <a:bodyPr lIns="90000" tIns="46800" rIns="90000" bIns="46800"/>
          <a:lstStyle>
            <a:lvl1pPr marL="0" indent="0">
              <a:spcAft>
                <a:spcPts val="0"/>
              </a:spcAft>
              <a:buNone/>
              <a:defRPr sz="1000"/>
            </a:lvl1pPr>
          </a:lstStyle>
          <a:p>
            <a:pPr lvl="0">
              <a:defRPr/>
            </a:pPr>
            <a:r>
              <a:rPr lang="de-DE"/>
              <a:t>Literaturverweis</a:t>
            </a:r>
            <a:br>
              <a:rPr lang="de-DE"/>
            </a:br>
            <a:r>
              <a:rPr lang="de-DE"/>
              <a:t>hier einfügen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Leer">
    <p:spTree>
      <p:nvGrpSpPr>
        <p:cNvPr id="1" name=""/>
        <p:cNvGrpSpPr/>
        <p:nvPr/>
      </p:nvGrpSpPr>
      <p:grpSpPr bwMode="auto">
        <a:xfrm>
          <a:off x="0" y="0"/>
          <a:ext cx="0" cy="0"/>
          <a:chOff x="0" y="0"/>
          <a:chExt cx="0" cy="0"/>
        </a:xfrm>
      </p:grpSpPr>
      <p:sp>
        <p:nvSpPr>
          <p:cNvPr id="3" name="Titel 2"/>
          <p:cNvSpPr>
            <a:spLocks noGrp="1"/>
          </p:cNvSpPr>
          <p:nvPr>
            <p:ph type="title"/>
          </p:nvPr>
        </p:nvSpPr>
        <p:spPr bwMode="auto"/>
        <p:txBody>
          <a:bodyPr/>
          <a:lstStyle>
            <a:lvl1pPr>
              <a:defRPr>
                <a:solidFill>
                  <a:schemeClr val="tx1"/>
                </a:solidFill>
              </a:defRPr>
            </a:lvl1pPr>
          </a:lstStyle>
          <a:p>
            <a:pPr>
              <a:defRPr/>
            </a:pPr>
            <a:r>
              <a:rPr lang="de-DE"/>
              <a:t>Mastertitelformat bearbeiten</a:t>
            </a: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Literaturverzeichnis">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solidFill>
                  <a:schemeClr val="accent6">
                    <a:lumMod val="10000"/>
                  </a:schemeClr>
                </a:solidFill>
              </a:defRPr>
            </a:lvl1pPr>
          </a:lstStyle>
          <a:p>
            <a:pPr>
              <a:defRPr/>
            </a:pPr>
            <a:r>
              <a:rPr lang="de-DE"/>
              <a:t>Überschrift Literaturverzeichnis</a:t>
            </a:r>
            <a:endParaRPr/>
          </a:p>
        </p:txBody>
      </p:sp>
      <p:sp>
        <p:nvSpPr>
          <p:cNvPr id="4" name="Textplatzhalter 3"/>
          <p:cNvSpPr>
            <a:spLocks noGrp="1"/>
          </p:cNvSpPr>
          <p:nvPr>
            <p:ph type="body" sz="quarter" idx="10"/>
          </p:nvPr>
        </p:nvSpPr>
        <p:spPr bwMode="auto">
          <a:prstGeom prst="rect">
            <a:avLst/>
          </a:prstGeom>
          <a:noFill/>
        </p:spPr>
        <p:txBody>
          <a:bodyPr/>
          <a:lstStyle>
            <a:lvl1pPr marL="179388" indent="-179388">
              <a:spcAft>
                <a:spcPts val="400"/>
              </a:spcAft>
              <a:defRPr sz="1400"/>
            </a:lvl1pPr>
          </a:lstStyle>
          <a:p>
            <a:pPr lvl="0">
              <a:defRPr/>
            </a:pPr>
            <a:r>
              <a:rPr lang="de-DE"/>
              <a:t>Mastertextformat bearbeiten</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Definition von Standard-Formaten">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cxnSp>
        <p:nvCxnSpPr>
          <p:cNvPr id="10" name="Gerade Verbindung 9"/>
          <p:cNvCxnSpPr>
            <a:cxnSpLocks/>
          </p:cNvCxnSpPr>
          <p:nvPr userDrawn="1"/>
        </p:nvCxnSpPr>
        <p:spPr bwMode="auto">
          <a:xfrm flipV="1">
            <a:off x="2396750" y="2180929"/>
            <a:ext cx="2737521" cy="1248071"/>
          </a:xfrm>
          <a:prstGeom prst="line">
            <a:avLst/>
          </a:prstGeom>
          <a:ln w="9525">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5" name="Textfeld 4"/>
          <p:cNvSpPr txBox="1"/>
          <p:nvPr userDrawn="1"/>
        </p:nvSpPr>
        <p:spPr bwMode="auto">
          <a:xfrm>
            <a:off x="7911496" y="2011652"/>
            <a:ext cx="2277533" cy="338554"/>
          </a:xfrm>
          <a:prstGeom prst="rect">
            <a:avLst/>
          </a:prstGeom>
          <a:noFill/>
          <a:ln>
            <a:solidFill>
              <a:schemeClr val="tx1"/>
            </a:solidFill>
          </a:ln>
        </p:spPr>
        <p:txBody>
          <a:bodyPr wrap="square" rtlCol="0">
            <a:spAutoFit/>
          </a:bodyPr>
          <a:lstStyle/>
          <a:p>
            <a:pPr marL="184150" indent="-184150" algn="l">
              <a:spcAft>
                <a:spcPts val="500"/>
              </a:spcAft>
              <a:buFont typeface="Arial"/>
              <a:buChar char="•"/>
              <a:defRPr/>
            </a:pPr>
            <a:r>
              <a:rPr lang="de-DE" sz="1600"/>
              <a:t>Test</a:t>
            </a:r>
            <a:endParaRPr lang="de-DE"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folie mit Untertitel">
    <p:spTree>
      <p:nvGrpSpPr>
        <p:cNvPr id="1" name=""/>
        <p:cNvGrpSpPr/>
        <p:nvPr/>
      </p:nvGrpSpPr>
      <p:grpSpPr bwMode="auto">
        <a:xfrm>
          <a:off x="0" y="0"/>
          <a:ext cx="0" cy="0"/>
          <a:chOff x="0" y="0"/>
          <a:chExt cx="0" cy="0"/>
        </a:xfrm>
      </p:grpSpPr>
      <p:sp>
        <p:nvSpPr>
          <p:cNvPr id="7" name="Textplatzhalter 7"/>
          <p:cNvSpPr>
            <a:spLocks noGrp="1"/>
          </p:cNvSpPr>
          <p:nvPr>
            <p:ph type="body" sz="quarter" idx="15" hasCustomPrompt="1"/>
          </p:nvPr>
        </p:nvSpPr>
        <p:spPr bwMode="auto">
          <a:xfrm>
            <a:off x="527917" y="6235112"/>
            <a:ext cx="9070995" cy="341481"/>
          </a:xfrm>
          <a:prstGeom prst="rect">
            <a:avLst/>
          </a:prstGeom>
        </p:spPr>
        <p:txBody>
          <a:bodyPr lIns="0" tIns="0" rIns="0" bIns="0" anchor="ctr"/>
          <a:lstStyle>
            <a:lvl1pPr marL="0" indent="0">
              <a:lnSpc>
                <a:spcPct val="100000"/>
              </a:lnSpc>
              <a:buNone/>
              <a:defRPr sz="1800" b="1" i="0">
                <a:solidFill>
                  <a:schemeClr val="tx2"/>
                </a:solidFill>
              </a:defRPr>
            </a:lvl1pPr>
          </a:lstStyle>
          <a:p>
            <a:pPr>
              <a:defRPr/>
            </a:pPr>
            <a:r>
              <a:rPr lang="de-DE"/>
              <a:t>Vortragende/</a:t>
            </a:r>
            <a:r>
              <a:rPr lang="de-DE"/>
              <a:t>r</a:t>
            </a:r>
            <a:endParaRPr lang="de-DE"/>
          </a:p>
        </p:txBody>
      </p:sp>
      <p:sp>
        <p:nvSpPr>
          <p:cNvPr id="9" name="Textplatzhalter 7"/>
          <p:cNvSpPr>
            <a:spLocks noGrp="1"/>
          </p:cNvSpPr>
          <p:nvPr>
            <p:ph type="body" sz="quarter" idx="13" hasCustomPrompt="1"/>
          </p:nvPr>
        </p:nvSpPr>
        <p:spPr bwMode="auto">
          <a:xfrm>
            <a:off x="527917" y="4331696"/>
            <a:ext cx="9070995" cy="991814"/>
          </a:xfrm>
          <a:prstGeom prst="rect">
            <a:avLst/>
          </a:prstGeom>
        </p:spPr>
        <p:txBody>
          <a:bodyPr lIns="0" tIns="0" rIns="0" bIns="0" anchor="ctr"/>
          <a:lstStyle>
            <a:lvl1pPr marL="0" indent="0">
              <a:lnSpc>
                <a:spcPct val="100000"/>
              </a:lnSpc>
              <a:buNone/>
              <a:defRPr sz="3200" b="1" i="0">
                <a:solidFill>
                  <a:schemeClr val="tx2"/>
                </a:solidFill>
              </a:defRPr>
            </a:lvl1pPr>
          </a:lstStyle>
          <a:p>
            <a:pPr>
              <a:defRPr/>
            </a:pPr>
            <a:r>
              <a:rPr lang="de-DE"/>
              <a:t>Titel der Präsentation</a:t>
            </a:r>
            <a:endParaRPr/>
          </a:p>
        </p:txBody>
      </p:sp>
      <p:sp>
        <p:nvSpPr>
          <p:cNvPr id="10" name="Textplatzhalter 7"/>
          <p:cNvSpPr>
            <a:spLocks noGrp="1"/>
          </p:cNvSpPr>
          <p:nvPr>
            <p:ph type="body" sz="quarter" idx="14" hasCustomPrompt="1"/>
          </p:nvPr>
        </p:nvSpPr>
        <p:spPr bwMode="auto">
          <a:xfrm>
            <a:off x="527916" y="5459059"/>
            <a:ext cx="9070995" cy="476971"/>
          </a:xfrm>
          <a:prstGeom prst="rect">
            <a:avLst/>
          </a:prstGeom>
        </p:spPr>
        <p:txBody>
          <a:bodyPr lIns="0" tIns="0" rIns="0" bIns="0" anchor="ctr"/>
          <a:lstStyle>
            <a:lvl1pPr marL="0" indent="0">
              <a:lnSpc>
                <a:spcPct val="100000"/>
              </a:lnSpc>
              <a:buNone/>
              <a:defRPr sz="2200" b="0" i="0">
                <a:solidFill>
                  <a:schemeClr val="tx2"/>
                </a:solidFill>
              </a:defRPr>
            </a:lvl1pPr>
          </a:lstStyle>
          <a:p>
            <a:pPr>
              <a:defRPr/>
            </a:pPr>
            <a:r>
              <a:rPr lang="de-DE"/>
              <a:t>Untertitel der Präsentation</a:t>
            </a:r>
            <a:endParaRPr/>
          </a:p>
        </p:txBody>
      </p:sp>
      <p:sp>
        <p:nvSpPr>
          <p:cNvPr id="2" name="Rechteck 1"/>
          <p:cNvSpPr/>
          <p:nvPr userDrawn="1"/>
        </p:nvSpPr>
        <p:spPr bwMode="auto">
          <a:xfrm>
            <a:off x="0" y="0"/>
            <a:ext cx="12191999" cy="3420094"/>
          </a:xfrm>
          <a:prstGeom prst="rect">
            <a:avLst/>
          </a:prstGeom>
          <a:solidFill>
            <a:srgbClr val="004C93"/>
          </a:solidFill>
          <a:ln>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italtrenner">
    <p:spTree>
      <p:nvGrpSpPr>
        <p:cNvPr id="1" name=""/>
        <p:cNvGrpSpPr/>
        <p:nvPr/>
      </p:nvGrpSpPr>
      <p:grpSpPr bwMode="auto">
        <a:xfrm>
          <a:off x="0" y="0"/>
          <a:ext cx="0" cy="0"/>
          <a:chOff x="0" y="0"/>
          <a:chExt cx="0" cy="0"/>
        </a:xfrm>
      </p:grpSpPr>
      <p:sp>
        <p:nvSpPr>
          <p:cNvPr id="9" name="Textplatzhalter 7"/>
          <p:cNvSpPr>
            <a:spLocks noGrp="1"/>
          </p:cNvSpPr>
          <p:nvPr>
            <p:ph type="body" sz="quarter" idx="14" hasCustomPrompt="1"/>
          </p:nvPr>
        </p:nvSpPr>
        <p:spPr bwMode="auto">
          <a:xfrm>
            <a:off x="527917" y="4331696"/>
            <a:ext cx="9070995" cy="991814"/>
          </a:xfrm>
          <a:prstGeom prst="rect">
            <a:avLst/>
          </a:prstGeom>
        </p:spPr>
        <p:txBody>
          <a:bodyPr lIns="0" tIns="0" rIns="0" bIns="0" anchor="ctr"/>
          <a:lstStyle>
            <a:lvl1pPr marL="0" indent="0">
              <a:lnSpc>
                <a:spcPct val="100000"/>
              </a:lnSpc>
              <a:buNone/>
              <a:defRPr sz="3200" b="1" i="0">
                <a:solidFill>
                  <a:schemeClr val="tx2"/>
                </a:solidFill>
              </a:defRPr>
            </a:lvl1pPr>
          </a:lstStyle>
          <a:p>
            <a:pPr>
              <a:defRPr/>
            </a:pPr>
            <a:r>
              <a:rPr lang="de-DE"/>
              <a:t>Kapitelüberschrift</a:t>
            </a:r>
            <a:endParaRPr/>
          </a:p>
        </p:txBody>
      </p:sp>
      <p:sp>
        <p:nvSpPr>
          <p:cNvPr id="2" name="Rechteck 1"/>
          <p:cNvSpPr/>
          <p:nvPr userDrawn="1"/>
        </p:nvSpPr>
        <p:spPr bwMode="auto">
          <a:xfrm>
            <a:off x="0" y="0"/>
            <a:ext cx="12191999" cy="3420094"/>
          </a:xfrm>
          <a:prstGeom prst="rect">
            <a:avLst/>
          </a:prstGeom>
          <a:solidFill>
            <a:srgbClr val="004C93"/>
          </a:solidFill>
          <a:ln>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italtrenner mit Unterkapitel">
    <p:spTree>
      <p:nvGrpSpPr>
        <p:cNvPr id="1" name=""/>
        <p:cNvGrpSpPr/>
        <p:nvPr/>
      </p:nvGrpSpPr>
      <p:grpSpPr bwMode="auto">
        <a:xfrm>
          <a:off x="0" y="0"/>
          <a:ext cx="0" cy="0"/>
          <a:chOff x="0" y="0"/>
          <a:chExt cx="0" cy="0"/>
        </a:xfrm>
      </p:grpSpPr>
      <p:sp>
        <p:nvSpPr>
          <p:cNvPr id="19" name="Textplatzhalter 7"/>
          <p:cNvSpPr>
            <a:spLocks noGrp="1"/>
          </p:cNvSpPr>
          <p:nvPr>
            <p:ph type="body" sz="quarter" idx="13" hasCustomPrompt="1"/>
          </p:nvPr>
        </p:nvSpPr>
        <p:spPr bwMode="auto">
          <a:xfrm>
            <a:off x="527917" y="4331696"/>
            <a:ext cx="9070995" cy="991814"/>
          </a:xfrm>
          <a:prstGeom prst="rect">
            <a:avLst/>
          </a:prstGeom>
        </p:spPr>
        <p:txBody>
          <a:bodyPr lIns="0" tIns="0" rIns="0" bIns="0" anchor="ctr"/>
          <a:lstStyle>
            <a:lvl1pPr marL="0" indent="0">
              <a:lnSpc>
                <a:spcPct val="100000"/>
              </a:lnSpc>
              <a:buNone/>
              <a:defRPr sz="3200" b="1" i="0">
                <a:solidFill>
                  <a:schemeClr val="tx2"/>
                </a:solidFill>
              </a:defRPr>
            </a:lvl1pPr>
          </a:lstStyle>
          <a:p>
            <a:pPr>
              <a:defRPr/>
            </a:pPr>
            <a:r>
              <a:rPr lang="de-DE"/>
              <a:t>Kapitelüberschrift</a:t>
            </a:r>
            <a:endParaRPr/>
          </a:p>
        </p:txBody>
      </p:sp>
      <p:sp>
        <p:nvSpPr>
          <p:cNvPr id="20" name="Textplatzhalter 7"/>
          <p:cNvSpPr>
            <a:spLocks noGrp="1"/>
          </p:cNvSpPr>
          <p:nvPr>
            <p:ph type="body" sz="quarter" idx="14" hasCustomPrompt="1"/>
          </p:nvPr>
        </p:nvSpPr>
        <p:spPr bwMode="auto">
          <a:xfrm>
            <a:off x="527916" y="5459059"/>
            <a:ext cx="9070995" cy="476971"/>
          </a:xfrm>
          <a:prstGeom prst="rect">
            <a:avLst/>
          </a:prstGeom>
        </p:spPr>
        <p:txBody>
          <a:bodyPr lIns="0" tIns="0" rIns="0" bIns="0" anchor="ctr"/>
          <a:lstStyle>
            <a:lvl1pPr marL="0" indent="0">
              <a:lnSpc>
                <a:spcPct val="100000"/>
              </a:lnSpc>
              <a:buNone/>
              <a:defRPr sz="2200" b="0" i="0">
                <a:solidFill>
                  <a:schemeClr val="tx2"/>
                </a:solidFill>
              </a:defRPr>
            </a:lvl1pPr>
          </a:lstStyle>
          <a:p>
            <a:pPr>
              <a:defRPr/>
            </a:pPr>
            <a:r>
              <a:rPr lang="de-DE"/>
              <a:t>Unterkapitelüberschrift</a:t>
            </a:r>
            <a:endParaRPr/>
          </a:p>
        </p:txBody>
      </p:sp>
      <p:sp>
        <p:nvSpPr>
          <p:cNvPr id="2" name="Rechteck 1"/>
          <p:cNvSpPr/>
          <p:nvPr userDrawn="1"/>
        </p:nvSpPr>
        <p:spPr bwMode="auto">
          <a:xfrm>
            <a:off x="0" y="0"/>
            <a:ext cx="12191999" cy="3420094"/>
          </a:xfrm>
          <a:prstGeom prst="rect">
            <a:avLst/>
          </a:prstGeom>
          <a:solidFill>
            <a:srgbClr val="004C93"/>
          </a:solidFill>
          <a:ln>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Abschlussfolie">
    <p:spTree>
      <p:nvGrpSpPr>
        <p:cNvPr id="1" name=""/>
        <p:cNvGrpSpPr/>
        <p:nvPr/>
      </p:nvGrpSpPr>
      <p:grpSpPr bwMode="auto">
        <a:xfrm>
          <a:off x="0" y="0"/>
          <a:ext cx="0" cy="0"/>
          <a:chOff x="0" y="0"/>
          <a:chExt cx="0" cy="0"/>
        </a:xfrm>
      </p:grpSpPr>
      <p:sp>
        <p:nvSpPr>
          <p:cNvPr id="4" name="Textfeld 3"/>
          <p:cNvSpPr txBox="1"/>
          <p:nvPr/>
        </p:nvSpPr>
        <p:spPr bwMode="auto">
          <a:xfrm>
            <a:off x="527916" y="5164390"/>
            <a:ext cx="2550562" cy="215444"/>
          </a:xfrm>
          <a:prstGeom prst="rect">
            <a:avLst/>
          </a:prstGeom>
          <a:noFill/>
          <a:ln>
            <a:noFill/>
          </a:ln>
        </p:spPr>
        <p:txBody>
          <a:bodyPr wrap="square" lIns="0" tIns="0" rIns="0" bIns="0" rtlCol="0">
            <a:spAutoFit/>
          </a:bodyPr>
          <a:lstStyle/>
          <a:p>
            <a:pPr marL="0" marR="0" lvl="0" indent="0" algn="l" defTabSz="457200">
              <a:lnSpc>
                <a:spcPct val="100000"/>
              </a:lnSpc>
              <a:spcBef>
                <a:spcPts val="0"/>
              </a:spcBef>
              <a:spcAft>
                <a:spcPts val="700"/>
              </a:spcAft>
              <a:buClrTx/>
              <a:buSzTx/>
              <a:buFontTx/>
              <a:buNone/>
              <a:defRPr/>
            </a:pPr>
            <a:r>
              <a:rPr lang="de-DE" sz="1400" b="1">
                <a:solidFill>
                  <a:srgbClr val="004C92"/>
                </a:solidFill>
              </a:rPr>
              <a:t>Kontakt</a:t>
            </a:r>
            <a:endParaRPr lang="de-DE" sz="1400">
              <a:solidFill>
                <a:srgbClr val="004C92"/>
              </a:solidFill>
            </a:endParaRPr>
          </a:p>
        </p:txBody>
      </p:sp>
      <p:sp>
        <p:nvSpPr>
          <p:cNvPr id="3" name="Rechteck 2"/>
          <p:cNvSpPr/>
          <p:nvPr userDrawn="1"/>
        </p:nvSpPr>
        <p:spPr bwMode="auto">
          <a:xfrm>
            <a:off x="0" y="0"/>
            <a:ext cx="12191999" cy="3420094"/>
          </a:xfrm>
          <a:prstGeom prst="rect">
            <a:avLst/>
          </a:prstGeom>
          <a:solidFill>
            <a:srgbClr val="004C93"/>
          </a:solidFill>
          <a:ln>
            <a:solidFill>
              <a:srgbClr val="004C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platzhalter 7"/>
          <p:cNvSpPr>
            <a:spLocks noGrp="1"/>
          </p:cNvSpPr>
          <p:nvPr>
            <p:ph type="body" sz="quarter" idx="15" hasCustomPrompt="1"/>
          </p:nvPr>
        </p:nvSpPr>
        <p:spPr bwMode="auto">
          <a:xfrm>
            <a:off x="527915" y="5467074"/>
            <a:ext cx="2550562" cy="215444"/>
          </a:xfrm>
          <a:prstGeom prst="rect">
            <a:avLst/>
          </a:prstGeom>
          <a:noFill/>
          <a:ln>
            <a:noFill/>
          </a:ln>
        </p:spPr>
        <p:txBody>
          <a:bodyPr lIns="0" tIns="0" rIns="0" bIns="0" anchor="t" anchorCtr="0">
            <a:spAutoFit/>
          </a:bodyPr>
          <a:lstStyle>
            <a:lvl1pPr marL="0" indent="0">
              <a:lnSpc>
                <a:spcPct val="100000"/>
              </a:lnSpc>
              <a:spcBef>
                <a:spcPts val="0"/>
              </a:spcBef>
              <a:spcAft>
                <a:spcPts val="0"/>
              </a:spcAft>
              <a:buNone/>
              <a:defRPr sz="1400" b="0" i="0">
                <a:solidFill>
                  <a:srgbClr val="004C92"/>
                </a:solidFill>
                <a:latin typeface="+mn-lt"/>
              </a:defRPr>
            </a:lvl1pPr>
          </a:lstStyle>
          <a:p>
            <a:pPr>
              <a:defRPr/>
            </a:pPr>
            <a:r>
              <a:rPr lang="de-DE"/>
              <a:t>Ihre Kontaktdaten</a:t>
            </a:r>
            <a:endParaRPr/>
          </a:p>
        </p:txBody>
      </p:sp>
      <p:sp>
        <p:nvSpPr>
          <p:cNvPr id="18" name="Textplatzhalter 7"/>
          <p:cNvSpPr>
            <a:spLocks noGrp="1"/>
          </p:cNvSpPr>
          <p:nvPr>
            <p:ph type="body" sz="quarter" idx="16" hasCustomPrompt="1"/>
          </p:nvPr>
        </p:nvSpPr>
        <p:spPr bwMode="auto">
          <a:xfrm>
            <a:off x="528934" y="4339167"/>
            <a:ext cx="9039600" cy="492443"/>
          </a:xfrm>
          <a:prstGeom prst="rect">
            <a:avLst/>
          </a:prstGeom>
          <a:noFill/>
          <a:ln>
            <a:noFill/>
          </a:ln>
        </p:spPr>
        <p:txBody>
          <a:bodyPr lIns="0" tIns="0" rIns="0" bIns="0" anchor="ctr">
            <a:spAutoFit/>
          </a:bodyPr>
          <a:lstStyle>
            <a:lvl1pPr marL="0" indent="0">
              <a:lnSpc>
                <a:spcPct val="100000"/>
              </a:lnSpc>
              <a:buNone/>
              <a:defRPr sz="3200" b="1" i="0">
                <a:solidFill>
                  <a:srgbClr val="004C92"/>
                </a:solidFill>
                <a:latin typeface="+mn-lt"/>
              </a:defRPr>
            </a:lvl1pPr>
          </a:lstStyle>
          <a:p>
            <a:pPr>
              <a:defRPr/>
            </a:pPr>
            <a:r>
              <a:rPr lang="de-DE"/>
              <a:t>Schlussformel</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de-DE"/>
          </a:p>
        </p:txBody>
      </p:sp>
      <p:sp>
        <p:nvSpPr>
          <p:cNvPr id="4" name="Inhaltsplatzhalter 3"/>
          <p:cNvSpPr>
            <a:spLocks noGrp="1"/>
          </p:cNvSpPr>
          <p:nvPr>
            <p:ph sz="quarter" idx="10"/>
          </p:nvPr>
        </p:nvSpPr>
        <p:spPr bwMode="auto">
          <a:xfrm>
            <a:off x="227013" y="1233488"/>
            <a:ext cx="5761037" cy="50403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5"/>
          <p:cNvSpPr>
            <a:spLocks noGrp="1"/>
          </p:cNvSpPr>
          <p:nvPr>
            <p:ph sz="quarter" idx="11"/>
          </p:nvPr>
        </p:nvSpPr>
        <p:spPr bwMode="auto">
          <a:xfrm>
            <a:off x="6203950" y="1233486"/>
            <a:ext cx="5761038" cy="5040311"/>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4"/>
          <p:cNvSpPr>
            <a:spLocks noGrp="1"/>
          </p:cNvSpPr>
          <p:nvPr>
            <p:ph type="body" sz="quarter" idx="13" hasCustomPrompt="1"/>
          </p:nvPr>
        </p:nvSpPr>
        <p:spPr bwMode="auto">
          <a:xfrm>
            <a:off x="226800" y="6308725"/>
            <a:ext cx="2535238" cy="396875"/>
          </a:xfrm>
        </p:spPr>
        <p:txBody>
          <a:bodyPr lIns="90000" tIns="46800" rIns="90000" bIns="46800"/>
          <a:lstStyle>
            <a:lvl1pPr marL="0" indent="0">
              <a:spcBef>
                <a:spcPts val="0"/>
              </a:spcBef>
              <a:spcAft>
                <a:spcPts val="0"/>
              </a:spcAft>
              <a:buNone/>
              <a:defRPr sz="1000"/>
            </a:lvl1pPr>
          </a:lstStyle>
          <a:p>
            <a:pPr lvl="0">
              <a:defRPr/>
            </a:pPr>
            <a:r>
              <a:rPr lang="de-DE"/>
              <a:t>Literaturverweis</a:t>
            </a:r>
            <a:br>
              <a:rPr lang="de-DE"/>
            </a:br>
            <a:r>
              <a:rPr lang="de-DE"/>
              <a:t>hier einfügen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Ein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4" name="Inhaltsplatzhalter 3"/>
          <p:cNvSpPr>
            <a:spLocks noGrp="1"/>
          </p:cNvSpPr>
          <p:nvPr>
            <p:ph sz="quarter" idx="10"/>
          </p:nvPr>
        </p:nvSpPr>
        <p:spPr bwMode="auto">
          <a:xfrm>
            <a:off x="227012" y="1233488"/>
            <a:ext cx="11737976" cy="5040311"/>
          </a:xfrm>
        </p:spPr>
        <p:txBody>
          <a:bodyPr/>
          <a:lstStyle>
            <a:lvl1pPr>
              <a:spcBef>
                <a:spcPts val="700"/>
              </a:spcBef>
              <a:defRPr/>
            </a:lvl1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
        <p:nvSpPr>
          <p:cNvPr id="5" name="Textplatzhalter 4"/>
          <p:cNvSpPr>
            <a:spLocks noGrp="1"/>
          </p:cNvSpPr>
          <p:nvPr>
            <p:ph type="body" sz="quarter" idx="11" hasCustomPrompt="1"/>
          </p:nvPr>
        </p:nvSpPr>
        <p:spPr bwMode="auto">
          <a:xfrm>
            <a:off x="226800" y="6308725"/>
            <a:ext cx="2535238" cy="396875"/>
          </a:xfrm>
        </p:spPr>
        <p:txBody>
          <a:bodyPr lIns="90000" tIns="46800" rIns="90000" bIns="46800"/>
          <a:lstStyle>
            <a:lvl1pPr marL="0" indent="0">
              <a:spcBef>
                <a:spcPts val="0"/>
              </a:spcBef>
              <a:spcAft>
                <a:spcPts val="0"/>
              </a:spcAft>
              <a:buNone/>
              <a:defRPr sz="1000"/>
            </a:lvl1pPr>
          </a:lstStyle>
          <a:p>
            <a:pPr lvl="0">
              <a:defRPr/>
            </a:pPr>
            <a:r>
              <a:rPr lang="de-DE"/>
              <a:t>Literaturverweis</a:t>
            </a:r>
            <a:br>
              <a:rPr lang="de-DE"/>
            </a:br>
            <a:r>
              <a:rPr lang="de-DE"/>
              <a:t>hier einfügen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Drei Inhalte (Variante 1)">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de-DE"/>
          </a:p>
        </p:txBody>
      </p:sp>
      <p:sp>
        <p:nvSpPr>
          <p:cNvPr id="4" name="Inhaltsplatzhalter 3"/>
          <p:cNvSpPr>
            <a:spLocks noGrp="1"/>
          </p:cNvSpPr>
          <p:nvPr>
            <p:ph sz="quarter" idx="10"/>
          </p:nvPr>
        </p:nvSpPr>
        <p:spPr bwMode="auto">
          <a:xfrm>
            <a:off x="227013" y="1233488"/>
            <a:ext cx="5761037" cy="50403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5"/>
          <p:cNvSpPr>
            <a:spLocks noGrp="1"/>
          </p:cNvSpPr>
          <p:nvPr>
            <p:ph sz="quarter" idx="11"/>
          </p:nvPr>
        </p:nvSpPr>
        <p:spPr bwMode="auto">
          <a:xfrm>
            <a:off x="6203950" y="1233488"/>
            <a:ext cx="5761038" cy="24114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7"/>
          <p:cNvSpPr>
            <a:spLocks noGrp="1"/>
          </p:cNvSpPr>
          <p:nvPr>
            <p:ph sz="quarter" idx="12"/>
          </p:nvPr>
        </p:nvSpPr>
        <p:spPr bwMode="auto">
          <a:xfrm>
            <a:off x="6203950" y="3860800"/>
            <a:ext cx="5761038" cy="2413000"/>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4"/>
          <p:cNvSpPr>
            <a:spLocks noGrp="1"/>
          </p:cNvSpPr>
          <p:nvPr>
            <p:ph type="body" sz="quarter" idx="13" hasCustomPrompt="1"/>
          </p:nvPr>
        </p:nvSpPr>
        <p:spPr bwMode="auto">
          <a:xfrm>
            <a:off x="226800" y="6308725"/>
            <a:ext cx="2535238" cy="396875"/>
          </a:xfrm>
        </p:spPr>
        <p:txBody>
          <a:bodyPr lIns="90000" tIns="46800" rIns="90000" bIns="46800"/>
          <a:lstStyle>
            <a:lvl1pPr marL="0" indent="0">
              <a:spcBef>
                <a:spcPts val="0"/>
              </a:spcBef>
              <a:spcAft>
                <a:spcPts val="0"/>
              </a:spcAft>
              <a:buNone/>
              <a:defRPr sz="1000"/>
            </a:lvl1pPr>
          </a:lstStyle>
          <a:p>
            <a:pPr lvl="0">
              <a:defRPr/>
            </a:pPr>
            <a:r>
              <a:rPr lang="de-DE"/>
              <a:t>Literaturverweis</a:t>
            </a:r>
            <a:br>
              <a:rPr lang="de-DE"/>
            </a:br>
            <a:r>
              <a:rPr lang="de-DE"/>
              <a:t>hier einfügen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Drei Inhalte (Variante 2)">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4" name="Inhaltsplatzhalter 3"/>
          <p:cNvSpPr>
            <a:spLocks noGrp="1"/>
          </p:cNvSpPr>
          <p:nvPr>
            <p:ph sz="quarter" idx="10"/>
          </p:nvPr>
        </p:nvSpPr>
        <p:spPr bwMode="auto">
          <a:xfrm>
            <a:off x="227013" y="1233488"/>
            <a:ext cx="5761037" cy="24114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5"/>
          <p:cNvSpPr>
            <a:spLocks noGrp="1"/>
          </p:cNvSpPr>
          <p:nvPr>
            <p:ph sz="quarter" idx="11"/>
          </p:nvPr>
        </p:nvSpPr>
        <p:spPr bwMode="auto">
          <a:xfrm>
            <a:off x="227013" y="3860800"/>
            <a:ext cx="5761037" cy="2413000"/>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7"/>
          <p:cNvSpPr>
            <a:spLocks noGrp="1"/>
          </p:cNvSpPr>
          <p:nvPr>
            <p:ph sz="quarter" idx="12"/>
          </p:nvPr>
        </p:nvSpPr>
        <p:spPr bwMode="auto">
          <a:xfrm>
            <a:off x="6203950" y="1233488"/>
            <a:ext cx="5761038" cy="504031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4"/>
          <p:cNvSpPr>
            <a:spLocks noGrp="1"/>
          </p:cNvSpPr>
          <p:nvPr>
            <p:ph type="body" sz="quarter" idx="13" hasCustomPrompt="1"/>
          </p:nvPr>
        </p:nvSpPr>
        <p:spPr bwMode="auto">
          <a:xfrm>
            <a:off x="226800" y="6308725"/>
            <a:ext cx="2535238" cy="396875"/>
          </a:xfrm>
        </p:spPr>
        <p:txBody>
          <a:bodyPr lIns="90000" tIns="46800" rIns="90000" bIns="46800"/>
          <a:lstStyle>
            <a:lvl1pPr marL="0" indent="0">
              <a:spcBef>
                <a:spcPts val="0"/>
              </a:spcBef>
              <a:spcAft>
                <a:spcPts val="0"/>
              </a:spcAft>
              <a:buNone/>
              <a:defRPr sz="1000"/>
            </a:lvl1pPr>
          </a:lstStyle>
          <a:p>
            <a:pPr lvl="0">
              <a:defRPr/>
            </a:pPr>
            <a:r>
              <a:rPr lang="de-DE"/>
              <a:t>Literaturverweis</a:t>
            </a:r>
            <a:br>
              <a:rPr lang="de-DE"/>
            </a:br>
            <a:r>
              <a:rPr lang="de-DE"/>
              <a:t>hier einfügen</a:t>
            </a:r>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p:cNvGrpSpPr/>
        <p:nvPr/>
      </p:nvGrpSpPr>
      <p:grpSpPr bwMode="auto">
        <a:xfrm>
          <a:off x="0" y="0"/>
          <a:ext cx="0" cy="0"/>
          <a:chOff x="0" y="0"/>
          <a:chExt cx="0" cy="0"/>
        </a:xfrm>
      </p:grpSpPr>
      <p:sp>
        <p:nvSpPr>
          <p:cNvPr id="1027" name="Textplatzhalter 2"/>
          <p:cNvSpPr>
            <a:spLocks noGrp="1"/>
          </p:cNvSpPr>
          <p:nvPr>
            <p:ph type="body" idx="1"/>
          </p:nvPr>
        </p:nvSpPr>
        <p:spPr bwMode="auto">
          <a:xfrm>
            <a:off x="227012" y="1233488"/>
            <a:ext cx="11737975" cy="5040311"/>
          </a:xfrm>
          <a:prstGeom prst="rect">
            <a:avLst/>
          </a:prstGeom>
          <a:noFill/>
          <a:ln>
            <a:noFill/>
          </a:ln>
        </p:spPr>
        <p:txBody>
          <a:bodyPr vert="horz" wrap="square" lIns="180000" tIns="180000" rIns="180000" bIns="180000" numCol="1" anchor="t" anchorCtr="0" compatLnSpc="1">
            <a:prstTxWarp prst="textNoShape"/>
          </a:bodyPr>
          <a:lstStyle/>
          <a:p>
            <a:pPr lvl="0">
              <a:defRPr/>
            </a:pPr>
            <a:r>
              <a:rPr lang="de-DE"/>
              <a:t>Erste Ebene</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a:p>
            <a:pPr lvl="1">
              <a:defRPr/>
            </a:pPr>
            <a:endParaRPr lang="de-DE"/>
          </a:p>
        </p:txBody>
      </p:sp>
      <p:sp>
        <p:nvSpPr>
          <p:cNvPr id="1028" name="Titelplatzhalter 1"/>
          <p:cNvSpPr>
            <a:spLocks noGrp="1"/>
          </p:cNvSpPr>
          <p:nvPr>
            <p:ph type="title"/>
          </p:nvPr>
        </p:nvSpPr>
        <p:spPr bwMode="auto">
          <a:xfrm>
            <a:off x="227012" y="179388"/>
            <a:ext cx="11737975" cy="836612"/>
          </a:xfrm>
          <a:prstGeom prst="rect">
            <a:avLst/>
          </a:prstGeom>
          <a:noFill/>
          <a:ln>
            <a:noFill/>
          </a:ln>
        </p:spPr>
        <p:txBody>
          <a:bodyPr vert="horz" wrap="square" lIns="180000" tIns="0" rIns="0" bIns="0" numCol="1" anchor="ctr" anchorCtr="0" compatLnSpc="1">
            <a:prstTxWarp prst="textNoShape"/>
          </a:bodyPr>
          <a:lstStyle/>
          <a:p>
            <a:pPr lvl="0">
              <a:defRPr/>
            </a:pPr>
            <a:r>
              <a:rPr lang="de-DE"/>
              <a:t>Hier steht der Titel der Seite</a:t>
            </a:r>
            <a:endParaRPr/>
          </a:p>
        </p:txBody>
      </p:sp>
      <p:sp>
        <p:nvSpPr>
          <p:cNvPr id="1030" name="Rectangle 6"/>
          <p:cNvSpPr>
            <a:spLocks noChangeArrowheads="1"/>
          </p:cNvSpPr>
          <p:nvPr/>
        </p:nvSpPr>
        <p:spPr bwMode="auto">
          <a:xfrm>
            <a:off x="10701867" y="-28575"/>
            <a:ext cx="1490133" cy="279400"/>
          </a:xfrm>
          <a:prstGeom prst="rect">
            <a:avLst/>
          </a:prstGeom>
          <a:noFill/>
          <a:ln>
            <a:noFill/>
          </a:ln>
        </p:spPr>
        <p:txBody>
          <a:bodyPr/>
          <a:lstStyle/>
          <a:p>
            <a:pPr algn="r">
              <a:defRPr/>
            </a:pPr>
            <a:fld id="{F987C289-4D8B-5C49-A86C-D0C725D00F74}" type="slidenum">
              <a:rPr lang="de-DE" sz="800"/>
              <a:t>‹Nr.›</a:t>
            </a:fld>
            <a:endParaRPr lang="de-DE" sz="800"/>
          </a:p>
        </p:txBody>
      </p:sp>
      <p:sp>
        <p:nvSpPr>
          <p:cNvPr id="2" name="Textfeld 1"/>
          <p:cNvSpPr txBox="1"/>
          <p:nvPr/>
        </p:nvSpPr>
        <p:spPr bwMode="auto">
          <a:xfrm>
            <a:off x="6217920" y="699247"/>
            <a:ext cx="0" cy="0"/>
          </a:xfrm>
          <a:prstGeom prst="rect">
            <a:avLst/>
          </a:prstGeom>
          <a:solidFill>
            <a:schemeClr val="bg2"/>
          </a:solidFill>
          <a:ln>
            <a:solidFill>
              <a:schemeClr val="tx1"/>
            </a:solidFill>
          </a:ln>
        </p:spPr>
        <p:txBody>
          <a:bodyPr wrap="none" rtlCol="0">
            <a:noAutofit/>
          </a:bodyPr>
          <a:lstStyle/>
          <a:p>
            <a:pPr marL="180975" indent="-180975">
              <a:spcAft>
                <a:spcPts val="500"/>
              </a:spcAft>
              <a:buFont typeface="Arial"/>
              <a:buChar char="•"/>
              <a:defRPr/>
            </a:pPr>
            <a:endParaRPr lang="de-DE" sz="160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dt="1" ftr="1" hdr="0" sldNum="0"/>
  <p:txStyles>
    <p:titleStyle>
      <a:lvl1pPr algn="l" defTabSz="457200">
        <a:spcBef>
          <a:spcPts val="0"/>
        </a:spcBef>
        <a:spcAft>
          <a:spcPts val="0"/>
        </a:spcAft>
        <a:defRPr sz="2400" b="1">
          <a:solidFill>
            <a:schemeClr val="accent6">
              <a:lumMod val="10000"/>
            </a:schemeClr>
          </a:solidFill>
          <a:latin typeface="Arial"/>
          <a:ea typeface="ヒラギノ角ゴ Pro W3"/>
          <a:cs typeface="Arial"/>
        </a:defRPr>
      </a:lvl1pPr>
      <a:lvl2pPr algn="ctr" defTabSz="457200">
        <a:spcBef>
          <a:spcPts val="0"/>
        </a:spcBef>
        <a:spcAft>
          <a:spcPts val="0"/>
        </a:spcAft>
        <a:defRPr sz="2400" b="1">
          <a:solidFill>
            <a:schemeClr val="bg1"/>
          </a:solidFill>
          <a:latin typeface="Arial"/>
          <a:ea typeface="ヒラギノ角ゴ Pro W3"/>
          <a:cs typeface="Arial"/>
        </a:defRPr>
      </a:lvl2pPr>
      <a:lvl3pPr algn="ctr" defTabSz="457200">
        <a:spcBef>
          <a:spcPts val="0"/>
        </a:spcBef>
        <a:spcAft>
          <a:spcPts val="0"/>
        </a:spcAft>
        <a:defRPr sz="2400" b="1">
          <a:solidFill>
            <a:schemeClr val="bg1"/>
          </a:solidFill>
          <a:latin typeface="Arial"/>
          <a:ea typeface="ヒラギノ角ゴ Pro W3"/>
          <a:cs typeface="Arial"/>
        </a:defRPr>
      </a:lvl3pPr>
      <a:lvl4pPr algn="ctr" defTabSz="457200">
        <a:spcBef>
          <a:spcPts val="0"/>
        </a:spcBef>
        <a:spcAft>
          <a:spcPts val="0"/>
        </a:spcAft>
        <a:defRPr sz="2400" b="1">
          <a:solidFill>
            <a:schemeClr val="bg1"/>
          </a:solidFill>
          <a:latin typeface="Arial"/>
          <a:ea typeface="ヒラギノ角ゴ Pro W3"/>
          <a:cs typeface="Arial"/>
        </a:defRPr>
      </a:lvl4pPr>
      <a:lvl5pPr algn="ctr" defTabSz="457200">
        <a:spcBef>
          <a:spcPts val="0"/>
        </a:spcBef>
        <a:spcAft>
          <a:spcPts val="0"/>
        </a:spcAft>
        <a:defRPr sz="2400" b="1">
          <a:solidFill>
            <a:schemeClr val="bg1"/>
          </a:solidFill>
          <a:latin typeface="Arial"/>
          <a:ea typeface="ヒラギノ角ゴ Pro W3"/>
          <a:cs typeface="Arial"/>
        </a:defRPr>
      </a:lvl5pPr>
      <a:lvl6pPr marL="457200" algn="l" defTabSz="457200">
        <a:spcBef>
          <a:spcPts val="0"/>
        </a:spcBef>
        <a:spcAft>
          <a:spcPts val="0"/>
        </a:spcAft>
        <a:defRPr sz="2000" b="1">
          <a:solidFill>
            <a:schemeClr val="bg1"/>
          </a:solidFill>
          <a:latin typeface="Arial"/>
          <a:ea typeface="ヒラギノ角ゴ Pro W3"/>
        </a:defRPr>
      </a:lvl6pPr>
      <a:lvl7pPr marL="914400" algn="l" defTabSz="457200">
        <a:spcBef>
          <a:spcPts val="0"/>
        </a:spcBef>
        <a:spcAft>
          <a:spcPts val="0"/>
        </a:spcAft>
        <a:defRPr sz="2000" b="1">
          <a:solidFill>
            <a:schemeClr val="bg1"/>
          </a:solidFill>
          <a:latin typeface="Arial"/>
          <a:ea typeface="ヒラギノ角ゴ Pro W3"/>
        </a:defRPr>
      </a:lvl7pPr>
      <a:lvl8pPr marL="1371600" algn="l" defTabSz="457200">
        <a:spcBef>
          <a:spcPts val="0"/>
        </a:spcBef>
        <a:spcAft>
          <a:spcPts val="0"/>
        </a:spcAft>
        <a:defRPr sz="2000" b="1">
          <a:solidFill>
            <a:schemeClr val="bg1"/>
          </a:solidFill>
          <a:latin typeface="Arial"/>
          <a:ea typeface="ヒラギノ角ゴ Pro W3"/>
        </a:defRPr>
      </a:lvl8pPr>
      <a:lvl9pPr marL="1828800" algn="l" defTabSz="457200">
        <a:spcBef>
          <a:spcPts val="0"/>
        </a:spcBef>
        <a:spcAft>
          <a:spcPts val="0"/>
        </a:spcAft>
        <a:defRPr sz="2000" b="1">
          <a:solidFill>
            <a:schemeClr val="bg1"/>
          </a:solidFill>
          <a:latin typeface="Arial"/>
          <a:ea typeface="ヒラギノ角ゴ Pro W3"/>
        </a:defRPr>
      </a:lvl9pPr>
    </p:titleStyle>
    <p:bodyStyle>
      <a:lvl1pPr marL="270000" indent="-269875" algn="l" defTabSz="457200">
        <a:spcBef>
          <a:spcPts val="700"/>
        </a:spcBef>
        <a:spcAft>
          <a:spcPts val="700"/>
        </a:spcAft>
        <a:buFont typeface="Arial"/>
        <a:buChar char="•"/>
        <a:defRPr sz="2000">
          <a:solidFill>
            <a:srgbClr val="000000"/>
          </a:solidFill>
          <a:latin typeface="Arial"/>
          <a:ea typeface="ヒラギノ角ゴ Pro W3"/>
          <a:cs typeface="Arial"/>
        </a:defRPr>
      </a:lvl1pPr>
      <a:lvl2pPr marL="630000" indent="-270000" algn="l" defTabSz="457200">
        <a:spcBef>
          <a:spcPts val="0"/>
        </a:spcBef>
        <a:spcAft>
          <a:spcPts val="600"/>
        </a:spcAft>
        <a:buFont typeface="Courier New"/>
        <a:buChar char="o"/>
        <a:defRPr>
          <a:solidFill>
            <a:srgbClr val="000000"/>
          </a:solidFill>
          <a:latin typeface="Arial"/>
          <a:ea typeface="ヒラギノ角ゴ Pro W3"/>
          <a:cs typeface="Arial"/>
        </a:defRPr>
      </a:lvl2pPr>
      <a:lvl3pPr marL="957600" indent="-237600" algn="l" defTabSz="457200">
        <a:spcBef>
          <a:spcPts val="0"/>
        </a:spcBef>
        <a:spcAft>
          <a:spcPts val="500"/>
        </a:spcAft>
        <a:buFont typeface="Wingdings"/>
        <a:buChar char="§"/>
        <a:defRPr sz="1600">
          <a:solidFill>
            <a:schemeClr val="tx1"/>
          </a:solidFill>
          <a:latin typeface="Arial"/>
          <a:ea typeface="ヒラギノ角ゴ Pro W3"/>
          <a:cs typeface="Arial"/>
        </a:defRPr>
      </a:lvl3pPr>
      <a:lvl4pPr marL="1260000" indent="-179388" algn="l" defTabSz="457200">
        <a:spcBef>
          <a:spcPts val="0"/>
        </a:spcBef>
        <a:spcAft>
          <a:spcPts val="400"/>
        </a:spcAft>
        <a:buFont typeface="Symbol"/>
        <a:buChar char="-"/>
        <a:defRPr sz="1400">
          <a:solidFill>
            <a:schemeClr val="tx1"/>
          </a:solidFill>
          <a:latin typeface="Arial"/>
          <a:ea typeface="ヒラギノ角ゴ Pro W3"/>
          <a:cs typeface="Arial"/>
        </a:defRPr>
      </a:lvl4pPr>
      <a:lvl5pPr marL="1530000" indent="-180000" algn="l" defTabSz="457200">
        <a:spcBef>
          <a:spcPts val="0"/>
        </a:spcBef>
        <a:spcAft>
          <a:spcPts val="300"/>
        </a:spcAft>
        <a:buFont typeface="Arial"/>
        <a:buChar char="•"/>
        <a:defRPr sz="1200" b="0">
          <a:solidFill>
            <a:schemeClr val="tx1"/>
          </a:solidFill>
          <a:latin typeface="Arial"/>
          <a:ea typeface="Arial"/>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135.png"/><Relationship Id="rId4" Type="http://schemas.openxmlformats.org/officeDocument/2006/relationships/image" Target="../media/media73.sv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8.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36.png"/><Relationship Id="rId4" Type="http://schemas.openxmlformats.org/officeDocument/2006/relationships/image" Target="../media/media74.svg"/><Relationship Id="rId5" Type="http://schemas.microsoft.com/office/2007/relationships/diagramDrawing" Target="../diagrams/drawing2.xml" /><Relationship Id="rId6" Type="http://schemas.openxmlformats.org/officeDocument/2006/relationships/diagramData" Target="../diagrams/data2.xml" /><Relationship Id="rId7" Type="http://schemas.openxmlformats.org/officeDocument/2006/relationships/diagramColors" Target="../diagrams/colors2.xml" /><Relationship Id="rId8" Type="http://schemas.openxmlformats.org/officeDocument/2006/relationships/diagramLayout" Target="../diagrams/layout2.xml" /><Relationship Id="rId9" Type="http://schemas.openxmlformats.org/officeDocument/2006/relationships/diagramQuickStyle" Target="../diagrams/quickStyle2.xml" /></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137.pn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138.png"/><Relationship Id="rId4" Type="http://schemas.openxmlformats.org/officeDocument/2006/relationships/image" Target="../media/media75.sv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139.png"/><Relationship Id="rId4" Type="http://schemas.openxmlformats.org/officeDocument/2006/relationships/image" Target="../media/media76.sv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 Id="rId3" Type="http://schemas.openxmlformats.org/officeDocument/2006/relationships/image" Target="../media/image140.emf"/><Relationship Id="rId4" Type="http://schemas.openxmlformats.org/officeDocument/2006/relationships/package" Target="../embeddings/Microsoft_Word_Document1.docx"/></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141.emf"/><Relationship Id="rId4" Type="http://schemas.openxmlformats.org/officeDocument/2006/relationships/package" Target="../embeddings/Microsoft_Word_Document2.docx"/></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 Id="rId3" Type="http://schemas.openxmlformats.org/officeDocument/2006/relationships/image" Target="../media/image142.emf"/><Relationship Id="rId4" Type="http://schemas.openxmlformats.org/officeDocument/2006/relationships/package" Target="../embeddings/Microsoft_Word_Document3.docx"/></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 Id="rId3" Type="http://schemas.openxmlformats.org/officeDocument/2006/relationships/image" Target="../media/image143.emf"/><Relationship Id="rId4" Type="http://schemas.openxmlformats.org/officeDocument/2006/relationships/package" Target="../embeddings/Microsoft_Word_Document4.docx"/></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144.emf"/><Relationship Id="rId4" Type="http://schemas.openxmlformats.org/officeDocument/2006/relationships/package" Target="../embeddings/Microsoft_Word_Document5.docx"/></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145.emf"/><Relationship Id="rId4" Type="http://schemas.openxmlformats.org/officeDocument/2006/relationships/package" Target="../embeddings/Microsoft_Word_Document6.docx"/></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146.emf"/><Relationship Id="rId4" Type="http://schemas.openxmlformats.org/officeDocument/2006/relationships/package" Target="../embeddings/Microsoft_Word_Document7.docx"/></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4.xml"/><Relationship Id="rId3" Type="http://schemas.openxmlformats.org/officeDocument/2006/relationships/image" Target="../media/image147.emf"/><Relationship Id="rId4" Type="http://schemas.openxmlformats.org/officeDocument/2006/relationships/package" Target="../embeddings/Microsoft_Word_Document8.docx"/></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148.emf"/><Relationship Id="rId4" Type="http://schemas.openxmlformats.org/officeDocument/2006/relationships/package" Target="../embeddings/Microsoft_Word_Document9.docx"/></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6.xml"/><Relationship Id="rId3" Type="http://schemas.openxmlformats.org/officeDocument/2006/relationships/image" Target="../media/image149.emf"/><Relationship Id="rId4" Type="http://schemas.openxmlformats.org/officeDocument/2006/relationships/package" Target="../embeddings/Microsoft_Word_Document10.docx"/></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50.emf"/><Relationship Id="rId4" Type="http://schemas.openxmlformats.org/officeDocument/2006/relationships/package" Target="../embeddings/Microsoft_Word_Document11.docx"/></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8.xml"/><Relationship Id="rId3" Type="http://schemas.openxmlformats.org/officeDocument/2006/relationships/image" Target="../media/image151.png"/><Relationship Id="rId4" Type="http://schemas.openxmlformats.org/officeDocument/2006/relationships/image" Target="../media/media77.svg"/><Relationship Id="rId5" Type="http://schemas.openxmlformats.org/officeDocument/2006/relationships/image" Target="../media/image152.emf"/><Relationship Id="rId6" Type="http://schemas.openxmlformats.org/officeDocument/2006/relationships/package" Target="../embeddings/Microsoft_Word_Document12.docx"/></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153.emf"/><Relationship Id="rId4" Type="http://schemas.openxmlformats.org/officeDocument/2006/relationships/package" Target="../embeddings/Microsoft_Word_Document13.docx"/></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154.emf"/><Relationship Id="rId4" Type="http://schemas.openxmlformats.org/officeDocument/2006/relationships/package" Target="../embeddings/Microsoft_Word_Document14.docx"/></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 Id="rId3" Type="http://schemas.openxmlformats.org/officeDocument/2006/relationships/image" Target="../media/image155.wmf"/><Relationship Id="rId4" Type="http://schemas.openxmlformats.org/officeDocument/2006/relationships/package" Target="../embeddings/Microsoft_Word_Document15.docx"/></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4.xml"/><Relationship Id="rId3" Type="http://schemas.openxmlformats.org/officeDocument/2006/relationships/image" Target="../media/image156.emf"/><Relationship Id="rId4" Type="http://schemas.openxmlformats.org/officeDocument/2006/relationships/package" Target="../embeddings/Microsoft_Word_Document16.docx"/></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hyperlink" Target="https://www.youtube.com/channel/UCIYq4OAGGX9BJy7o3WII_-A" TargetMode="External"/><Relationship Id="rId4" Type="http://schemas.openxmlformats.org/officeDocument/2006/relationships/hyperlink" Target="https://creativecommons.org/licenses/by/3.0/" TargetMode="External"/><Relationship Id="rId5" Type="http://schemas.openxmlformats.org/officeDocument/2006/relationships/hyperlink" Target="https://www.youtube.com/watch?v=mspvSyAWAIM&amp;feature=youtu.be&amp;t=526" TargetMode="External"/><Relationship Id="rId6" Type="http://schemas.openxmlformats.org/officeDocument/2006/relationships/hyperlink" Target="https://commons.wikimedia.org/wiki/File:Howard_Gardner_(2013)_(cropped).png" TargetMode="External"/><Relationship Id="rId7" Type="http://schemas.openxmlformats.org/officeDocument/2006/relationships/image" Target="../media/image157.png"/></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https://commons.wikimedia.org/wiki/User:CellarDoor85" TargetMode="External"/><Relationship Id="rId5" Type="http://schemas.openxmlformats.org/officeDocument/2006/relationships/hyperlink" Target="https://creativecommons.org/licenses/by-sa/3.0/deed.en" TargetMode="External"/><Relationship Id="rId6" Type="http://schemas.openxmlformats.org/officeDocument/2006/relationships/hyperlink" Target="https://commons.wikimedia.org/wiki/File:Schritte_zur_Inklusion.svg" TargetMode="External"/></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0.xml"/></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 Id="rId3" Type="http://schemas.openxmlformats.org/officeDocument/2006/relationships/image" Target="../media/image158.jpg"/></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3.xml"/><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4.xml"/><Relationship Id="rId3" Type="http://schemas.openxmlformats.org/officeDocument/2006/relationships/image" Target="../media/image162.png"/><Relationship Id="rId4" Type="http://schemas.openxmlformats.org/officeDocument/2006/relationships/image" Target="../media/media78.svg"/></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5.xml"/></Relationships>
</file>

<file path=ppt/slides/_rels/slide14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6.xml"/></Relationships>
</file>

<file path=ppt/slides/_rels/slide14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s>
</file>

<file path=ppt/slides/_rels/slide14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 Id="rId3" Type="http://schemas.openxmlformats.org/officeDocument/2006/relationships/image" Target="../media/image16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5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0.xml"/><Relationship Id="rId3" Type="http://schemas.openxmlformats.org/officeDocument/2006/relationships/image" Target="../media/image164.png"/></Relationships>
</file>

<file path=ppt/slides/_rels/slide15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1.xml"/><Relationship Id="rId3" Type="http://schemas.openxmlformats.org/officeDocument/2006/relationships/hyperlink" Target="https://udlguidelines.cast.org/" TargetMode="External"/><Relationship Id="rId4" Type="http://schemas.openxmlformats.org/officeDocument/2006/relationships/image" Target="../media/image165.png"/></Relationships>
</file>

<file path=ppt/slides/_rels/slide15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 Id="rId3" Type="http://schemas.openxmlformats.org/officeDocument/2006/relationships/image" Target="../media/image166.png"/></Relationships>
</file>

<file path=ppt/slides/_rels/slide15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 Id="rId3" Type="http://schemas.openxmlformats.org/officeDocument/2006/relationships/image" Target="../media/image166.png"/></Relationships>
</file>

<file path=ppt/slides/_rels/slide1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 Id="rId3" Type="http://schemas.openxmlformats.org/officeDocument/2006/relationships/image" Target="../media/image166.png"/></Relationships>
</file>

<file path=ppt/slides/_rels/slide1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5.xml"/></Relationships>
</file>

<file path=ppt/slides/_rels/slide1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6.xml"/><Relationship Id="rId3" Type="http://schemas.openxmlformats.org/officeDocument/2006/relationships/hyperlink" Target="https://material.io/blog/atkinson-hyperlegible-design" TargetMode="External"/><Relationship Id="rId4" Type="http://schemas.openxmlformats.org/officeDocument/2006/relationships/image" Target="../media/image167.jpg"/><Relationship Id="rId5" Type="http://schemas.openxmlformats.org/officeDocument/2006/relationships/image" Target="../media/image168.png"/></Relationships>
</file>

<file path=ppt/slides/_rels/slide1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7.xml"/><Relationship Id="rId3" Type="http://schemas.openxmlformats.org/officeDocument/2006/relationships/hyperlink" Target="https://creativecommons.org/licenses/by-sa/4.0/deed.en" TargetMode="External"/><Relationship Id="rId4" Type="http://schemas.openxmlformats.org/officeDocument/2006/relationships/hyperlink" Target="https://commons.wikimedia.org/w/index.php?curid=53190516" TargetMode="External"/><Relationship Id="rId5" Type="http://schemas.openxmlformats.org/officeDocument/2006/relationships/image" Target="../media/image169.png"/><Relationship Id="rId6" Type="http://schemas.openxmlformats.org/officeDocument/2006/relationships/image" Target="../media/image170.jpg"/></Relationships>
</file>

<file path=ppt/slides/_rels/slide1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8.xml"/><Relationship Id="rId3" Type="http://schemas.openxmlformats.org/officeDocument/2006/relationships/image" Target="../media/image171.png"/></Relationships>
</file>

<file path=ppt/slides/_rels/slide15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17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6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0.xml"/><Relationship Id="rId3" Type="http://schemas.openxmlformats.org/officeDocument/2006/relationships/image" Target="../media/image172.png"/></Relationships>
</file>

<file path=ppt/slides/_rels/slide16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1.xml"/></Relationships>
</file>

<file path=ppt/slides/_rels/slide16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73.png"/></Relationships>
</file>

<file path=ppt/slides/_rels/slide1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3.xml"/><Relationship Id="rId3" Type="http://schemas.openxmlformats.org/officeDocument/2006/relationships/image" Target="../media/image173.png"/></Relationships>
</file>

<file path=ppt/slides/_rels/slide16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4.xml"/></Relationships>
</file>

<file path=ppt/slides/_rels/slide16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5.xml"/></Relationships>
</file>

<file path=ppt/slides/_rels/slide1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6.xml"/><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0.png"/><Relationship Id="rId10" Type="http://schemas.openxmlformats.org/officeDocument/2006/relationships/image" Target="../media/image181.png"/><Relationship Id="rId11" Type="http://schemas.openxmlformats.org/officeDocument/2006/relationships/image" Target="../media/image182.png"/><Relationship Id="rId12" Type="http://schemas.openxmlformats.org/officeDocument/2006/relationships/image" Target="../media/image183.png"/><Relationship Id="rId13" Type="http://schemas.openxmlformats.org/officeDocument/2006/relationships/image" Target="../media/image184.png"/><Relationship Id="rId14" Type="http://schemas.openxmlformats.org/officeDocument/2006/relationships/image" Target="../media/image185.png"/><Relationship Id="rId15" Type="http://schemas.openxmlformats.org/officeDocument/2006/relationships/image" Target="../media/image186.png"/><Relationship Id="rId16" Type="http://schemas.openxmlformats.org/officeDocument/2006/relationships/image" Target="../media/image187.png"/></Relationships>
</file>

<file path=ppt/slides/_rels/slide16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7.xml"/></Relationships>
</file>

<file path=ppt/slides/_rels/slide1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8.xml"/></Relationships>
</file>

<file path=ppt/slides/_rels/slide16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9.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0.xml"/><Relationship Id="rId3" Type="http://schemas.microsoft.com/office/2007/relationships/diagramDrawing" Target="../diagrams/drawing3.xml" /><Relationship Id="rId4" Type="http://schemas.openxmlformats.org/officeDocument/2006/relationships/diagramData" Target="../diagrams/data3.xml" /><Relationship Id="rId5" Type="http://schemas.openxmlformats.org/officeDocument/2006/relationships/diagramColors" Target="../diagrams/colors3.xml" /><Relationship Id="rId6" Type="http://schemas.openxmlformats.org/officeDocument/2006/relationships/diagramLayout" Target="../diagrams/layout3.xml" /><Relationship Id="rId7" Type="http://schemas.openxmlformats.org/officeDocument/2006/relationships/diagramQuickStyle" Target="../diagrams/quickStyle3.xml" /></Relationships>
</file>

<file path=ppt/slides/_rels/slide17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1.xml"/><Relationship Id="rId3" Type="http://schemas.microsoft.com/office/2007/relationships/diagramDrawing" Target="../diagrams/drawing4.xml" /><Relationship Id="rId4" Type="http://schemas.openxmlformats.org/officeDocument/2006/relationships/diagramData" Target="../diagrams/data4.xml" /><Relationship Id="rId5" Type="http://schemas.openxmlformats.org/officeDocument/2006/relationships/diagramColors" Target="../diagrams/colors4.xml" /><Relationship Id="rId6" Type="http://schemas.openxmlformats.org/officeDocument/2006/relationships/diagramLayout" Target="../diagrams/layout4.xml" /><Relationship Id="rId7" Type="http://schemas.openxmlformats.org/officeDocument/2006/relationships/diagramQuickStyle" Target="../diagrams/quickStyle4.xml" /></Relationships>
</file>

<file path=ppt/slides/_rels/slide1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2.xml"/><Relationship Id="rId3" Type="http://schemas.openxmlformats.org/officeDocument/2006/relationships/image" Target="../media/image188.png"/><Relationship Id="rId4" Type="http://schemas.microsoft.com/office/2007/relationships/diagramDrawing" Target="../diagrams/drawing5.xml" /><Relationship Id="rId5" Type="http://schemas.openxmlformats.org/officeDocument/2006/relationships/diagramData" Target="../diagrams/data5.xml" /><Relationship Id="rId6" Type="http://schemas.openxmlformats.org/officeDocument/2006/relationships/diagramColors" Target="../diagrams/colors5.xml" /><Relationship Id="rId7" Type="http://schemas.openxmlformats.org/officeDocument/2006/relationships/diagramLayout" Target="../diagrams/layout5.xml" /><Relationship Id="rId8" Type="http://schemas.openxmlformats.org/officeDocument/2006/relationships/diagramQuickStyle" Target="../diagrams/quickStyle5.xml" /></Relationships>
</file>

<file path=ppt/slides/_rels/slide17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 Id="rId3" Type="http://schemas.microsoft.com/office/2007/relationships/diagramDrawing" Target="../diagrams/drawing6.xml" /><Relationship Id="rId4" Type="http://schemas.openxmlformats.org/officeDocument/2006/relationships/diagramData" Target="../diagrams/data6.xml" /><Relationship Id="rId5" Type="http://schemas.openxmlformats.org/officeDocument/2006/relationships/diagramColors" Target="../diagrams/colors6.xml" /><Relationship Id="rId6" Type="http://schemas.openxmlformats.org/officeDocument/2006/relationships/diagramLayout" Target="../diagrams/layout6.xml" /><Relationship Id="rId7" Type="http://schemas.openxmlformats.org/officeDocument/2006/relationships/diagramQuickStyle" Target="../diagrams/quickStyle6.xml" /></Relationships>
</file>

<file path=ppt/slides/_rels/slide17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4.xml"/><Relationship Id="rId3" Type="http://schemas.microsoft.com/office/2007/relationships/diagramDrawing" Target="../diagrams/drawing7.xml" /><Relationship Id="rId4" Type="http://schemas.openxmlformats.org/officeDocument/2006/relationships/diagramData" Target="../diagrams/data7.xml" /><Relationship Id="rId5" Type="http://schemas.openxmlformats.org/officeDocument/2006/relationships/diagramColors" Target="../diagrams/colors7.xml" /><Relationship Id="rId6" Type="http://schemas.openxmlformats.org/officeDocument/2006/relationships/diagramLayout" Target="../diagrams/layout7.xml" /><Relationship Id="rId7" Type="http://schemas.openxmlformats.org/officeDocument/2006/relationships/diagramQuickStyle" Target="../diagrams/quickStyle7.xml" /></Relationships>
</file>

<file path=ppt/slides/_rels/slide17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5.xml"/><Relationship Id="rId3" Type="http://schemas.openxmlformats.org/officeDocument/2006/relationships/image" Target="../media/image189.png"/><Relationship Id="rId4" Type="http://schemas.microsoft.com/office/2007/relationships/diagramDrawing" Target="../diagrams/drawing8.xml" /><Relationship Id="rId5" Type="http://schemas.openxmlformats.org/officeDocument/2006/relationships/diagramData" Target="../diagrams/data8.xml" /><Relationship Id="rId6" Type="http://schemas.openxmlformats.org/officeDocument/2006/relationships/diagramColors" Target="../diagrams/colors8.xml" /><Relationship Id="rId7" Type="http://schemas.openxmlformats.org/officeDocument/2006/relationships/diagramLayout" Target="../diagrams/layout8.xml" /><Relationship Id="rId8" Type="http://schemas.openxmlformats.org/officeDocument/2006/relationships/diagramQuickStyle" Target="../diagrams/quickStyle8.xml" /></Relationships>
</file>

<file path=ppt/slides/_rels/slide1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6.xml"/><Relationship Id="rId3" Type="http://schemas.microsoft.com/office/2007/relationships/diagramDrawing" Target="../diagrams/drawing9.xml" /><Relationship Id="rId4" Type="http://schemas.openxmlformats.org/officeDocument/2006/relationships/diagramData" Target="../diagrams/data9.xml" /><Relationship Id="rId5" Type="http://schemas.openxmlformats.org/officeDocument/2006/relationships/diagramColors" Target="../diagrams/colors9.xml" /><Relationship Id="rId6" Type="http://schemas.openxmlformats.org/officeDocument/2006/relationships/diagramLayout" Target="../diagrams/layout9.xml" /><Relationship Id="rId7" Type="http://schemas.openxmlformats.org/officeDocument/2006/relationships/diagramQuickStyle" Target="../diagrams/quickStyle9.xml" /></Relationships>
</file>

<file path=ppt/slides/_rels/slide17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7.xml"/><Relationship Id="rId3" Type="http://schemas.microsoft.com/office/2007/relationships/diagramDrawing" Target="../diagrams/drawing10.xml" /><Relationship Id="rId4" Type="http://schemas.openxmlformats.org/officeDocument/2006/relationships/diagramData" Target="../diagrams/data10.xml" /><Relationship Id="rId5" Type="http://schemas.openxmlformats.org/officeDocument/2006/relationships/diagramColors" Target="../diagrams/colors10.xml" /><Relationship Id="rId6" Type="http://schemas.openxmlformats.org/officeDocument/2006/relationships/diagramLayout" Target="../diagrams/layout10.xml" /><Relationship Id="rId7" Type="http://schemas.openxmlformats.org/officeDocument/2006/relationships/diagramQuickStyle" Target="../diagrams/quickStyle10.xml" /></Relationships>
</file>

<file path=ppt/slides/_rels/slide17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8.xml"/></Relationships>
</file>

<file path=ppt/slides/_rels/slide17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9.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8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s>
</file>

<file path=ppt/slides/_rels/slide18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1.xml"/></Relationships>
</file>

<file path=ppt/slides/_rels/slide18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2.xml"/></Relationships>
</file>

<file path=ppt/slides/_rels/slide18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3.xml"/></Relationships>
</file>

<file path=ppt/slides/_rels/slide18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4.xml"/></Relationships>
</file>

<file path=ppt/slides/_rels/slide18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5.xml"/></Relationships>
</file>

<file path=ppt/slides/_rels/slide18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6.xml"/></Relationships>
</file>

<file path=ppt/slides/_rels/slide18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7.xml"/></Relationships>
</file>

<file path=ppt/slides/_rels/slide18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8.xml"/></Relationships>
</file>

<file path=ppt/slides/_rels/slide18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9.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19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0.xml"/></Relationships>
</file>

<file path=ppt/slides/_rels/slide19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1.xml"/></Relationships>
</file>

<file path=ppt/slides/_rels/slide19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2.xml"/></Relationships>
</file>

<file path=ppt/slides/_rels/slide19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3.xml"/></Relationships>
</file>

<file path=ppt/slides/_rels/slide19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4.xml"/></Relationships>
</file>

<file path=ppt/slides/_rels/slide19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5.xml"/></Relationships>
</file>

<file path=ppt/slides/_rels/slide19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6.xml"/></Relationships>
</file>

<file path=ppt/slides/_rels/slide19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7.xml"/></Relationships>
</file>

<file path=ppt/slides/_rels/slide19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8.xml"/></Relationships>
</file>

<file path=ppt/slides/_rels/slide19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0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0.xml"/><Relationship Id="rId3" Type="http://schemas.openxmlformats.org/officeDocument/2006/relationships/hyperlink" Target="https://www.orca.nrw/" TargetMode="External"/><Relationship Id="rId4" Type="http://schemas.openxmlformats.org/officeDocument/2006/relationships/image" Target="../media/image190.png"/><Relationship Id="rId5" Type="http://schemas.openxmlformats.org/officeDocument/2006/relationships/image" Target="../media/media79.svg"/><Relationship Id="rId6" Type="http://schemas.openxmlformats.org/officeDocument/2006/relationships/hyperlink" Target="https://creativecommons.org/licenses/by/4.0/deed.de" TargetMode="External"/><Relationship Id="rId7" Type="http://schemas.openxmlformats.org/officeDocument/2006/relationships/image" Target="../media/image191.png"/><Relationship Id="rId8" Type="http://schemas.openxmlformats.org/officeDocument/2006/relationships/image" Target="../media/media80.svg"/><Relationship Id="rId9" Type="http://schemas.openxmlformats.org/officeDocument/2006/relationships/image" Target="../media/image192.png"/><Relationship Id="rId10" Type="http://schemas.openxmlformats.org/officeDocument/2006/relationships/image" Target="../media/media81.svg"/><Relationship Id="rId11" Type="http://schemas.openxmlformats.org/officeDocument/2006/relationships/image" Target="../media/image193.png"/><Relationship Id="rId12" Type="http://schemas.openxmlformats.org/officeDocument/2006/relationships/image" Target="../media/image194.png"/><Relationship Id="rId13" Type="http://schemas.openxmlformats.org/officeDocument/2006/relationships/image" Target="../media/media82.svg"/><Relationship Id="rId14" Type="http://schemas.openxmlformats.org/officeDocument/2006/relationships/image" Target="../media/image195.png"/><Relationship Id="rId15" Type="http://schemas.openxmlformats.org/officeDocument/2006/relationships/image" Target="../media/media83.sv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slide" Target="slide30.xml"/><Relationship Id="rId16" Type="http://schemas.openxmlformats.org/officeDocument/2006/relationships/image" Target="../media/image14.png"/><Relationship Id="rId17" Type="http://schemas.openxmlformats.org/officeDocument/2006/relationships/image" Target="../media/media5.svg"/><Relationship Id="rId18" Type="http://schemas.openxmlformats.org/officeDocument/2006/relationships/slide" Target="slide31.xml"/><Relationship Id="rId19" Type="http://schemas.openxmlformats.org/officeDocument/2006/relationships/slide" Target="slide33.xml"/><Relationship Id="rId20" Type="http://schemas.openxmlformats.org/officeDocument/2006/relationships/slide" Target="slide3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media6.svg"/><Relationship Id="rId17" Type="http://schemas.openxmlformats.org/officeDocument/2006/relationships/slide" Target="slide31.xml"/><Relationship Id="rId18" Type="http://schemas.openxmlformats.org/officeDocument/2006/relationships/image" Target="../media/image14.png"/><Relationship Id="rId19" Type="http://schemas.openxmlformats.org/officeDocument/2006/relationships/slide" Target="slide33.xml"/><Relationship Id="rId20" Type="http://schemas.openxmlformats.org/officeDocument/2006/relationships/slide" Target="slide3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slide" Target="slide30.xml"/><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slide" Target="slide33.xml"/><Relationship Id="rId19" Type="http://schemas.openxmlformats.org/officeDocument/2006/relationships/slide" Target="slide3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slide" Target="slide30.xml"/><Relationship Id="rId16" Type="http://schemas.openxmlformats.org/officeDocument/2006/relationships/image" Target="../media/image14.png"/><Relationship Id="rId17" Type="http://schemas.openxmlformats.org/officeDocument/2006/relationships/slide" Target="slide31.xml"/><Relationship Id="rId18" Type="http://schemas.openxmlformats.org/officeDocument/2006/relationships/slide" Target="slide33.xml"/><Relationship Id="rId19" Type="http://schemas.openxmlformats.org/officeDocument/2006/relationships/image" Target="../media/image1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media7.svg"/><Relationship Id="rId18" Type="http://schemas.openxmlformats.org/officeDocument/2006/relationships/slide" Target="slide34.xml"/><Relationship Id="rId19" Type="http://schemas.openxmlformats.org/officeDocument/2006/relationships/image" Target="../media/image14.png"/><Relationship Id="rId20" Type="http://schemas.openxmlformats.org/officeDocument/2006/relationships/slide" Target="slide37.xml"/><Relationship Id="rId21" Type="http://schemas.openxmlformats.org/officeDocument/2006/relationships/slide" Target="slide35.xml"/><Relationship Id="rId22" Type="http://schemas.openxmlformats.org/officeDocument/2006/relationships/slide" Target="slide36.xml"/><Relationship Id="rId23" Type="http://schemas.openxmlformats.org/officeDocument/2006/relationships/image" Target="../media/image1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37.xml"/><Relationship Id="rId18" Type="http://schemas.openxmlformats.org/officeDocument/2006/relationships/image" Target="../media/image14.png"/><Relationship Id="rId19" Type="http://schemas.openxmlformats.org/officeDocument/2006/relationships/slide" Target="slide35.xml"/><Relationship Id="rId20" Type="http://schemas.openxmlformats.org/officeDocument/2006/relationships/slide" Target="slide36.xml"/><Relationship Id="rId21" Type="http://schemas.openxmlformats.org/officeDocument/2006/relationships/image" Target="../media/image1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34.xml"/><Relationship Id="rId18" Type="http://schemas.openxmlformats.org/officeDocument/2006/relationships/image" Target="../media/image14.png"/><Relationship Id="rId19" Type="http://schemas.openxmlformats.org/officeDocument/2006/relationships/slide" Target="slide37.xml"/><Relationship Id="rId20" Type="http://schemas.openxmlformats.org/officeDocument/2006/relationships/slide" Target="slide36.xml"/><Relationship Id="rId21" Type="http://schemas.openxmlformats.org/officeDocument/2006/relationships/image" Target="../media/image17.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34.xml"/><Relationship Id="rId18" Type="http://schemas.openxmlformats.org/officeDocument/2006/relationships/image" Target="../media/image14.png"/><Relationship Id="rId19" Type="http://schemas.openxmlformats.org/officeDocument/2006/relationships/slide" Target="slide37.xml"/><Relationship Id="rId20" Type="http://schemas.openxmlformats.org/officeDocument/2006/relationships/slide" Target="slide35.xml"/><Relationship Id="rId21" Type="http://schemas.openxmlformats.org/officeDocument/2006/relationships/image" Target="../media/image1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1.xml"/><Relationship Id="rId18" Type="http://schemas.openxmlformats.org/officeDocument/2006/relationships/image" Target="../media/image14.png"/><Relationship Id="rId19" Type="http://schemas.openxmlformats.org/officeDocument/2006/relationships/slide" Target="slide38.xml"/><Relationship Id="rId20" Type="http://schemas.openxmlformats.org/officeDocument/2006/relationships/slide" Target="slide39.xml"/><Relationship Id="rId21" Type="http://schemas.openxmlformats.org/officeDocument/2006/relationships/slide" Target="slide40.xml"/><Relationship Id="rId22" Type="http://schemas.openxmlformats.org/officeDocument/2006/relationships/image" Target="../media/image17.png"/><Relationship Id="rId23" Type="http://schemas.openxmlformats.org/officeDocument/2006/relationships/image" Target="../media/image1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1.xml"/><Relationship Id="rId18" Type="http://schemas.openxmlformats.org/officeDocument/2006/relationships/image" Target="../media/image14.png"/><Relationship Id="rId19" Type="http://schemas.openxmlformats.org/officeDocument/2006/relationships/slide" Target="slide39.xml"/><Relationship Id="rId20" Type="http://schemas.openxmlformats.org/officeDocument/2006/relationships/slide" Target="slide40.xml"/><Relationship Id="rId21" Type="http://schemas.openxmlformats.org/officeDocument/2006/relationships/image" Target="../media/image17.png"/><Relationship Id="rId22" Type="http://schemas.openxmlformats.org/officeDocument/2006/relationships/image" Target="../media/image18.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1.xml"/><Relationship Id="rId18" Type="http://schemas.openxmlformats.org/officeDocument/2006/relationships/image" Target="../media/image14.png"/><Relationship Id="rId19" Type="http://schemas.openxmlformats.org/officeDocument/2006/relationships/slide" Target="slide38.xml"/><Relationship Id="rId20" Type="http://schemas.openxmlformats.org/officeDocument/2006/relationships/slide" Target="slide40.xml"/><Relationship Id="rId21" Type="http://schemas.openxmlformats.org/officeDocument/2006/relationships/image" Target="../media/image17.png"/><Relationship Id="rId22" Type="http://schemas.openxmlformats.org/officeDocument/2006/relationships/image" Target="../media/image1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1.xml"/><Relationship Id="rId18" Type="http://schemas.openxmlformats.org/officeDocument/2006/relationships/image" Target="../media/image14.png"/><Relationship Id="rId19" Type="http://schemas.openxmlformats.org/officeDocument/2006/relationships/slide" Target="slide38.xml"/><Relationship Id="rId20" Type="http://schemas.openxmlformats.org/officeDocument/2006/relationships/slide" Target="slide39.xml"/><Relationship Id="rId21" Type="http://schemas.openxmlformats.org/officeDocument/2006/relationships/image" Target="../media/image17.png"/><Relationship Id="rId22" Type="http://schemas.openxmlformats.org/officeDocument/2006/relationships/image" Target="../media/image18.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2.xml"/><Relationship Id="rId18" Type="http://schemas.openxmlformats.org/officeDocument/2006/relationships/image" Target="../media/image14.png"/><Relationship Id="rId19" Type="http://schemas.openxmlformats.org/officeDocument/2006/relationships/slide" Target="slide43.xml"/><Relationship Id="rId20" Type="http://schemas.openxmlformats.org/officeDocument/2006/relationships/slide" Target="slide44.xml"/><Relationship Id="rId21" Type="http://schemas.openxmlformats.org/officeDocument/2006/relationships/slide" Target="slide45.xml"/><Relationship Id="rId22" Type="http://schemas.openxmlformats.org/officeDocument/2006/relationships/image" Target="../media/image17.png"/><Relationship Id="rId23" Type="http://schemas.openxmlformats.org/officeDocument/2006/relationships/image" Target="../media/image18.png"/><Relationship Id="rId24" Type="http://schemas.openxmlformats.org/officeDocument/2006/relationships/image" Target="../media/image19.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3.xml"/><Relationship Id="rId18" Type="http://schemas.openxmlformats.org/officeDocument/2006/relationships/image" Target="../media/image14.png"/><Relationship Id="rId19" Type="http://schemas.openxmlformats.org/officeDocument/2006/relationships/slide" Target="slide44.xml"/><Relationship Id="rId20" Type="http://schemas.openxmlformats.org/officeDocument/2006/relationships/slide" Target="slide45.xml"/><Relationship Id="rId21" Type="http://schemas.openxmlformats.org/officeDocument/2006/relationships/image" Target="../media/image17.png"/><Relationship Id="rId22" Type="http://schemas.openxmlformats.org/officeDocument/2006/relationships/image" Target="../media/image18.png"/><Relationship Id="rId23" Type="http://schemas.openxmlformats.org/officeDocument/2006/relationships/image" Target="../media/image1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2.xml"/><Relationship Id="rId18" Type="http://schemas.openxmlformats.org/officeDocument/2006/relationships/image" Target="../media/image14.png"/><Relationship Id="rId19" Type="http://schemas.openxmlformats.org/officeDocument/2006/relationships/slide" Target="slide44.xml"/><Relationship Id="rId20" Type="http://schemas.openxmlformats.org/officeDocument/2006/relationships/slide" Target="slide45.xml"/><Relationship Id="rId21" Type="http://schemas.openxmlformats.org/officeDocument/2006/relationships/image" Target="../media/image17.png"/><Relationship Id="rId22" Type="http://schemas.openxmlformats.org/officeDocument/2006/relationships/image" Target="../media/image18.png"/><Relationship Id="rId23" Type="http://schemas.openxmlformats.org/officeDocument/2006/relationships/image" Target="../media/image1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slide" Target="slide42.xml"/><Relationship Id="rId18" Type="http://schemas.openxmlformats.org/officeDocument/2006/relationships/image" Target="../media/image14.png"/><Relationship Id="rId19" Type="http://schemas.openxmlformats.org/officeDocument/2006/relationships/slide" Target="slide43.xml"/><Relationship Id="rId20" Type="http://schemas.openxmlformats.org/officeDocument/2006/relationships/slide" Target="slide45.xml"/><Relationship Id="rId21" Type="http://schemas.openxmlformats.org/officeDocument/2006/relationships/image" Target="../media/image17.png"/><Relationship Id="rId22" Type="http://schemas.openxmlformats.org/officeDocument/2006/relationships/image" Target="../media/image18.png"/><Relationship Id="rId23" Type="http://schemas.openxmlformats.org/officeDocument/2006/relationships/image" Target="../media/image1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0.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image" Target="../media/image11.png"/><Relationship Id="rId7" Type="http://schemas.microsoft.com/office/2007/relationships/media" Target="../media/media2.mp3"/><Relationship Id="rId8" Type="http://schemas.openxmlformats.org/officeDocument/2006/relationships/audio" Target="../media/media2.mp3" /><Relationship Id="rId9" Type="http://schemas.openxmlformats.org/officeDocument/2006/relationships/image" Target="../media/image12.png"/><Relationship Id="rId10" Type="http://schemas.microsoft.com/office/2007/relationships/media" Target="../media/media3.mp3"/><Relationship Id="rId11" Type="http://schemas.openxmlformats.org/officeDocument/2006/relationships/audio" Target="../media/media3.mp3" /><Relationship Id="rId12" Type="http://schemas.openxmlformats.org/officeDocument/2006/relationships/image" Target="../media/image13.png"/><Relationship Id="rId13" Type="http://schemas.microsoft.com/office/2007/relationships/media" Target="../media/media4.mp3"/><Relationship Id="rId14" Type="http://schemas.openxmlformats.org/officeDocument/2006/relationships/audio" Target="../media/media4.mp3" /><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20" Type="http://schemas.openxmlformats.org/officeDocument/2006/relationships/image" Target="../media/image2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22.png"/><Relationship Id="rId4" Type="http://schemas.openxmlformats.org/officeDocument/2006/relationships/image" Target="../media/media8.svg"/><Relationship Id="rId5" Type="http://schemas.openxmlformats.org/officeDocument/2006/relationships/image" Target="../media/image23.png"/><Relationship Id="rId6" Type="http://schemas.openxmlformats.org/officeDocument/2006/relationships/image" Target="../media/image2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wmf"/><Relationship Id="rId6" Type="http://schemas.openxmlformats.org/officeDocument/2006/relationships/oleObject" Target="../embeddings/oleObject9.bin"/><Relationship Id="rId7" Type="http://schemas.openxmlformats.org/officeDocument/2006/relationships/image" Target="../media/image28.wmf"/><Relationship Id="rId8" Type="http://schemas.openxmlformats.org/officeDocument/2006/relationships/oleObject" Target="../embeddings/oleObject10.bin"/></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29.png"/><Relationship Id="rId4" Type="http://schemas.openxmlformats.org/officeDocument/2006/relationships/image" Target="../media/image30.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1.png"/><Relationship Id="rId4" Type="http://schemas.openxmlformats.org/officeDocument/2006/relationships/image" Target="../media/image32.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33.png"/><Relationship Id="rId4" Type="http://schemas.openxmlformats.org/officeDocument/2006/relationships/image" Target="../media/image34.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hyperlink" Target="https://www.flickr.com/photos/mitopencourseware" TargetMode="External"/><Relationship Id="rId4" Type="http://schemas.openxmlformats.org/officeDocument/2006/relationships/hyperlink" Target="https://creativecommons.org/licenses/by-nc-sa/2.0/" TargetMode="External"/><Relationship Id="rId5" Type="http://schemas.openxmlformats.org/officeDocument/2006/relationships/hyperlink" Target="https://www.flickr.com/photos/mitopencourseware/3221172752" TargetMode="External"/><Relationship Id="rId6" Type="http://schemas.openxmlformats.org/officeDocument/2006/relationships/image" Target="../media/image35.jp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hyperlink" Target="https://commons.wikimedia.org/wiki/File:Konigsberg_Bridge.png" TargetMode="External"/><Relationship Id="rId4" Type="http://schemas.openxmlformats.org/officeDocument/2006/relationships/hyperlink" Target="https://creativecommons.org/publicdomain/mark/1.0/deed.de" TargetMode="External"/><Relationship Id="rId5" Type="http://schemas.openxmlformats.org/officeDocument/2006/relationships/image" Target="../media/image36.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37.png"/><Relationship Id="rId4" Type="http://schemas.openxmlformats.org/officeDocument/2006/relationships/image" Target="../media/image38.jpg"/><Relationship Id="rId5" Type="http://schemas.openxmlformats.org/officeDocument/2006/relationships/image" Target="../media/image39.png"/><Relationship Id="rId6" Type="http://schemas.openxmlformats.org/officeDocument/2006/relationships/hyperlink" Target="https://matemateca.ime.usp.br/index_ingles.html" TargetMode="External"/><Relationship Id="rId7" Type="http://schemas.openxmlformats.org/officeDocument/2006/relationships/hyperlink" Target="https://www.ime.usp.br/en/home/" TargetMode="External"/><Relationship Id="rId8" Type="http://schemas.openxmlformats.org/officeDocument/2006/relationships/hyperlink" Target="https://commons.wikimedia.org/wiki/User:Rodrigo.Argenton" TargetMode="External"/><Relationship Id="rId9" Type="http://schemas.openxmlformats.org/officeDocument/2006/relationships/hyperlink" Target="https://creativecommons.org/licenses/by-sa/4.0/deed.de" TargetMode="External"/><Relationship Id="rId10" Type="http://schemas.openxmlformats.org/officeDocument/2006/relationships/hyperlink" Target="https://commons.wikimedia.org/wiki/File:Tabuleiro_representando_as_sete_pontes_de_K%C3%B6nigsberg_01.jpg" TargetMode="External"/><Relationship Id="rId11" Type="http://schemas.openxmlformats.org/officeDocument/2006/relationships/image" Target="../media/image40.wmf"/><Relationship Id="rId12" Type="http://schemas.openxmlformats.org/officeDocument/2006/relationships/oleObject" Target="../embeddings/oleObject11.bin"/><Relationship Id="rId13" Type="http://schemas.openxmlformats.org/officeDocument/2006/relationships/image" Target="../media/image41.wmf"/><Relationship Id="rId14" Type="http://schemas.openxmlformats.org/officeDocument/2006/relationships/oleObject" Target="../embeddings/oleObject12.bin"/></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2.png"/><Relationship Id="rId4" Type="http://schemas.openxmlformats.org/officeDocument/2006/relationships/image" Target="../media/media13.svg"/><Relationship Id="rId5" Type="http://schemas.openxmlformats.org/officeDocument/2006/relationships/image" Target="../media/image43.png"/><Relationship Id="rId6" Type="http://schemas.openxmlformats.org/officeDocument/2006/relationships/image" Target="../media/media14.svg"/><Relationship Id="rId7" Type="http://schemas.openxmlformats.org/officeDocument/2006/relationships/image" Target="../media/image44.png"/><Relationship Id="rId8" Type="http://schemas.openxmlformats.org/officeDocument/2006/relationships/image" Target="../media/media15.svg"/><Relationship Id="rId9" Type="http://schemas.openxmlformats.org/officeDocument/2006/relationships/image" Target="../media/image45.png"/><Relationship Id="rId10" Type="http://schemas.openxmlformats.org/officeDocument/2006/relationships/image" Target="../media/media16.svg"/><Relationship Id="rId11" Type="http://schemas.openxmlformats.org/officeDocument/2006/relationships/image" Target="../media/image46.png"/><Relationship Id="rId12" Type="http://schemas.openxmlformats.org/officeDocument/2006/relationships/image" Target="../media/media17.svg"/><Relationship Id="rId13" Type="http://schemas.openxmlformats.org/officeDocument/2006/relationships/image" Target="../media/image47.png"/><Relationship Id="rId14" Type="http://schemas.openxmlformats.org/officeDocument/2006/relationships/image" Target="../media/media18.svg"/><Relationship Id="rId15" Type="http://schemas.openxmlformats.org/officeDocument/2006/relationships/image" Target="../media/image48.png"/><Relationship Id="rId16" Type="http://schemas.openxmlformats.org/officeDocument/2006/relationships/image" Target="../media/media19.svg"/><Relationship Id="rId17" Type="http://schemas.openxmlformats.org/officeDocument/2006/relationships/image" Target="../media/image49.png"/><Relationship Id="rId18" Type="http://schemas.openxmlformats.org/officeDocument/2006/relationships/image" Target="../media/media20.svg"/><Relationship Id="rId19" Type="http://schemas.openxmlformats.org/officeDocument/2006/relationships/image" Target="../media/image50.png"/><Relationship Id="rId20" Type="http://schemas.openxmlformats.org/officeDocument/2006/relationships/image" Target="../media/media21.svg"/><Relationship Id="rId21" Type="http://schemas.openxmlformats.org/officeDocument/2006/relationships/image" Target="../media/image51.png"/><Relationship Id="rId22" Type="http://schemas.openxmlformats.org/officeDocument/2006/relationships/image" Target="../media/media22.svg"/><Relationship Id="rId23" Type="http://schemas.openxmlformats.org/officeDocument/2006/relationships/image" Target="../media/image52.png"/><Relationship Id="rId24" Type="http://schemas.openxmlformats.org/officeDocument/2006/relationships/image" Target="../media/media23.svg"/><Relationship Id="rId25" Type="http://schemas.openxmlformats.org/officeDocument/2006/relationships/image" Target="../media/image53.png"/><Relationship Id="rId26" Type="http://schemas.openxmlformats.org/officeDocument/2006/relationships/image" Target="../media/media24.svg"/><Relationship Id="rId27" Type="http://schemas.openxmlformats.org/officeDocument/2006/relationships/image" Target="../media/image54.png"/><Relationship Id="rId28" Type="http://schemas.openxmlformats.org/officeDocument/2006/relationships/image" Target="../media/media25.svg"/><Relationship Id="rId29" Type="http://schemas.openxmlformats.org/officeDocument/2006/relationships/image" Target="../media/image55.png"/><Relationship Id="rId30" Type="http://schemas.openxmlformats.org/officeDocument/2006/relationships/image" Target="../media/media26.svg"/><Relationship Id="rId31" Type="http://schemas.openxmlformats.org/officeDocument/2006/relationships/image" Target="../media/image56.png"/><Relationship Id="rId32" Type="http://schemas.openxmlformats.org/officeDocument/2006/relationships/image" Target="../media/media27.svg"/><Relationship Id="rId33" Type="http://schemas.openxmlformats.org/officeDocument/2006/relationships/image" Target="../media/image57.png"/><Relationship Id="rId34" Type="http://schemas.openxmlformats.org/officeDocument/2006/relationships/image" Target="../media/media28.svg"/><Relationship Id="rId35" Type="http://schemas.openxmlformats.org/officeDocument/2006/relationships/image" Target="../media/image58.png"/><Relationship Id="rId36" Type="http://schemas.openxmlformats.org/officeDocument/2006/relationships/image" Target="../media/media29.svg"/><Relationship Id="rId37" Type="http://schemas.openxmlformats.org/officeDocument/2006/relationships/image" Target="../media/image59.png"/><Relationship Id="rId38" Type="http://schemas.openxmlformats.org/officeDocument/2006/relationships/image" Target="../media/media30.svg"/><Relationship Id="rId39" Type="http://schemas.openxmlformats.org/officeDocument/2006/relationships/image" Target="../media/image60.png"/><Relationship Id="rId40" Type="http://schemas.openxmlformats.org/officeDocument/2006/relationships/image" Target="../media/media31.svg"/><Relationship Id="rId41" Type="http://schemas.openxmlformats.org/officeDocument/2006/relationships/image" Target="../media/image61.png"/><Relationship Id="rId42" Type="http://schemas.openxmlformats.org/officeDocument/2006/relationships/image" Target="../media/media32.svg"/><Relationship Id="rId43" Type="http://schemas.openxmlformats.org/officeDocument/2006/relationships/image" Target="../media/image62.png"/><Relationship Id="rId44" Type="http://schemas.openxmlformats.org/officeDocument/2006/relationships/image" Target="../media/media33.svg"/><Relationship Id="rId45" Type="http://schemas.openxmlformats.org/officeDocument/2006/relationships/image" Target="../media/image63.png"/><Relationship Id="rId46" Type="http://schemas.openxmlformats.org/officeDocument/2006/relationships/image" Target="../media/media34.svg"/><Relationship Id="rId47" Type="http://schemas.openxmlformats.org/officeDocument/2006/relationships/image" Target="../media/image64.png"/><Relationship Id="rId48" Type="http://schemas.openxmlformats.org/officeDocument/2006/relationships/image" Target="../media/media35.svg"/><Relationship Id="rId49" Type="http://schemas.openxmlformats.org/officeDocument/2006/relationships/image" Target="../media/image65.png"/><Relationship Id="rId50" Type="http://schemas.openxmlformats.org/officeDocument/2006/relationships/image" Target="../media/media36.svg"/><Relationship Id="rId51" Type="http://schemas.openxmlformats.org/officeDocument/2006/relationships/image" Target="../media/image66.png"/><Relationship Id="rId52" Type="http://schemas.openxmlformats.org/officeDocument/2006/relationships/image" Target="../media/media37.svg"/><Relationship Id="rId53" Type="http://schemas.openxmlformats.org/officeDocument/2006/relationships/image" Target="../media/image67.png"/><Relationship Id="rId54" Type="http://schemas.openxmlformats.org/officeDocument/2006/relationships/image" Target="../media/media38.svg"/><Relationship Id="rId55" Type="http://schemas.openxmlformats.org/officeDocument/2006/relationships/image" Target="../media/image68.png"/><Relationship Id="rId56" Type="http://schemas.openxmlformats.org/officeDocument/2006/relationships/image" Target="../media/media39.svg"/><Relationship Id="rId57" Type="http://schemas.openxmlformats.org/officeDocument/2006/relationships/image" Target="../media/image69.png"/><Relationship Id="rId58" Type="http://schemas.openxmlformats.org/officeDocument/2006/relationships/image" Target="../media/media40.svg"/><Relationship Id="rId59" Type="http://schemas.openxmlformats.org/officeDocument/2006/relationships/image" Target="../media/image70.png"/><Relationship Id="rId60" Type="http://schemas.openxmlformats.org/officeDocument/2006/relationships/image" Target="../media/media41.svg"/><Relationship Id="rId61" Type="http://schemas.openxmlformats.org/officeDocument/2006/relationships/image" Target="../media/image71.png"/><Relationship Id="rId62" Type="http://schemas.openxmlformats.org/officeDocument/2006/relationships/image" Target="../media/media42.svg"/><Relationship Id="rId63" Type="http://schemas.openxmlformats.org/officeDocument/2006/relationships/image" Target="../media/image72.png"/><Relationship Id="rId64" Type="http://schemas.openxmlformats.org/officeDocument/2006/relationships/image" Target="../media/media43.svg"/><Relationship Id="rId65" Type="http://schemas.openxmlformats.org/officeDocument/2006/relationships/image" Target="../media/image73.png"/><Relationship Id="rId66" Type="http://schemas.openxmlformats.org/officeDocument/2006/relationships/image" Target="../media/media44.svg"/><Relationship Id="rId67" Type="http://schemas.openxmlformats.org/officeDocument/2006/relationships/image" Target="../media/image74.png"/><Relationship Id="rId68" Type="http://schemas.openxmlformats.org/officeDocument/2006/relationships/image" Target="../media/media45.svg"/><Relationship Id="rId69" Type="http://schemas.openxmlformats.org/officeDocument/2006/relationships/image" Target="../media/image75.png"/><Relationship Id="rId70" Type="http://schemas.openxmlformats.org/officeDocument/2006/relationships/image" Target="../media/media46.svg"/><Relationship Id="rId71" Type="http://schemas.openxmlformats.org/officeDocument/2006/relationships/image" Target="../media/image76.png"/><Relationship Id="rId72" Type="http://schemas.openxmlformats.org/officeDocument/2006/relationships/image" Target="../media/media47.svg"/><Relationship Id="rId73" Type="http://schemas.openxmlformats.org/officeDocument/2006/relationships/image" Target="../media/image77.png"/><Relationship Id="rId74" Type="http://schemas.openxmlformats.org/officeDocument/2006/relationships/image" Target="../media/media48.svg"/><Relationship Id="rId75" Type="http://schemas.openxmlformats.org/officeDocument/2006/relationships/image" Target="../media/image78.png"/><Relationship Id="rId76" Type="http://schemas.openxmlformats.org/officeDocument/2006/relationships/image" Target="../media/image79.png"/><Relationship Id="rId77" Type="http://schemas.openxmlformats.org/officeDocument/2006/relationships/image" Target="../media/media49.svg"/><Relationship Id="rId78" Type="http://schemas.openxmlformats.org/officeDocument/2006/relationships/image" Target="../media/image80.png"/><Relationship Id="rId79" Type="http://schemas.openxmlformats.org/officeDocument/2006/relationships/image" Target="../media/media50.svg"/><Relationship Id="rId80" Type="http://schemas.openxmlformats.org/officeDocument/2006/relationships/image" Target="../media/image81.png"/><Relationship Id="rId81" Type="http://schemas.openxmlformats.org/officeDocument/2006/relationships/image" Target="../media/media51.svg"/><Relationship Id="rId82" Type="http://schemas.openxmlformats.org/officeDocument/2006/relationships/image" Target="../media/image82.png"/><Relationship Id="rId83" Type="http://schemas.openxmlformats.org/officeDocument/2006/relationships/image" Target="../media/media52.svg"/><Relationship Id="rId84" Type="http://schemas.openxmlformats.org/officeDocument/2006/relationships/image" Target="../media/image83.png"/><Relationship Id="rId85" Type="http://schemas.openxmlformats.org/officeDocument/2006/relationships/image" Target="../media/media53.svg"/><Relationship Id="rId86" Type="http://schemas.openxmlformats.org/officeDocument/2006/relationships/image" Target="../media/image84.png"/><Relationship Id="rId87" Type="http://schemas.openxmlformats.org/officeDocument/2006/relationships/image" Target="../media/media54.sv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85.png"/><Relationship Id="rId4" Type="http://schemas.openxmlformats.org/officeDocument/2006/relationships/image" Target="../media/media55.sv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86.png"/><Relationship Id="rId4" Type="http://schemas.openxmlformats.org/officeDocument/2006/relationships/image" Target="../media/image87.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88.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89.png"/><Relationship Id="rId4" Type="http://schemas.microsoft.com/office/2007/relationships/media" Target="../media/media56.mp3"/><Relationship Id="rId5" Type="http://schemas.openxmlformats.org/officeDocument/2006/relationships/audio" Target="../media/media56.mp3" /><Relationship Id="rId6" Type="http://schemas.openxmlformats.org/officeDocument/2006/relationships/image" Target="../media/image90.png"/><Relationship Id="rId7" Type="http://schemas.microsoft.com/office/2007/relationships/media" Target="../media/media57.mp3"/><Relationship Id="rId8" Type="http://schemas.openxmlformats.org/officeDocument/2006/relationships/audio" Target="../media/media57.mp3" /><Relationship Id="rId9" Type="http://schemas.openxmlformats.org/officeDocument/2006/relationships/image" Target="../media/image91.png"/><Relationship Id="rId10" Type="http://schemas.microsoft.com/office/2007/relationships/media" Target="../media/media58.mp3"/><Relationship Id="rId11" Type="http://schemas.openxmlformats.org/officeDocument/2006/relationships/audio" Target="../media/media58.mp3" /></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92.png"/><Relationship Id="rId4" Type="http://schemas.openxmlformats.org/officeDocument/2006/relationships/image" Target="../media/image93.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94.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95.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96.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97.png"/><Relationship Id="rId4" Type="http://schemas.openxmlformats.org/officeDocument/2006/relationships/image" Target="../media/media59.sv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Colors" Target="../diagrams/colors1.xml" /><Relationship Id="rId6" Type="http://schemas.openxmlformats.org/officeDocument/2006/relationships/diagramLayout" Target="../diagrams/layout1.xml" /><Relationship Id="rId7" Type="http://schemas.openxmlformats.org/officeDocument/2006/relationships/diagramQuickStyle" Target="../diagrams/quickStyle1.xml" /></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85.png"/><Relationship Id="rId4" Type="http://schemas.openxmlformats.org/officeDocument/2006/relationships/image" Target="../media/image102.png"/><Relationship Id="rId5" Type="http://schemas.microsoft.com/office/2007/relationships/media" Target="../media/media60.mp3"/><Relationship Id="rId6" Type="http://schemas.openxmlformats.org/officeDocument/2006/relationships/audio" Target="../media/media60.mp3" /></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hyperlink" Target="https://ally-ide.herokuapp.com/" TargetMode="External"/><Relationship Id="rId4" Type="http://schemas.openxmlformats.org/officeDocument/2006/relationships/image" Target="../media/image103.png"/><Relationship Id="rId5" Type="http://schemas.microsoft.com/office/2007/relationships/media" Target="../media/media61.mp4"/><Relationship Id="rId6" Type="http://schemas.openxmlformats.org/officeDocument/2006/relationships/video" Target="../media/media61.mp4" /></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04.png"/><Relationship Id="rId4" Type="http://schemas.openxmlformats.org/officeDocument/2006/relationships/image" Target="../media/media62.svg"/><Relationship Id="rId5" Type="http://schemas.openxmlformats.org/officeDocument/2006/relationships/image" Target="../media/image105.png"/><Relationship Id="rId6" Type="http://schemas.openxmlformats.org/officeDocument/2006/relationships/image" Target="../media/media63.svg"/><Relationship Id="rId7" Type="http://schemas.openxmlformats.org/officeDocument/2006/relationships/image" Target="../media/image106.png"/><Relationship Id="rId8" Type="http://schemas.openxmlformats.org/officeDocument/2006/relationships/image" Target="../media/media64.svg"/><Relationship Id="rId9" Type="http://schemas.openxmlformats.org/officeDocument/2006/relationships/image" Target="../media/image107.png"/><Relationship Id="rId10" Type="http://schemas.openxmlformats.org/officeDocument/2006/relationships/image" Target="../media/media65.svg"/><Relationship Id="rId11" Type="http://schemas.openxmlformats.org/officeDocument/2006/relationships/image" Target="../media/image108.png"/><Relationship Id="rId12" Type="http://schemas.openxmlformats.org/officeDocument/2006/relationships/image" Target="../media/media66.svg"/><Relationship Id="rId13" Type="http://schemas.openxmlformats.org/officeDocument/2006/relationships/image" Target="../media/image109.png"/><Relationship Id="rId14" Type="http://schemas.openxmlformats.org/officeDocument/2006/relationships/image" Target="../media/media67.svg"/><Relationship Id="rId15" Type="http://schemas.openxmlformats.org/officeDocument/2006/relationships/image" Target="../media/image110.png"/><Relationship Id="rId16" Type="http://schemas.openxmlformats.org/officeDocument/2006/relationships/image" Target="../media/media68.svg"/><Relationship Id="rId17" Type="http://schemas.openxmlformats.org/officeDocument/2006/relationships/image" Target="../media/image111.png"/><Relationship Id="rId18" Type="http://schemas.openxmlformats.org/officeDocument/2006/relationships/image" Target="../media/media69.sv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112.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hyperlink" Target="https://quorumlanguage.com/" TargetMode="Externa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113.png"/><Relationship Id="rId4" Type="http://schemas.openxmlformats.org/officeDocument/2006/relationships/image" Target="../media/image114.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115.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116.png"/><Relationship Id="rId4" Type="http://schemas.openxmlformats.org/officeDocument/2006/relationships/image" Target="../media/image117.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18.png"/><Relationship Id="rId4" Type="http://schemas.openxmlformats.org/officeDocument/2006/relationships/image" Target="../media/image119.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120.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21.png"/><Relationship Id="rId4" Type="http://schemas.openxmlformats.org/officeDocument/2006/relationships/image" Target="../media/media70.svg"/><Relationship Id="rId5" Type="http://schemas.openxmlformats.org/officeDocument/2006/relationships/image" Target="../media/image122.png"/><Relationship Id="rId6" Type="http://schemas.openxmlformats.org/officeDocument/2006/relationships/image" Target="../media/media71.svg"/><Relationship Id="rId7" Type="http://schemas.openxmlformats.org/officeDocument/2006/relationships/image" Target="../media/image123.png"/><Relationship Id="rId8" Type="http://schemas.openxmlformats.org/officeDocument/2006/relationships/image" Target="../media/media72.svg"/><Relationship Id="rId9" Type="http://schemas.openxmlformats.org/officeDocument/2006/relationships/image" Target="../media/image124.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25.jpg"/><Relationship Id="rId4" Type="http://schemas.openxmlformats.org/officeDocument/2006/relationships/image" Target="../media/image126.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127.jpg"/><Relationship Id="rId4" Type="http://schemas.openxmlformats.org/officeDocument/2006/relationships/image" Target="../media/image128.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jp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3"/>
          </p:nvPr>
        </p:nvSpPr>
        <p:spPr bwMode="auto"/>
        <p:txBody>
          <a:bodyPr/>
          <a:lstStyle/>
          <a:p>
            <a:pPr>
              <a:defRPr/>
            </a:pPr>
            <a:r>
              <a:rPr lang="de-DE"/>
              <a:t>Inklusion im Informatikunterricht</a:t>
            </a:r>
            <a:endParaRPr/>
          </a:p>
        </p:txBody>
      </p:sp>
      <p:sp>
        <p:nvSpPr>
          <p:cNvPr id="3" name="Textplatzhalter 2"/>
          <p:cNvSpPr>
            <a:spLocks noGrp="1"/>
          </p:cNvSpPr>
          <p:nvPr>
            <p:ph type="body" sz="quarter" idx="15"/>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Entstehung des Inklusionsbegriffs: Jomtien-Erklärung</a:t>
            </a:r>
            <a:endParaRPr/>
          </a:p>
        </p:txBody>
      </p:sp>
      <p:sp>
        <p:nvSpPr>
          <p:cNvPr id="3" name="Inhaltsplatzhalter 2"/>
          <p:cNvSpPr>
            <a:spLocks noGrp="1"/>
          </p:cNvSpPr>
          <p:nvPr>
            <p:ph sz="quarter" idx="10"/>
          </p:nvPr>
        </p:nvSpPr>
        <p:spPr bwMode="auto"/>
        <p:txBody>
          <a:bodyPr/>
          <a:lstStyle/>
          <a:p>
            <a:pPr>
              <a:defRPr/>
            </a:pPr>
            <a:r>
              <a:rPr lang="de-DE" b="1"/>
              <a:t>Ergebnis der „</a:t>
            </a:r>
            <a:r>
              <a:rPr lang="en-GB" b="1"/>
              <a:t>World Conference on Education for All</a:t>
            </a:r>
            <a:r>
              <a:rPr lang="de-DE" b="1"/>
              <a:t>“ in Thailand, 1990:</a:t>
            </a:r>
            <a:endParaRPr/>
          </a:p>
          <a:p>
            <a:pPr marL="630000" lvl="1" indent="-269999">
              <a:spcBef>
                <a:spcPts val="600"/>
              </a:spcBef>
              <a:buFont typeface="Courier New"/>
              <a:defRPr sz="1800"/>
            </a:pPr>
            <a:r>
              <a:rPr lang="de-DE"/>
              <a:t>Erklärung von Jomtien zur Bildung für Alle mit Begründung einer allumfassenden Vision:</a:t>
            </a:r>
            <a:br>
              <a:rPr lang="de-DE"/>
            </a:br>
            <a:br>
              <a:rPr lang="de-DE"/>
            </a:br>
            <a:r>
              <a:rPr lang="de-DE" i="1"/>
              <a:t>Universeller Zugang zu Bildung für alle Kinder, Jugendliche und Erwachsene sowie Förderung von Gerechtigkeit</a:t>
            </a:r>
            <a:endParaRPr/>
          </a:p>
          <a:p>
            <a:pPr marL="125" indent="0">
              <a:buNone/>
              <a:defRPr/>
            </a:pPr>
            <a:endParaRPr lang="de-DE" sz="1800"/>
          </a:p>
          <a:p>
            <a:pPr>
              <a:defRPr/>
            </a:pPr>
            <a:r>
              <a:rPr lang="de-DE" b="1"/>
              <a:t>Handlungsimplikationen:</a:t>
            </a:r>
            <a:endParaRPr/>
          </a:p>
          <a:p>
            <a:pPr marL="630000" lvl="1" indent="-269999">
              <a:spcBef>
                <a:spcPts val="600"/>
              </a:spcBef>
              <a:buFont typeface="Courier New"/>
              <a:defRPr sz="1800"/>
            </a:pPr>
            <a:r>
              <a:rPr lang="de-DE"/>
              <a:t>Proaktives Identifizieren von Barrieren, die sich beim Zugang zu Lernmöglichkeiten ergeben</a:t>
            </a:r>
            <a:endParaRPr/>
          </a:p>
          <a:p>
            <a:pPr marL="630000" lvl="1" indent="-269999">
              <a:spcBef>
                <a:spcPts val="600"/>
              </a:spcBef>
              <a:buFont typeface="Courier New"/>
              <a:defRPr sz="1800"/>
            </a:pPr>
            <a:r>
              <a:rPr lang="de-DE"/>
              <a:t>Identifizieren von Ressourcen, die nötig sind, um diese Barrieren zu überwinden</a:t>
            </a:r>
            <a:endParaRPr/>
          </a:p>
        </p:txBody>
      </p:sp>
      <p:sp>
        <p:nvSpPr>
          <p:cNvPr id="4" name="Textplatzhalter 3"/>
          <p:cNvSpPr>
            <a:spLocks noGrp="1"/>
          </p:cNvSpPr>
          <p:nvPr>
            <p:ph type="body" sz="quarter" idx="11"/>
          </p:nvPr>
        </p:nvSpPr>
        <p:spPr bwMode="auto">
          <a:xfrm>
            <a:off x="226800" y="6308725"/>
            <a:ext cx="3168000" cy="396875"/>
          </a:xfrm>
        </p:spPr>
        <p:txBody>
          <a:bodyPr/>
          <a:lstStyle/>
          <a:p>
            <a:pPr>
              <a:defRPr/>
            </a:pPr>
            <a:r>
              <a:rPr lang="de-DE"/>
              <a:t>Quelle:</a:t>
            </a:r>
            <a:br>
              <a:rPr lang="de-DE"/>
            </a:br>
            <a:r>
              <a:rPr lang="en-GB"/>
              <a:t>United Nations Development Programme </a:t>
            </a:r>
            <a:r>
              <a:rPr lang="de-DE"/>
              <a:t>et. al. 1990</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a:t>
            </a:r>
            <a:endParaRPr/>
          </a:p>
        </p:txBody>
      </p:sp>
      <p:sp>
        <p:nvSpPr>
          <p:cNvPr id="4" name="Textplatzhalter 3"/>
          <p:cNvSpPr>
            <a:spLocks noGrp="1"/>
          </p:cNvSpPr>
          <p:nvPr>
            <p:ph type="body" sz="quarter" idx="11"/>
          </p:nvPr>
        </p:nvSpPr>
        <p:spPr bwMode="auto"/>
        <p:txBody>
          <a:bodyPr/>
          <a:lstStyle/>
          <a:p>
            <a:pPr>
              <a:defRPr/>
            </a:pPr>
            <a:r>
              <a:rPr lang="de-DE"/>
              <a:t>Quellen:</a:t>
            </a:r>
            <a:br>
              <a:rPr lang="de-DE"/>
            </a:br>
            <a:r>
              <a:rPr lang="de-DE"/>
              <a:t>Müller 2018; Stangl 2023</a:t>
            </a:r>
            <a:endParaRPr/>
          </a:p>
        </p:txBody>
      </p:sp>
      <p:sp>
        <p:nvSpPr>
          <p:cNvPr id="7" name="Textplatzhalter 4"/>
          <p:cNvSpPr>
            <a:spLocks noGrp="1"/>
          </p:cNvSpPr>
          <p:nvPr>
            <p:ph sz="quarter" idx="10"/>
          </p:nvPr>
        </p:nvSpPr>
        <p:spPr bwMode="auto">
          <a:xfrm>
            <a:off x="227012" y="1233488"/>
            <a:ext cx="11737976" cy="5040311"/>
          </a:xfrm>
        </p:spPr>
        <p:txBody>
          <a:bodyPr>
            <a:normAutofit/>
          </a:bodyPr>
          <a:lstStyle/>
          <a:p>
            <a:pPr marL="125" indent="0">
              <a:buNone/>
              <a:defRPr/>
            </a:pPr>
            <a:r>
              <a:rPr lang="de-DE" i="1"/>
              <a:t>„Die Verschiedenheit der Köpfe ist das größte Hindernis aller Schulbildung. Darauf nicht zu achten ist der Grundfehler aller Schulgesetze, die den Despotismus der Schulmänner begünstigen und alles nach einer Schnur zu hobeln veranlassen.“ </a:t>
            </a:r>
            <a:r>
              <a:rPr lang="de-DE"/>
              <a:t>Johann Friedrich Herbart </a:t>
            </a:r>
            <a:r>
              <a:rPr lang="de-DE" sz="1400"/>
              <a:t>(Allgemeine Pädagogik aus dem Zweck der Erziehung abgeleitet, 1806)</a:t>
            </a:r>
            <a:endParaRPr/>
          </a:p>
          <a:p>
            <a:pPr>
              <a:defRPr/>
            </a:pPr>
            <a:r>
              <a:rPr lang="de-DE" b="1"/>
              <a:t>Soziologie:</a:t>
            </a:r>
            <a:r>
              <a:rPr lang="de-DE"/>
              <a:t> Prozess der Trennung, Ausgliederung und Abgrenzung gesellschaftlicher Teilbereiche und sozialer Einheiten innerhalb einer ursprünglich relativ homogenen strukturierten Gesellschaft</a:t>
            </a:r>
            <a:endParaRPr/>
          </a:p>
          <a:p>
            <a:pPr>
              <a:defRPr/>
            </a:pPr>
            <a:r>
              <a:rPr lang="de-DE" b="1"/>
              <a:t>Pädagogik: </a:t>
            </a:r>
            <a:r>
              <a:rPr lang="de-DE"/>
              <a:t>Maßnahme zur Anpassung schulischer Lernangebote und Leistungsanforderungen an Lerntempo, Lerninteresse und Leistungsfähigkeit der Schülergruppen mit dem Ziel einer Individualisierung</a:t>
            </a:r>
            <a:endParaRPr/>
          </a:p>
          <a:p>
            <a:pPr>
              <a:defRPr/>
            </a:pPr>
            <a:r>
              <a:rPr lang="de-DE"/>
              <a:t>Differenziertes Verständnis von Differenzierung</a:t>
            </a:r>
            <a:endParaRPr/>
          </a:p>
          <a:p>
            <a:pPr lvl="1">
              <a:defRPr/>
            </a:pPr>
            <a:r>
              <a:rPr lang="de-DE"/>
              <a:t>Differenzierung als Anregung und Herausforderung an eine demokratische Gesellschaft</a:t>
            </a:r>
            <a:endParaRPr/>
          </a:p>
          <a:p>
            <a:pPr lvl="1">
              <a:defRPr/>
            </a:pPr>
            <a:r>
              <a:rPr lang="de-DE"/>
              <a:t>Differenzierung als Individualisierung im 21. Jahrhundert</a:t>
            </a:r>
            <a:endParaRPr/>
          </a:p>
          <a:p>
            <a:pPr lvl="1">
              <a:defRPr/>
            </a:pPr>
            <a:r>
              <a:rPr lang="de-DE"/>
              <a:t>Differenzierung als individuelle/schichten- und milieuspezifische/organisationsstrukturelle Disposition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Differenzierungsarten</a:t>
            </a:r>
            <a:endParaRPr/>
          </a:p>
        </p:txBody>
      </p:sp>
      <p:sp>
        <p:nvSpPr>
          <p:cNvPr id="3" name="Textplatzhalter 2"/>
          <p:cNvSpPr>
            <a:spLocks noGrp="1"/>
          </p:cNvSpPr>
          <p:nvPr>
            <p:ph type="body" sz="quarter" idx="13"/>
          </p:nvPr>
        </p:nvSpPr>
        <p:spPr bwMode="auto"/>
        <p:txBody>
          <a:bodyPr/>
          <a:lstStyle/>
          <a:p>
            <a:pPr>
              <a:defRPr/>
            </a:pPr>
            <a:r>
              <a:rPr lang="de-DE"/>
              <a:t>Quelle:</a:t>
            </a:r>
            <a:br>
              <a:rPr lang="de-DE"/>
            </a:br>
            <a:r>
              <a:rPr lang="de-DE"/>
              <a:t>Müller 2018</a:t>
            </a:r>
            <a:endParaRPr/>
          </a:p>
        </p:txBody>
      </p:sp>
      <p:sp>
        <p:nvSpPr>
          <p:cNvPr id="4" name="Inhaltsplatzhalter 3"/>
          <p:cNvSpPr txBox="1"/>
          <p:nvPr/>
        </p:nvSpPr>
        <p:spPr bwMode="auto">
          <a:xfrm>
            <a:off x="4938971" y="1233486"/>
            <a:ext cx="2314058" cy="400110"/>
          </a:xfrm>
          <a:prstGeom prst="rect">
            <a:avLst/>
          </a:prstGeom>
          <a:ln w="12700">
            <a:miter lim="400000"/>
          </a:ln>
        </p:spPr>
        <p:txBody>
          <a:bodyPr wrap="square" lIns="45719" rIns="45719">
            <a:spAutoFit/>
          </a:bodyPr>
          <a:lstStyle>
            <a:lvl1pPr indent="124" algn="ctr" defTabSz="457200">
              <a:spcBef>
                <a:spcPts val="700"/>
              </a:spcBef>
              <a:defRPr sz="2000" b="1"/>
            </a:lvl1pPr>
          </a:lstStyle>
          <a:p>
            <a:pPr>
              <a:defRPr/>
            </a:pPr>
            <a:r>
              <a:rPr lang="de-DE"/>
              <a:t>Differenzierung</a:t>
            </a:r>
            <a:endParaRPr/>
          </a:p>
        </p:txBody>
      </p:sp>
      <p:sp>
        <p:nvSpPr>
          <p:cNvPr id="5" name="Textfeld 9"/>
          <p:cNvSpPr txBox="1"/>
          <p:nvPr/>
        </p:nvSpPr>
        <p:spPr bwMode="auto">
          <a:xfrm>
            <a:off x="418013" y="2516957"/>
            <a:ext cx="5379035" cy="3449662"/>
          </a:xfrm>
          <a:prstGeom prst="rect">
            <a:avLst/>
          </a:prstGeom>
          <a:ln w="12700">
            <a:miter lim="400000"/>
          </a:ln>
        </p:spPr>
        <p:txBody>
          <a:bodyPr wrap="none" lIns="45719" rIns="45719">
            <a:spAutoFit/>
          </a:bodyPr>
          <a:lstStyle/>
          <a:p>
            <a:pPr>
              <a:spcBef>
                <a:spcPts val="500"/>
              </a:spcBef>
              <a:defRPr b="1"/>
            </a:pPr>
            <a:r>
              <a:rPr lang="de-DE" sz="2000"/>
              <a:t>Äußere Differenzierung</a:t>
            </a:r>
            <a:endParaRPr/>
          </a:p>
          <a:p>
            <a:pPr marL="342900" indent="-342900">
              <a:spcBef>
                <a:spcPts val="700"/>
              </a:spcBef>
              <a:spcAft>
                <a:spcPts val="700"/>
              </a:spcAft>
              <a:buSzPct val="100000"/>
              <a:buFont typeface="Arial"/>
              <a:buChar char="•"/>
              <a:defRPr/>
            </a:pPr>
            <a:r>
              <a:rPr lang="de-DE" sz="2000"/>
              <a:t>Schulsystemebene (HS, RS, SS, GS, Gym)</a:t>
            </a:r>
            <a:endParaRPr/>
          </a:p>
          <a:p>
            <a:pPr marL="342900" indent="-342900">
              <a:spcBef>
                <a:spcPts val="700"/>
              </a:spcBef>
              <a:spcAft>
                <a:spcPts val="700"/>
              </a:spcAft>
              <a:buSzPct val="100000"/>
              <a:buFont typeface="Arial"/>
              <a:buChar char="•"/>
              <a:defRPr/>
            </a:pPr>
            <a:r>
              <a:rPr lang="de-DE" sz="2000"/>
              <a:t>Schulebene</a:t>
            </a:r>
            <a:endParaRPr/>
          </a:p>
          <a:p>
            <a:pPr marL="623888" lvl="1" indent="-268288">
              <a:spcBef>
                <a:spcPts val="500"/>
              </a:spcBef>
              <a:spcAft>
                <a:spcPts val="500"/>
              </a:spcAft>
              <a:buSzPct val="100000"/>
              <a:buFont typeface="Courier New"/>
              <a:buChar char="o"/>
              <a:defRPr/>
            </a:pPr>
            <a:r>
              <a:rPr lang="de-DE"/>
              <a:t>Jahrgangsklassen</a:t>
            </a:r>
            <a:endParaRPr/>
          </a:p>
          <a:p>
            <a:pPr marL="623888" lvl="1" indent="-268288">
              <a:spcBef>
                <a:spcPts val="500"/>
              </a:spcBef>
              <a:spcAft>
                <a:spcPts val="500"/>
              </a:spcAft>
              <a:buSzPct val="100000"/>
              <a:buFont typeface="Courier New"/>
              <a:buChar char="o"/>
              <a:defRPr/>
            </a:pPr>
            <a:r>
              <a:rPr lang="de-DE"/>
              <a:t>Schulprofile</a:t>
            </a:r>
            <a:endParaRPr/>
          </a:p>
          <a:p>
            <a:pPr marL="623888" lvl="1" indent="-268288">
              <a:spcBef>
                <a:spcPts val="500"/>
              </a:spcBef>
              <a:spcAft>
                <a:spcPts val="500"/>
              </a:spcAft>
              <a:buSzPct val="100000"/>
              <a:buFont typeface="Courier New"/>
              <a:buChar char="o"/>
              <a:defRPr/>
            </a:pPr>
            <a:r>
              <a:rPr lang="de-DE"/>
              <a:t>Wahlpflichtfächer</a:t>
            </a:r>
            <a:endParaRPr/>
          </a:p>
          <a:p>
            <a:pPr marL="342900" indent="-342900">
              <a:spcBef>
                <a:spcPts val="700"/>
              </a:spcBef>
              <a:spcAft>
                <a:spcPts val="700"/>
              </a:spcAft>
              <a:buSzPct val="100000"/>
              <a:buFont typeface="Arial"/>
              <a:buChar char="•"/>
              <a:defRPr/>
            </a:pPr>
            <a:r>
              <a:rPr lang="de-DE" sz="2000"/>
              <a:t>Unterrichtsebene</a:t>
            </a:r>
            <a:endParaRPr/>
          </a:p>
          <a:p>
            <a:pPr marL="623888" lvl="1" indent="-309563">
              <a:spcBef>
                <a:spcPts val="500"/>
              </a:spcBef>
              <a:buSzPct val="100000"/>
              <a:buFont typeface="Courier New"/>
              <a:buChar char="o"/>
              <a:defRPr/>
            </a:pPr>
            <a:r>
              <a:rPr lang="de-DE"/>
              <a:t>Einteilung in Leistungsgruppen</a:t>
            </a:r>
            <a:endParaRPr/>
          </a:p>
        </p:txBody>
      </p:sp>
      <p:sp>
        <p:nvSpPr>
          <p:cNvPr id="6" name="Textfeld 11"/>
          <p:cNvSpPr txBox="1"/>
          <p:nvPr/>
        </p:nvSpPr>
        <p:spPr bwMode="auto">
          <a:xfrm>
            <a:off x="6395587" y="2516957"/>
            <a:ext cx="5378400" cy="3721532"/>
          </a:xfrm>
          <a:prstGeom prst="rect">
            <a:avLst/>
          </a:prstGeom>
          <a:ln w="12700">
            <a:miter lim="400000"/>
          </a:ln>
        </p:spPr>
        <p:txBody>
          <a:bodyPr wrap="none" lIns="45719" rIns="45719">
            <a:spAutoFit/>
          </a:bodyPr>
          <a:lstStyle/>
          <a:p>
            <a:pPr>
              <a:spcBef>
                <a:spcPts val="500"/>
              </a:spcBef>
              <a:defRPr b="1"/>
            </a:pPr>
            <a:r>
              <a:rPr lang="de-DE" sz="2000"/>
              <a:t>Innere Differenzierung</a:t>
            </a:r>
            <a:endParaRPr/>
          </a:p>
          <a:p>
            <a:pPr marL="342900" indent="-342900">
              <a:spcBef>
                <a:spcPts val="700"/>
              </a:spcBef>
              <a:spcAft>
                <a:spcPts val="700"/>
              </a:spcAft>
              <a:buSzPct val="100000"/>
              <a:buFont typeface="Arial"/>
              <a:buChar char="•"/>
              <a:defRPr/>
            </a:pPr>
            <a:r>
              <a:rPr lang="de-DE" sz="2000"/>
              <a:t>Differenzierung nach Kompetenzen</a:t>
            </a:r>
            <a:endParaRPr/>
          </a:p>
          <a:p>
            <a:pPr marL="342900" indent="-342900">
              <a:spcBef>
                <a:spcPts val="700"/>
              </a:spcBef>
              <a:spcAft>
                <a:spcPts val="700"/>
              </a:spcAft>
              <a:buSzPct val="100000"/>
              <a:buFont typeface="Arial"/>
              <a:buChar char="•"/>
              <a:defRPr/>
            </a:pPr>
            <a:r>
              <a:rPr lang="de-DE" sz="2000"/>
              <a:t>Aufgabendifferenzierung</a:t>
            </a:r>
            <a:endParaRPr/>
          </a:p>
          <a:p>
            <a:pPr marL="342900" indent="-342900">
              <a:spcBef>
                <a:spcPts val="700"/>
              </a:spcBef>
              <a:spcAft>
                <a:spcPts val="700"/>
              </a:spcAft>
              <a:buSzPct val="100000"/>
              <a:buFont typeface="Arial"/>
              <a:buChar char="•"/>
              <a:defRPr/>
            </a:pPr>
            <a:r>
              <a:rPr lang="de-DE" sz="2000"/>
              <a:t>Methodendifferenzierung</a:t>
            </a:r>
            <a:endParaRPr/>
          </a:p>
          <a:p>
            <a:pPr marL="342900" indent="-342900">
              <a:spcBef>
                <a:spcPts val="700"/>
              </a:spcBef>
              <a:spcAft>
                <a:spcPts val="700"/>
              </a:spcAft>
              <a:buSzPct val="100000"/>
              <a:buFont typeface="Arial"/>
              <a:buChar char="•"/>
              <a:defRPr/>
            </a:pPr>
            <a:r>
              <a:rPr lang="de-DE" sz="2000"/>
              <a:t>Tätigkeitsdifferenzierung</a:t>
            </a:r>
            <a:endParaRPr/>
          </a:p>
          <a:p>
            <a:pPr marL="342900" indent="-342900">
              <a:spcBef>
                <a:spcPts val="700"/>
              </a:spcBef>
              <a:spcAft>
                <a:spcPts val="700"/>
              </a:spcAft>
              <a:buSzPct val="100000"/>
              <a:buFont typeface="Arial"/>
              <a:buChar char="•"/>
              <a:defRPr/>
            </a:pPr>
            <a:r>
              <a:rPr lang="de-DE" sz="2000"/>
              <a:t>Soziale Differenzierung</a:t>
            </a:r>
            <a:endParaRPr/>
          </a:p>
          <a:p>
            <a:pPr marL="342900" indent="-342900">
              <a:spcBef>
                <a:spcPts val="700"/>
              </a:spcBef>
              <a:spcAft>
                <a:spcPts val="700"/>
              </a:spcAft>
              <a:buSzPct val="100000"/>
              <a:buFont typeface="Arial"/>
              <a:buChar char="•"/>
              <a:defRPr/>
            </a:pPr>
            <a:r>
              <a:rPr lang="de-DE" sz="2000"/>
              <a:t>Lernproduktdifferenzierung</a:t>
            </a:r>
            <a:endParaRPr/>
          </a:p>
          <a:p>
            <a:pPr marL="342900" indent="-342900">
              <a:spcBef>
                <a:spcPts val="700"/>
              </a:spcBef>
              <a:spcAft>
                <a:spcPts val="700"/>
              </a:spcAft>
              <a:buSzPct val="100000"/>
              <a:buFont typeface="Arial"/>
              <a:buChar char="•"/>
              <a:defRPr/>
            </a:pPr>
            <a:r>
              <a:rPr lang="de-DE" sz="2000"/>
              <a:t>Differenzierte Lernhilfen</a:t>
            </a:r>
            <a:endParaRPr/>
          </a:p>
        </p:txBody>
      </p:sp>
      <p:cxnSp>
        <p:nvCxnSpPr>
          <p:cNvPr id="14" name="Gerade Verbindung mit Pfeil 13"/>
          <p:cNvCxnSpPr>
            <a:cxnSpLocks/>
            <a:stCxn id="4" idx="2"/>
            <a:endCxn id="5" idx="0"/>
          </p:cNvCxnSpPr>
          <p:nvPr/>
        </p:nvCxnSpPr>
        <p:spPr bwMode="auto">
          <a:xfrm flipH="1">
            <a:off x="3107531" y="1633597"/>
            <a:ext cx="2988469" cy="883360"/>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a:cxnSpLocks/>
            <a:stCxn id="4" idx="2"/>
            <a:endCxn id="6" idx="0"/>
          </p:cNvCxnSpPr>
          <p:nvPr/>
        </p:nvCxnSpPr>
        <p:spPr bwMode="auto">
          <a:xfrm>
            <a:off x="6096000" y="1633597"/>
            <a:ext cx="2988787" cy="883360"/>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Innere Differenzierung</a:t>
            </a:r>
            <a:endParaRPr/>
          </a:p>
        </p:txBody>
      </p:sp>
      <p:sp>
        <p:nvSpPr>
          <p:cNvPr id="3" name="Textplatzhalter 2"/>
          <p:cNvSpPr>
            <a:spLocks noGrp="1"/>
          </p:cNvSpPr>
          <p:nvPr>
            <p:ph type="body" sz="quarter" idx="11"/>
          </p:nvPr>
        </p:nvSpPr>
        <p:spPr bwMode="auto"/>
        <p:txBody>
          <a:bodyPr/>
          <a:lstStyle/>
          <a:p>
            <a:pPr>
              <a:defRPr/>
            </a:pPr>
            <a:r>
              <a:rPr lang="de-DE"/>
              <a:t>Quellen:</a:t>
            </a:r>
            <a:br>
              <a:rPr lang="de-DE"/>
            </a:br>
            <a:r>
              <a:rPr lang="de-DE"/>
              <a:t>Müller 2018; Zendler 2018</a:t>
            </a:r>
            <a:endParaRPr/>
          </a:p>
        </p:txBody>
      </p:sp>
      <p:sp>
        <p:nvSpPr>
          <p:cNvPr id="48" name="Textfeld 47"/>
          <p:cNvSpPr txBox="1"/>
          <p:nvPr/>
        </p:nvSpPr>
        <p:spPr bwMode="auto">
          <a:xfrm>
            <a:off x="227012" y="4481448"/>
            <a:ext cx="2730932" cy="1349087"/>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Lernstrategien</a:t>
            </a:r>
            <a:endParaRPr/>
          </a:p>
          <a:p>
            <a:pPr marL="184150" indent="-184150" algn="l">
              <a:lnSpc>
                <a:spcPts val="1400"/>
              </a:lnSpc>
              <a:spcAft>
                <a:spcPts val="0"/>
              </a:spcAft>
              <a:buFont typeface="Arial"/>
              <a:buChar char="•"/>
              <a:defRPr/>
            </a:pPr>
            <a:r>
              <a:rPr lang="de-DE" sz="1200"/>
              <a:t>Sinnesmodalitäten</a:t>
            </a:r>
            <a:endParaRPr/>
          </a:p>
          <a:p>
            <a:pPr marL="184150" indent="-184150" algn="l">
              <a:lnSpc>
                <a:spcPts val="1400"/>
              </a:lnSpc>
              <a:spcAft>
                <a:spcPts val="0"/>
              </a:spcAft>
              <a:buFont typeface="Arial"/>
              <a:buChar char="•"/>
              <a:defRPr/>
            </a:pPr>
            <a:r>
              <a:rPr lang="de-DE" sz="1200"/>
              <a:t>Medien</a:t>
            </a:r>
            <a:endParaRPr/>
          </a:p>
          <a:p>
            <a:pPr marL="184150" indent="-184150" algn="l">
              <a:lnSpc>
                <a:spcPts val="1400"/>
              </a:lnSpc>
              <a:spcAft>
                <a:spcPts val="0"/>
              </a:spcAft>
              <a:buFont typeface="Arial"/>
              <a:buChar char="•"/>
              <a:defRPr/>
            </a:pPr>
            <a:r>
              <a:rPr lang="de-DE" sz="1200"/>
              <a:t>Methodenpool (z. B. Computersimulation, Projektunterricht, usw.)</a:t>
            </a:r>
            <a:endParaRPr/>
          </a:p>
          <a:p>
            <a:pPr marL="184150" indent="-184150" algn="l">
              <a:lnSpc>
                <a:spcPts val="1400"/>
              </a:lnSpc>
              <a:spcAft>
                <a:spcPts val="0"/>
              </a:spcAft>
              <a:buFont typeface="Arial"/>
              <a:buChar char="•"/>
              <a:defRPr/>
            </a:pPr>
            <a:r>
              <a:rPr lang="de-DE" sz="1200"/>
              <a:t>…</a:t>
            </a:r>
            <a:endParaRPr lang="de-DE" sz="1200"/>
          </a:p>
        </p:txBody>
      </p:sp>
      <p:sp>
        <p:nvSpPr>
          <p:cNvPr id="56" name="Geschweifte Klammer links 55"/>
          <p:cNvSpPr/>
          <p:nvPr/>
        </p:nvSpPr>
        <p:spPr bwMode="auto">
          <a:xfrm flipH="1">
            <a:off x="2957944" y="4481447"/>
            <a:ext cx="190470" cy="1349087"/>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sp>
        <p:nvSpPr>
          <p:cNvPr id="65" name="Textfeld 64"/>
          <p:cNvSpPr txBox="1"/>
          <p:nvPr/>
        </p:nvSpPr>
        <p:spPr bwMode="auto">
          <a:xfrm>
            <a:off x="227012" y="2711169"/>
            <a:ext cx="2730932" cy="990015"/>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Sozialformen</a:t>
            </a:r>
            <a:endParaRPr/>
          </a:p>
          <a:p>
            <a:pPr marL="184150" indent="-184150" algn="l">
              <a:lnSpc>
                <a:spcPts val="1400"/>
              </a:lnSpc>
              <a:spcAft>
                <a:spcPts val="0"/>
              </a:spcAft>
              <a:buFont typeface="Arial"/>
              <a:buChar char="•"/>
              <a:defRPr/>
            </a:pPr>
            <a:r>
              <a:rPr lang="de-DE" sz="1200"/>
              <a:t>Arbeitsgleiche / arbeitsteilige Gruppen</a:t>
            </a:r>
            <a:endParaRPr/>
          </a:p>
          <a:p>
            <a:pPr marL="184150" indent="-184150" algn="l">
              <a:lnSpc>
                <a:spcPts val="1400"/>
              </a:lnSpc>
              <a:spcAft>
                <a:spcPts val="0"/>
              </a:spcAft>
              <a:buFont typeface="Arial"/>
              <a:buChar char="•"/>
              <a:defRPr/>
            </a:pPr>
            <a:r>
              <a:rPr lang="de-DE" sz="1200"/>
              <a:t>Neigungs- / Zufallsverfahren</a:t>
            </a:r>
            <a:endParaRPr/>
          </a:p>
          <a:p>
            <a:pPr marL="184150" indent="-184150" algn="l">
              <a:lnSpc>
                <a:spcPts val="1400"/>
              </a:lnSpc>
              <a:spcAft>
                <a:spcPts val="0"/>
              </a:spcAft>
              <a:buFont typeface="Arial"/>
              <a:buChar char="•"/>
              <a:defRPr/>
            </a:pPr>
            <a:r>
              <a:rPr lang="de-DE" sz="1200"/>
              <a:t>…</a:t>
            </a:r>
            <a:endParaRPr/>
          </a:p>
        </p:txBody>
      </p:sp>
      <p:sp>
        <p:nvSpPr>
          <p:cNvPr id="66" name="Geschweifte Klammer links 65"/>
          <p:cNvSpPr/>
          <p:nvPr/>
        </p:nvSpPr>
        <p:spPr bwMode="auto">
          <a:xfrm flipH="1">
            <a:off x="2957944" y="2711169"/>
            <a:ext cx="190470" cy="990015"/>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sp>
        <p:nvSpPr>
          <p:cNvPr id="67" name="Textfeld 66"/>
          <p:cNvSpPr txBox="1"/>
          <p:nvPr/>
        </p:nvSpPr>
        <p:spPr bwMode="auto">
          <a:xfrm>
            <a:off x="227012" y="3865612"/>
            <a:ext cx="2730932" cy="451405"/>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Theoretisch</a:t>
            </a:r>
            <a:endParaRPr/>
          </a:p>
          <a:p>
            <a:pPr marL="184150" indent="-184150" algn="l">
              <a:lnSpc>
                <a:spcPts val="1400"/>
              </a:lnSpc>
              <a:spcAft>
                <a:spcPts val="0"/>
              </a:spcAft>
              <a:buFont typeface="Arial"/>
              <a:buChar char="•"/>
              <a:defRPr/>
            </a:pPr>
            <a:r>
              <a:rPr lang="de-DE" sz="1200"/>
              <a:t>Praktisch</a:t>
            </a:r>
            <a:endParaRPr/>
          </a:p>
        </p:txBody>
      </p:sp>
      <p:sp>
        <p:nvSpPr>
          <p:cNvPr id="68" name="Geschweifte Klammer links 67"/>
          <p:cNvSpPr/>
          <p:nvPr/>
        </p:nvSpPr>
        <p:spPr bwMode="auto">
          <a:xfrm flipH="1">
            <a:off x="2957944" y="3865613"/>
            <a:ext cx="190470" cy="451405"/>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sp>
        <p:nvSpPr>
          <p:cNvPr id="69" name="Textfeld 68"/>
          <p:cNvSpPr txBox="1"/>
          <p:nvPr/>
        </p:nvSpPr>
        <p:spPr bwMode="auto">
          <a:xfrm>
            <a:off x="227012" y="2125372"/>
            <a:ext cx="2730932" cy="271869"/>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Kooperatives Lernen</a:t>
            </a:r>
            <a:endParaRPr lang="de-DE" sz="1200"/>
          </a:p>
        </p:txBody>
      </p:sp>
      <p:sp>
        <p:nvSpPr>
          <p:cNvPr id="70" name="Geschweifte Klammer links 69"/>
          <p:cNvSpPr/>
          <p:nvPr/>
        </p:nvSpPr>
        <p:spPr bwMode="auto">
          <a:xfrm flipH="1">
            <a:off x="2957944" y="2125373"/>
            <a:ext cx="190470" cy="271868"/>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sp>
        <p:nvSpPr>
          <p:cNvPr id="71" name="Textfeld 70"/>
          <p:cNvSpPr txBox="1"/>
          <p:nvPr/>
        </p:nvSpPr>
        <p:spPr bwMode="auto">
          <a:xfrm>
            <a:off x="9234056" y="4572887"/>
            <a:ext cx="2730932" cy="1169551"/>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Text</a:t>
            </a:r>
            <a:endParaRPr/>
          </a:p>
          <a:p>
            <a:pPr marL="184150" indent="-184150" algn="l">
              <a:lnSpc>
                <a:spcPts val="1400"/>
              </a:lnSpc>
              <a:spcAft>
                <a:spcPts val="0"/>
              </a:spcAft>
              <a:buFont typeface="Arial"/>
              <a:buChar char="•"/>
              <a:defRPr/>
            </a:pPr>
            <a:r>
              <a:rPr lang="de-DE" sz="1200"/>
              <a:t>Zeichnung</a:t>
            </a:r>
            <a:endParaRPr/>
          </a:p>
          <a:p>
            <a:pPr marL="184150" indent="-184150" algn="l">
              <a:lnSpc>
                <a:spcPts val="1400"/>
              </a:lnSpc>
              <a:spcAft>
                <a:spcPts val="0"/>
              </a:spcAft>
              <a:buFont typeface="Arial"/>
              <a:buChar char="•"/>
              <a:defRPr/>
            </a:pPr>
            <a:r>
              <a:rPr lang="de-DE" sz="1200"/>
              <a:t>Diagramm</a:t>
            </a:r>
            <a:endParaRPr/>
          </a:p>
          <a:p>
            <a:pPr marL="184150" indent="-184150" algn="l">
              <a:lnSpc>
                <a:spcPts val="1400"/>
              </a:lnSpc>
              <a:spcAft>
                <a:spcPts val="0"/>
              </a:spcAft>
              <a:buFont typeface="Arial"/>
              <a:buChar char="•"/>
              <a:defRPr/>
            </a:pPr>
            <a:r>
              <a:rPr lang="de-DE" sz="1200"/>
              <a:t>Mind-Map</a:t>
            </a:r>
            <a:endParaRPr/>
          </a:p>
          <a:p>
            <a:pPr marL="184150" indent="-184150" algn="l">
              <a:lnSpc>
                <a:spcPts val="1400"/>
              </a:lnSpc>
              <a:spcAft>
                <a:spcPts val="0"/>
              </a:spcAft>
              <a:buFont typeface="Arial"/>
              <a:buChar char="•"/>
              <a:defRPr/>
            </a:pPr>
            <a:r>
              <a:rPr lang="de-DE" sz="1200"/>
              <a:t>Rollenspiel</a:t>
            </a:r>
            <a:endParaRPr/>
          </a:p>
          <a:p>
            <a:pPr marL="184150" indent="-184150" algn="l">
              <a:lnSpc>
                <a:spcPts val="1400"/>
              </a:lnSpc>
              <a:spcAft>
                <a:spcPts val="0"/>
              </a:spcAft>
              <a:buFont typeface="Arial"/>
              <a:buChar char="•"/>
              <a:defRPr/>
            </a:pPr>
            <a:r>
              <a:rPr lang="de-DE" sz="1200"/>
              <a:t>…</a:t>
            </a:r>
            <a:endParaRPr/>
          </a:p>
        </p:txBody>
      </p:sp>
      <p:sp>
        <p:nvSpPr>
          <p:cNvPr id="72" name="Geschweifte Klammer links 71"/>
          <p:cNvSpPr/>
          <p:nvPr/>
        </p:nvSpPr>
        <p:spPr bwMode="auto">
          <a:xfrm>
            <a:off x="9043586" y="4572237"/>
            <a:ext cx="190470" cy="1170000"/>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sp>
        <p:nvSpPr>
          <p:cNvPr id="73" name="Textfeld 72"/>
          <p:cNvSpPr txBox="1"/>
          <p:nvPr/>
        </p:nvSpPr>
        <p:spPr bwMode="auto">
          <a:xfrm>
            <a:off x="9234056" y="3258639"/>
            <a:ext cx="2730932" cy="810478"/>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Denkanstoß</a:t>
            </a:r>
            <a:endParaRPr/>
          </a:p>
          <a:p>
            <a:pPr marL="184150" indent="-184150" algn="l">
              <a:lnSpc>
                <a:spcPts val="1400"/>
              </a:lnSpc>
              <a:spcAft>
                <a:spcPts val="0"/>
              </a:spcAft>
              <a:buFont typeface="Arial"/>
              <a:buChar char="•"/>
              <a:defRPr/>
            </a:pPr>
            <a:r>
              <a:rPr lang="de-DE" sz="1200"/>
              <a:t>Hinweise</a:t>
            </a:r>
            <a:endParaRPr/>
          </a:p>
          <a:p>
            <a:pPr marL="184150" indent="-184150" algn="l">
              <a:lnSpc>
                <a:spcPts val="1400"/>
              </a:lnSpc>
              <a:spcAft>
                <a:spcPts val="0"/>
              </a:spcAft>
              <a:buFont typeface="Arial"/>
              <a:buChar char="•"/>
              <a:defRPr/>
            </a:pPr>
            <a:r>
              <a:rPr lang="de-DE" sz="1200"/>
              <a:t>Musterlösungen</a:t>
            </a:r>
            <a:endParaRPr/>
          </a:p>
          <a:p>
            <a:pPr marL="184150" indent="-184150" algn="l">
              <a:lnSpc>
                <a:spcPts val="1400"/>
              </a:lnSpc>
              <a:spcAft>
                <a:spcPts val="0"/>
              </a:spcAft>
              <a:buFont typeface="Arial"/>
              <a:buChar char="•"/>
              <a:defRPr/>
            </a:pPr>
            <a:r>
              <a:rPr lang="de-DE" sz="1200"/>
              <a:t>…</a:t>
            </a:r>
            <a:endParaRPr/>
          </a:p>
        </p:txBody>
      </p:sp>
      <p:sp>
        <p:nvSpPr>
          <p:cNvPr id="74" name="Geschweifte Klammer links 73"/>
          <p:cNvSpPr/>
          <p:nvPr/>
        </p:nvSpPr>
        <p:spPr bwMode="auto">
          <a:xfrm>
            <a:off x="9043586" y="3257989"/>
            <a:ext cx="190470" cy="810478"/>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sp>
        <p:nvSpPr>
          <p:cNvPr id="75" name="Textfeld 74"/>
          <p:cNvSpPr txBox="1"/>
          <p:nvPr/>
        </p:nvSpPr>
        <p:spPr bwMode="auto">
          <a:xfrm>
            <a:off x="9234056" y="1721153"/>
            <a:ext cx="2730932" cy="990015"/>
          </a:xfrm>
          <a:prstGeom prst="rect">
            <a:avLst/>
          </a:prstGeom>
          <a:noFill/>
          <a:ln>
            <a:solidFill>
              <a:srgbClr val="000000"/>
            </a:solidFill>
          </a:ln>
        </p:spPr>
        <p:txBody>
          <a:bodyPr wrap="square" rtlCol="0">
            <a:spAutoFit/>
          </a:bodyPr>
          <a:lstStyle/>
          <a:p>
            <a:pPr marL="184150" indent="-184150" algn="l">
              <a:lnSpc>
                <a:spcPts val="1400"/>
              </a:lnSpc>
              <a:spcAft>
                <a:spcPts val="0"/>
              </a:spcAft>
              <a:buFont typeface="Arial"/>
              <a:buChar char="•"/>
              <a:defRPr/>
            </a:pPr>
            <a:r>
              <a:rPr lang="de-DE" sz="1200"/>
              <a:t>Zusatzaufgaben</a:t>
            </a:r>
            <a:endParaRPr/>
          </a:p>
          <a:p>
            <a:pPr marL="184150" indent="-184150" algn="l">
              <a:lnSpc>
                <a:spcPts val="1400"/>
              </a:lnSpc>
              <a:spcAft>
                <a:spcPts val="0"/>
              </a:spcAft>
              <a:buFont typeface="Arial"/>
              <a:buChar char="•"/>
              <a:defRPr/>
            </a:pPr>
            <a:r>
              <a:rPr lang="de-DE" sz="1200"/>
              <a:t>Aufgaben mit unterschiedlichen Niveaustufen</a:t>
            </a:r>
            <a:endParaRPr/>
          </a:p>
          <a:p>
            <a:pPr marL="184150" indent="-184150" algn="l">
              <a:lnSpc>
                <a:spcPts val="1400"/>
              </a:lnSpc>
              <a:spcAft>
                <a:spcPts val="0"/>
              </a:spcAft>
              <a:buFont typeface="Arial"/>
              <a:buChar char="•"/>
              <a:defRPr/>
            </a:pPr>
            <a:r>
              <a:rPr lang="de-DE" sz="1200"/>
              <a:t>Aufgabentypen</a:t>
            </a:r>
            <a:endParaRPr/>
          </a:p>
          <a:p>
            <a:pPr marL="184150" indent="-184150" algn="l">
              <a:lnSpc>
                <a:spcPts val="1400"/>
              </a:lnSpc>
              <a:spcAft>
                <a:spcPts val="0"/>
              </a:spcAft>
              <a:buFont typeface="Arial"/>
              <a:buChar char="•"/>
              <a:defRPr/>
            </a:pPr>
            <a:r>
              <a:rPr lang="de-DE" sz="1200"/>
              <a:t>…</a:t>
            </a:r>
            <a:endParaRPr/>
          </a:p>
        </p:txBody>
      </p:sp>
      <p:sp>
        <p:nvSpPr>
          <p:cNvPr id="76" name="Geschweifte Klammer links 75"/>
          <p:cNvSpPr/>
          <p:nvPr/>
        </p:nvSpPr>
        <p:spPr bwMode="auto">
          <a:xfrm>
            <a:off x="9043586" y="1722884"/>
            <a:ext cx="190470" cy="988284"/>
          </a:xfrm>
          <a:prstGeom prst="leftBrace">
            <a:avLst>
              <a:gd name="adj1" fmla="val 8333"/>
              <a:gd name="adj2" fmla="val 50000"/>
            </a:avLst>
          </a:prstGeom>
          <a:ln w="9525">
            <a:solidFill>
              <a:schemeClr val="tx1"/>
            </a:solidFill>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de-DE"/>
          </a:p>
        </p:txBody>
      </p:sp>
      <p:pic>
        <p:nvPicPr>
          <p:cNvPr id="78" name="Grafik 77"/>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3276571" y="1449000"/>
            <a:ext cx="5638859" cy="3960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Aufgabendifferenzierung</a:t>
            </a:r>
            <a:endParaRPr/>
          </a:p>
        </p:txBody>
      </p:sp>
      <p:sp>
        <p:nvSpPr>
          <p:cNvPr id="3" name="Inhaltsplatzhalter 2"/>
          <p:cNvSpPr>
            <a:spLocks noGrp="1"/>
          </p:cNvSpPr>
          <p:nvPr>
            <p:ph sz="quarter" idx="10"/>
          </p:nvPr>
        </p:nvSpPr>
        <p:spPr bwMode="auto"/>
        <p:txBody>
          <a:bodyPr/>
          <a:lstStyle/>
          <a:p>
            <a:pPr>
              <a:defRPr/>
            </a:pPr>
            <a:r>
              <a:rPr lang="de-DE" b="1"/>
              <a:t>Voraussetzung: </a:t>
            </a:r>
            <a:r>
              <a:rPr lang="de-DE"/>
              <a:t>gemeinsames inhaltliches Fundament, das die unterschiedlichen Aufgaben kohärent gestaltet</a:t>
            </a:r>
            <a:endParaRPr/>
          </a:p>
          <a:p>
            <a:pPr>
              <a:defRPr/>
            </a:pPr>
            <a:endParaRPr lang="de-DE"/>
          </a:p>
          <a:p>
            <a:pPr>
              <a:defRPr/>
            </a:pPr>
            <a:r>
              <a:rPr lang="de-DE"/>
              <a:t>Wie könnten Aufgaben differenziert werden?</a:t>
            </a:r>
            <a:endParaRPr/>
          </a:p>
          <a:p>
            <a:pPr lvl="1">
              <a:defRPr/>
            </a:pPr>
            <a:r>
              <a:rPr lang="de-DE"/>
              <a:t>Nach </a:t>
            </a:r>
            <a:r>
              <a:rPr lang="de-DE" i="1"/>
              <a:t>Leistungsvermögen</a:t>
            </a:r>
            <a:endParaRPr/>
          </a:p>
          <a:p>
            <a:pPr lvl="1">
              <a:defRPr/>
            </a:pPr>
            <a:r>
              <a:rPr lang="de-DE"/>
              <a:t>Nach Interesse</a:t>
            </a:r>
            <a:endParaRPr/>
          </a:p>
          <a:p>
            <a:pPr lvl="1">
              <a:defRPr/>
            </a:pPr>
            <a:r>
              <a:rPr lang="de-DE"/>
              <a:t>Nach </a:t>
            </a:r>
            <a:r>
              <a:rPr lang="de-DE" i="1"/>
              <a:t>Lerntempo</a:t>
            </a:r>
            <a:endParaRPr/>
          </a:p>
          <a:p>
            <a:pPr lvl="1">
              <a:defRPr/>
            </a:pPr>
            <a:r>
              <a:rPr lang="de-DE"/>
              <a:t>Nach notwendigem Maß an Unterstützungsmaßnahmen</a:t>
            </a:r>
            <a:endParaRPr/>
          </a:p>
          <a:p>
            <a:pPr lvl="1">
              <a:defRPr/>
            </a:pPr>
            <a:r>
              <a:rPr lang="de-DE"/>
              <a:t>Nach Zugangsweise</a:t>
            </a:r>
            <a:endParaRPr/>
          </a:p>
          <a:p>
            <a:pPr lvl="1">
              <a:defRPr/>
            </a:pPr>
            <a:r>
              <a:rPr lang="de-DE"/>
              <a:t>Nach Lernweg</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Strecker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Aufgabendifferenzierung nach Leistungsvermögen</a:t>
            </a:r>
            <a:endParaRPr/>
          </a:p>
        </p:txBody>
      </p:sp>
      <p:sp>
        <p:nvSpPr>
          <p:cNvPr id="3" name="Inhaltsplatzhalter 2"/>
          <p:cNvSpPr>
            <a:spLocks noGrp="1"/>
          </p:cNvSpPr>
          <p:nvPr>
            <p:ph sz="quarter" idx="10"/>
          </p:nvPr>
        </p:nvSpPr>
        <p:spPr bwMode="auto"/>
        <p:txBody>
          <a:bodyPr/>
          <a:lstStyle/>
          <a:p>
            <a:pPr>
              <a:defRPr/>
            </a:pPr>
            <a:r>
              <a:rPr lang="de-DE" b="1"/>
              <a:t>Dichotomie der Leistungsdifferenzierung</a:t>
            </a:r>
            <a:endParaRPr/>
          </a:p>
          <a:p>
            <a:pPr lvl="1">
              <a:defRPr/>
            </a:pPr>
            <a:r>
              <a:rPr lang="de-DE" i="1"/>
              <a:t>Gelenkte Differenzierung</a:t>
            </a:r>
            <a:endParaRPr/>
          </a:p>
          <a:p>
            <a:pPr lvl="1">
              <a:defRPr/>
            </a:pPr>
            <a:r>
              <a:rPr lang="de-DE"/>
              <a:t>Differenzierung durch offene, im Anspruch individualisierbare Aufgaben</a:t>
            </a:r>
            <a:endParaRPr/>
          </a:p>
          <a:p>
            <a:pPr>
              <a:defRPr/>
            </a:pPr>
            <a:r>
              <a:rPr lang="de-DE" b="1"/>
              <a:t>Gelenkte Differenzierung</a:t>
            </a:r>
            <a:endParaRPr/>
          </a:p>
          <a:p>
            <a:pPr lvl="1">
              <a:defRPr/>
            </a:pPr>
            <a:r>
              <a:rPr lang="de-DE"/>
              <a:t>Konzeption von Aufgaben, die dem Leistungsstand der Lernenden entsprechen</a:t>
            </a:r>
            <a:endParaRPr/>
          </a:p>
          <a:p>
            <a:pPr lvl="1">
              <a:defRPr/>
            </a:pPr>
            <a:r>
              <a:rPr lang="de-DE" b="1"/>
              <a:t>Voraussetzung</a:t>
            </a:r>
            <a:r>
              <a:rPr lang="de-DE"/>
              <a:t>: </a:t>
            </a:r>
            <a:r>
              <a:rPr lang="de-DE" i="1"/>
              <a:t>Genaue</a:t>
            </a:r>
            <a:r>
              <a:rPr lang="de-DE"/>
              <a:t> Diagnose des Lernstands durch die Lehrkraft</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Strecker 2022</a:t>
            </a:r>
            <a:endParaRPr/>
          </a:p>
        </p:txBody>
      </p:sp>
      <p:sp>
        <p:nvSpPr>
          <p:cNvPr id="6" name="Rechteck: abgerundete Ecken 5"/>
          <p:cNvSpPr/>
          <p:nvPr/>
        </p:nvSpPr>
        <p:spPr bwMode="auto">
          <a:xfrm>
            <a:off x="6203950" y="1233486"/>
            <a:ext cx="5761038" cy="1815882"/>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marL="0" marR="0" lvl="0" indent="0" algn="l" defTabSz="457200">
              <a:lnSpc>
                <a:spcPct val="100000"/>
              </a:lnSpc>
              <a:spcBef>
                <a:spcPts val="0"/>
              </a:spcBef>
              <a:spcAft>
                <a:spcPts val="0"/>
              </a:spcAft>
              <a:buClrTx/>
              <a:buSzTx/>
              <a:buFontTx/>
              <a:buNone/>
              <a:defRPr sz="1400" b="1"/>
            </a:pPr>
            <a:r>
              <a:rPr lang="de-DE" sz="1400" b="1" i="0" u="none" strike="noStrike" cap="none" spc="0">
                <a:ln>
                  <a:noFill/>
                </a:ln>
                <a:solidFill>
                  <a:prstClr val="black"/>
                </a:solidFill>
                <a:latin typeface="Arial"/>
                <a:ea typeface="ヒラギノ角ゴ Pro W3"/>
              </a:rPr>
              <a:t>Aufgabe 1</a:t>
            </a:r>
            <a:r>
              <a:rPr lang="de-DE" sz="1400" b="0" i="0" u="none" strike="noStrike" cap="none" spc="0">
                <a:ln>
                  <a:noFill/>
                </a:ln>
                <a:solidFill>
                  <a:prstClr val="black"/>
                </a:solidFill>
                <a:latin typeface="Arial"/>
                <a:ea typeface="ヒラギノ角ゴ Pro W3"/>
              </a:rPr>
              <a:t>: Wähle einen Sensor und einen Aktor und implementiere einen Algorithmus für deine Smart-Home-Steuerung. Beispiel: wenn es dunkel ist (Lichtsensor &lt; …), geht das Licht an, sonst ist es aus.</a:t>
            </a:r>
            <a:endParaRPr lang="de-DE" sz="1400" b="1" i="0" u="none" strike="noStrike" cap="none" spc="0">
              <a:ln>
                <a:noFill/>
              </a:ln>
              <a:solidFill>
                <a:srgbClr val="FFFFFF"/>
              </a:solidFill>
              <a:latin typeface="Arial"/>
              <a:ea typeface="ヒラギノ角ゴ Pro W3"/>
            </a:endParaRPr>
          </a:p>
          <a:p>
            <a:pPr marL="0" marR="0" lvl="0" indent="0" algn="l" defTabSz="457200">
              <a:lnSpc>
                <a:spcPct val="100000"/>
              </a:lnSpc>
              <a:spcBef>
                <a:spcPts val="0"/>
              </a:spcBef>
              <a:spcAft>
                <a:spcPts val="0"/>
              </a:spcAft>
              <a:buClrTx/>
              <a:buSzTx/>
              <a:buFontTx/>
              <a:buNone/>
              <a:defRPr sz="1400"/>
            </a:pPr>
            <a:endParaRPr lang="de-DE" sz="1400" b="0" i="0" u="none" strike="noStrike" cap="none" spc="0">
              <a:ln>
                <a:noFill/>
              </a:ln>
              <a:solidFill>
                <a:srgbClr val="FFFFFF"/>
              </a:solidFill>
              <a:latin typeface="Arial"/>
              <a:ea typeface="ヒラギノ角ゴ Pro W3"/>
            </a:endParaRPr>
          </a:p>
          <a:p>
            <a:pPr marL="0" marR="0" lvl="0" indent="0" algn="l" defTabSz="457200">
              <a:lnSpc>
                <a:spcPct val="100000"/>
              </a:lnSpc>
              <a:spcBef>
                <a:spcPts val="0"/>
              </a:spcBef>
              <a:spcAft>
                <a:spcPts val="0"/>
              </a:spcAft>
              <a:buClrTx/>
              <a:buSzTx/>
              <a:buFontTx/>
              <a:buNone/>
              <a:defRPr sz="1400" b="1"/>
            </a:pPr>
            <a:r>
              <a:rPr lang="de-DE" sz="1400" b="1" i="0" u="none" strike="noStrike" cap="none" spc="0">
                <a:ln>
                  <a:noFill/>
                </a:ln>
                <a:solidFill>
                  <a:prstClr val="black"/>
                </a:solidFill>
                <a:latin typeface="Arial"/>
                <a:ea typeface="ヒラギノ角ゴ Pro W3"/>
              </a:rPr>
              <a:t>Aufgabe 2</a:t>
            </a:r>
            <a:r>
              <a:rPr lang="de-DE" sz="1400" b="0" i="0" u="none" strike="noStrike" cap="none" spc="0">
                <a:ln>
                  <a:noFill/>
                </a:ln>
                <a:solidFill>
                  <a:prstClr val="black"/>
                </a:solidFill>
                <a:latin typeface="Arial"/>
                <a:ea typeface="ヒラギノ角ゴ Pro W3"/>
              </a:rPr>
              <a:t>: Kombiniere jetzt die Eingabewerte zweier oder mehrerer Sensoren in deinem Algorithmus. Beispiel: wenn es dunkel ist und jemand im Haus ist (Entfernungssensor &lt; …), geht das Licht an, sonst ist es aus.</a:t>
            </a:r>
            <a:endParaRPr/>
          </a:p>
        </p:txBody>
      </p:sp>
      <p:sp>
        <p:nvSpPr>
          <p:cNvPr id="7" name="Rechteck: abgerundete Ecken 6"/>
          <p:cNvSpPr/>
          <p:nvPr/>
        </p:nvSpPr>
        <p:spPr bwMode="auto">
          <a:xfrm>
            <a:off x="6203949" y="3591280"/>
            <a:ext cx="5761038" cy="2677656"/>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marL="0" marR="0" lvl="0" indent="0" algn="l" defTabSz="457200">
              <a:lnSpc>
                <a:spcPct val="100000"/>
              </a:lnSpc>
              <a:spcBef>
                <a:spcPts val="0"/>
              </a:spcBef>
              <a:spcAft>
                <a:spcPts val="0"/>
              </a:spcAft>
              <a:buClrTx/>
              <a:buSzTx/>
              <a:buFontTx/>
              <a:buNone/>
              <a:defRPr sz="1400" b="1"/>
            </a:pPr>
            <a:r>
              <a:rPr lang="de-DE" sz="1400" b="1" i="0" u="none" strike="noStrike" cap="none" spc="0">
                <a:ln>
                  <a:noFill/>
                </a:ln>
                <a:solidFill>
                  <a:prstClr val="black"/>
                </a:solidFill>
                <a:latin typeface="Arial"/>
                <a:ea typeface="ヒラギノ角ゴ Pro W3"/>
              </a:rPr>
              <a:t>Aufgabe 1</a:t>
            </a:r>
            <a:r>
              <a:rPr lang="de-DE" sz="1400" b="0" i="0" u="none" strike="noStrike" cap="none" spc="0">
                <a:ln>
                  <a:noFill/>
                </a:ln>
                <a:solidFill>
                  <a:prstClr val="black"/>
                </a:solidFill>
                <a:latin typeface="Arial"/>
                <a:ea typeface="ヒラギノ角ゴ Pro W3"/>
              </a:rPr>
              <a:t>: Wähle einen Sensor und einen Aktor und implementiere einen Algorithmus für deine Smart-Home-Steuerung. Beispiel: wenn es dunkel ist </a:t>
            </a:r>
            <a:r>
              <a:rPr lang="de-DE" sz="1400" b="1" i="0" u="none" strike="sngStrike" cap="none" spc="0">
                <a:ln>
                  <a:noFill/>
                </a:ln>
                <a:solidFill>
                  <a:srgbClr val="E63946"/>
                </a:solidFill>
                <a:latin typeface="Arial"/>
                <a:ea typeface="ヒラギノ角ゴ Pro W3"/>
              </a:rPr>
              <a:t>(Lichtsensor &lt; …)</a:t>
            </a:r>
            <a:r>
              <a:rPr lang="de-DE" sz="1400" b="0" i="0" u="none" strike="noStrike" cap="none" spc="0">
                <a:ln>
                  <a:noFill/>
                </a:ln>
                <a:solidFill>
                  <a:prstClr val="black"/>
                </a:solidFill>
                <a:latin typeface="Arial"/>
                <a:ea typeface="ヒラギノ角ゴ Pro W3"/>
              </a:rPr>
              <a:t>, geht das Licht an, sonst ist es aus. </a:t>
            </a:r>
            <a:r>
              <a:rPr lang="de-DE" sz="1400" b="1" i="0" u="sng" strike="noStrike" cap="none" spc="0">
                <a:ln>
                  <a:noFill/>
                </a:ln>
                <a:solidFill>
                  <a:srgbClr val="3B5988"/>
                </a:solidFill>
                <a:latin typeface="Arial"/>
                <a:ea typeface="ヒラギノ角ゴ Pro W3"/>
              </a:rPr>
              <a:t>Mittels „Taste“ muss das System zur Hausautomatisierung grundsätzlich an- oder ausgeschaltet werden können</a:t>
            </a:r>
            <a:r>
              <a:rPr lang="de-DE" sz="1400" b="0" i="0" u="none" strike="noStrike" cap="none" spc="0">
                <a:ln>
                  <a:noFill/>
                </a:ln>
                <a:solidFill>
                  <a:prstClr val="black"/>
                </a:solidFill>
                <a:latin typeface="Arial"/>
                <a:ea typeface="ヒラギノ角ゴ Pro W3"/>
              </a:rPr>
              <a:t>.</a:t>
            </a:r>
            <a:endParaRPr lang="de-DE" sz="1400" b="1" i="0" u="none" strike="noStrike" cap="none" spc="0">
              <a:ln>
                <a:noFill/>
              </a:ln>
              <a:solidFill>
                <a:srgbClr val="FFFFFF"/>
              </a:solidFill>
              <a:latin typeface="Arial"/>
              <a:ea typeface="ヒラギノ角ゴ Pro W3"/>
            </a:endParaRPr>
          </a:p>
          <a:p>
            <a:pPr marL="0" marR="0" lvl="0" indent="0" algn="l" defTabSz="457200">
              <a:lnSpc>
                <a:spcPct val="100000"/>
              </a:lnSpc>
              <a:spcBef>
                <a:spcPts val="0"/>
              </a:spcBef>
              <a:spcAft>
                <a:spcPts val="0"/>
              </a:spcAft>
              <a:buClrTx/>
              <a:buSzTx/>
              <a:buFontTx/>
              <a:buNone/>
              <a:defRPr sz="1400"/>
            </a:pPr>
            <a:endParaRPr lang="de-DE" sz="1400" b="0" i="0" u="none" strike="noStrike" cap="none" spc="0">
              <a:ln>
                <a:noFill/>
              </a:ln>
              <a:solidFill>
                <a:srgbClr val="FFFFFF"/>
              </a:solidFill>
              <a:latin typeface="Arial"/>
              <a:ea typeface="ヒラギノ角ゴ Pro W3"/>
            </a:endParaRPr>
          </a:p>
          <a:p>
            <a:pPr marL="0" marR="0" lvl="0" indent="0" algn="l" defTabSz="457200">
              <a:lnSpc>
                <a:spcPct val="100000"/>
              </a:lnSpc>
              <a:spcBef>
                <a:spcPts val="0"/>
              </a:spcBef>
              <a:spcAft>
                <a:spcPts val="0"/>
              </a:spcAft>
              <a:buClrTx/>
              <a:buSzTx/>
              <a:buFontTx/>
              <a:buNone/>
              <a:defRPr sz="1400" b="1"/>
            </a:pPr>
            <a:r>
              <a:rPr lang="de-DE" sz="1400" b="1" i="0" u="none" strike="noStrike" cap="none" spc="0">
                <a:ln>
                  <a:noFill/>
                </a:ln>
                <a:solidFill>
                  <a:prstClr val="black"/>
                </a:solidFill>
                <a:latin typeface="Arial"/>
                <a:ea typeface="ヒラギノ角ゴ Pro W3"/>
              </a:rPr>
              <a:t>Aufgabe 2</a:t>
            </a:r>
            <a:r>
              <a:rPr lang="de-DE" sz="1400" b="0" i="0" u="none" strike="noStrike" cap="none" spc="0">
                <a:ln>
                  <a:noFill/>
                </a:ln>
                <a:solidFill>
                  <a:prstClr val="black"/>
                </a:solidFill>
                <a:latin typeface="Arial"/>
                <a:ea typeface="ヒラギノ角ゴ Pro W3"/>
              </a:rPr>
              <a:t>: Kombiniere jetzt die Eingabewerte </a:t>
            </a:r>
            <a:r>
              <a:rPr lang="de-DE" sz="1400" b="1" i="0" u="none" strike="sngStrike" cap="none" spc="0">
                <a:ln>
                  <a:noFill/>
                </a:ln>
                <a:solidFill>
                  <a:srgbClr val="E63946"/>
                </a:solidFill>
                <a:latin typeface="Arial"/>
                <a:ea typeface="ヒラギノ角ゴ Pro W3"/>
              </a:rPr>
              <a:t>zweier oder </a:t>
            </a:r>
            <a:r>
              <a:rPr lang="de-DE" sz="1400" b="0" i="0" u="none" strike="noStrike" cap="none" spc="0">
                <a:ln>
                  <a:noFill/>
                </a:ln>
                <a:solidFill>
                  <a:prstClr val="black"/>
                </a:solidFill>
                <a:latin typeface="Arial"/>
                <a:ea typeface="ヒラギノ角ゴ Pro W3"/>
              </a:rPr>
              <a:t>mehrerer Sensoren in deinem Algorithmus. Beispiel: wenn es dunkel ist und jemand im Haus ist </a:t>
            </a:r>
            <a:r>
              <a:rPr lang="de-DE" sz="1400" b="1" i="0" u="none" strike="sngStrike" cap="none" spc="0">
                <a:ln>
                  <a:noFill/>
                </a:ln>
                <a:solidFill>
                  <a:srgbClr val="E63946"/>
                </a:solidFill>
                <a:latin typeface="Arial"/>
                <a:ea typeface="ヒラギノ角ゴ Pro W3"/>
              </a:rPr>
              <a:t>(Entfernungssensor &lt; …)</a:t>
            </a:r>
            <a:r>
              <a:rPr lang="de-DE" sz="1400" b="0" i="0" u="none" strike="noStrike" cap="none" spc="0">
                <a:ln>
                  <a:noFill/>
                </a:ln>
                <a:solidFill>
                  <a:prstClr val="black"/>
                </a:solidFill>
                <a:latin typeface="Arial"/>
                <a:ea typeface="ヒラギノ角ゴ Pro W3"/>
              </a:rPr>
              <a:t>, geht das Licht an, </a:t>
            </a:r>
            <a:r>
              <a:rPr lang="de-DE" sz="1400" b="1" i="0" u="sng" strike="noStrike" cap="none" spc="0">
                <a:ln>
                  <a:noFill/>
                </a:ln>
                <a:solidFill>
                  <a:srgbClr val="3B5988"/>
                </a:solidFill>
                <a:latin typeface="Arial"/>
                <a:ea typeface="ヒラギノ角ゴ Pro W3"/>
              </a:rPr>
              <a:t>wenn die Person nicht im Bett liegt</a:t>
            </a:r>
            <a:r>
              <a:rPr lang="de-DE" sz="1400" b="0" i="0" u="none" strike="noStrike" cap="none" spc="0">
                <a:ln>
                  <a:noFill/>
                </a:ln>
                <a:solidFill>
                  <a:prstClr val="black"/>
                </a:solidFill>
                <a:latin typeface="Arial"/>
                <a:ea typeface="ヒラギノ角ゴ Pro W3"/>
              </a:rPr>
              <a:t>, sonst ist es aus. </a:t>
            </a:r>
            <a:r>
              <a:rPr lang="de-DE" sz="1400" b="1" i="0" u="sng" strike="noStrike" cap="none" spc="0">
                <a:ln>
                  <a:noFill/>
                </a:ln>
                <a:solidFill>
                  <a:srgbClr val="3B5988"/>
                </a:solidFill>
                <a:latin typeface="Arial"/>
                <a:ea typeface="ヒラギノ角ゴ Pro W3"/>
              </a:rPr>
              <a:t>Beachte, dass auch hier das System grundsätzlich per „Taste“ ein- und ausschaltbar sein muss.</a:t>
            </a:r>
            <a:endParaRPr/>
          </a:p>
        </p:txBody>
      </p:sp>
      <p:sp>
        <p:nvSpPr>
          <p:cNvPr id="12" name="Rechteck: abgerundete Ecken 11"/>
          <p:cNvSpPr/>
          <p:nvPr/>
        </p:nvSpPr>
        <p:spPr bwMode="auto">
          <a:xfrm>
            <a:off x="433136" y="5127552"/>
            <a:ext cx="5554914" cy="615553"/>
          </a:xfrm>
          <a:prstGeom prst="roundRect">
            <a:avLst>
              <a:gd name="adj" fmla="val 0"/>
            </a:avLst>
          </a:prstGeom>
          <a:solidFill>
            <a:srgbClr val="EEC8C8"/>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defRPr/>
            </a:pPr>
            <a:r>
              <a:rPr lang="de-DE" sz="1700" b="1">
                <a:solidFill>
                  <a:schemeClr val="tx1"/>
                </a:solidFill>
                <a:latin typeface="Arial"/>
                <a:ea typeface="Arial"/>
                <a:cs typeface="Arial"/>
              </a:rPr>
              <a:t>Frage</a:t>
            </a:r>
            <a:r>
              <a:rPr lang="de-DE" sz="1700">
                <a:solidFill>
                  <a:schemeClr val="tx1"/>
                </a:solidFill>
                <a:latin typeface="Arial"/>
                <a:ea typeface="Arial"/>
                <a:cs typeface="Arial"/>
              </a:rPr>
              <a:t>: Warum kann eine gelenkte Differenzierung zu negativen Lernerfahrungen führen? Begründen Sie.</a:t>
            </a:r>
            <a:endParaRPr/>
          </a:p>
        </p:txBody>
      </p:sp>
      <p:sp>
        <p:nvSpPr>
          <p:cNvPr id="13" name="Textfeld 12"/>
          <p:cNvSpPr txBox="1"/>
          <p:nvPr/>
        </p:nvSpPr>
        <p:spPr bwMode="auto">
          <a:xfrm>
            <a:off x="6203949" y="3151047"/>
            <a:ext cx="3073216" cy="323165"/>
          </a:xfrm>
          <a:prstGeom prst="rect">
            <a:avLst/>
          </a:prstGeom>
          <a:noFill/>
          <a:ln>
            <a:noFill/>
          </a:ln>
        </p:spPr>
        <p:txBody>
          <a:bodyPr wrap="square" rtlCol="0">
            <a:spAutoFit/>
          </a:bodyPr>
          <a:lstStyle/>
          <a:p>
            <a:pPr algn="l">
              <a:spcAft>
                <a:spcPts val="500"/>
              </a:spcAft>
              <a:defRPr/>
            </a:pPr>
            <a:r>
              <a:rPr lang="de-DE" sz="1500"/>
              <a:t> </a:t>
            </a:r>
            <a:r>
              <a:rPr lang="de-DE" sz="1500"/>
              <a:t>Leistungsschwache Lernende</a:t>
            </a:r>
            <a:endParaRPr/>
          </a:p>
        </p:txBody>
      </p:sp>
      <p:sp>
        <p:nvSpPr>
          <p:cNvPr id="14" name="Textfeld 13"/>
          <p:cNvSpPr txBox="1"/>
          <p:nvPr/>
        </p:nvSpPr>
        <p:spPr bwMode="auto">
          <a:xfrm>
            <a:off x="9197266" y="3151047"/>
            <a:ext cx="2767720" cy="323165"/>
          </a:xfrm>
          <a:prstGeom prst="rect">
            <a:avLst/>
          </a:prstGeom>
          <a:noFill/>
          <a:ln>
            <a:noFill/>
          </a:ln>
        </p:spPr>
        <p:txBody>
          <a:bodyPr wrap="square" rtlCol="0">
            <a:spAutoFit/>
          </a:bodyPr>
          <a:lstStyle/>
          <a:p>
            <a:pPr algn="r">
              <a:spcAft>
                <a:spcPts val="500"/>
              </a:spcAft>
              <a:defRPr/>
            </a:pPr>
            <a:r>
              <a:rPr lang="de-DE" sz="1500"/>
              <a:t>Leistungsstarke Lernende </a:t>
            </a:r>
            <a:r>
              <a:rPr lang="de-DE" sz="1500"/>
              <a:t></a:t>
            </a:r>
            <a:endParaRPr lang="de-DE" sz="15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Aufgabendifferenzierung nach Leistungsvermögen</a:t>
            </a:r>
            <a:endParaRPr/>
          </a:p>
        </p:txBody>
      </p:sp>
      <p:sp>
        <p:nvSpPr>
          <p:cNvPr id="3" name="Inhaltsplatzhalter 2"/>
          <p:cNvSpPr>
            <a:spLocks noGrp="1"/>
          </p:cNvSpPr>
          <p:nvPr>
            <p:ph sz="quarter" idx="10"/>
          </p:nvPr>
        </p:nvSpPr>
        <p:spPr bwMode="auto"/>
        <p:txBody>
          <a:bodyPr/>
          <a:lstStyle/>
          <a:p>
            <a:pPr>
              <a:defRPr/>
            </a:pPr>
            <a:r>
              <a:rPr lang="de-DE" b="1"/>
              <a:t>Dichotomie der Leistungsdifferenzierung</a:t>
            </a:r>
            <a:endParaRPr/>
          </a:p>
          <a:p>
            <a:pPr lvl="1">
              <a:defRPr/>
            </a:pPr>
            <a:r>
              <a:rPr lang="de-DE"/>
              <a:t>Gelenkte Differenzierung</a:t>
            </a:r>
            <a:endParaRPr/>
          </a:p>
          <a:p>
            <a:pPr lvl="1">
              <a:defRPr/>
            </a:pPr>
            <a:r>
              <a:rPr lang="de-DE" i="1"/>
              <a:t>Differenzierung durch offene, im Anspruch individualisierbare Aufgaben</a:t>
            </a:r>
            <a:endParaRPr/>
          </a:p>
          <a:p>
            <a:pPr>
              <a:defRPr/>
            </a:pPr>
            <a:endParaRPr lang="de-DE"/>
          </a:p>
          <a:p>
            <a:pPr>
              <a:defRPr/>
            </a:pPr>
            <a:r>
              <a:rPr lang="de-DE" b="1"/>
              <a:t>Differenzierung durch offene, im Anspruch individualisierbare Aufgaben</a:t>
            </a:r>
            <a:endParaRPr/>
          </a:p>
          <a:p>
            <a:pPr lvl="1">
              <a:defRPr/>
            </a:pPr>
            <a:r>
              <a:rPr lang="de-DE"/>
              <a:t>Lernende entscheiden sich selbstständig für das Leistungsniveau der Aufgabe </a:t>
            </a:r>
            <a:br>
              <a:rPr lang="de-DE"/>
            </a:br>
            <a:r>
              <a:rPr lang="de-DE"/>
              <a:t>(„selbstdifferenzierende Aufgaben)</a:t>
            </a:r>
            <a:endParaRPr/>
          </a:p>
          <a:p>
            <a:pPr lvl="1">
              <a:defRPr/>
            </a:pPr>
            <a:r>
              <a:rPr lang="de-DE"/>
              <a:t>Offene Aufgaben ermöglichen das Individualisieren</a:t>
            </a:r>
            <a:endParaRPr/>
          </a:p>
          <a:p>
            <a:pPr lvl="1">
              <a:defRPr/>
            </a:pPr>
            <a:r>
              <a:rPr lang="de-DE"/>
              <a:t>Voraussetzung: Selbsteinschätzungskompetenz der Lernenden notwendig</a:t>
            </a:r>
            <a:endParaRPr/>
          </a:p>
          <a:p>
            <a:pPr lvl="1">
              <a:defRPr/>
            </a:pPr>
            <a:r>
              <a:rPr lang="de-DE"/>
              <a:t>Vorteil: Erfolgreich konzipierte Aufgaben führen zu positiven Selbstwirksamkeitserfahrungen und fördern die Verantwortungskompetenz der Lernenden</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Strecker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Aufgabendifferenzierung nach Lerntempo</a:t>
            </a:r>
            <a:endParaRPr/>
          </a:p>
        </p:txBody>
      </p:sp>
      <p:sp>
        <p:nvSpPr>
          <p:cNvPr id="3" name="Inhaltsplatzhalter 2"/>
          <p:cNvSpPr>
            <a:spLocks noGrp="1"/>
          </p:cNvSpPr>
          <p:nvPr>
            <p:ph sz="quarter" idx="10"/>
          </p:nvPr>
        </p:nvSpPr>
        <p:spPr bwMode="auto"/>
        <p:txBody>
          <a:bodyPr/>
          <a:lstStyle/>
          <a:p>
            <a:pPr>
              <a:defRPr b="1"/>
            </a:pPr>
            <a:r>
              <a:rPr lang="de-DE"/>
              <a:t>Wichtig</a:t>
            </a:r>
            <a:r>
              <a:rPr lang="de-DE" b="0"/>
              <a:t>: Leistungsvermögen ≠ Lerntempo</a:t>
            </a:r>
            <a:endParaRPr/>
          </a:p>
          <a:p>
            <a:pPr>
              <a:defRPr/>
            </a:pPr>
            <a:r>
              <a:rPr lang="de-DE"/>
              <a:t>Mögliche Differenzierungsmaßnahmen</a:t>
            </a:r>
            <a:endParaRPr/>
          </a:p>
          <a:p>
            <a:pPr marL="630000" lvl="1" indent="-269999">
              <a:spcBef>
                <a:spcPts val="600"/>
              </a:spcBef>
              <a:buFont typeface="Courier New"/>
              <a:defRPr sz="1800"/>
            </a:pPr>
            <a:r>
              <a:rPr lang="de-DE"/>
              <a:t>Zusatzaufgaben</a:t>
            </a:r>
            <a:endParaRPr/>
          </a:p>
          <a:p>
            <a:pPr marL="630000" lvl="1" indent="-269999">
              <a:spcBef>
                <a:spcPts val="600"/>
              </a:spcBef>
              <a:buFont typeface="Courier New"/>
              <a:defRPr sz="1800"/>
            </a:pPr>
            <a:r>
              <a:rPr lang="de-DE"/>
              <a:t>Zeitvorgabe</a:t>
            </a:r>
            <a:endParaRPr/>
          </a:p>
          <a:p>
            <a:pPr marL="630000" lvl="1" indent="-269999">
              <a:spcBef>
                <a:spcPts val="600"/>
              </a:spcBef>
              <a:buFont typeface="Courier New"/>
              <a:defRPr sz="1800"/>
            </a:pPr>
            <a:r>
              <a:rPr lang="de-DE"/>
              <a:t>Lerntempoduett</a:t>
            </a:r>
            <a:endParaRPr/>
          </a:p>
          <a:p>
            <a:pPr marL="630000" lvl="1" indent="-269999">
              <a:spcBef>
                <a:spcPts val="600"/>
              </a:spcBef>
              <a:buFont typeface="Courier New"/>
              <a:defRPr sz="1800"/>
            </a:pPr>
            <a:r>
              <a:rPr lang="de-DE"/>
              <a:t>Blitzmethode</a:t>
            </a:r>
            <a:endParaRPr/>
          </a:p>
          <a:p>
            <a:pPr marL="630000" lvl="1" indent="-269999">
              <a:spcBef>
                <a:spcPts val="600"/>
              </a:spcBef>
              <a:buFont typeface="Courier New"/>
              <a:defRPr sz="1800"/>
            </a:pPr>
            <a:r>
              <a:rPr lang="de-DE"/>
              <a:t>…</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Strecker 2022</a:t>
            </a:r>
            <a:endParaRPr/>
          </a:p>
        </p:txBody>
      </p:sp>
      <p:sp>
        <p:nvSpPr>
          <p:cNvPr id="5" name="Rechteck: abgerundete Ecken 4"/>
          <p:cNvSpPr/>
          <p:nvPr/>
        </p:nvSpPr>
        <p:spPr bwMode="auto">
          <a:xfrm>
            <a:off x="3215481" y="4454961"/>
            <a:ext cx="5761038" cy="1169551"/>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Aufgabe 1</a:t>
            </a:r>
            <a:r>
              <a:rPr lang="de-DE" sz="1400">
                <a:solidFill>
                  <a:schemeClr val="tx1"/>
                </a:solidFill>
                <a:latin typeface="Arial"/>
                <a:ea typeface="Arial"/>
                <a:cs typeface="Arial"/>
              </a:rPr>
              <a:t>: Codiere „LISA“ mithilfe der ASCII-Tabelle in Binärdarstellung</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Aufgabe 2</a:t>
            </a:r>
            <a:r>
              <a:rPr lang="de-DE" sz="1400">
                <a:solidFill>
                  <a:schemeClr val="tx1"/>
                </a:solidFill>
                <a:latin typeface="Arial"/>
                <a:ea typeface="Arial"/>
                <a:cs typeface="Arial"/>
              </a:rPr>
              <a:t>: Decodiere „01010000 01000001 01010101 01001100“ mithilfe der ASCII-Tabelle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Aufgabendifferenzierung nach Lerntempo</a:t>
            </a:r>
            <a:endParaRPr/>
          </a:p>
        </p:txBody>
      </p:sp>
      <p:sp>
        <p:nvSpPr>
          <p:cNvPr id="4" name="Rechteck: abgerundete Ecken 3"/>
          <p:cNvSpPr/>
          <p:nvPr/>
        </p:nvSpPr>
        <p:spPr bwMode="auto">
          <a:xfrm>
            <a:off x="3227501" y="1016000"/>
            <a:ext cx="5761038" cy="1169551"/>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a:defRPr/>
            </a:pPr>
            <a:r>
              <a:rPr lang="de-DE" sz="1400" b="1">
                <a:solidFill>
                  <a:schemeClr val="tx1"/>
                </a:solidFill>
                <a:latin typeface="Arial"/>
                <a:ea typeface="Arial"/>
                <a:cs typeface="Arial"/>
              </a:rPr>
              <a:t>Aufgabe 1</a:t>
            </a:r>
            <a:r>
              <a:rPr lang="de-DE" sz="1400">
                <a:solidFill>
                  <a:schemeClr val="tx1"/>
                </a:solidFill>
                <a:latin typeface="Arial"/>
                <a:ea typeface="Arial"/>
                <a:cs typeface="Arial"/>
              </a:rPr>
              <a:t>: Codiere „LISA“ mithilfe der ASCII-Tabelle in Binärdarstellung.</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Aufgabe 2</a:t>
            </a:r>
            <a:r>
              <a:rPr lang="de-DE" sz="1400">
                <a:solidFill>
                  <a:schemeClr val="tx1"/>
                </a:solidFill>
                <a:latin typeface="Arial"/>
                <a:ea typeface="Arial"/>
                <a:cs typeface="Arial"/>
              </a:rPr>
              <a:t>: Decodiere „01010000 01000001 01010101 01001100“ mithilfe der ASCII-Tabelle.</a:t>
            </a:r>
            <a:endParaRPr/>
          </a:p>
        </p:txBody>
      </p:sp>
      <p:sp>
        <p:nvSpPr>
          <p:cNvPr id="5" name="Rechteck: abgerundete Ecken 4"/>
          <p:cNvSpPr/>
          <p:nvPr/>
        </p:nvSpPr>
        <p:spPr bwMode="auto">
          <a:xfrm>
            <a:off x="227012" y="2969865"/>
            <a:ext cx="3600000" cy="1384994"/>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a:defRPr/>
            </a:pPr>
            <a:r>
              <a:rPr lang="de-DE" sz="1400" b="1">
                <a:solidFill>
                  <a:schemeClr val="tx1"/>
                </a:solidFill>
                <a:latin typeface="Arial"/>
                <a:ea typeface="Arial"/>
                <a:cs typeface="Arial"/>
              </a:rPr>
              <a:t>Zusatzaufgabe 1</a:t>
            </a:r>
            <a:r>
              <a:rPr lang="de-DE" sz="1400">
                <a:solidFill>
                  <a:schemeClr val="tx1"/>
                </a:solidFill>
                <a:latin typeface="Arial"/>
                <a:ea typeface="Arial"/>
                <a:cs typeface="Arial"/>
              </a:rPr>
              <a:t>: Begründe, warum bei der ASCII-Codierung immer führende Nullen mitgeschrieben werden.</a:t>
            </a:r>
            <a:endParaRPr/>
          </a:p>
        </p:txBody>
      </p:sp>
      <p:sp>
        <p:nvSpPr>
          <p:cNvPr id="6" name="Rechteck: abgerundete Ecken 5"/>
          <p:cNvSpPr/>
          <p:nvPr/>
        </p:nvSpPr>
        <p:spPr bwMode="auto">
          <a:xfrm>
            <a:off x="3948020" y="2969865"/>
            <a:ext cx="4320000" cy="1384995"/>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a:defRPr/>
            </a:pPr>
            <a:r>
              <a:rPr lang="de-DE" sz="1400" b="1">
                <a:solidFill>
                  <a:schemeClr val="tx1"/>
                </a:solidFill>
                <a:latin typeface="Arial"/>
                <a:ea typeface="Arial"/>
                <a:cs typeface="Arial"/>
              </a:rPr>
              <a:t>Zusatzaufgabe 2</a:t>
            </a:r>
            <a:r>
              <a:rPr lang="de-DE" sz="1400">
                <a:solidFill>
                  <a:schemeClr val="tx1"/>
                </a:solidFill>
                <a:latin typeface="Arial"/>
                <a:ea typeface="Arial"/>
                <a:cs typeface="Arial"/>
              </a:rPr>
              <a:t>: Überführe die folgenden Codierungen in die jeweils andere Darstellungsform:</a:t>
            </a:r>
            <a:endParaRPr/>
          </a:p>
          <a:p>
            <a:pPr marL="285750" indent="-285750">
              <a:buFont typeface="Arial"/>
              <a:buChar char="•"/>
              <a:defRPr/>
            </a:pPr>
            <a:r>
              <a:rPr lang="de-DE" sz="1400">
                <a:solidFill>
                  <a:schemeClr val="tx1"/>
                </a:solidFill>
                <a:latin typeface="Arial"/>
                <a:ea typeface="Arial"/>
                <a:cs typeface="Arial"/>
              </a:rPr>
              <a:t>„Hallo Welt!“</a:t>
            </a:r>
            <a:r>
              <a:rPr lang="de-DE" sz="1400" b="0" i="0" u="none" strike="noStrike" cap="none" spc="0">
                <a:ln>
                  <a:noFill/>
                </a:ln>
                <a:solidFill>
                  <a:schemeClr val="tx1"/>
                </a:solidFill>
                <a:latin typeface="Arial"/>
                <a:ea typeface="ヒラギノ角ゴ Pro W3"/>
                <a:cs typeface="Arial"/>
              </a:rPr>
              <a:t> </a:t>
            </a:r>
            <a:endParaRPr/>
          </a:p>
          <a:p>
            <a:pPr marL="285750" indent="-285750">
              <a:buFont typeface="Arial"/>
              <a:buChar char="•"/>
              <a:defRPr/>
            </a:pPr>
            <a:r>
              <a:rPr lang="de-DE" sz="1400">
                <a:solidFill>
                  <a:schemeClr val="tx1"/>
                </a:solidFill>
                <a:latin typeface="Arial"/>
                <a:ea typeface="ヒラギノ角ゴ Pro W3"/>
                <a:cs typeface="Arial"/>
              </a:rPr>
              <a:t>„31.12.2000“</a:t>
            </a:r>
            <a:endParaRPr lang="de-DE" sz="1400" b="0" i="0" u="none" strike="noStrike" cap="none" spc="0">
              <a:ln>
                <a:noFill/>
              </a:ln>
              <a:solidFill>
                <a:schemeClr val="tx1"/>
              </a:solidFill>
              <a:latin typeface="Arial"/>
              <a:ea typeface="ヒラギノ角ゴ Pro W3"/>
              <a:cs typeface="Arial"/>
            </a:endParaRPr>
          </a:p>
          <a:p>
            <a:pPr marL="285750" indent="-285750">
              <a:buFont typeface="Arial"/>
              <a:buChar char="•"/>
              <a:defRPr/>
            </a:pPr>
            <a:r>
              <a:rPr lang="de-DE" sz="1400">
                <a:solidFill>
                  <a:schemeClr val="tx1"/>
                </a:solidFill>
                <a:latin typeface="Arial"/>
                <a:ea typeface="ヒラギノ角ゴ Pro W3"/>
                <a:cs typeface="Arial"/>
              </a:rPr>
              <a:t>„1000001 1010011 1000011 1001001 1001001“</a:t>
            </a:r>
            <a:endParaRPr/>
          </a:p>
          <a:p>
            <a:pPr marL="285750" indent="-285750">
              <a:buFont typeface="Arial"/>
              <a:buChar char="•"/>
              <a:defRPr/>
            </a:pPr>
            <a:r>
              <a:rPr lang="de-DE" sz="1400">
                <a:solidFill>
                  <a:schemeClr val="tx1"/>
                </a:solidFill>
                <a:latin typeface="Arial"/>
                <a:ea typeface="ヒラギノ角ゴ Pro W3"/>
                <a:cs typeface="Arial"/>
              </a:rPr>
              <a:t>„1000101 1101001 1101110 1110011“</a:t>
            </a:r>
            <a:endParaRPr lang="de-DE" sz="1400">
              <a:solidFill>
                <a:schemeClr val="tx1"/>
              </a:solidFill>
              <a:latin typeface="Arial"/>
              <a:ea typeface="Arial"/>
              <a:cs typeface="Arial"/>
            </a:endParaRPr>
          </a:p>
        </p:txBody>
      </p:sp>
      <p:sp>
        <p:nvSpPr>
          <p:cNvPr id="7" name="Rechteck: abgerundete Ecken 6"/>
          <p:cNvSpPr/>
          <p:nvPr/>
        </p:nvSpPr>
        <p:spPr bwMode="auto">
          <a:xfrm>
            <a:off x="8389029" y="2969865"/>
            <a:ext cx="3600000" cy="1384995"/>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a:defRPr/>
            </a:pPr>
            <a:r>
              <a:rPr lang="de-DE" sz="1400" b="1">
                <a:solidFill>
                  <a:schemeClr val="tx1"/>
                </a:solidFill>
                <a:latin typeface="Arial"/>
                <a:ea typeface="Arial"/>
                <a:cs typeface="Arial"/>
              </a:rPr>
              <a:t>Zusatzaufgabe 3</a:t>
            </a:r>
            <a:r>
              <a:rPr lang="de-DE" sz="1400">
                <a:solidFill>
                  <a:schemeClr val="tx1"/>
                </a:solidFill>
                <a:latin typeface="Arial"/>
                <a:ea typeface="Arial"/>
                <a:cs typeface="Arial"/>
              </a:rPr>
              <a:t>: Schreibe eine kurze Nachricht an einen Mitschüler und Codiere die einzelnen Zeichen gemäß der ASCII-Tabelle im Binärformat. Tauscht eure Nachrichten aus und decodiert sie anschließend.</a:t>
            </a:r>
            <a:endParaRPr/>
          </a:p>
        </p:txBody>
      </p:sp>
      <p:cxnSp>
        <p:nvCxnSpPr>
          <p:cNvPr id="8" name="Gerade Verbindung mit Pfeil 7"/>
          <p:cNvCxnSpPr>
            <a:cxnSpLocks/>
            <a:stCxn id="4" idx="2"/>
            <a:endCxn id="6" idx="0"/>
          </p:cNvCxnSpPr>
          <p:nvPr/>
        </p:nvCxnSpPr>
        <p:spPr bwMode="auto">
          <a:xfrm>
            <a:off x="6108020" y="2185551"/>
            <a:ext cx="0" cy="784315"/>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Verbinder: gewinkelt 8"/>
          <p:cNvCxnSpPr>
            <a:cxnSpLocks/>
            <a:stCxn id="4" idx="2"/>
            <a:endCxn id="5" idx="0"/>
          </p:cNvCxnSpPr>
          <p:nvPr/>
        </p:nvCxnSpPr>
        <p:spPr bwMode="auto">
          <a:xfrm rot="5400000">
            <a:off x="3675359" y="537204"/>
            <a:ext cx="784314" cy="4081008"/>
          </a:xfrm>
          <a:prstGeom prst="bentConnector3">
            <a:avLst>
              <a:gd name="adj1" fmla="val 50000"/>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 name="Verbinder: gewinkelt 9"/>
          <p:cNvCxnSpPr>
            <a:cxnSpLocks/>
            <a:stCxn id="4" idx="2"/>
            <a:endCxn id="7" idx="0"/>
          </p:cNvCxnSpPr>
          <p:nvPr/>
        </p:nvCxnSpPr>
        <p:spPr bwMode="auto">
          <a:xfrm rot="16199999" flipH="1">
            <a:off x="7756367" y="537203"/>
            <a:ext cx="784315" cy="4081009"/>
          </a:xfrm>
          <a:prstGeom prst="bentConnector3">
            <a:avLst>
              <a:gd name="adj1" fmla="val 50000"/>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Rechteck: abgerundete Ecken 10"/>
          <p:cNvSpPr/>
          <p:nvPr/>
        </p:nvSpPr>
        <p:spPr bwMode="auto">
          <a:xfrm>
            <a:off x="3227501" y="4672448"/>
            <a:ext cx="5761038" cy="1169551"/>
          </a:xfrm>
          <a:prstGeom prst="roundRect">
            <a:avLst>
              <a:gd name="adj" fmla="val 0"/>
            </a:avLst>
          </a:prstGeom>
          <a:solidFill>
            <a:srgbClr val="EEC8C8"/>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a:defRPr/>
            </a:pPr>
            <a:r>
              <a:rPr lang="de-DE" sz="1400" b="1">
                <a:solidFill>
                  <a:schemeClr val="tx1"/>
                </a:solidFill>
                <a:latin typeface="Arial"/>
                <a:ea typeface="Arial"/>
                <a:cs typeface="Arial"/>
              </a:rPr>
              <a:t>Frage</a:t>
            </a:r>
            <a:r>
              <a:rPr lang="de-DE" sz="1400">
                <a:solidFill>
                  <a:schemeClr val="tx1"/>
                </a:solidFill>
                <a:latin typeface="Arial"/>
                <a:ea typeface="Arial"/>
                <a:cs typeface="Arial"/>
              </a:rPr>
              <a:t>: Vergleichen Sie die 3 Zusatzaufgaben hinsichtlich ihrer Anforderungen. Entscheiden Sie sich für eine Zusatzaufgabe, die Sie auch in einer von Ihnen geleiteten Unterrichtsstunden verwenden würden. Begründen Sie Ihre Entscheidung. Sind bestimmte Zusatzaufgaben möglicherweise weniger geeignet als andere?</a:t>
            </a:r>
            <a:endParaRPr/>
          </a:p>
        </p:txBody>
      </p:sp>
      <p:sp>
        <p:nvSpPr>
          <p:cNvPr id="12" name="Textplatzhalter 3"/>
          <p:cNvSpPr>
            <a:spLocks noGrp="1"/>
          </p:cNvSpPr>
          <p:nvPr>
            <p:ph type="body" sz="quarter" idx="11"/>
          </p:nvPr>
        </p:nvSpPr>
        <p:spPr bwMode="auto">
          <a:xfrm>
            <a:off x="226800" y="6308725"/>
            <a:ext cx="2535238" cy="396875"/>
          </a:xfrm>
        </p:spPr>
        <p:txBody>
          <a:bodyPr/>
          <a:lstStyle/>
          <a:p>
            <a:pPr>
              <a:defRPr/>
            </a:pPr>
            <a:r>
              <a:rPr lang="de-DE"/>
              <a:t>Quelle:</a:t>
            </a:r>
            <a:br>
              <a:rPr lang="de-DE"/>
            </a:br>
            <a:r>
              <a:rPr lang="de-DE"/>
              <a:t>Strecker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Aufgabendifferenzierung nach Lerntempo</a:t>
            </a:r>
            <a:endParaRPr/>
          </a:p>
        </p:txBody>
      </p:sp>
      <p:sp>
        <p:nvSpPr>
          <p:cNvPr id="4" name="Rechteck: abgerundete Ecken 3"/>
          <p:cNvSpPr/>
          <p:nvPr/>
        </p:nvSpPr>
        <p:spPr bwMode="auto">
          <a:xfrm>
            <a:off x="3227501" y="1016000"/>
            <a:ext cx="5761038" cy="1169551"/>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a:defRPr/>
            </a:pPr>
            <a:r>
              <a:rPr lang="de-DE" sz="1400" b="1">
                <a:solidFill>
                  <a:schemeClr val="tx1"/>
                </a:solidFill>
                <a:latin typeface="Arial"/>
                <a:ea typeface="Arial"/>
                <a:cs typeface="Arial"/>
              </a:rPr>
              <a:t>Aufgabe 1</a:t>
            </a:r>
            <a:r>
              <a:rPr lang="de-DE" sz="1400">
                <a:solidFill>
                  <a:schemeClr val="tx1"/>
                </a:solidFill>
                <a:latin typeface="Arial"/>
                <a:ea typeface="Arial"/>
                <a:cs typeface="Arial"/>
              </a:rPr>
              <a:t>: Codiere „LISA“ mithilfe der ASCII-Tabelle in Binärdarstellung.</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Aufgabe 2</a:t>
            </a:r>
            <a:r>
              <a:rPr lang="de-DE" sz="1400">
                <a:solidFill>
                  <a:schemeClr val="tx1"/>
                </a:solidFill>
                <a:latin typeface="Arial"/>
                <a:ea typeface="Arial"/>
                <a:cs typeface="Arial"/>
              </a:rPr>
              <a:t>: Decodiere „01010000 01000001 01010101 01001100“ mithilfe der ASCII-Tabelle.</a:t>
            </a:r>
            <a:endParaRPr/>
          </a:p>
        </p:txBody>
      </p:sp>
      <p:sp>
        <p:nvSpPr>
          <p:cNvPr id="5" name="Rechteck: abgerundete Ecken 4"/>
          <p:cNvSpPr/>
          <p:nvPr/>
        </p:nvSpPr>
        <p:spPr bwMode="auto">
          <a:xfrm>
            <a:off x="227012" y="2969865"/>
            <a:ext cx="3600000" cy="1384994"/>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a:defRPr/>
            </a:pPr>
            <a:r>
              <a:rPr lang="de-DE" sz="1400" b="1">
                <a:solidFill>
                  <a:schemeClr val="tx1"/>
                </a:solidFill>
                <a:latin typeface="Arial"/>
                <a:ea typeface="Arial"/>
                <a:cs typeface="Arial"/>
              </a:rPr>
              <a:t>Zusatzaufgabe 1</a:t>
            </a:r>
            <a:r>
              <a:rPr lang="de-DE" sz="1400">
                <a:solidFill>
                  <a:schemeClr val="tx1"/>
                </a:solidFill>
                <a:latin typeface="Arial"/>
                <a:ea typeface="Arial"/>
                <a:cs typeface="Arial"/>
              </a:rPr>
              <a:t>: Begründe, warum bei der ASCII-Codierung immer führende Nullen mitgeschrieben werden.</a:t>
            </a:r>
            <a:endParaRPr/>
          </a:p>
        </p:txBody>
      </p:sp>
      <p:sp>
        <p:nvSpPr>
          <p:cNvPr id="6" name="Rechteck: abgerundete Ecken 5"/>
          <p:cNvSpPr/>
          <p:nvPr/>
        </p:nvSpPr>
        <p:spPr bwMode="auto">
          <a:xfrm>
            <a:off x="3948020" y="2969865"/>
            <a:ext cx="4320000" cy="1384995"/>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a:defRPr/>
            </a:pPr>
            <a:r>
              <a:rPr lang="de-DE" sz="1400" b="1">
                <a:solidFill>
                  <a:schemeClr val="tx1"/>
                </a:solidFill>
                <a:latin typeface="Arial"/>
                <a:ea typeface="Arial"/>
                <a:cs typeface="Arial"/>
              </a:rPr>
              <a:t>Zusatzaufgabe 2</a:t>
            </a:r>
            <a:r>
              <a:rPr lang="de-DE" sz="1400">
                <a:solidFill>
                  <a:schemeClr val="tx1"/>
                </a:solidFill>
                <a:latin typeface="Arial"/>
                <a:ea typeface="Arial"/>
                <a:cs typeface="Arial"/>
              </a:rPr>
              <a:t>: Überführe die folgenden Codierungen in die jeweils andere Darstellungsform:</a:t>
            </a:r>
            <a:endParaRPr/>
          </a:p>
          <a:p>
            <a:pPr marL="285750" indent="-285750">
              <a:buFont typeface="Arial"/>
              <a:buChar char="•"/>
              <a:defRPr/>
            </a:pPr>
            <a:r>
              <a:rPr lang="de-DE" sz="1400">
                <a:solidFill>
                  <a:schemeClr val="tx1"/>
                </a:solidFill>
                <a:latin typeface="Arial"/>
                <a:ea typeface="Arial"/>
                <a:cs typeface="Arial"/>
              </a:rPr>
              <a:t>„Hallo Welt!“</a:t>
            </a:r>
            <a:r>
              <a:rPr lang="de-DE" sz="1400" b="0" i="0" u="none" strike="noStrike" cap="none" spc="0">
                <a:ln>
                  <a:noFill/>
                </a:ln>
                <a:solidFill>
                  <a:schemeClr val="tx1"/>
                </a:solidFill>
                <a:latin typeface="Arial"/>
                <a:ea typeface="ヒラギノ角ゴ Pro W3"/>
                <a:cs typeface="Arial"/>
              </a:rPr>
              <a:t> </a:t>
            </a:r>
            <a:endParaRPr/>
          </a:p>
          <a:p>
            <a:pPr marL="285750" indent="-285750">
              <a:buFont typeface="Arial"/>
              <a:buChar char="•"/>
              <a:defRPr/>
            </a:pPr>
            <a:r>
              <a:rPr lang="de-DE" sz="1400">
                <a:solidFill>
                  <a:schemeClr val="tx1"/>
                </a:solidFill>
                <a:latin typeface="Arial"/>
                <a:ea typeface="ヒラギノ角ゴ Pro W3"/>
                <a:cs typeface="Arial"/>
              </a:rPr>
              <a:t>„31.12.2000“</a:t>
            </a:r>
            <a:endParaRPr lang="de-DE" sz="1400" b="0" i="0" u="none" strike="noStrike" cap="none" spc="0">
              <a:ln>
                <a:noFill/>
              </a:ln>
              <a:solidFill>
                <a:schemeClr val="tx1"/>
              </a:solidFill>
              <a:latin typeface="Arial"/>
              <a:ea typeface="ヒラギノ角ゴ Pro W3"/>
              <a:cs typeface="Arial"/>
            </a:endParaRPr>
          </a:p>
          <a:p>
            <a:pPr marL="285750" indent="-285750">
              <a:buFont typeface="Arial"/>
              <a:buChar char="•"/>
              <a:defRPr/>
            </a:pPr>
            <a:r>
              <a:rPr lang="de-DE" sz="1400">
                <a:solidFill>
                  <a:schemeClr val="tx1"/>
                </a:solidFill>
                <a:latin typeface="Arial"/>
                <a:ea typeface="ヒラギノ角ゴ Pro W3"/>
                <a:cs typeface="Arial"/>
              </a:rPr>
              <a:t>„1000001 1010011 1000011 1001001 1001001“</a:t>
            </a:r>
            <a:endParaRPr/>
          </a:p>
          <a:p>
            <a:pPr marL="285750" indent="-285750">
              <a:buFont typeface="Arial"/>
              <a:buChar char="•"/>
              <a:defRPr/>
            </a:pPr>
            <a:r>
              <a:rPr lang="de-DE" sz="1400">
                <a:solidFill>
                  <a:schemeClr val="tx1"/>
                </a:solidFill>
                <a:latin typeface="Arial"/>
                <a:ea typeface="ヒラギノ角ゴ Pro W3"/>
                <a:cs typeface="Arial"/>
              </a:rPr>
              <a:t>„1000101 1101001 1101110 1110011“</a:t>
            </a:r>
            <a:endParaRPr lang="de-DE" sz="1400">
              <a:solidFill>
                <a:schemeClr val="tx1"/>
              </a:solidFill>
              <a:latin typeface="Arial"/>
              <a:ea typeface="Arial"/>
              <a:cs typeface="Arial"/>
            </a:endParaRPr>
          </a:p>
        </p:txBody>
      </p:sp>
      <p:sp>
        <p:nvSpPr>
          <p:cNvPr id="7" name="Rechteck: abgerundete Ecken 6"/>
          <p:cNvSpPr/>
          <p:nvPr/>
        </p:nvSpPr>
        <p:spPr bwMode="auto">
          <a:xfrm>
            <a:off x="8389029" y="2969865"/>
            <a:ext cx="3600000" cy="1384995"/>
          </a:xfrm>
          <a:prstGeom prst="roundRect">
            <a:avLst>
              <a:gd name="adj" fmla="val 0"/>
            </a:avLst>
          </a:prstGeom>
          <a:solidFill>
            <a:schemeClr val="bg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a:defRPr/>
            </a:pPr>
            <a:r>
              <a:rPr lang="de-DE" sz="1400" b="1">
                <a:solidFill>
                  <a:schemeClr val="tx1"/>
                </a:solidFill>
                <a:latin typeface="Arial"/>
                <a:ea typeface="Arial"/>
                <a:cs typeface="Arial"/>
              </a:rPr>
              <a:t>Zusatzaufgabe 3</a:t>
            </a:r>
            <a:r>
              <a:rPr lang="de-DE" sz="1400">
                <a:solidFill>
                  <a:schemeClr val="tx1"/>
                </a:solidFill>
                <a:latin typeface="Arial"/>
                <a:ea typeface="Arial"/>
                <a:cs typeface="Arial"/>
              </a:rPr>
              <a:t>: Schreibe eine kurze Nachricht an einen Mitschüler und Codiere die einzelnen Zeichen gemäß der ASCII-Tabelle im Binärformat. Tauscht eure Nachrichten aus und decodiert sie anschließend.</a:t>
            </a:r>
            <a:endParaRPr/>
          </a:p>
        </p:txBody>
      </p:sp>
      <p:cxnSp>
        <p:nvCxnSpPr>
          <p:cNvPr id="8" name="Gerade Verbindung mit Pfeil 7"/>
          <p:cNvCxnSpPr>
            <a:cxnSpLocks/>
            <a:stCxn id="4" idx="2"/>
            <a:endCxn id="6" idx="0"/>
          </p:cNvCxnSpPr>
          <p:nvPr/>
        </p:nvCxnSpPr>
        <p:spPr bwMode="auto">
          <a:xfrm>
            <a:off x="6108020" y="2185551"/>
            <a:ext cx="0" cy="784315"/>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Verbinder: gewinkelt 8"/>
          <p:cNvCxnSpPr>
            <a:cxnSpLocks/>
            <a:stCxn id="4" idx="2"/>
            <a:endCxn id="5" idx="0"/>
          </p:cNvCxnSpPr>
          <p:nvPr/>
        </p:nvCxnSpPr>
        <p:spPr bwMode="auto">
          <a:xfrm rot="5400000">
            <a:off x="3675359" y="537204"/>
            <a:ext cx="784314" cy="4081008"/>
          </a:xfrm>
          <a:prstGeom prst="bentConnector3">
            <a:avLst>
              <a:gd name="adj1" fmla="val 50000"/>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 name="Verbinder: gewinkelt 9"/>
          <p:cNvCxnSpPr>
            <a:cxnSpLocks/>
            <a:stCxn id="4" idx="2"/>
            <a:endCxn id="7" idx="0"/>
          </p:cNvCxnSpPr>
          <p:nvPr/>
        </p:nvCxnSpPr>
        <p:spPr bwMode="auto">
          <a:xfrm rot="16199999" flipH="1">
            <a:off x="7756367" y="537203"/>
            <a:ext cx="784315" cy="4081009"/>
          </a:xfrm>
          <a:prstGeom prst="bentConnector3">
            <a:avLst>
              <a:gd name="adj1" fmla="val 50000"/>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Textplatzhalter 3"/>
          <p:cNvSpPr>
            <a:spLocks noGrp="1"/>
          </p:cNvSpPr>
          <p:nvPr>
            <p:ph type="body" sz="quarter" idx="11"/>
          </p:nvPr>
        </p:nvSpPr>
        <p:spPr bwMode="auto">
          <a:xfrm>
            <a:off x="226800" y="6308725"/>
            <a:ext cx="2535238" cy="396875"/>
          </a:xfrm>
        </p:spPr>
        <p:txBody>
          <a:bodyPr/>
          <a:lstStyle/>
          <a:p>
            <a:pPr>
              <a:defRPr/>
            </a:pPr>
            <a:r>
              <a:rPr lang="de-DE"/>
              <a:t>Quelle:</a:t>
            </a:r>
            <a:br>
              <a:rPr lang="de-DE"/>
            </a:br>
            <a:r>
              <a:rPr lang="de-DE"/>
              <a:t>Strecker 2022</a:t>
            </a:r>
            <a:endParaRPr/>
          </a:p>
        </p:txBody>
      </p:sp>
      <p:sp>
        <p:nvSpPr>
          <p:cNvPr id="3" name="Rechteck: abgerundete Ecken 2"/>
          <p:cNvSpPr/>
          <p:nvPr/>
        </p:nvSpPr>
        <p:spPr bwMode="auto">
          <a:xfrm>
            <a:off x="227012" y="4442681"/>
            <a:ext cx="3600000" cy="1384994"/>
          </a:xfrm>
          <a:prstGeom prst="roundRect">
            <a:avLst>
              <a:gd name="adj" fmla="val 0"/>
            </a:avLst>
          </a:prstGeom>
          <a:solidFill>
            <a:srgbClr val="E2E9F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Fordernd, da Problemlösung und Urteilsfindung gefordert (AFB III)</a:t>
            </a:r>
            <a:endParaRPr lang="de-DE" sz="1400" b="0" i="0" u="none" strike="noStrike" cap="none" spc="0">
              <a:ln>
                <a:noFill/>
              </a:ln>
              <a:solidFill>
                <a:srgbClr val="FFFFFF"/>
              </a:solidFill>
              <a:latin typeface="Arial"/>
              <a:ea typeface="ヒラギノ角ゴ Pro W3"/>
            </a:endParaRPr>
          </a:p>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Bietet Mehrwert, auch wenn Lösung nicht selbst entdeckt</a:t>
            </a:r>
            <a:endParaRPr lang="de-DE" sz="1400" b="0" i="0" u="none" strike="noStrike" cap="none" spc="0">
              <a:ln>
                <a:noFill/>
              </a:ln>
              <a:solidFill>
                <a:srgbClr val="FFFFFF"/>
              </a:solidFill>
              <a:latin typeface="Arial"/>
              <a:ea typeface="ヒラギノ角ゴ Pro W3"/>
            </a:endParaRPr>
          </a:p>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Fördert den Aufbau von Schlüsselkompetenzen (s. Dörge 2015)</a:t>
            </a:r>
            <a:endParaRPr lang="de-DE" sz="1400" b="0" i="0" u="none" strike="noStrike" cap="none" spc="0">
              <a:ln>
                <a:noFill/>
              </a:ln>
              <a:solidFill>
                <a:srgbClr val="FFFFFF"/>
              </a:solidFill>
              <a:latin typeface="Arial"/>
              <a:ea typeface="ヒラギノ角ゴ Pro W3"/>
            </a:endParaRPr>
          </a:p>
        </p:txBody>
      </p:sp>
      <p:sp>
        <p:nvSpPr>
          <p:cNvPr id="13" name="Rechteck: abgerundete Ecken 12"/>
          <p:cNvSpPr/>
          <p:nvPr/>
        </p:nvSpPr>
        <p:spPr bwMode="auto">
          <a:xfrm>
            <a:off x="3948019" y="4442681"/>
            <a:ext cx="4319999" cy="1384994"/>
          </a:xfrm>
          <a:prstGeom prst="roundRect">
            <a:avLst>
              <a:gd name="adj" fmla="val 0"/>
            </a:avLst>
          </a:prstGeom>
          <a:solidFill>
            <a:srgbClr val="E2E9F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Verbleibt auf Reproduktionsebene (AFB I)</a:t>
            </a:r>
            <a:endParaRPr lang="de-DE" sz="1400" b="0" i="0" u="none" strike="noStrike" cap="none" spc="0">
              <a:ln>
                <a:noFill/>
              </a:ln>
              <a:solidFill>
                <a:srgbClr val="FFFFFF"/>
              </a:solidFill>
              <a:latin typeface="Arial"/>
              <a:ea typeface="ヒラギノ角ゴ Pro W3"/>
            </a:endParaRPr>
          </a:p>
          <a:p>
            <a:pPr marL="446088" marR="0" lvl="1" indent="-179388"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a:t>
            </a:r>
            <a:r>
              <a:rPr lang="de-DE" sz="1400" b="0" i="0" u="none" strike="noStrike" cap="none" spc="0">
                <a:ln>
                  <a:noFill/>
                </a:ln>
                <a:solidFill>
                  <a:prstClr val="black"/>
                </a:solidFill>
                <a:latin typeface="Arial"/>
                <a:ea typeface="ヒラギノ角ゴ Pro W3"/>
              </a:rPr>
              <a:t> mögliche Unterforderung</a:t>
            </a:r>
            <a:endParaRPr lang="de-DE" sz="1400" b="0" i="0" u="none" strike="noStrike" cap="none" spc="0">
              <a:ln>
                <a:noFill/>
              </a:ln>
              <a:solidFill>
                <a:srgbClr val="FFFFFF"/>
              </a:solidFill>
              <a:latin typeface="Arial"/>
              <a:ea typeface="ヒラギノ角ゴ Pro W3"/>
            </a:endParaRPr>
          </a:p>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Demotivierend, da repetitiv</a:t>
            </a:r>
            <a:endParaRPr lang="de-DE" sz="1400" b="0" i="0" u="none" strike="noStrike" cap="none" spc="0">
              <a:ln>
                <a:noFill/>
              </a:ln>
              <a:solidFill>
                <a:srgbClr val="FFFFFF"/>
              </a:solidFill>
              <a:latin typeface="Arial"/>
              <a:ea typeface="ヒラギノ角ゴ Pro W3"/>
            </a:endParaRPr>
          </a:p>
          <a:p>
            <a:pPr marL="446088" marR="0" lvl="1" indent="-179388"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Schnelles Lerntempo </a:t>
            </a:r>
            <a:r>
              <a:rPr lang="de-DE" sz="1400" b="0" i="0" u="none" strike="noStrike" cap="none" spc="0">
                <a:ln>
                  <a:noFill/>
                </a:ln>
                <a:solidFill>
                  <a:prstClr val="black"/>
                </a:solidFill>
                <a:latin typeface="Arial"/>
                <a:ea typeface="ヒラギノ角ゴ Pro W3"/>
              </a:rPr>
              <a:t></a:t>
            </a:r>
            <a:r>
              <a:rPr lang="de-DE" sz="1400" b="0" i="0" u="none" strike="noStrike" cap="none" spc="0">
                <a:ln>
                  <a:noFill/>
                </a:ln>
                <a:solidFill>
                  <a:prstClr val="black"/>
                </a:solidFill>
                <a:latin typeface="Arial"/>
                <a:ea typeface="ヒラギノ角ゴ Pro W3"/>
              </a:rPr>
              <a:t> Mehrarbeit </a:t>
            </a:r>
            <a:br>
              <a:rPr lang="de-DE" sz="1400" b="0" i="0" u="none" strike="noStrike" cap="none" spc="0">
                <a:ln>
                  <a:noFill/>
                </a:ln>
                <a:solidFill>
                  <a:prstClr val="black"/>
                </a:solidFill>
                <a:latin typeface="Arial"/>
                <a:ea typeface="ヒラギノ角ゴ Pro W3"/>
              </a:rPr>
            </a:br>
            <a:r>
              <a:rPr lang="de-DE" sz="1400" b="0" i="0" u="none" strike="noStrike" cap="none" spc="0">
                <a:ln>
                  <a:noFill/>
                </a:ln>
                <a:solidFill>
                  <a:prstClr val="black"/>
                </a:solidFill>
                <a:latin typeface="Arial"/>
                <a:ea typeface="ヒラギノ角ゴ Pro W3"/>
              </a:rPr>
              <a:t></a:t>
            </a:r>
            <a:r>
              <a:rPr lang="de-DE" sz="1400" b="0" i="0" u="none" strike="noStrike" cap="none" spc="0">
                <a:ln>
                  <a:noFill/>
                </a:ln>
                <a:solidFill>
                  <a:prstClr val="black"/>
                </a:solidFill>
                <a:latin typeface="Arial"/>
                <a:ea typeface="ヒラギノ角ゴ Pro W3"/>
              </a:rPr>
              <a:t> „Bestrafung“</a:t>
            </a:r>
            <a:endParaRPr/>
          </a:p>
        </p:txBody>
      </p:sp>
      <p:sp>
        <p:nvSpPr>
          <p:cNvPr id="14" name="Rechteck: abgerundete Ecken 13"/>
          <p:cNvSpPr/>
          <p:nvPr/>
        </p:nvSpPr>
        <p:spPr bwMode="auto">
          <a:xfrm>
            <a:off x="8389028" y="4442681"/>
            <a:ext cx="3600001" cy="1384994"/>
          </a:xfrm>
          <a:prstGeom prst="roundRect">
            <a:avLst>
              <a:gd name="adj" fmla="val 0"/>
            </a:avLst>
          </a:prstGeom>
          <a:solidFill>
            <a:srgbClr val="E2E9F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noAutofit/>
          </a:bodyPr>
          <a:lstStyle/>
          <a:p>
            <a:pPr marL="174625" marR="0" lvl="0" indent="-174625"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Verbleibt auf Reproduktionsebene </a:t>
            </a:r>
            <a:br>
              <a:rPr lang="de-DE" sz="1400" b="0" i="0" u="none" strike="noStrike" cap="none" spc="0">
                <a:ln>
                  <a:noFill/>
                </a:ln>
                <a:solidFill>
                  <a:prstClr val="black"/>
                </a:solidFill>
                <a:latin typeface="Arial"/>
                <a:ea typeface="ヒラギノ角ゴ Pro W3"/>
              </a:rPr>
            </a:br>
            <a:r>
              <a:rPr lang="de-DE" sz="1400" b="0" i="0" u="none" strike="noStrike" cap="none" spc="0">
                <a:ln>
                  <a:noFill/>
                </a:ln>
                <a:solidFill>
                  <a:prstClr val="black"/>
                </a:solidFill>
                <a:latin typeface="Arial"/>
                <a:ea typeface="ヒラギノ角ゴ Pro W3"/>
              </a:rPr>
              <a:t>(AFB I)</a:t>
            </a:r>
            <a:endParaRPr lang="de-DE" sz="1400" b="0" i="0" u="none" strike="noStrike" cap="none" spc="0">
              <a:ln>
                <a:noFill/>
              </a:ln>
              <a:solidFill>
                <a:srgbClr val="FFFFFF"/>
              </a:solidFill>
              <a:latin typeface="Arial"/>
              <a:ea typeface="ヒラギノ角ゴ Pro W3"/>
            </a:endParaRPr>
          </a:p>
          <a:p>
            <a:pPr marL="174625" marR="0" lvl="0" indent="-174625"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Arial"/>
                <a:ea typeface="ヒラギノ角ゴ Pro W3"/>
              </a:rPr>
              <a:t>Ermöglicht das Einbeziehen von Sozialformen &amp; interdisziplinären Kompetenzen</a:t>
            </a:r>
            <a:endParaRPr lang="de-DE" sz="1400" b="0" i="0" u="none" strike="noStrike" cap="none" spc="0">
              <a:ln>
                <a:noFill/>
              </a:ln>
              <a:solidFill>
                <a:srgbClr val="FFFFFF"/>
              </a:solidFill>
              <a:latin typeface="Arial"/>
              <a:ea typeface="ヒラギノ角ゴ Pro W3"/>
            </a:endParaRPr>
          </a:p>
        </p:txBody>
      </p:sp>
      <p:sp>
        <p:nvSpPr>
          <p:cNvPr id="15" name="Textfeld 14"/>
          <p:cNvSpPr txBox="1"/>
          <p:nvPr/>
        </p:nvSpPr>
        <p:spPr bwMode="auto">
          <a:xfrm>
            <a:off x="1226953" y="5943487"/>
            <a:ext cx="1600118" cy="338554"/>
          </a:xfrm>
          <a:prstGeom prst="rect">
            <a:avLst/>
          </a:prstGeom>
          <a:noFill/>
          <a:ln>
            <a:noFill/>
          </a:ln>
        </p:spPr>
        <p:txBody>
          <a:bodyPr wrap="none" rtlCol="0">
            <a:spAutoFit/>
          </a:bodyPr>
          <a:lstStyle/>
          <a:p>
            <a:pPr algn="l">
              <a:spcAft>
                <a:spcPts val="500"/>
              </a:spcAft>
              <a:defRPr/>
            </a:pPr>
            <a:r>
              <a:rPr lang="de-DE" sz="1600" b="1">
                <a:solidFill>
                  <a:srgbClr val="00B050"/>
                </a:solidFill>
              </a:rPr>
              <a:t>+ GEEIGNET +</a:t>
            </a:r>
            <a:endParaRPr/>
          </a:p>
        </p:txBody>
      </p:sp>
      <p:sp>
        <p:nvSpPr>
          <p:cNvPr id="16" name="Textfeld 15"/>
          <p:cNvSpPr txBox="1"/>
          <p:nvPr/>
        </p:nvSpPr>
        <p:spPr bwMode="auto">
          <a:xfrm>
            <a:off x="4899193" y="5943487"/>
            <a:ext cx="2417650" cy="338554"/>
          </a:xfrm>
          <a:prstGeom prst="rect">
            <a:avLst/>
          </a:prstGeom>
          <a:noFill/>
          <a:ln>
            <a:noFill/>
          </a:ln>
        </p:spPr>
        <p:txBody>
          <a:bodyPr wrap="none" rtlCol="0">
            <a:spAutoFit/>
          </a:bodyPr>
          <a:lstStyle/>
          <a:p>
            <a:pPr algn="l">
              <a:spcAft>
                <a:spcPts val="500"/>
              </a:spcAft>
              <a:defRPr/>
            </a:pPr>
            <a:r>
              <a:rPr lang="de-DE" sz="1600" b="1">
                <a:solidFill>
                  <a:srgbClr val="E63946"/>
                </a:solidFill>
              </a:rPr>
              <a:t>- EHER UNGEEIGNET -</a:t>
            </a:r>
            <a:endParaRPr/>
          </a:p>
        </p:txBody>
      </p:sp>
      <p:sp>
        <p:nvSpPr>
          <p:cNvPr id="17" name="Textfeld 16"/>
          <p:cNvSpPr txBox="1"/>
          <p:nvPr/>
        </p:nvSpPr>
        <p:spPr bwMode="auto">
          <a:xfrm>
            <a:off x="8901271" y="5970171"/>
            <a:ext cx="2575513" cy="338554"/>
          </a:xfrm>
          <a:prstGeom prst="rect">
            <a:avLst/>
          </a:prstGeom>
          <a:noFill/>
          <a:ln>
            <a:noFill/>
          </a:ln>
        </p:spPr>
        <p:txBody>
          <a:bodyPr wrap="none" rtlCol="0">
            <a:spAutoFit/>
          </a:bodyPr>
          <a:lstStyle/>
          <a:p>
            <a:pPr algn="l">
              <a:spcAft>
                <a:spcPts val="500"/>
              </a:spcAft>
              <a:defRPr/>
            </a:pPr>
            <a:r>
              <a:rPr lang="de-DE" sz="1600" b="1">
                <a:solidFill>
                  <a:srgbClr val="EC7206"/>
                </a:solidFill>
              </a:rPr>
              <a:t>~ SITUATIV GEEIGNET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1" name="Grafik 10"/>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564469" y="1457361"/>
            <a:ext cx="5040000" cy="3943276"/>
          </a:xfrm>
          <a:prstGeom prst="rect">
            <a:avLst/>
          </a:prstGeom>
        </p:spPr>
      </p:pic>
      <p:sp>
        <p:nvSpPr>
          <p:cNvPr id="2" name="Titel 1"/>
          <p:cNvSpPr>
            <a:spLocks noGrp="1"/>
          </p:cNvSpPr>
          <p:nvPr>
            <p:ph type="title"/>
          </p:nvPr>
        </p:nvSpPr>
        <p:spPr bwMode="auto"/>
        <p:txBody>
          <a:bodyPr/>
          <a:lstStyle/>
          <a:p>
            <a:pPr>
              <a:defRPr/>
            </a:pPr>
            <a:r>
              <a:rPr lang="de-DE"/>
              <a:t>Differenzierungsanalyse – Wember-Raute</a:t>
            </a:r>
            <a:endParaRPr/>
          </a:p>
        </p:txBody>
      </p:sp>
      <p:sp>
        <p:nvSpPr>
          <p:cNvPr id="3" name="Inhaltsplatzhalter 2"/>
          <p:cNvSpPr>
            <a:spLocks noGrp="1"/>
          </p:cNvSpPr>
          <p:nvPr>
            <p:ph sz="quarter" idx="10"/>
          </p:nvPr>
        </p:nvSpPr>
        <p:spPr bwMode="auto"/>
        <p:txBody>
          <a:bodyPr/>
          <a:lstStyle/>
          <a:p>
            <a:pPr>
              <a:spcBef>
                <a:spcPts val="0"/>
              </a:spcBef>
              <a:defRPr sz="1800"/>
            </a:pPr>
            <a:r>
              <a:rPr lang="de-DE"/>
              <a:t>Differenzierungsmodell für gemeinsames, zielgleiches und -differentes Lernen</a:t>
            </a:r>
            <a:endParaRPr/>
          </a:p>
          <a:p>
            <a:pPr>
              <a:spcBef>
                <a:spcPts val="0"/>
              </a:spcBef>
              <a:defRPr sz="1800"/>
            </a:pPr>
            <a:r>
              <a:rPr lang="de-DE"/>
              <a:t>Orientierungsrahmen hinsichtlich Anforderungen des Kernlehrplans</a:t>
            </a:r>
            <a:endParaRPr/>
          </a:p>
          <a:p>
            <a:pPr>
              <a:spcBef>
                <a:spcPts val="0"/>
              </a:spcBef>
              <a:defRPr sz="1800" b="1"/>
            </a:pPr>
            <a:r>
              <a:rPr lang="de-DE"/>
              <a:t>Voraussetzung</a:t>
            </a:r>
            <a:r>
              <a:rPr lang="de-DE" b="0"/>
              <a:t>: Themengleichheit bzw. -ähnlichkeit</a:t>
            </a:r>
            <a:endParaRPr/>
          </a:p>
          <a:p>
            <a:pPr>
              <a:spcBef>
                <a:spcPts val="0"/>
              </a:spcBef>
              <a:defRPr sz="1800" b="1"/>
            </a:pPr>
            <a:r>
              <a:rPr lang="de-DE"/>
              <a:t>Grundgedanke</a:t>
            </a:r>
            <a:endParaRPr/>
          </a:p>
        </p:txBody>
      </p:sp>
      <p:sp>
        <p:nvSpPr>
          <p:cNvPr id="5" name="Textplatzhalter 4"/>
          <p:cNvSpPr>
            <a:spLocks noGrp="1"/>
          </p:cNvSpPr>
          <p:nvPr>
            <p:ph type="body" sz="quarter" idx="13"/>
          </p:nvPr>
        </p:nvSpPr>
        <p:spPr bwMode="auto">
          <a:xfrm>
            <a:off x="226800" y="6308725"/>
            <a:ext cx="2772000" cy="396875"/>
          </a:xfrm>
        </p:spPr>
        <p:txBody>
          <a:bodyPr/>
          <a:lstStyle/>
          <a:p>
            <a:pPr>
              <a:defRPr/>
            </a:pPr>
            <a:r>
              <a:rPr lang="de-DE"/>
              <a:t>Quellen: </a:t>
            </a:r>
            <a:endParaRPr/>
          </a:p>
          <a:p>
            <a:pPr>
              <a:defRPr/>
            </a:pPr>
            <a:r>
              <a:rPr lang="de-DE"/>
              <a:t>Stahl-Morabito und Melzer 2018; Küpper 2021</a:t>
            </a:r>
            <a:endParaRPr/>
          </a:p>
        </p:txBody>
      </p:sp>
      <p:graphicFrame>
        <p:nvGraphicFramePr>
          <p:cNvPr id="6" name="Inhaltsplatzhalter 9"/>
          <p:cNvGraphicFramePr>
            <a:graphicFrameLocks xmlns:a="http://schemas.openxmlformats.org/drawingml/2006/main"/>
          </p:cNvGraphicFramePr>
          <p:nvPr/>
        </p:nvGraphicFramePr>
        <p:xfrm>
          <a:off x="227013" y="3740435"/>
          <a:ext cx="5761037" cy="2276929"/>
          <a:chOff x="0" y="0"/>
          <a:chExt cx="5761037" cy="2276929"/>
        </p:xfrm>
        <a:graphic>
          <a:graphicData uri="http://schemas.openxmlformats.org/drawingml/2006/diagram">
            <dgm:relIds xmlns:dgm="http://schemas.openxmlformats.org/drawingml/2006/diagram" xmlns:r="http://schemas.openxmlformats.org/officeDocument/2006/relationships" r:dm="rId6" r:lo="rId8" r:qs="rId9" r:cs="rId7"/>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Entstehung des Inklusionsbegriffs: Salamanca-Erklärung</a:t>
            </a:r>
            <a:endParaRPr/>
          </a:p>
        </p:txBody>
      </p:sp>
      <p:sp>
        <p:nvSpPr>
          <p:cNvPr id="3" name="Inhaltsplatzhalter 2"/>
          <p:cNvSpPr>
            <a:spLocks noGrp="1"/>
          </p:cNvSpPr>
          <p:nvPr>
            <p:ph sz="quarter" idx="10"/>
          </p:nvPr>
        </p:nvSpPr>
        <p:spPr bwMode="auto"/>
        <p:txBody>
          <a:bodyPr/>
          <a:lstStyle/>
          <a:p>
            <a:pPr>
              <a:defRPr/>
            </a:pPr>
            <a:r>
              <a:rPr lang="de-DE"/>
              <a:t>Schritte zur </a:t>
            </a:r>
            <a:r>
              <a:rPr lang="de-DE" i="1"/>
              <a:t>Umsetzung von Bildung für Alle</a:t>
            </a:r>
            <a:endParaRPr/>
          </a:p>
          <a:p>
            <a:pPr>
              <a:defRPr/>
            </a:pPr>
            <a:endParaRPr lang="de-DE"/>
          </a:p>
          <a:p>
            <a:pPr>
              <a:defRPr/>
            </a:pPr>
            <a:r>
              <a:rPr lang="de-DE" b="1"/>
              <a:t>Salamanca im Juni 1994</a:t>
            </a:r>
            <a:endParaRPr/>
          </a:p>
          <a:p>
            <a:pPr lvl="1">
              <a:defRPr/>
            </a:pPr>
            <a:r>
              <a:rPr lang="de-DE"/>
              <a:t>Treffen von über 300 Teilnehmenden</a:t>
            </a:r>
            <a:endParaRPr/>
          </a:p>
          <a:p>
            <a:pPr lvl="1">
              <a:defRPr/>
            </a:pPr>
            <a:r>
              <a:rPr lang="de-DE"/>
              <a:t>Repräsentierten 92 Regierungen und 25 internationale Organisationen</a:t>
            </a:r>
            <a:endParaRPr/>
          </a:p>
          <a:p>
            <a:pPr>
              <a:defRPr/>
            </a:pPr>
            <a:endParaRPr lang="de-DE"/>
          </a:p>
          <a:p>
            <a:pPr>
              <a:defRPr/>
            </a:pPr>
            <a:r>
              <a:rPr lang="de-DE" b="1"/>
              <a:t>Ergebnis: Salamanca-Erklärung</a:t>
            </a:r>
            <a:endParaRPr/>
          </a:p>
          <a:p>
            <a:pPr lvl="1">
              <a:defRPr/>
            </a:pPr>
            <a:r>
              <a:rPr lang="de-DE"/>
              <a:t>Bekräftigt das Recht jedes Menschen auf Bildung</a:t>
            </a:r>
            <a:endParaRPr/>
          </a:p>
          <a:p>
            <a:pPr lvl="1">
              <a:defRPr/>
            </a:pPr>
            <a:r>
              <a:rPr lang="de-DE"/>
              <a:t>Beschreibt die positiven internationalen Erfahrungen der integrativen Beschulung</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UNESCO 1994</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Wember-Raute</a:t>
            </a:r>
            <a:endParaRPr/>
          </a:p>
        </p:txBody>
      </p:sp>
      <p:graphicFrame>
        <p:nvGraphicFramePr>
          <p:cNvPr id="5" name="Tabelle 5"/>
          <p:cNvGraphicFramePr>
            <a:graphicFrameLocks xmlns:a="http://schemas.openxmlformats.org/drawingml/2006/main" noGrp="1"/>
          </p:cNvGraphicFramePr>
          <p:nvPr>
            <p:ph sz="quarter" idx="10"/>
          </p:nvPr>
        </p:nvGraphicFramePr>
        <p:xfrm>
          <a:off x="227012" y="1016000"/>
          <a:ext cx="11739600" cy="5122800"/>
        </p:xfrm>
        <a:graphic>
          <a:graphicData uri="http://schemas.openxmlformats.org/drawingml/2006/table">
            <a:tbl>
              <a:tblPr firstRow="1" firstCol="0" lastRow="0" lastCol="0" bandRow="1" bandCol="0">
                <a:tableStyleId>{21E4AEA4-8DFA-4A89-87EB-49C32662AFE0}</a:tableStyleId>
              </a:tblPr>
              <a:tblGrid>
                <a:gridCol w="1090647"/>
                <a:gridCol w="2291115"/>
                <a:gridCol w="3173479"/>
                <a:gridCol w="5184359"/>
              </a:tblGrid>
              <a:tr h="756000">
                <a:tc>
                  <a:txBody>
                    <a:bodyPr/>
                    <a:p>
                      <a:pPr>
                        <a:defRPr/>
                      </a:pPr>
                      <a:endParaRPr lang="de-DE" sz="1600"/>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defRPr/>
                      </a:pPr>
                      <a:r>
                        <a:rPr lang="de-DE" sz="1600"/>
                        <a:t>Niveaustufen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defRPr/>
                      </a:pPr>
                      <a:r>
                        <a:rPr lang="de-DE" sz="1600"/>
                        <a:t>Anforderungen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defRPr/>
                      </a:pPr>
                      <a:r>
                        <a:rPr lang="de-DE" sz="1600"/>
                        <a:t>Maßnahmen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1152000">
                <a:tc>
                  <a:txBody>
                    <a:bodyPr/>
                    <a:p>
                      <a:pPr>
                        <a:defRPr/>
                      </a:pPr>
                      <a:endParaRPr lang="de-DE" sz="1400"/>
                    </a:p>
                  </a:txBody>
                  <a:tcPr>
                    <a:lnL w="12700" algn="ctr">
                      <a:solidFill>
                        <a:schemeClr val="tx1"/>
                      </a:solidFill>
                    </a:lnL>
                    <a:lnR w="12700" algn="ctr">
                      <a:solidFill>
                        <a:schemeClr val="tx1"/>
                      </a:solidFill>
                    </a:lnR>
                    <a:lnT w="12700" algn="ctr">
                      <a:solidFill>
                        <a:schemeClr val="tx1"/>
                      </a:solidFill>
                    </a:lnT>
                    <a:lnB w="28575"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1400"/>
                        <a:t>Erweiterungsstufe II</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tcPr>
                </a:tc>
                <a:tc>
                  <a:txBody>
                    <a:bodyPr/>
                    <a:p>
                      <a:pPr marL="0" marR="0" lvl="0" indent="0" algn="l" defTabSz="457200">
                        <a:lnSpc>
                          <a:spcPct val="100000"/>
                        </a:lnSpc>
                        <a:spcBef>
                          <a:spcPts val="0"/>
                        </a:spcBef>
                        <a:spcAft>
                          <a:spcPts val="0"/>
                        </a:spcAft>
                        <a:buClrTx/>
                        <a:buSzTx/>
                        <a:buFontTx/>
                        <a:buNone/>
                        <a:defRPr sz="1400" b="1"/>
                      </a:pPr>
                      <a:r>
                        <a:rPr lang="de-DE" sz="1400" b="1" i="0" u="none" strike="noStrike" cap="none" spc="0">
                          <a:ln>
                            <a:noFill/>
                          </a:ln>
                          <a:solidFill>
                            <a:prstClr val="black"/>
                          </a:solidFill>
                          <a:latin typeface="+mn-lt"/>
                          <a:ea typeface="+mn-ea"/>
                          <a:cs typeface="+mn-cs"/>
                        </a:rPr>
                        <a:t>Begabte &amp; motivierte Lernende</a:t>
                      </a:r>
                      <a:endParaRPr/>
                    </a:p>
                    <a:p>
                      <a:pPr marL="0" marR="0" lvl="0" indent="0" algn="l" defTabSz="457200">
                        <a:lnSpc>
                          <a:spcPct val="100000"/>
                        </a:lnSpc>
                        <a:spcBef>
                          <a:spcPts val="0"/>
                        </a:spcBef>
                        <a:spcAft>
                          <a:spcPts val="0"/>
                        </a:spcAft>
                        <a:buClrTx/>
                        <a:buSzTx/>
                        <a:buFontTx/>
                        <a:buNone/>
                        <a:defRPr sz="1400" b="1"/>
                      </a:pPr>
                      <a:r>
                        <a:rPr lang="de-DE" sz="1400" b="1" i="0" u="none" strike="noStrike" cap="none" spc="0">
                          <a:ln>
                            <a:noFill/>
                          </a:ln>
                          <a:solidFill>
                            <a:prstClr val="black"/>
                          </a:solidFill>
                          <a:latin typeface="+mn-lt"/>
                          <a:ea typeface="+mn-ea"/>
                          <a:cs typeface="+mn-cs"/>
                        </a:rPr>
                        <a:t>Angebot</a:t>
                      </a:r>
                      <a:r>
                        <a:rPr lang="de-DE" sz="1400" b="0" i="0" u="none" strike="noStrike" cap="none" spc="0">
                          <a:ln>
                            <a:noFill/>
                          </a:ln>
                          <a:solidFill>
                            <a:prstClr val="black"/>
                          </a:solidFill>
                          <a:latin typeface="+mn-lt"/>
                          <a:ea typeface="+mn-ea"/>
                          <a:cs typeface="+mn-cs"/>
                        </a:rPr>
                        <a:t>: Vertiefend</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tcPr>
                </a:tc>
                <a:tc>
                  <a:txBody>
                    <a:bodyPr/>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mn-lt"/>
                          <a:ea typeface="+mn-ea"/>
                          <a:cs typeface="+mn-cs"/>
                        </a:rPr>
                        <a:t>Schulergänzende Maßnahmen (NRW-Schülerakademie; Informatik-Olympiade; Biber-Wettbewerb)</a:t>
                      </a:r>
                      <a:endParaRPr/>
                    </a:p>
                    <a:p>
                      <a:pPr marL="177800" marR="0" lvl="0" indent="-177800" algn="l" defTabSz="457200">
                        <a:lnSpc>
                          <a:spcPct val="100000"/>
                        </a:lnSpc>
                        <a:spcBef>
                          <a:spcPts val="0"/>
                        </a:spcBef>
                        <a:spcAft>
                          <a:spcPts val="0"/>
                        </a:spcAft>
                        <a:buClrTx/>
                        <a:buSzPct val="100000"/>
                        <a:buFont typeface="Arial"/>
                        <a:buChar char="•"/>
                        <a:defRPr sz="1400"/>
                      </a:pPr>
                      <a:r>
                        <a:rPr lang="de-DE" sz="1400" b="0" i="0" u="none" strike="noStrike" cap="none" spc="0">
                          <a:ln>
                            <a:noFill/>
                          </a:ln>
                          <a:solidFill>
                            <a:prstClr val="black"/>
                          </a:solidFill>
                          <a:latin typeface="+mn-lt"/>
                          <a:ea typeface="+mn-ea"/>
                          <a:cs typeface="+mn-cs"/>
                        </a:rPr>
                        <a:t>Enrichment (z. B. Differenzierte Aufgabenformate; Tempoaufgaben; offene Unterrichtsformen)</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tcPr>
                </a:tc>
              </a:tr>
              <a:tr h="756000">
                <a:tc rowSpan="3">
                  <a:txBody>
                    <a:bodyPr/>
                    <a:p>
                      <a:pPr algn="ctr">
                        <a:defRPr/>
                      </a:pPr>
                      <a:r>
                        <a:rPr lang="de-DE" sz="1400" b="1"/>
                        <a:t>Zentrales Niveau</a:t>
                      </a:r>
                      <a:endParaRPr/>
                    </a:p>
                  </a:txBody>
                  <a:tcPr anchor="ctr">
                    <a:lnL w="28575" algn="ctr">
                      <a:solidFill>
                        <a:schemeClr val="tx1"/>
                      </a:solidFill>
                    </a:lnL>
                    <a:lnR w="12700" algn="ctr">
                      <a:solidFill>
                        <a:schemeClr val="tx1"/>
                      </a:solidFill>
                    </a:lnR>
                    <a:lnT w="28575" algn="ctr">
                      <a:solidFill>
                        <a:schemeClr val="tx1"/>
                      </a:solidFill>
                    </a:lnT>
                    <a:lnB w="28575" algn="ctr">
                      <a:solidFill>
                        <a:schemeClr val="tx1"/>
                      </a:solidFill>
                    </a:lnB>
                  </a:tcPr>
                </a:tc>
                <a:tc>
                  <a:txBody>
                    <a:bodyPr/>
                    <a:p>
                      <a:pPr algn="l" defTabSz="457200">
                        <a:defRPr sz="1800"/>
                      </a:pPr>
                      <a:r>
                        <a:rPr lang="de-DE" sz="1400"/>
                        <a:t>Erweiterungsstufe I</a:t>
                      </a:r>
                      <a:endParaRPr/>
                    </a:p>
                  </a:txBody>
                  <a:tcPr marL="46293" marR="46293" marT="46293" marB="46293">
                    <a:lnL w="12700" algn="ctr">
                      <a:solidFill>
                        <a:schemeClr val="tx1"/>
                      </a:solidFill>
                    </a:lnL>
                    <a:lnR w="12700" algn="ctr">
                      <a:solidFill>
                        <a:schemeClr val="tx1"/>
                      </a:solidFill>
                    </a:lnR>
                    <a:lnT w="28575" algn="ctr">
                      <a:solidFill>
                        <a:schemeClr val="tx1"/>
                      </a:solidFill>
                    </a:lnT>
                    <a:lnB w="12700" algn="ctr">
                      <a:solidFill>
                        <a:schemeClr val="tx1"/>
                      </a:solidFill>
                    </a:lnB>
                  </a:tcPr>
                </a:tc>
                <a:tc>
                  <a:txBody>
                    <a:bodyPr/>
                    <a:p>
                      <a:pPr algn="l" defTabSz="457200">
                        <a:defRPr sz="1400" b="1"/>
                      </a:pPr>
                      <a:r>
                        <a:rPr lang="de-DE"/>
                        <a:t>Leistungsstarke Lernende</a:t>
                      </a:r>
                      <a:endParaRPr/>
                    </a:p>
                    <a:p>
                      <a:pPr algn="l" defTabSz="457200">
                        <a:defRPr sz="1400" b="1"/>
                      </a:pPr>
                      <a:r>
                        <a:rPr lang="de-DE"/>
                        <a:t>Angebot</a:t>
                      </a:r>
                      <a:r>
                        <a:rPr lang="de-DE" b="0"/>
                        <a:t>: Weiterführend</a:t>
                      </a:r>
                      <a:endParaRPr/>
                    </a:p>
                  </a:txBody>
                  <a:tcPr marL="46293" marR="46293" marT="46293" marB="46293">
                    <a:lnL w="12700" algn="ctr">
                      <a:solidFill>
                        <a:schemeClr val="tx1"/>
                      </a:solidFill>
                    </a:lnL>
                    <a:lnR w="12700" algn="ctr">
                      <a:solidFill>
                        <a:schemeClr val="tx1"/>
                      </a:solidFill>
                    </a:lnR>
                    <a:lnT w="28575" algn="ctr">
                      <a:solidFill>
                        <a:schemeClr val="tx1"/>
                      </a:solidFill>
                    </a:lnT>
                    <a:lnB w="12700" algn="ctr">
                      <a:solidFill>
                        <a:schemeClr val="tx1"/>
                      </a:solidFill>
                    </a:lnB>
                  </a:tcPr>
                </a:tc>
                <a:tc>
                  <a:txBody>
                    <a:bodyPr/>
                    <a:p>
                      <a:pPr marL="177800" indent="-177800" algn="l" defTabSz="457200">
                        <a:buSzPct val="100000"/>
                        <a:buFont typeface="Arial"/>
                        <a:buChar char="•"/>
                        <a:defRPr sz="1400"/>
                      </a:pPr>
                      <a:r>
                        <a:rPr lang="de-DE"/>
                        <a:t>Herausfordernde Lernaufgaben</a:t>
                      </a:r>
                      <a:endParaRPr/>
                    </a:p>
                    <a:p>
                      <a:pPr marL="177800" indent="-177800" algn="l" defTabSz="457200">
                        <a:buSzPct val="100000"/>
                        <a:buFont typeface="Arial"/>
                        <a:buChar char="•"/>
                        <a:defRPr sz="1400"/>
                      </a:pPr>
                      <a:r>
                        <a:rPr lang="de-DE"/>
                        <a:t>Akzeleration (z. B. Tempoaufgaben)</a:t>
                      </a:r>
                      <a:endParaRPr/>
                    </a:p>
                  </a:txBody>
                  <a:tcPr marL="46293" marR="46293" marT="46293" marB="46293">
                    <a:lnL w="12700" algn="ctr">
                      <a:solidFill>
                        <a:schemeClr val="tx1"/>
                      </a:solidFill>
                    </a:lnL>
                    <a:lnR w="28575" algn="ctr">
                      <a:solidFill>
                        <a:schemeClr val="tx1"/>
                      </a:solidFill>
                    </a:lnR>
                    <a:lnT w="28575" algn="ctr">
                      <a:solidFill>
                        <a:schemeClr val="tx1"/>
                      </a:solidFill>
                    </a:lnT>
                    <a:lnB w="12700" algn="ctr">
                      <a:solidFill>
                        <a:schemeClr val="tx1"/>
                      </a:solidFill>
                    </a:lnB>
                  </a:tcPr>
                </a:tc>
              </a:tr>
              <a:tr h="756000">
                <a:tc vMerge="1">
                  <a:txBody>
                    <a:bodyPr/>
                    <a:p>
                      <a:pPr>
                        <a:defRPr/>
                      </a:pPr>
                      <a:endParaRPr lang="de-DE" sz="1400"/>
                    </a:p>
                  </a:txBody>
                  <a:tcPr/>
                </a:tc>
                <a:tc>
                  <a:txBody>
                    <a:bodyPr/>
                    <a:p>
                      <a:pPr algn="l" defTabSz="457200">
                        <a:defRPr sz="1800"/>
                      </a:pPr>
                      <a:r>
                        <a:rPr lang="de-DE" sz="1400"/>
                        <a:t>Basisstufe</a:t>
                      </a:r>
                      <a:endParaRPr/>
                    </a:p>
                  </a:txBody>
                  <a:tcPr marL="46293" marR="46293" marT="46293" marB="46293">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defTabSz="457200">
                        <a:defRPr sz="1400" b="1"/>
                      </a:pPr>
                      <a:r>
                        <a:rPr lang="de-DE"/>
                        <a:t>Grundanforderung</a:t>
                      </a:r>
                      <a:endParaRPr/>
                    </a:p>
                    <a:p>
                      <a:pPr algn="l" defTabSz="457200">
                        <a:defRPr sz="1400" b="1"/>
                      </a:pPr>
                      <a:r>
                        <a:rPr lang="de-DE"/>
                        <a:t>Angebot</a:t>
                      </a:r>
                      <a:r>
                        <a:rPr lang="de-DE" b="0"/>
                        <a:t>: Curricular</a:t>
                      </a:r>
                      <a:endParaRPr/>
                    </a:p>
                  </a:txBody>
                  <a:tcPr marL="46293" marR="46293" marT="46293" marB="46293">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177800" indent="-177800" algn="l" defTabSz="457200">
                        <a:buSzPct val="100000"/>
                        <a:buFont typeface="Arial"/>
                        <a:buChar char="•"/>
                        <a:defRPr sz="1400"/>
                      </a:pPr>
                      <a:r>
                        <a:rPr lang="de-DE"/>
                        <a:t>Keine individualisierte Hilfe</a:t>
                      </a:r>
                      <a:endParaRPr/>
                    </a:p>
                    <a:p>
                      <a:pPr marL="177800" indent="-177800" algn="l" defTabSz="457200">
                        <a:buSzPct val="100000"/>
                        <a:buFont typeface="Arial"/>
                        <a:buChar char="•"/>
                        <a:defRPr sz="1400"/>
                      </a:pPr>
                      <a:r>
                        <a:rPr lang="de-DE"/>
                        <a:t>Selbstständige Nutzung von Material</a:t>
                      </a:r>
                      <a:endParaRPr/>
                    </a:p>
                  </a:txBody>
                  <a:tcPr marL="46293" marR="46293" marT="46293" marB="46293">
                    <a:lnL w="12700" algn="ctr">
                      <a:solidFill>
                        <a:schemeClr val="tx1"/>
                      </a:solidFill>
                    </a:lnL>
                    <a:lnR w="28575" algn="ctr">
                      <a:solidFill>
                        <a:schemeClr val="tx1"/>
                      </a:solidFill>
                    </a:lnR>
                    <a:lnT w="12700" algn="ctr">
                      <a:solidFill>
                        <a:schemeClr val="tx1"/>
                      </a:solidFill>
                    </a:lnT>
                    <a:lnB w="12700" algn="ctr">
                      <a:solidFill>
                        <a:schemeClr val="tx1"/>
                      </a:solidFill>
                    </a:lnB>
                  </a:tcPr>
                </a:tc>
              </a:tr>
              <a:tr h="946800">
                <a:tc vMerge="1">
                  <a:txBody>
                    <a:bodyPr/>
                    <a:p>
                      <a:pPr>
                        <a:defRPr/>
                      </a:pPr>
                      <a:endParaRPr lang="de-DE" sz="1400"/>
                    </a:p>
                  </a:txBody>
                  <a:tcPr/>
                </a:tc>
                <a:tc>
                  <a:txBody>
                    <a:bodyPr/>
                    <a:p>
                      <a:pPr algn="l" defTabSz="457200">
                        <a:defRPr sz="1800"/>
                      </a:pPr>
                      <a:r>
                        <a:rPr lang="de-DE" sz="1400"/>
                        <a:t>Unterstützungsstufe I</a:t>
                      </a:r>
                      <a:endParaRPr/>
                    </a:p>
                  </a:txBody>
                  <a:tcPr marL="46293" marR="46293" marT="46293" marB="46293">
                    <a:lnL w="12700" algn="ctr">
                      <a:solidFill>
                        <a:schemeClr val="tx1"/>
                      </a:solidFill>
                    </a:lnL>
                    <a:lnR w="12700" algn="ctr">
                      <a:solidFill>
                        <a:schemeClr val="tx1"/>
                      </a:solidFill>
                    </a:lnR>
                    <a:lnT w="12700" algn="ctr">
                      <a:solidFill>
                        <a:schemeClr val="tx1"/>
                      </a:solidFill>
                    </a:lnT>
                    <a:lnB w="28575" algn="ctr">
                      <a:solidFill>
                        <a:schemeClr val="tx1"/>
                      </a:solidFill>
                    </a:lnB>
                  </a:tcPr>
                </a:tc>
                <a:tc>
                  <a:txBody>
                    <a:bodyPr/>
                    <a:p>
                      <a:pPr algn="l" defTabSz="457200">
                        <a:defRPr sz="1400" b="1"/>
                      </a:pPr>
                      <a:r>
                        <a:rPr lang="de-DE"/>
                        <a:t>Leistungsschwache Lernende</a:t>
                      </a:r>
                      <a:endParaRPr/>
                    </a:p>
                    <a:p>
                      <a:pPr algn="l" defTabSz="457200">
                        <a:defRPr sz="1400" b="1"/>
                      </a:pPr>
                      <a:r>
                        <a:rPr lang="de-DE"/>
                        <a:t>Angebot</a:t>
                      </a:r>
                      <a:r>
                        <a:rPr lang="de-DE" b="0"/>
                        <a:t>: Differenziert</a:t>
                      </a:r>
                      <a:endParaRPr/>
                    </a:p>
                  </a:txBody>
                  <a:tcPr marL="46293" marR="46293" marT="46293" marB="46293">
                    <a:lnL w="12700" algn="ctr">
                      <a:solidFill>
                        <a:schemeClr val="tx1"/>
                      </a:solidFill>
                    </a:lnL>
                    <a:lnR w="12700" algn="ctr">
                      <a:solidFill>
                        <a:schemeClr val="tx1"/>
                      </a:solidFill>
                    </a:lnR>
                    <a:lnT w="12700" algn="ctr">
                      <a:solidFill>
                        <a:schemeClr val="tx1"/>
                      </a:solidFill>
                    </a:lnT>
                    <a:lnB w="28575" algn="ctr">
                      <a:solidFill>
                        <a:schemeClr val="tx1"/>
                      </a:solidFill>
                    </a:lnB>
                  </a:tcPr>
                </a:tc>
                <a:tc>
                  <a:txBody>
                    <a:bodyPr/>
                    <a:p>
                      <a:pPr marL="177800" indent="-177800" algn="l" defTabSz="457200">
                        <a:buSzPct val="100000"/>
                        <a:buFont typeface="Arial"/>
                        <a:buChar char="•"/>
                        <a:defRPr sz="1400"/>
                      </a:pPr>
                      <a:r>
                        <a:rPr lang="de-DE"/>
                        <a:t>Zusätzliche Hilfsmittel (z. B. gestufte Lernhilfen)</a:t>
                      </a:r>
                      <a:endParaRPr/>
                    </a:p>
                    <a:p>
                      <a:pPr marL="177800" indent="-177800" algn="l" defTabSz="457200">
                        <a:buSzPct val="100000"/>
                        <a:buFont typeface="Arial"/>
                        <a:buChar char="•"/>
                        <a:defRPr sz="1400"/>
                      </a:pPr>
                      <a:r>
                        <a:rPr lang="de-DE"/>
                        <a:t>Adaptierte Medien</a:t>
                      </a:r>
                      <a:endParaRPr/>
                    </a:p>
                    <a:p>
                      <a:pPr marL="177800" indent="-177800" algn="l" defTabSz="457200">
                        <a:buSzPct val="100000"/>
                        <a:buFont typeface="Arial"/>
                        <a:buChar char="•"/>
                        <a:defRPr sz="1400"/>
                      </a:pPr>
                      <a:r>
                        <a:rPr lang="de-DE"/>
                        <a:t>Adaptierte Arbeitsaufträge (Umfang, Zeit, Zugang, Niveau, Grad der Offenheit)</a:t>
                      </a:r>
                      <a:endParaRPr/>
                    </a:p>
                  </a:txBody>
                  <a:tcPr marL="46293" marR="46293" marT="46293" marB="46293">
                    <a:lnL w="12700" algn="ctr">
                      <a:solidFill>
                        <a:schemeClr val="tx1"/>
                      </a:solidFill>
                    </a:lnL>
                    <a:lnR w="28575" algn="ctr">
                      <a:solidFill>
                        <a:schemeClr val="tx1"/>
                      </a:solidFill>
                    </a:lnR>
                    <a:lnT w="12700" algn="ctr">
                      <a:solidFill>
                        <a:schemeClr val="tx1"/>
                      </a:solidFill>
                    </a:lnT>
                    <a:lnB w="28575" algn="ctr">
                      <a:solidFill>
                        <a:schemeClr val="tx1"/>
                      </a:solidFill>
                    </a:lnB>
                  </a:tcPr>
                </a:tc>
              </a:tr>
              <a:tr h="756000">
                <a:tc>
                  <a:txBody>
                    <a:bodyPr/>
                    <a:p>
                      <a:pPr>
                        <a:defRPr/>
                      </a:pPr>
                      <a:endParaRPr lang="de-DE" sz="1400"/>
                    </a:p>
                  </a:txBody>
                  <a:tcPr>
                    <a:lnL w="12700" algn="ctr">
                      <a:solidFill>
                        <a:schemeClr val="tx1"/>
                      </a:solidFill>
                    </a:lnL>
                    <a:lnR w="12700" algn="ctr">
                      <a:solidFill>
                        <a:schemeClr val="tx1"/>
                      </a:solidFill>
                    </a:lnR>
                    <a:lnT w="28575" algn="ctr">
                      <a:solidFill>
                        <a:schemeClr val="tx1"/>
                      </a:solidFill>
                    </a:lnT>
                    <a:lnB w="12700" algn="ctr">
                      <a:solidFill>
                        <a:schemeClr val="tx1"/>
                      </a:solidFill>
                    </a:lnB>
                  </a:tcPr>
                </a:tc>
                <a:tc>
                  <a:txBody>
                    <a:bodyPr/>
                    <a:p>
                      <a:pPr algn="l" defTabSz="457200">
                        <a:defRPr sz="1800"/>
                      </a:pPr>
                      <a:r>
                        <a:rPr lang="de-DE" sz="1400"/>
                        <a:t>Unterstützungsstufe II</a:t>
                      </a:r>
                      <a:endParaRPr/>
                    </a:p>
                  </a:txBody>
                  <a:tcPr marL="46293" marR="46293" marT="46293" marB="46293">
                    <a:lnL w="12700" algn="ctr">
                      <a:solidFill>
                        <a:schemeClr val="tx1"/>
                      </a:solidFill>
                    </a:lnL>
                    <a:lnR w="12700" algn="ctr">
                      <a:solidFill>
                        <a:schemeClr val="tx1"/>
                      </a:solidFill>
                    </a:lnR>
                    <a:lnT w="28575" algn="ctr">
                      <a:solidFill>
                        <a:schemeClr val="tx1"/>
                      </a:solidFill>
                    </a:lnT>
                    <a:lnB w="12700" algn="ctr">
                      <a:solidFill>
                        <a:schemeClr val="tx1"/>
                      </a:solidFill>
                    </a:lnB>
                  </a:tcPr>
                </a:tc>
                <a:tc>
                  <a:txBody>
                    <a:bodyPr/>
                    <a:p>
                      <a:pPr algn="l" defTabSz="457200">
                        <a:defRPr sz="1400" b="1"/>
                      </a:pPr>
                      <a:r>
                        <a:rPr lang="de-DE"/>
                        <a:t>Lernende mit Förderschwerpunkt</a:t>
                      </a:r>
                      <a:endParaRPr/>
                    </a:p>
                    <a:p>
                      <a:pPr algn="l" defTabSz="457200">
                        <a:defRPr sz="1400" b="1"/>
                      </a:pPr>
                      <a:r>
                        <a:rPr lang="de-DE"/>
                        <a:t>Angebot</a:t>
                      </a:r>
                      <a:r>
                        <a:rPr lang="de-DE" b="0"/>
                        <a:t>: Elementar</a:t>
                      </a:r>
                      <a:endParaRPr/>
                    </a:p>
                  </a:txBody>
                  <a:tcPr marL="46293" marR="46293" marT="46293" marB="46293">
                    <a:lnL w="12700" algn="ctr">
                      <a:solidFill>
                        <a:schemeClr val="tx1"/>
                      </a:solidFill>
                    </a:lnL>
                    <a:lnR w="12700" algn="ctr">
                      <a:solidFill>
                        <a:schemeClr val="tx1"/>
                      </a:solidFill>
                    </a:lnR>
                    <a:lnT w="28575" algn="ctr">
                      <a:solidFill>
                        <a:schemeClr val="tx1"/>
                      </a:solidFill>
                    </a:lnT>
                    <a:lnB w="12700" algn="ctr">
                      <a:solidFill>
                        <a:schemeClr val="tx1"/>
                      </a:solidFill>
                    </a:lnB>
                  </a:tcPr>
                </a:tc>
                <a:tc>
                  <a:txBody>
                    <a:bodyPr/>
                    <a:p>
                      <a:pPr marL="177800" indent="-177800" algn="l" defTabSz="457200">
                        <a:buSzPct val="100000"/>
                        <a:buFont typeface="Arial"/>
                        <a:buChar char="•"/>
                        <a:defRPr sz="1400"/>
                      </a:pPr>
                      <a:r>
                        <a:rPr lang="de-DE"/>
                        <a:t>Individuell modifizierte Arbeitsmittel</a:t>
                      </a:r>
                      <a:endParaRPr/>
                    </a:p>
                    <a:p>
                      <a:pPr marL="177800" indent="-177800" algn="l" defTabSz="457200">
                        <a:buSzPct val="100000"/>
                        <a:buFont typeface="Arial"/>
                        <a:buChar char="•"/>
                        <a:defRPr sz="1400"/>
                      </a:pPr>
                      <a:r>
                        <a:rPr lang="de-DE"/>
                        <a:t>Personelle Unterstützung</a:t>
                      </a:r>
                      <a:endParaRPr/>
                    </a:p>
                  </a:txBody>
                  <a:tcPr marL="46293" marR="46293" marT="46293" marB="46293">
                    <a:lnL w="12700" algn="ctr">
                      <a:solidFill>
                        <a:schemeClr val="tx1"/>
                      </a:solidFill>
                    </a:lnL>
                    <a:lnR w="12700" algn="ctr">
                      <a:solidFill>
                        <a:schemeClr val="tx1"/>
                      </a:solidFill>
                    </a:lnR>
                    <a:lnT w="28575" algn="ctr">
                      <a:solidFill>
                        <a:schemeClr val="tx1"/>
                      </a:solidFill>
                    </a:lnT>
                    <a:lnB w="12700" algn="ctr">
                      <a:solidFill>
                        <a:schemeClr val="tx1"/>
                      </a:solidFill>
                    </a:lnB>
                  </a:tcPr>
                </a:tc>
              </a:tr>
            </a:tbl>
          </a:graphicData>
        </a:graphic>
      </p:graphicFrame>
      <p:sp>
        <p:nvSpPr>
          <p:cNvPr id="4" name="Textplatzhalter 3"/>
          <p:cNvSpPr>
            <a:spLocks noGrp="1"/>
          </p:cNvSpPr>
          <p:nvPr>
            <p:ph type="body" sz="quarter" idx="11"/>
          </p:nvPr>
        </p:nvSpPr>
        <p:spPr bwMode="auto"/>
        <p:txBody>
          <a:bodyPr/>
          <a:lstStyle/>
          <a:p>
            <a:pPr marL="0" indent="0">
              <a:spcBef>
                <a:spcPts val="0"/>
              </a:spcBef>
              <a:buSzTx/>
              <a:buNone/>
              <a:defRPr sz="1000"/>
            </a:pPr>
            <a:r>
              <a:rPr lang="de-DE"/>
              <a:t>Quellen: </a:t>
            </a:r>
            <a:endParaRPr/>
          </a:p>
          <a:p>
            <a:pPr marL="0" indent="0">
              <a:spcBef>
                <a:spcPts val="0"/>
              </a:spcBef>
              <a:buSzTx/>
              <a:buNone/>
              <a:defRPr sz="1000"/>
            </a:pPr>
            <a:r>
              <a:rPr lang="de-DE"/>
              <a:t>KMK 2015; Küpper 2021</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Lernstrukturgitter als Ausgangspunkt der Differenzierungsmatrix</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Sasse und Schulzeck 2013</a:t>
            </a:r>
            <a:endParaRPr/>
          </a:p>
        </p:txBody>
      </p:sp>
      <p:sp>
        <p:nvSpPr>
          <p:cNvPr id="8" name="Textplatzhalter 5"/>
          <p:cNvSpPr>
            <a:spLocks noGrp="1"/>
          </p:cNvSpPr>
          <p:nvPr>
            <p:ph sz="quarter" idx="10"/>
          </p:nvPr>
        </p:nvSpPr>
        <p:spPr bwMode="auto">
          <a:xfrm>
            <a:off x="227013" y="1233488"/>
            <a:ext cx="5761037" cy="5040312"/>
          </a:xfrm>
        </p:spPr>
        <p:txBody>
          <a:bodyPr>
            <a:normAutofit lnSpcReduction="10000"/>
          </a:bodyPr>
          <a:lstStyle/>
          <a:p>
            <a:pPr>
              <a:defRPr/>
            </a:pPr>
            <a:r>
              <a:rPr lang="de-DE" b="1"/>
              <a:t>Entwicklungspsychologisches Instrument zur Planung von Unterricht</a:t>
            </a:r>
            <a:endParaRPr/>
          </a:p>
          <a:p>
            <a:pPr lvl="1">
              <a:defRPr/>
            </a:pPr>
            <a:r>
              <a:rPr lang="de-DE"/>
              <a:t>an einem gemeinsamen Lerngegenstand</a:t>
            </a:r>
            <a:endParaRPr/>
          </a:p>
          <a:p>
            <a:pPr lvl="1">
              <a:defRPr/>
            </a:pPr>
            <a:r>
              <a:rPr lang="de-DE"/>
              <a:t>in einer heterogenen bzw. inklusiven Lerngruppe</a:t>
            </a:r>
            <a:endParaRPr/>
          </a:p>
          <a:p>
            <a:pPr>
              <a:defRPr/>
            </a:pPr>
            <a:r>
              <a:rPr lang="de-DE" b="1"/>
              <a:t>Struktur</a:t>
            </a:r>
            <a:endParaRPr/>
          </a:p>
          <a:p>
            <a:pPr lvl="1">
              <a:defRPr/>
            </a:pPr>
            <a:r>
              <a:rPr lang="de-DE"/>
              <a:t>Sachlogische Struktur des Lerngegenstands </a:t>
            </a:r>
            <a:br>
              <a:rPr lang="de-DE"/>
            </a:br>
            <a:r>
              <a:rPr lang="de-DE"/>
              <a:t>(</a:t>
            </a:r>
            <a:r>
              <a:rPr lang="de-DE" b="1"/>
              <a:t>x-Achse</a:t>
            </a:r>
            <a:r>
              <a:rPr lang="de-DE"/>
              <a:t>)</a:t>
            </a:r>
            <a:endParaRPr/>
          </a:p>
          <a:p>
            <a:pPr lvl="1">
              <a:defRPr/>
            </a:pPr>
            <a:r>
              <a:rPr lang="de-DE"/>
              <a:t>Niveau der Lernenden bzgl. des Lerngegenstands (</a:t>
            </a:r>
            <a:r>
              <a:rPr lang="de-DE" b="1"/>
              <a:t>y-Achse</a:t>
            </a:r>
            <a:r>
              <a:rPr lang="de-DE"/>
              <a:t>)</a:t>
            </a:r>
            <a:endParaRPr/>
          </a:p>
          <a:p>
            <a:pPr>
              <a:defRPr/>
            </a:pPr>
            <a:r>
              <a:rPr lang="de-DE" b="1"/>
              <a:t>Kritik</a:t>
            </a:r>
            <a:endParaRPr/>
          </a:p>
          <a:p>
            <a:pPr lvl="1">
              <a:defRPr/>
            </a:pPr>
            <a:r>
              <a:rPr lang="de-DE"/>
              <a:t>Uneindeutigkeit der Ausgangslage von fachlichen Inhalten je nach Lernbereich/Unterrichtsfach</a:t>
            </a:r>
            <a:endParaRPr/>
          </a:p>
        </p:txBody>
      </p:sp>
      <p:pic>
        <p:nvPicPr>
          <p:cNvPr id="9" name="Inhaltsplatzhalter 7" descr="Inhaltsplatzhalter 7"/>
          <p:cNvPicPr>
            <a:picLocks noChangeAspect="1"/>
          </p:cNvPicPr>
          <p:nvPr/>
        </p:nvPicPr>
        <p:blipFill>
          <a:blip r:embed="rId3"/>
          <a:stretch/>
        </p:blipFill>
        <p:spPr bwMode="auto">
          <a:xfrm>
            <a:off x="6203950" y="2404183"/>
            <a:ext cx="5761038" cy="2698922"/>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3" name="Inhaltsplatzhalter 2"/>
          <p:cNvSpPr>
            <a:spLocks noGrp="1"/>
          </p:cNvSpPr>
          <p:nvPr>
            <p:ph sz="quarter" idx="10"/>
          </p:nvPr>
        </p:nvSpPr>
        <p:spPr bwMode="auto"/>
        <p:txBody>
          <a:bodyPr/>
          <a:lstStyle/>
          <a:p>
            <a:pPr>
              <a:defRPr/>
            </a:pPr>
            <a:r>
              <a:rPr lang="de-DE"/>
              <a:t>Modifizierte Variante des Lernstrukturgitters von Kutzer (1982)</a:t>
            </a:r>
            <a:endParaRPr/>
          </a:p>
          <a:p>
            <a:pPr>
              <a:defRPr/>
            </a:pPr>
            <a:r>
              <a:rPr lang="de-DE"/>
              <a:t>Ordnet </a:t>
            </a:r>
            <a:r>
              <a:rPr lang="de-DE" i="1"/>
              <a:t>„didaktische Entscheidungen zur Ausdifferenzierung eines Lerngegenstands für die Heterogenität der Lerngruppe im Gemeinsamen Unterricht“</a:t>
            </a:r>
            <a:endParaRPr/>
          </a:p>
          <a:p>
            <a:pPr>
              <a:defRPr/>
            </a:pPr>
            <a:r>
              <a:rPr lang="de-DE" b="1"/>
              <a:t>Struktur</a:t>
            </a:r>
            <a:endParaRPr/>
          </a:p>
          <a:p>
            <a:pPr lvl="1">
              <a:defRPr/>
            </a:pPr>
            <a:r>
              <a:rPr lang="de-DE" b="1"/>
              <a:t>Thematische Komplexität (x-Achse)</a:t>
            </a:r>
            <a:endParaRPr/>
          </a:p>
          <a:p>
            <a:pPr lvl="2">
              <a:defRPr/>
            </a:pPr>
            <a:r>
              <a:rPr lang="de-DE"/>
              <a:t>Individuell wählbar</a:t>
            </a:r>
            <a:endParaRPr/>
          </a:p>
          <a:p>
            <a:pPr lvl="1">
              <a:defRPr/>
            </a:pPr>
            <a:r>
              <a:rPr lang="de-DE" b="1"/>
              <a:t>Kognitive Komplexität (y-Achse)</a:t>
            </a:r>
            <a:endParaRPr/>
          </a:p>
          <a:p>
            <a:pPr lvl="2">
              <a:defRPr/>
            </a:pPr>
            <a:r>
              <a:rPr lang="de-DE"/>
              <a:t>Orientierung an Niveaustufen des Denkens </a:t>
            </a:r>
            <a:br>
              <a:rPr lang="de-DE"/>
            </a:br>
            <a:r>
              <a:rPr lang="de-DE"/>
              <a:t>(nach Kutzer)</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Sasse und Lada o. J.</a:t>
            </a:r>
            <a:endParaRPr/>
          </a:p>
        </p:txBody>
      </p:sp>
      <p:pic>
        <p:nvPicPr>
          <p:cNvPr id="31" name="Inhaltsplatzhalter 30"/>
          <p:cNvPicPr>
            <a:picLocks noChangeAspect="1" noGrp="1"/>
          </p:cNvPicPr>
          <p:nvPr>
            <p:ph sz="quarter" idx="11"/>
          </p:nvPr>
        </p:nvPicPr>
        <p:blipFill>
          <a:blip r:embed="rId3">
            <a:extLst>
              <a:ext uri="{96DAC541-7B7A-43D3-8B79-37D633B846F1}">
                <asvg:svgBlip xmlns:asvg="http://schemas.microsoft.com/office/drawing/2016/SVG/main" r:embed="rId4"/>
              </a:ext>
            </a:extLst>
          </a:blip>
          <a:stretch/>
        </p:blipFill>
        <p:spPr bwMode="auto">
          <a:xfrm>
            <a:off x="6203950" y="1756577"/>
            <a:ext cx="5761038" cy="3994133"/>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3" name="Inhaltsplatzhalter 2"/>
          <p:cNvSpPr>
            <a:spLocks noGrp="1"/>
          </p:cNvSpPr>
          <p:nvPr>
            <p:ph sz="quarter" idx="10"/>
          </p:nvPr>
        </p:nvSpPr>
        <p:spPr bwMode="auto"/>
        <p:txBody>
          <a:bodyPr/>
          <a:lstStyle/>
          <a:p>
            <a:pPr>
              <a:defRPr/>
            </a:pPr>
            <a:r>
              <a:rPr lang="de-DE"/>
              <a:t>Arten der Ausdifferenzierung</a:t>
            </a:r>
            <a:endParaRPr/>
          </a:p>
          <a:p>
            <a:pPr lvl="1">
              <a:defRPr/>
            </a:pPr>
            <a:r>
              <a:rPr lang="de-DE"/>
              <a:t>Ausschließliche Steigerung der thematischen Komplexität </a:t>
            </a:r>
            <a:r>
              <a:rPr lang="de-DE" sz="2400">
                <a:solidFill>
                  <a:srgbClr val="E63946"/>
                </a:solidFill>
              </a:rPr>
              <a:t></a:t>
            </a:r>
            <a:endParaRPr lang="de-DE" sz="2400">
              <a:solidFill>
                <a:srgbClr val="E63946"/>
              </a:solidFill>
            </a:endParaRPr>
          </a:p>
          <a:p>
            <a:pPr lvl="1">
              <a:defRPr/>
            </a:pPr>
            <a:r>
              <a:rPr lang="de-DE"/>
              <a:t>Ausschließliche Steigerung der kognitiven Komplexität </a:t>
            </a:r>
            <a:r>
              <a:rPr lang="de-DE" sz="2400">
                <a:solidFill>
                  <a:srgbClr val="2A9D8F"/>
                </a:solidFill>
              </a:rPr>
              <a:t></a:t>
            </a:r>
            <a:endParaRPr lang="de-DE" sz="2400">
              <a:solidFill>
                <a:srgbClr val="2A9D8F"/>
              </a:solidFill>
            </a:endParaRPr>
          </a:p>
          <a:p>
            <a:pPr lvl="1">
              <a:defRPr/>
            </a:pPr>
            <a:r>
              <a:rPr lang="de-DE"/>
              <a:t>Steigerung von beiden Komplexitätsklassen </a:t>
            </a:r>
            <a:r>
              <a:rPr lang="de-DE" sz="2400">
                <a:solidFill>
                  <a:srgbClr val="8338EC"/>
                </a:solidFill>
              </a:rPr>
              <a:t></a:t>
            </a:r>
            <a:endParaRPr lang="de-DE" sz="2400">
              <a:solidFill>
                <a:srgbClr val="8338EC"/>
              </a:solidFill>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Sasse und Lada o. J.</a:t>
            </a:r>
            <a:endParaRPr/>
          </a:p>
        </p:txBody>
      </p:sp>
      <p:pic>
        <p:nvPicPr>
          <p:cNvPr id="26" name="Inhaltsplatzhalter 25"/>
          <p:cNvPicPr>
            <a:picLocks noChangeAspect="1" noGrp="1"/>
          </p:cNvPicPr>
          <p:nvPr>
            <p:ph sz="quarter" idx="11"/>
          </p:nvPr>
        </p:nvPicPr>
        <p:blipFill>
          <a:blip r:embed="rId3">
            <a:extLst>
              <a:ext uri="{96DAC541-7B7A-43D3-8B79-37D633B846F1}">
                <asvg:svgBlip xmlns:asvg="http://schemas.microsoft.com/office/drawing/2016/SVG/main" r:embed="rId4"/>
              </a:ext>
            </a:extLst>
          </a:blip>
          <a:stretch/>
        </p:blipFill>
        <p:spPr bwMode="auto">
          <a:xfrm>
            <a:off x="6203950" y="1756577"/>
            <a:ext cx="5761038" cy="3994133"/>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6" name="Tabelle 6"/>
          <p:cNvGraphicFramePr>
            <a:graphicFrameLocks xmlns:a="http://schemas.openxmlformats.org/drawingml/2006/main" noGrp="1"/>
          </p:cNvGraphicFramePr>
          <p:nvPr>
            <p:ph sz="quarter" idx="11"/>
          </p:nvPr>
        </p:nvGraphicFramePr>
        <p:xfrm>
          <a:off x="6203950" y="1233488"/>
          <a:ext cx="5761038" cy="5039360"/>
        </p:xfrm>
        <a:graphic>
          <a:graphicData uri="http://schemas.openxmlformats.org/drawingml/2006/table">
            <a:tbl>
              <a:tblPr firstRow="1" firstCol="0" lastRow="0" lastCol="0" bandRow="1" bandCol="0">
                <a:tableStyleId>{5C22544A-7EE6-4342-B048-85BDC9FD1C3A}</a:tableStyleId>
              </a:tblPr>
              <a:tblGrid>
                <a:gridCol w="2880519"/>
                <a:gridCol w="2880519"/>
              </a:tblGrid>
              <a:tr h="370840">
                <a:tc gridSpan="2">
                  <a:txBody>
                    <a:bodyPr/>
                    <a:p>
                      <a:pPr algn="ctr">
                        <a:defRPr/>
                      </a:pPr>
                      <a:r>
                        <a:rPr lang="de-DE" sz="1400">
                          <a:solidFill>
                            <a:schemeClr val="tx1"/>
                          </a:solidFill>
                        </a:rPr>
                        <a:t>Einführungsphase</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r h="370840">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prstClr val="black"/>
                          </a:solidFill>
                          <a:latin typeface="+mn-lt"/>
                          <a:ea typeface="+mn-ea"/>
                          <a:cs typeface="+mn-cs"/>
                        </a:rPr>
                        <a:t>Unterrichtsvorhaben E-V</a:t>
                      </a:r>
                      <a:endParaRPr/>
                    </a:p>
                    <a:p>
                      <a:pPr marL="0" marR="0" lvl="0" indent="0" algn="l" defTabSz="457200">
                        <a:lnSpc>
                          <a:spcPct val="100000"/>
                        </a:lnSpc>
                        <a:spcBef>
                          <a:spcPts val="0"/>
                        </a:spcBef>
                        <a:spcAft>
                          <a:spcPts val="0"/>
                        </a:spcAft>
                        <a:buClrTx/>
                        <a:buSzTx/>
                        <a:buFontTx/>
                        <a:buNone/>
                        <a:defRPr/>
                      </a:pPr>
                      <a:endParaRPr lang="de-DE" sz="1200" b="0" i="1" u="sng"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Thema</a:t>
                      </a:r>
                      <a:r>
                        <a:rPr lang="de-DE" sz="1200" b="0" i="0" u="none" strike="noStrike" cap="none" spc="0">
                          <a:ln>
                            <a:noFill/>
                          </a:ln>
                          <a:solidFill>
                            <a:prstClr val="black"/>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prstClr val="black"/>
                          </a:solidFill>
                          <a:latin typeface="+mn-lt"/>
                          <a:ea typeface="+mn-ea"/>
                          <a:cs typeface="+mn-cs"/>
                        </a:rPr>
                        <a:t>Such- und Sortieralgorithmen anhand kontextbezogener Beispiele</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Zentrale Kompetenzen</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Modellieren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Kommunizieren und Kooperieren</a:t>
                      </a:r>
                      <a:endParaRPr/>
                    </a:p>
                    <a:p>
                      <a:pPr marL="171450" marR="0" lvl="0" indent="-171450" algn="l" defTabSz="457200">
                        <a:lnSpc>
                          <a:spcPct val="100000"/>
                        </a:lnSpc>
                        <a:spcBef>
                          <a:spcPts val="0"/>
                        </a:spcBef>
                        <a:spcAft>
                          <a:spcPts val="0"/>
                        </a:spcAft>
                        <a:buClrTx/>
                        <a:buSzTx/>
                        <a:buFont typeface="Arial"/>
                        <a:buChar char="•"/>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mn-lt"/>
                          <a:ea typeface="+mn-ea"/>
                          <a:cs typeface="+mn-cs"/>
                        </a:rPr>
                        <a:t>Inhaltsfelder</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Inhaltliche Schwerpunkte</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Algorithmen zum Suchen und Sortieren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Analyse, Entwurf und Implementierung einfacher 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Zeitbedarf</a:t>
                      </a:r>
                      <a:r>
                        <a:rPr lang="de-DE" sz="1200" b="0" i="0" u="none" strike="noStrike" cap="none" spc="0">
                          <a:ln>
                            <a:noFill/>
                          </a:ln>
                          <a:solidFill>
                            <a:prstClr val="black"/>
                          </a:solidFill>
                          <a:latin typeface="+mn-lt"/>
                          <a:ea typeface="+mn-ea"/>
                          <a:cs typeface="+mn-cs"/>
                        </a:rPr>
                        <a:t>: 9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prstClr val="black"/>
                          </a:solidFill>
                          <a:latin typeface="+mn-lt"/>
                          <a:ea typeface="+mn-ea"/>
                          <a:cs typeface="+mn-cs"/>
                        </a:rPr>
                        <a:t>Unterrichtsvorhaben E-VI</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Thema</a:t>
                      </a:r>
                      <a:r>
                        <a:rPr lang="de-DE" sz="1200" b="0" i="0" u="none" strike="noStrike" cap="none" spc="0">
                          <a:ln>
                            <a:noFill/>
                          </a:ln>
                          <a:solidFill>
                            <a:prstClr val="black"/>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prstClr val="black"/>
                          </a:solidFill>
                          <a:latin typeface="+mn-lt"/>
                          <a:ea typeface="+mn-ea"/>
                          <a:cs typeface="+mn-cs"/>
                        </a:rPr>
                        <a:t>Geschichte der digitalen Datenverarbeitung und die Grundlagen des Datenschutzes</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Zentrale Kompetenzen</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Kommunizieren und Kooperieren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Inhaltsfelder</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Informatik, Mensch und Gesellschaft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Informatiksysteme</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Inhaltliche Schwerpunkte</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Wirkungen der Automatisierung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Geschichte der automatischen Datenverarbeitung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Digitalisierung</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Zeitbedarf</a:t>
                      </a:r>
                      <a:r>
                        <a:rPr lang="de-DE" sz="1200" b="0" i="0" u="none" strike="noStrike" cap="none" spc="0">
                          <a:ln>
                            <a:noFill/>
                          </a:ln>
                          <a:solidFill>
                            <a:prstClr val="black"/>
                          </a:solidFill>
                          <a:latin typeface="+mn-lt"/>
                          <a:ea typeface="+mn-ea"/>
                          <a:cs typeface="+mn-cs"/>
                        </a:rPr>
                        <a:t>: 15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r>
              <a:tr h="370840">
                <a:tc gridSpan="2">
                  <a:txBody>
                    <a:bodyPr/>
                    <a:p>
                      <a:pPr algn="ctr">
                        <a:defRPr/>
                      </a:pPr>
                      <a:r>
                        <a:rPr lang="de-DE" sz="1400" b="1">
                          <a:solidFill>
                            <a:schemeClr val="tx1"/>
                          </a:solidFill>
                        </a:rPr>
                        <a:t>Summe Einführungsphase: 74 Stunden</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bl>
          </a:graphicData>
        </a:graphic>
      </p:graphicFrame>
      <p:sp>
        <p:nvSpPr>
          <p:cNvPr id="5"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sp>
        <p:nvSpPr>
          <p:cNvPr id="10" name="Rechteck 9"/>
          <p:cNvSpPr/>
          <p:nvPr/>
        </p:nvSpPr>
        <p:spPr bwMode="auto">
          <a:xfrm>
            <a:off x="6204469" y="1603968"/>
            <a:ext cx="2880000" cy="4298400"/>
          </a:xfrm>
          <a:prstGeom prst="rect">
            <a:avLst/>
          </a:prstGeom>
          <a:noFill/>
          <a:ln w="28575">
            <a:solidFill>
              <a:srgbClr val="E63946"/>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16" name="Text Placeholder 4"/>
          <p:cNvSpPr>
            <a:spLocks noGrp="1"/>
          </p:cNvSpPr>
          <p:nvPr>
            <p:ph sz="quarter" idx="10"/>
          </p:nvPr>
        </p:nvSpPr>
        <p:spPr bwMode="auto">
          <a:xfrm>
            <a:off x="227013" y="1233488"/>
            <a:ext cx="5761037" cy="5040312"/>
          </a:xfrm>
        </p:spPr>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a:t>
            </a:r>
            <a:endParaRPr/>
          </a:p>
          <a:p>
            <a:pPr marL="355600" indent="-355600">
              <a:lnSpc>
                <a:spcPct val="120000"/>
              </a:lnSpc>
              <a:spcBef>
                <a:spcPts val="200"/>
              </a:spcBef>
              <a:buFont typeface="+mj-lt"/>
              <a:buAutoNum type="arabicPeriod"/>
              <a:defRPr/>
            </a:pPr>
            <a:r>
              <a:rPr lang="de-DE"/>
              <a:t>Zentrale Fragestellung des gewählten Unterrichtsgegenstands formulieren</a:t>
            </a:r>
            <a:endParaRPr/>
          </a:p>
          <a:p>
            <a:pPr marL="355600" indent="-355600">
              <a:lnSpc>
                <a:spcPct val="120000"/>
              </a:lnSpc>
              <a:spcBef>
                <a:spcPts val="200"/>
              </a:spcBef>
              <a:buFont typeface="+mj-lt"/>
              <a:buAutoNum type="arabicPeriod"/>
              <a:defRPr/>
            </a:pPr>
            <a:r>
              <a:rPr lang="de-DE"/>
              <a:t>Ausdifferenzierung der sachlogischen Struktur (x-Achse)</a:t>
            </a:r>
            <a:endParaRPr/>
          </a:p>
          <a:p>
            <a:pPr marL="355600" indent="-355600">
              <a:lnSpc>
                <a:spcPct val="120000"/>
              </a:lnSpc>
              <a:spcBef>
                <a:spcPts val="200"/>
              </a:spcBef>
              <a:buFont typeface="+mj-lt"/>
              <a:buAutoNum type="arabicPeriod"/>
              <a:defRPr/>
            </a:pPr>
            <a:r>
              <a:rPr lang="de-DE"/>
              <a:t>Abgleich mit den Kompetenzerwartungen des Lehrplans</a:t>
            </a:r>
            <a:endParaRPr/>
          </a:p>
          <a:p>
            <a:pPr marL="355600" indent="-355600">
              <a:lnSpc>
                <a:spcPct val="120000"/>
              </a:lnSpc>
              <a:spcBef>
                <a:spcPts val="200"/>
              </a:spcBef>
              <a:buFont typeface="+mj-lt"/>
              <a:buAutoNum type="arabicPeriod"/>
              <a:defRPr/>
            </a:pPr>
            <a:r>
              <a:rPr lang="de-DE"/>
              <a:t>Ausdifferenzierung der einzelnen Felder auf inhaltlicher Ebene</a:t>
            </a:r>
            <a:endParaRPr/>
          </a:p>
          <a:p>
            <a:pPr marL="355600" indent="-355600">
              <a:lnSpc>
                <a:spcPct val="120000"/>
              </a:lnSpc>
              <a:spcBef>
                <a:spcPts val="200"/>
              </a:spcBef>
              <a:buFont typeface="+mj-lt"/>
              <a:buAutoNum type="arabicPeriod"/>
              <a:defRPr/>
            </a:pPr>
            <a:r>
              <a:rPr lang="de-DE"/>
              <a:t>Beschluss über </a:t>
            </a:r>
            <a:r>
              <a:rPr lang="de-DE"/>
              <a:t>bindliche</a:t>
            </a:r>
            <a:r>
              <a:rPr lang="de-DE"/>
              <a:t> bzw. fakultative Felder sowie Felder zur Lernstandserhebung und Leistungseinschätzung</a:t>
            </a:r>
            <a:endParaRPr/>
          </a:p>
          <a:p>
            <a:pPr marL="355600" indent="-355600">
              <a:lnSpc>
                <a:spcPct val="120000"/>
              </a:lnSpc>
              <a:spcBef>
                <a:spcPts val="200"/>
              </a:spcBef>
              <a:buFont typeface="+mj-lt"/>
              <a:buAutoNum type="arabicPeriod"/>
              <a:defRPr/>
            </a:pPr>
            <a:r>
              <a:rPr lang="de-DE"/>
              <a:t>Farbige Unterlegung der Felder entsprechend des fünfstufigen Wember-Modells</a:t>
            </a:r>
            <a:endParaRPr/>
          </a:p>
          <a:p>
            <a:pPr marL="355600" indent="-355600">
              <a:lnSpc>
                <a:spcPct val="120000"/>
              </a:lnSpc>
              <a:spcBef>
                <a:spcPts val="200"/>
              </a:spcBef>
              <a:buFont typeface="+mj-lt"/>
              <a:buAutoNum type="arabicPeriod"/>
              <a:defRPr/>
            </a:pPr>
            <a:r>
              <a:rPr lang="de-DE"/>
              <a:t>Ausdifferenzierung konkreter Differenzierungsmaßnahmen (sozial, methodisch-didaktisch, materiell, räumlich, …)</a:t>
            </a:r>
            <a:endParaRPr/>
          </a:p>
          <a:p>
            <a:pPr marL="355600" indent="-355600">
              <a:lnSpc>
                <a:spcPct val="120000"/>
              </a:lnSpc>
              <a:spcBef>
                <a:spcPts val="200"/>
              </a:spcBef>
              <a:buFont typeface="+mj-lt"/>
              <a:buAutoNum type="arabicPeriod"/>
              <a:defRPr/>
            </a:pPr>
            <a:r>
              <a:rPr lang="de-DE"/>
              <a:t>Markierung von Entwicklungschancen</a:t>
            </a:r>
            <a:endParaRPr/>
          </a:p>
          <a:p>
            <a:pPr marL="355600" indent="-355600">
              <a:lnSpc>
                <a:spcPct val="120000"/>
              </a:lnSpc>
              <a:spcBef>
                <a:spcPts val="200"/>
              </a:spcBef>
              <a:buFont typeface="+mj-lt"/>
              <a:buAutoNum type="arabicPeriod"/>
              <a:defRPr/>
            </a:pPr>
            <a:r>
              <a:rPr lang="de-DE"/>
              <a:t>Entwicklung von individuellen Lernpfaden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6" name="Tabelle 6"/>
          <p:cNvGraphicFramePr>
            <a:graphicFrameLocks xmlns:a="http://schemas.openxmlformats.org/drawingml/2006/main" noGrp="1"/>
          </p:cNvGraphicFramePr>
          <p:nvPr>
            <p:ph sz="quarter" idx="11"/>
          </p:nvPr>
        </p:nvGraphicFramePr>
        <p:xfrm>
          <a:off x="6203950" y="1233488"/>
          <a:ext cx="5761038" cy="5039360"/>
        </p:xfrm>
        <a:graphic>
          <a:graphicData uri="http://schemas.openxmlformats.org/drawingml/2006/table">
            <a:tbl>
              <a:tblPr firstRow="1" firstCol="0" lastRow="0" lastCol="0" bandRow="1" bandCol="0">
                <a:tableStyleId>{5C22544A-7EE6-4342-B048-85BDC9FD1C3A}</a:tableStyleId>
              </a:tblPr>
              <a:tblGrid>
                <a:gridCol w="2880519"/>
                <a:gridCol w="2880519"/>
              </a:tblGrid>
              <a:tr h="370840">
                <a:tc gridSpan="2">
                  <a:txBody>
                    <a:bodyPr/>
                    <a:p>
                      <a:pPr algn="ctr">
                        <a:defRPr/>
                      </a:pPr>
                      <a:r>
                        <a:rPr lang="de-DE" sz="1400">
                          <a:solidFill>
                            <a:schemeClr val="tx1"/>
                          </a:solidFill>
                        </a:rPr>
                        <a:t>Einführungsphase</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r h="370840">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prstClr val="black"/>
                          </a:solidFill>
                          <a:latin typeface="+mn-lt"/>
                          <a:ea typeface="+mn-ea"/>
                          <a:cs typeface="+mn-cs"/>
                        </a:rPr>
                        <a:t>Unterrichtsvorhaben E-V</a:t>
                      </a:r>
                      <a:endParaRPr/>
                    </a:p>
                    <a:p>
                      <a:pPr marL="0" marR="0" lvl="0" indent="0" algn="l" defTabSz="457200">
                        <a:lnSpc>
                          <a:spcPct val="100000"/>
                        </a:lnSpc>
                        <a:spcBef>
                          <a:spcPts val="0"/>
                        </a:spcBef>
                        <a:spcAft>
                          <a:spcPts val="0"/>
                        </a:spcAft>
                        <a:buClrTx/>
                        <a:buSzTx/>
                        <a:buFontTx/>
                        <a:buNone/>
                        <a:defRPr/>
                      </a:pPr>
                      <a:endParaRPr lang="de-DE" sz="1200" b="0" i="1" u="sng"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Thema</a:t>
                      </a:r>
                      <a:r>
                        <a:rPr lang="de-DE" sz="1200" b="0" i="0" u="none" strike="noStrike" cap="none" spc="0">
                          <a:ln>
                            <a:noFill/>
                          </a:ln>
                          <a:solidFill>
                            <a:prstClr val="black"/>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prstClr val="black"/>
                          </a:solidFill>
                          <a:latin typeface="+mn-lt"/>
                          <a:ea typeface="+mn-ea"/>
                          <a:cs typeface="+mn-cs"/>
                        </a:rPr>
                        <a:t>Such- und Sortieralgorithmen anhand kontextbezogener Beispiele</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Zentrale Kompetenzen</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Modellieren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Kommunizieren und Kooperieren</a:t>
                      </a:r>
                      <a:endParaRPr/>
                    </a:p>
                    <a:p>
                      <a:pPr marL="171450" marR="0" lvl="0" indent="-171450" algn="l" defTabSz="457200">
                        <a:lnSpc>
                          <a:spcPct val="100000"/>
                        </a:lnSpc>
                        <a:spcBef>
                          <a:spcPts val="0"/>
                        </a:spcBef>
                        <a:spcAft>
                          <a:spcPts val="0"/>
                        </a:spcAft>
                        <a:buClrTx/>
                        <a:buSzTx/>
                        <a:buFont typeface="Arial"/>
                        <a:buChar char="•"/>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mn-lt"/>
                          <a:ea typeface="+mn-ea"/>
                          <a:cs typeface="+mn-cs"/>
                        </a:rPr>
                        <a:t>Inhaltsfelder</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Inhaltliche Schwerpunkte</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Algorithmen zum Suchen und Sortieren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Analyse, Entwurf und Implementierung einfacher 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Zeitbedarf</a:t>
                      </a:r>
                      <a:r>
                        <a:rPr lang="de-DE" sz="1200" b="0" i="0" u="none" strike="noStrike" cap="none" spc="0">
                          <a:ln>
                            <a:noFill/>
                          </a:ln>
                          <a:solidFill>
                            <a:prstClr val="black"/>
                          </a:solidFill>
                          <a:latin typeface="+mn-lt"/>
                          <a:ea typeface="+mn-ea"/>
                          <a:cs typeface="+mn-cs"/>
                        </a:rPr>
                        <a:t>: 9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srgbClr val="BFBFBF"/>
                          </a:solidFill>
                          <a:latin typeface="+mn-lt"/>
                          <a:ea typeface="+mn-ea"/>
                          <a:cs typeface="+mn-cs"/>
                        </a:rPr>
                        <a:t>Unterrichtsvorhaben E-VI</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Thema</a:t>
                      </a:r>
                      <a:r>
                        <a:rPr lang="de-DE" sz="1200" b="0" i="0" u="none" strike="noStrike" cap="none" spc="0">
                          <a:ln>
                            <a:noFill/>
                          </a:ln>
                          <a:solidFill>
                            <a:srgbClr val="BFBFBF"/>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srgbClr val="BFBFBF"/>
                          </a:solidFill>
                          <a:latin typeface="+mn-lt"/>
                          <a:ea typeface="+mn-ea"/>
                          <a:cs typeface="+mn-cs"/>
                        </a:rPr>
                        <a:t>Geschichte der digitalen Datenverarbeitung und die Grundlagen des Datenschutzes</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Zentrale Kompetenzen</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Kommunizieren und Kooperieren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Inhaltsfelder</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Informatik, Mensch und Gesellschaft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Informatiksysteme</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Inhaltliche Schwerpunkte</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Wirkungen der Automatisierung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Geschichte der automatischen Datenverarbeitung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Digitalisierung</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Zeitbedarf</a:t>
                      </a:r>
                      <a:r>
                        <a:rPr lang="de-DE" sz="1200" b="0" i="0" u="none" strike="noStrike" cap="none" spc="0">
                          <a:ln>
                            <a:noFill/>
                          </a:ln>
                          <a:solidFill>
                            <a:srgbClr val="BFBFBF"/>
                          </a:solidFill>
                          <a:latin typeface="+mn-lt"/>
                          <a:ea typeface="+mn-ea"/>
                          <a:cs typeface="+mn-cs"/>
                        </a:rPr>
                        <a:t>: 15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r>
              <a:tr h="370840">
                <a:tc gridSpan="2">
                  <a:txBody>
                    <a:bodyPr/>
                    <a:p>
                      <a:pPr algn="ctr">
                        <a:defRPr/>
                      </a:pPr>
                      <a:r>
                        <a:rPr lang="de-DE" sz="1400" b="1">
                          <a:solidFill>
                            <a:schemeClr val="tx1"/>
                          </a:solidFill>
                        </a:rPr>
                        <a:t>Summe Einführungsphase: 74 Stunden</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bl>
          </a:graphicData>
        </a:graphic>
      </p:graphicFrame>
      <p:sp>
        <p:nvSpPr>
          <p:cNvPr id="5"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sp>
        <p:nvSpPr>
          <p:cNvPr id="10" name="Rechteck 9"/>
          <p:cNvSpPr/>
          <p:nvPr/>
        </p:nvSpPr>
        <p:spPr bwMode="auto">
          <a:xfrm>
            <a:off x="6204469" y="1603968"/>
            <a:ext cx="2880000" cy="4298400"/>
          </a:xfrm>
          <a:prstGeom prst="rect">
            <a:avLst/>
          </a:prstGeom>
          <a:noFill/>
          <a:ln w="28575">
            <a:solidFill>
              <a:srgbClr val="E63946"/>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16" name="Text Placeholder 4"/>
          <p:cNvSpPr>
            <a:spLocks noGrp="1"/>
          </p:cNvSpPr>
          <p:nvPr>
            <p:ph sz="quarter" idx="10"/>
          </p:nvPr>
        </p:nvSpPr>
        <p:spPr bwMode="auto">
          <a:xfrm>
            <a:off x="227013" y="1233488"/>
            <a:ext cx="5868986" cy="5040312"/>
          </a:xfrm>
        </p:spPr>
        <p:txBody>
          <a:bodyPr>
            <a:normAutofit/>
          </a:bodyPr>
          <a:lstStyle/>
          <a:p>
            <a:pPr marL="125" indent="0">
              <a:buNone/>
              <a:defRPr/>
            </a:pPr>
            <a:r>
              <a:rPr lang="de-DE" b="1"/>
              <a:t>Schritt 1: Wahl eines Unterrichtsgegenstands</a:t>
            </a:r>
            <a:endParaRPr/>
          </a:p>
          <a:p>
            <a:pPr lvl="1">
              <a:defRPr/>
            </a:pPr>
            <a:r>
              <a:rPr lang="de-DE"/>
              <a:t>z. B. Such- und Sortieralgorithmen anhand kontextbezogener Beispiele</a:t>
            </a:r>
            <a:endParaRPr/>
          </a:p>
          <a:p>
            <a:pPr marL="125" indent="0">
              <a:buNone/>
              <a:defRPr/>
            </a:pPr>
            <a:r>
              <a:rPr lang="de-DE" b="1"/>
              <a:t>Schritt 2: Zentrale Fragestellung</a:t>
            </a:r>
            <a:endParaRPr/>
          </a:p>
          <a:p>
            <a:pPr lvl="1">
              <a:defRPr/>
            </a:pPr>
            <a:r>
              <a:rPr lang="de-DE"/>
              <a:t>z. B. Wie können Objekte bzw. Daten effizient sortiert werden, so dass eine schnelle Suche möglich wird?</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 ✅</a:t>
            </a:r>
            <a:endParaRPr/>
          </a:p>
          <a:p>
            <a:pPr marL="355600" indent="-355600">
              <a:lnSpc>
                <a:spcPct val="120000"/>
              </a:lnSpc>
              <a:spcBef>
                <a:spcPts val="200"/>
              </a:spcBef>
              <a:buFont typeface="+mj-lt"/>
              <a:buAutoNum type="arabicPeriod"/>
              <a:defRPr/>
            </a:pPr>
            <a:r>
              <a:rPr lang="de-DE"/>
              <a:t>Zentrale Fragestellung des gewählten Unterrichtsgegenstands formulieren ✅</a:t>
            </a:r>
            <a:endParaRPr/>
          </a:p>
          <a:p>
            <a:pPr marL="355600" indent="-355600">
              <a:lnSpc>
                <a:spcPct val="120000"/>
              </a:lnSpc>
              <a:spcBef>
                <a:spcPts val="200"/>
              </a:spcBef>
              <a:buFont typeface="+mj-lt"/>
              <a:buAutoNum type="arabicPeriod"/>
              <a:defRPr/>
            </a:pPr>
            <a:r>
              <a:rPr lang="de-DE"/>
              <a:t>Ausdifferenzierung der sachlogischen Struktur (x-Achse)</a:t>
            </a:r>
            <a:endParaRPr/>
          </a:p>
          <a:p>
            <a:pPr marL="355600" indent="-355600">
              <a:lnSpc>
                <a:spcPct val="120000"/>
              </a:lnSpc>
              <a:spcBef>
                <a:spcPts val="200"/>
              </a:spcBef>
              <a:buFont typeface="+mj-lt"/>
              <a:buAutoNum type="arabicPeriod"/>
              <a:defRPr/>
            </a:pPr>
            <a:r>
              <a:rPr lang="de-DE">
                <a:solidFill>
                  <a:srgbClr val="BFBFBF"/>
                </a:solidFill>
              </a:rPr>
              <a:t>Abgleich mit den Kompetenzerwartungen des Lehrplans</a:t>
            </a:r>
            <a:endParaRPr/>
          </a:p>
          <a:p>
            <a:pPr marL="355600" indent="-355600">
              <a:lnSpc>
                <a:spcPct val="120000"/>
              </a:lnSpc>
              <a:spcBef>
                <a:spcPts val="200"/>
              </a:spcBef>
              <a:buFont typeface="+mj-lt"/>
              <a:buAutoNum type="arabicPeriod"/>
              <a:defRPr/>
            </a:pPr>
            <a:r>
              <a:rPr lang="de-DE">
                <a:solidFill>
                  <a:srgbClr val="BFBFBF"/>
                </a:solidFill>
              </a:rPr>
              <a:t>Ausdifferenzierung der einzelnen Felder auf inhaltlicher Ebene</a:t>
            </a:r>
            <a:endParaRPr/>
          </a:p>
          <a:p>
            <a:pPr marL="355600" indent="-355600">
              <a:lnSpc>
                <a:spcPct val="120000"/>
              </a:lnSpc>
              <a:spcBef>
                <a:spcPts val="200"/>
              </a:spcBef>
              <a:buFont typeface="+mj-lt"/>
              <a:buAutoNum type="arabicPeriod"/>
              <a:defRPr/>
            </a:pPr>
            <a:r>
              <a:rPr lang="de-DE">
                <a:solidFill>
                  <a:srgbClr val="BFBFBF"/>
                </a:solidFill>
              </a:rPr>
              <a:t>Beschluss über </a:t>
            </a:r>
            <a:r>
              <a:rPr lang="de-DE">
                <a:solidFill>
                  <a:srgbClr val="BFBFBF"/>
                </a:solidFill>
              </a:rPr>
              <a:t>bindliche</a:t>
            </a:r>
            <a:r>
              <a:rPr lang="de-DE">
                <a:solidFill>
                  <a:srgbClr val="BFBFBF"/>
                </a:solidFill>
              </a:rPr>
              <a:t> bzw. fakultative Felder sowie Felder zur Lernstandserhebung und Leistungseinschätzung</a:t>
            </a:r>
            <a:endParaRPr/>
          </a:p>
          <a:p>
            <a:pPr marL="355600" indent="-355600">
              <a:lnSpc>
                <a:spcPct val="120000"/>
              </a:lnSpc>
              <a:spcBef>
                <a:spcPts val="200"/>
              </a:spcBef>
              <a:buFont typeface="+mj-lt"/>
              <a:buAutoNum type="arabicPeriod"/>
              <a:defRPr/>
            </a:pPr>
            <a:r>
              <a:rPr lang="de-DE">
                <a:solidFill>
                  <a:srgbClr val="BFBFBF"/>
                </a:solidFill>
              </a:rPr>
              <a:t>Farbige Unterlegung der Felder entsprechend des fünfstufigen Wember-Modells</a:t>
            </a:r>
            <a:endParaRPr/>
          </a:p>
          <a:p>
            <a:pPr marL="355600" indent="-355600">
              <a:lnSpc>
                <a:spcPct val="120000"/>
              </a:lnSpc>
              <a:spcBef>
                <a:spcPts val="200"/>
              </a:spcBef>
              <a:buFont typeface="+mj-lt"/>
              <a:buAutoNum type="arabicPeriod"/>
              <a:defRPr/>
            </a:pPr>
            <a:r>
              <a:rPr lang="de-DE">
                <a:solidFill>
                  <a:srgbClr val="BFBFBF"/>
                </a:solidFill>
              </a:rPr>
              <a:t>Ausdifferenzierung konkreter Differenzierungsmaßnahmen (sozial, methodisch-didaktisch, materiell, räumlich, …)</a:t>
            </a:r>
            <a:endParaRPr/>
          </a:p>
          <a:p>
            <a:pPr marL="355600" indent="-355600">
              <a:lnSpc>
                <a:spcPct val="120000"/>
              </a:lnSpc>
              <a:spcBef>
                <a:spcPts val="200"/>
              </a:spcBef>
              <a:buFont typeface="+mj-lt"/>
              <a:buAutoNum type="arabicPeriod"/>
              <a:defRPr/>
            </a:pPr>
            <a:r>
              <a:rPr lang="de-DE">
                <a:solidFill>
                  <a:srgbClr val="BFBFBF"/>
                </a:solidFill>
              </a:rPr>
              <a:t>Markierung von Entwicklungschancen</a:t>
            </a:r>
            <a:endParaRPr/>
          </a:p>
          <a:p>
            <a:pPr marL="355600" indent="-355600">
              <a:lnSpc>
                <a:spcPct val="120000"/>
              </a:lnSpc>
              <a:spcBef>
                <a:spcPts val="200"/>
              </a:spcBef>
              <a:buFont typeface="+mj-lt"/>
              <a:buAutoNum type="arabicPeriod"/>
              <a:defRPr/>
            </a:pPr>
            <a:r>
              <a:rPr lang="de-DE">
                <a:solidFill>
                  <a:srgbClr val="BFBFBF"/>
                </a:solidFill>
              </a:rPr>
              <a:t>Entwicklung von individuellen Lernpfaden</a:t>
            </a:r>
            <a:endParaRPr/>
          </a:p>
        </p:txBody>
      </p:sp>
      <p:sp>
        <p:nvSpPr>
          <p:cNvPr id="5" name="Textplatzhalter 4"/>
          <p:cNvSpPr>
            <a:spLocks noGrp="1"/>
          </p:cNvSpPr>
          <p:nvPr>
            <p:ph type="body" sz="quarter" idx="13"/>
          </p:nvPr>
        </p:nvSpPr>
        <p:spPr bwMode="auto">
          <a:xfrm>
            <a:off x="226800" y="6308725"/>
            <a:ext cx="2556000" cy="396875"/>
          </a:xfrm>
        </p:spPr>
        <p:txBody>
          <a:bodyPr/>
          <a:lstStyle/>
          <a:p>
            <a:pPr>
              <a:defRPr/>
            </a:pPr>
            <a:r>
              <a:rPr lang="de-DE"/>
              <a:t>Quellen: </a:t>
            </a:r>
            <a:endParaRPr/>
          </a:p>
          <a:p>
            <a:pPr>
              <a:defRPr/>
            </a:pPr>
            <a:r>
              <a:rPr lang="de-DE"/>
              <a:t>Sasse und Lada o. J.; QUA-</a:t>
            </a:r>
            <a:r>
              <a:rPr lang="de-DE"/>
              <a:t>LiS</a:t>
            </a:r>
            <a:r>
              <a:rPr lang="de-DE"/>
              <a:t> NRW o. J.</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8050" y="1667707"/>
          <a:ext cx="6120000" cy="3522586"/>
        </p:xfrm>
        <a:graphic>
          <a:graphicData uri="http://schemas.openxmlformats.org/presentationml/2006/ole">
            <p:oleObj name="oleObj" r:id="rId4" imgW="13916660" imgH="8011795" progId="Word.Document.12">
              <p:embed/>
              <p:pic>
                <p:nvPicPr>
                  <p:cNvPr id="11" name="Objekt 10"/>
                  <p:cNvPicPr/>
                  <p:nvPr/>
                </p:nvPicPr>
                <p:blipFill>
                  <a:blip r:embed="rId3"/>
                  <a:stretch/>
                </p:blipFill>
                <p:spPr bwMode="auto">
                  <a:xfrm>
                    <a:off x="5988050" y="1667707"/>
                    <a:ext cx="6120000" cy="3522586"/>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6" name="Tabelle 6"/>
          <p:cNvGraphicFramePr>
            <a:graphicFrameLocks xmlns:a="http://schemas.openxmlformats.org/drawingml/2006/main" noGrp="1"/>
          </p:cNvGraphicFramePr>
          <p:nvPr>
            <p:ph sz="quarter" idx="11"/>
          </p:nvPr>
        </p:nvGraphicFramePr>
        <p:xfrm>
          <a:off x="6203950" y="1233488"/>
          <a:ext cx="5761038" cy="5039360"/>
        </p:xfrm>
        <a:graphic>
          <a:graphicData uri="http://schemas.openxmlformats.org/drawingml/2006/table">
            <a:tbl>
              <a:tblPr firstRow="1" firstCol="0" lastRow="0" lastCol="0" bandRow="1" bandCol="0">
                <a:tableStyleId>{5C22544A-7EE6-4342-B048-85BDC9FD1C3A}</a:tableStyleId>
              </a:tblPr>
              <a:tblGrid>
                <a:gridCol w="2880519"/>
                <a:gridCol w="2880519"/>
              </a:tblGrid>
              <a:tr h="370840">
                <a:tc gridSpan="2">
                  <a:txBody>
                    <a:bodyPr/>
                    <a:p>
                      <a:pPr algn="ctr">
                        <a:defRPr/>
                      </a:pPr>
                      <a:r>
                        <a:rPr lang="de-DE" sz="1400">
                          <a:solidFill>
                            <a:schemeClr val="tx1"/>
                          </a:solidFill>
                        </a:rPr>
                        <a:t>Einführungsphase</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r h="370840">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prstClr val="black"/>
                          </a:solidFill>
                          <a:latin typeface="+mn-lt"/>
                          <a:ea typeface="+mn-ea"/>
                          <a:cs typeface="+mn-cs"/>
                        </a:rPr>
                        <a:t>Unterrichtsvorhaben E-V</a:t>
                      </a:r>
                      <a:endParaRPr/>
                    </a:p>
                    <a:p>
                      <a:pPr marL="0" marR="0" lvl="0" indent="0" algn="l" defTabSz="457200">
                        <a:lnSpc>
                          <a:spcPct val="100000"/>
                        </a:lnSpc>
                        <a:spcBef>
                          <a:spcPts val="0"/>
                        </a:spcBef>
                        <a:spcAft>
                          <a:spcPts val="0"/>
                        </a:spcAft>
                        <a:buClrTx/>
                        <a:buSzTx/>
                        <a:buFontTx/>
                        <a:buNone/>
                        <a:defRPr/>
                      </a:pPr>
                      <a:endParaRPr lang="de-DE" sz="1200" b="0" i="1" u="sng"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Thema</a:t>
                      </a:r>
                      <a:r>
                        <a:rPr lang="de-DE" sz="1200" b="0" i="0" u="none" strike="noStrike" cap="none" spc="0">
                          <a:ln>
                            <a:noFill/>
                          </a:ln>
                          <a:solidFill>
                            <a:prstClr val="black"/>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prstClr val="black"/>
                          </a:solidFill>
                          <a:latin typeface="+mn-lt"/>
                          <a:ea typeface="+mn-ea"/>
                          <a:cs typeface="+mn-cs"/>
                        </a:rPr>
                        <a:t>Such- und Sortieralgorithmen anhand kontextbezogener Beispiele</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Zentrale Kompetenzen</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Modellieren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Kommunizieren und Kooperieren</a:t>
                      </a:r>
                      <a:endParaRPr/>
                    </a:p>
                    <a:p>
                      <a:pPr marL="171450" marR="0" lvl="0" indent="-171450" algn="l" defTabSz="457200">
                        <a:lnSpc>
                          <a:spcPct val="100000"/>
                        </a:lnSpc>
                        <a:spcBef>
                          <a:spcPts val="0"/>
                        </a:spcBef>
                        <a:spcAft>
                          <a:spcPts val="0"/>
                        </a:spcAft>
                        <a:buClrTx/>
                        <a:buSzTx/>
                        <a:buFont typeface="Arial"/>
                        <a:buChar char="•"/>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mn-lt"/>
                          <a:ea typeface="+mn-ea"/>
                          <a:cs typeface="+mn-cs"/>
                        </a:rPr>
                        <a:t>Inhaltsfelder</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Inhaltliche Schwerpunkte</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Algorithmen zum Suchen und Sortieren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Analyse, Entwurf und Implementierung einfacher 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Zeitbedarf</a:t>
                      </a:r>
                      <a:r>
                        <a:rPr lang="de-DE" sz="1200" b="0" i="0" u="none" strike="noStrike" cap="none" spc="0">
                          <a:ln>
                            <a:noFill/>
                          </a:ln>
                          <a:solidFill>
                            <a:prstClr val="black"/>
                          </a:solidFill>
                          <a:latin typeface="+mn-lt"/>
                          <a:ea typeface="+mn-ea"/>
                          <a:cs typeface="+mn-cs"/>
                        </a:rPr>
                        <a:t>: 9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srgbClr val="BFBFBF"/>
                          </a:solidFill>
                          <a:latin typeface="+mn-lt"/>
                          <a:ea typeface="+mn-ea"/>
                          <a:cs typeface="+mn-cs"/>
                        </a:rPr>
                        <a:t>Unterrichtsvorhaben E-VI</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Thema</a:t>
                      </a:r>
                      <a:r>
                        <a:rPr lang="de-DE" sz="1200" b="0" i="0" u="none" strike="noStrike" cap="none" spc="0">
                          <a:ln>
                            <a:noFill/>
                          </a:ln>
                          <a:solidFill>
                            <a:srgbClr val="BFBFBF"/>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srgbClr val="BFBFBF"/>
                          </a:solidFill>
                          <a:latin typeface="+mn-lt"/>
                          <a:ea typeface="+mn-ea"/>
                          <a:cs typeface="+mn-cs"/>
                        </a:rPr>
                        <a:t>Geschichte der digitalen Datenverarbeitung und die Grundlagen des Datenschutzes</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Zentrale Kompetenzen</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Kommunizieren und Kooperieren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Inhaltsfelder</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Informatik, Mensch und Gesellschaft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Informatiksysteme</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Inhaltliche Schwerpunkte</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Wirkungen der Automatisierung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Geschichte der automatischen Datenverarbeitung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Digitalisierung</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Zeitbedarf</a:t>
                      </a:r>
                      <a:r>
                        <a:rPr lang="de-DE" sz="1200" b="0" i="0" u="none" strike="noStrike" cap="none" spc="0">
                          <a:ln>
                            <a:noFill/>
                          </a:ln>
                          <a:solidFill>
                            <a:srgbClr val="BFBFBF"/>
                          </a:solidFill>
                          <a:latin typeface="+mn-lt"/>
                          <a:ea typeface="+mn-ea"/>
                          <a:cs typeface="+mn-cs"/>
                        </a:rPr>
                        <a:t>: 15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r>
              <a:tr h="370840">
                <a:tc gridSpan="2">
                  <a:txBody>
                    <a:bodyPr/>
                    <a:p>
                      <a:pPr algn="ctr">
                        <a:defRPr/>
                      </a:pPr>
                      <a:r>
                        <a:rPr lang="de-DE" sz="1400" b="1">
                          <a:solidFill>
                            <a:schemeClr val="tx1"/>
                          </a:solidFill>
                        </a:rPr>
                        <a:t>Summe Einführungsphase: 74 Stunden</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bl>
          </a:graphicData>
        </a:graphic>
      </p:graphicFrame>
      <p:sp>
        <p:nvSpPr>
          <p:cNvPr id="5"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sp>
        <p:nvSpPr>
          <p:cNvPr id="10" name="Rechteck 9"/>
          <p:cNvSpPr/>
          <p:nvPr/>
        </p:nvSpPr>
        <p:spPr bwMode="auto">
          <a:xfrm>
            <a:off x="6204469" y="1603968"/>
            <a:ext cx="2880000" cy="4298400"/>
          </a:xfrm>
          <a:prstGeom prst="rect">
            <a:avLst/>
          </a:prstGeom>
          <a:noFill/>
          <a:ln w="28575">
            <a:solidFill>
              <a:srgbClr val="E63946"/>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16" name="Text Placeholder 4"/>
          <p:cNvSpPr>
            <a:spLocks noGrp="1"/>
          </p:cNvSpPr>
          <p:nvPr>
            <p:ph sz="quarter" idx="10"/>
          </p:nvPr>
        </p:nvSpPr>
        <p:spPr bwMode="auto">
          <a:xfrm>
            <a:off x="227013" y="1233488"/>
            <a:ext cx="5761037" cy="5040312"/>
          </a:xfrm>
        </p:spPr>
        <p:txBody>
          <a:bodyPr>
            <a:normAutofit/>
          </a:bodyPr>
          <a:lstStyle/>
          <a:p>
            <a:pPr marL="125" indent="0">
              <a:buNone/>
              <a:defRPr/>
            </a:pPr>
            <a:r>
              <a:rPr lang="de-DE" b="1"/>
              <a:t>Schritt 3: Sachlogische Ausdifferenzierung</a:t>
            </a:r>
            <a:endParaRPr/>
          </a:p>
          <a:p>
            <a:pPr lvl="1">
              <a:defRPr/>
            </a:pPr>
            <a:r>
              <a:rPr lang="de-DE"/>
              <a:t>Kennenlernen einfacher Sortierverfahren</a:t>
            </a:r>
            <a:endParaRPr/>
          </a:p>
          <a:p>
            <a:pPr lvl="2">
              <a:defRPr/>
            </a:pPr>
            <a:r>
              <a:rPr lang="de-DE"/>
              <a:t>Bubblesort</a:t>
            </a:r>
            <a:endParaRPr/>
          </a:p>
          <a:p>
            <a:pPr lvl="2">
              <a:defRPr/>
            </a:pPr>
            <a:r>
              <a:rPr lang="de-DE"/>
              <a:t>Selectionsort</a:t>
            </a:r>
            <a:endParaRPr/>
          </a:p>
          <a:p>
            <a:pPr lvl="2">
              <a:defRPr/>
            </a:pPr>
            <a:r>
              <a:rPr lang="de-DE"/>
              <a:t>Insertionsort</a:t>
            </a:r>
            <a:endParaRPr/>
          </a:p>
          <a:p>
            <a:pPr lvl="1">
              <a:defRPr/>
            </a:pPr>
            <a:r>
              <a:rPr lang="de-DE"/>
              <a:t>Verallgemeinerung der Vergleichbarkeit</a:t>
            </a:r>
            <a:endParaRPr/>
          </a:p>
          <a:p>
            <a:pPr lvl="2">
              <a:defRPr/>
            </a:pPr>
            <a:r>
              <a:rPr lang="de-DE"/>
              <a:t>Vom Zahlensortieren zum Sortieren von Text/Objekten</a:t>
            </a:r>
            <a:endParaRPr/>
          </a:p>
          <a:p>
            <a:pPr lvl="1">
              <a:defRPr/>
            </a:pPr>
            <a:r>
              <a:rPr lang="de-DE"/>
              <a:t>Laufzeit von Sortierverfahren</a:t>
            </a:r>
            <a:endParaRPr/>
          </a:p>
          <a:p>
            <a:pPr lvl="1">
              <a:defRPr/>
            </a:pPr>
            <a:r>
              <a:rPr lang="de-DE"/>
              <a:t>Kennenlernen effizienter Sortierverfahren</a:t>
            </a:r>
            <a:endParaRPr/>
          </a:p>
          <a:p>
            <a:pPr lvl="2">
              <a:defRPr/>
            </a:pPr>
            <a:r>
              <a:rPr lang="de-DE"/>
              <a:t>Mergesort</a:t>
            </a:r>
            <a:endParaRPr/>
          </a:p>
          <a:p>
            <a:pPr lvl="2">
              <a:defRPr/>
            </a:pPr>
            <a:r>
              <a:rPr lang="de-DE"/>
              <a:t>Quicksort</a:t>
            </a:r>
            <a:endParaRPr/>
          </a:p>
          <a:p>
            <a:pPr lvl="1">
              <a:defRPr/>
            </a:pPr>
            <a:r>
              <a:rPr lang="de-DE"/>
              <a:t>Vergleich zwischen Sortierverfahren</a:t>
            </a:r>
            <a:endParaRPr/>
          </a:p>
          <a:p>
            <a:pPr lvl="2">
              <a:defRPr/>
            </a:pPr>
            <a:endParaRPr lang="de-DE"/>
          </a:p>
          <a:p>
            <a:pPr marL="720000" lvl="2" indent="0">
              <a:buNone/>
              <a:defRPr/>
            </a:pPr>
            <a:endParaRPr lang="de-DE"/>
          </a:p>
          <a:p>
            <a:pPr lvl="1">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 ✅</a:t>
            </a:r>
            <a:endParaRPr/>
          </a:p>
          <a:p>
            <a:pPr marL="355600" indent="-355600">
              <a:lnSpc>
                <a:spcPct val="120000"/>
              </a:lnSpc>
              <a:spcBef>
                <a:spcPts val="200"/>
              </a:spcBef>
              <a:buFont typeface="+mj-lt"/>
              <a:buAutoNum type="arabicPeriod"/>
              <a:defRPr/>
            </a:pPr>
            <a:r>
              <a:rPr lang="de-DE"/>
              <a:t>Zentrale Fragestellung des gewählten Unterrichtsgegenstands formulieren ✅</a:t>
            </a:r>
            <a:endParaRPr/>
          </a:p>
          <a:p>
            <a:pPr marL="355600" indent="-355600">
              <a:lnSpc>
                <a:spcPct val="120000"/>
              </a:lnSpc>
              <a:spcBef>
                <a:spcPts val="200"/>
              </a:spcBef>
              <a:buFont typeface="+mj-lt"/>
              <a:buAutoNum type="arabicPeriod"/>
              <a:defRPr/>
            </a:pPr>
            <a:r>
              <a:rPr lang="de-DE"/>
              <a:t>Ausdifferenzierung der sachlogischen Struktur (x-Achse) ✅ </a:t>
            </a:r>
            <a:endParaRPr/>
          </a:p>
          <a:p>
            <a:pPr marL="355600" indent="-355600">
              <a:lnSpc>
                <a:spcPct val="120000"/>
              </a:lnSpc>
              <a:spcBef>
                <a:spcPts val="200"/>
              </a:spcBef>
              <a:buFont typeface="+mj-lt"/>
              <a:buAutoNum type="arabicPeriod"/>
              <a:defRPr/>
            </a:pPr>
            <a:r>
              <a:rPr lang="de-DE">
                <a:solidFill>
                  <a:schemeClr val="tx1"/>
                </a:solidFill>
              </a:rPr>
              <a:t>Abgleich mit den Kompetenzerwartungen des Lehrplans</a:t>
            </a:r>
            <a:endParaRPr/>
          </a:p>
          <a:p>
            <a:pPr marL="355600" indent="-355600">
              <a:lnSpc>
                <a:spcPct val="120000"/>
              </a:lnSpc>
              <a:spcBef>
                <a:spcPts val="200"/>
              </a:spcBef>
              <a:buFont typeface="+mj-lt"/>
              <a:buAutoNum type="arabicPeriod"/>
              <a:defRPr/>
            </a:pPr>
            <a:r>
              <a:rPr lang="de-DE">
                <a:solidFill>
                  <a:schemeClr val="tx1"/>
                </a:solidFill>
              </a:rPr>
              <a:t>Ausdifferenzierung der einzelnen Felder auf inhaltlicher Ebene</a:t>
            </a:r>
            <a:endParaRPr/>
          </a:p>
          <a:p>
            <a:pPr marL="355600" indent="-355600">
              <a:lnSpc>
                <a:spcPct val="120000"/>
              </a:lnSpc>
              <a:spcBef>
                <a:spcPts val="200"/>
              </a:spcBef>
              <a:buFont typeface="+mj-lt"/>
              <a:buAutoNum type="arabicPeriod"/>
              <a:defRPr/>
            </a:pPr>
            <a:r>
              <a:rPr lang="de-DE">
                <a:solidFill>
                  <a:srgbClr val="BFBFBF"/>
                </a:solidFill>
              </a:rPr>
              <a:t>Beschluss über </a:t>
            </a:r>
            <a:r>
              <a:rPr lang="de-DE">
                <a:solidFill>
                  <a:srgbClr val="BFBFBF"/>
                </a:solidFill>
              </a:rPr>
              <a:t>bindliche</a:t>
            </a:r>
            <a:r>
              <a:rPr lang="de-DE">
                <a:solidFill>
                  <a:srgbClr val="BFBFBF"/>
                </a:solidFill>
              </a:rPr>
              <a:t> bzw. fakultative Felder sowie Felder zur Lernstandserhebung und Leistungseinschätzung</a:t>
            </a:r>
            <a:endParaRPr lang="de-DE">
              <a:solidFill>
                <a:schemeClr val="tx1"/>
              </a:solidFill>
            </a:endParaRPr>
          </a:p>
          <a:p>
            <a:pPr marL="355600" indent="-355600">
              <a:lnSpc>
                <a:spcPct val="120000"/>
              </a:lnSpc>
              <a:spcBef>
                <a:spcPts val="200"/>
              </a:spcBef>
              <a:buFont typeface="+mj-lt"/>
              <a:buAutoNum type="arabicPeriod"/>
              <a:defRPr/>
            </a:pPr>
            <a:r>
              <a:rPr lang="de-DE">
                <a:solidFill>
                  <a:srgbClr val="BFBFBF"/>
                </a:solidFill>
              </a:rPr>
              <a:t>Farbige Unterlegung der Felder entsprechend des fünfstufigen Wember-Modells</a:t>
            </a:r>
            <a:endParaRPr/>
          </a:p>
          <a:p>
            <a:pPr marL="355600" indent="-355600">
              <a:lnSpc>
                <a:spcPct val="120000"/>
              </a:lnSpc>
              <a:spcBef>
                <a:spcPts val="200"/>
              </a:spcBef>
              <a:buFont typeface="+mj-lt"/>
              <a:buAutoNum type="arabicPeriod"/>
              <a:defRPr/>
            </a:pPr>
            <a:r>
              <a:rPr lang="de-DE">
                <a:solidFill>
                  <a:srgbClr val="BFBFBF"/>
                </a:solidFill>
              </a:rPr>
              <a:t>Ausdifferenzierung konkreter Differenzierungsmaßnahmen (sozial, methodisch-didaktisch, materiell, räumlich, …)</a:t>
            </a:r>
            <a:endParaRPr/>
          </a:p>
          <a:p>
            <a:pPr marL="355600" indent="-355600">
              <a:lnSpc>
                <a:spcPct val="120000"/>
              </a:lnSpc>
              <a:spcBef>
                <a:spcPts val="200"/>
              </a:spcBef>
              <a:buFont typeface="+mj-lt"/>
              <a:buAutoNum type="arabicPeriod"/>
              <a:defRPr/>
            </a:pPr>
            <a:r>
              <a:rPr lang="de-DE">
                <a:solidFill>
                  <a:srgbClr val="BFBFBF"/>
                </a:solidFill>
              </a:rPr>
              <a:t>Markierung von Entwicklungschancen</a:t>
            </a:r>
            <a:endParaRPr/>
          </a:p>
          <a:p>
            <a:pPr marL="355600" indent="-355600">
              <a:lnSpc>
                <a:spcPct val="120000"/>
              </a:lnSpc>
              <a:spcBef>
                <a:spcPts val="200"/>
              </a:spcBef>
              <a:buFont typeface="+mj-lt"/>
              <a:buAutoNum type="arabicPeriod"/>
              <a:defRPr/>
            </a:pPr>
            <a:r>
              <a:rPr lang="de-DE">
                <a:solidFill>
                  <a:srgbClr val="BFBFBF"/>
                </a:solidFill>
              </a:rPr>
              <a:t>Entwicklung von individuellen Lernpfaden</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8050" y="1982788"/>
          <a:ext cx="6120000" cy="3541711"/>
        </p:xfrm>
        <a:graphic>
          <a:graphicData uri="http://schemas.openxmlformats.org/presentationml/2006/ole">
            <p:oleObj name="oleObj" r:id="rId4" imgW="13916660" imgH="8053070" progId="Word.Document.12">
              <p:embed/>
              <p:pic>
                <p:nvPicPr>
                  <p:cNvPr id="9" name="Objekt 8"/>
                  <p:cNvPicPr/>
                  <p:nvPr/>
                </p:nvPicPr>
                <p:blipFill>
                  <a:blip r:embed="rId3"/>
                  <a:stretch/>
                </p:blipFill>
                <p:spPr bwMode="auto">
                  <a:xfrm>
                    <a:off x="5988050" y="1982788"/>
                    <a:ext cx="6120000" cy="3541711"/>
                  </a:xfrm>
                  <a:prstGeom prst="rect">
                    <a:avLst/>
                  </a:prstGeom>
                </p:spPr>
              </p:pic>
            </p:oleObj>
          </a:graphicData>
        </a:graphic>
      </p:graphicFrame>
      <p:sp>
        <p:nvSpPr>
          <p:cNvPr id="6" name="Textplatzhalter 4"/>
          <p:cNvSpPr>
            <a:spLocks noGrp="1"/>
          </p:cNvSpPr>
          <p:nvPr>
            <p:ph type="body" sz="quarter" idx="13"/>
          </p:nvPr>
        </p:nvSpPr>
        <p:spPr bwMode="auto">
          <a:xfrm>
            <a:off x="226800" y="6308725"/>
            <a:ext cx="2556000" cy="396875"/>
          </a:xfrm>
        </p:spPr>
        <p:txBody>
          <a:bodyPr/>
          <a:lstStyle/>
          <a:p>
            <a:pPr>
              <a:defRPr/>
            </a:pPr>
            <a:r>
              <a:rPr lang="de-DE"/>
              <a:t>Quellen: </a:t>
            </a:r>
            <a:endParaRPr/>
          </a:p>
          <a:p>
            <a:pPr>
              <a:defRPr/>
            </a:pPr>
            <a:r>
              <a:rPr lang="de-DE"/>
              <a:t>Sasse und Lada o. J.; QUA-</a:t>
            </a:r>
            <a:r>
              <a:rPr lang="de-DE"/>
              <a:t>LiS</a:t>
            </a:r>
            <a:r>
              <a:rPr lang="de-DE"/>
              <a:t> NRW o. J.</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16" name="Text Placeholder 4"/>
          <p:cNvSpPr>
            <a:spLocks noGrp="1"/>
          </p:cNvSpPr>
          <p:nvPr>
            <p:ph sz="quarter" idx="10"/>
          </p:nvPr>
        </p:nvSpPr>
        <p:spPr bwMode="auto"/>
        <p:txBody>
          <a:bodyPr>
            <a:normAutofit/>
          </a:bodyPr>
          <a:lstStyle/>
          <a:p>
            <a:pPr marL="125" indent="0">
              <a:lnSpc>
                <a:spcPct val="120000"/>
              </a:lnSpc>
              <a:spcBef>
                <a:spcPts val="0"/>
              </a:spcBef>
              <a:buNone/>
              <a:defRPr/>
            </a:pPr>
            <a:r>
              <a:rPr lang="de-DE" b="1">
                <a:solidFill>
                  <a:schemeClr val="tx1"/>
                </a:solidFill>
              </a:rPr>
              <a:t>Schritt 4: Abgleich mit den  Kompetenz-erwartungen des schulinternen Lehrplans</a:t>
            </a:r>
            <a:endParaRPr/>
          </a:p>
          <a:p>
            <a:pPr lvl="1">
              <a:lnSpc>
                <a:spcPct val="120000"/>
              </a:lnSpc>
              <a:defRPr/>
            </a:pPr>
            <a:r>
              <a:rPr lang="de-DE" sz="1600">
                <a:solidFill>
                  <a:schemeClr val="tx1"/>
                </a:solidFill>
              </a:rPr>
              <a:t>Die Schülerinnen und Schüler</a:t>
            </a:r>
            <a:endParaRPr/>
          </a:p>
          <a:p>
            <a:pPr lvl="2">
              <a:lnSpc>
                <a:spcPct val="120000"/>
              </a:lnSpc>
              <a:defRPr/>
            </a:pPr>
            <a:r>
              <a:rPr lang="de-DE" sz="1400"/>
              <a:t>beurteilen die Effizienz von Algorithmen am Beispiel von Sortierverfahren hinsichtlich Zeit und Speicherplatzbedarf (A)</a:t>
            </a:r>
            <a:endParaRPr/>
          </a:p>
          <a:p>
            <a:pPr lvl="2">
              <a:lnSpc>
                <a:spcPct val="120000"/>
              </a:lnSpc>
              <a:defRPr/>
            </a:pPr>
            <a:r>
              <a:rPr lang="de-DE" sz="1400">
                <a:solidFill>
                  <a:schemeClr val="tx1"/>
                </a:solidFill>
              </a:rPr>
              <a:t>entwerfen einen weiteren Algorithmus zum Sortieren</a:t>
            </a:r>
            <a:r>
              <a:rPr lang="de-DE" sz="1400"/>
              <a:t> (M)</a:t>
            </a:r>
            <a:endParaRPr/>
          </a:p>
          <a:p>
            <a:pPr lvl="2">
              <a:lnSpc>
                <a:spcPct val="120000"/>
              </a:lnSpc>
              <a:defRPr/>
            </a:pPr>
            <a:r>
              <a:rPr lang="de-DE" sz="1400">
                <a:solidFill>
                  <a:schemeClr val="tx1"/>
                </a:solidFill>
              </a:rPr>
              <a:t>analysieren Such- und Sortieralgorithmen und wenden sie auf Beispiele an (D)</a:t>
            </a:r>
            <a:endParaRPr/>
          </a:p>
        </p:txBody>
      </p:sp>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983600"/>
          <a:ext cx="6120000" cy="3538125"/>
        </p:xfrm>
        <a:graphic>
          <a:graphicData uri="http://schemas.openxmlformats.org/presentationml/2006/ole">
            <p:oleObj name="oleObj" r:id="rId4" imgW="13890625" imgH="8029575" progId="Word.Document.12">
              <p:embed/>
              <p:pic>
                <p:nvPicPr>
                  <p:cNvPr id="4" name="Objekt 3"/>
                  <p:cNvPicPr/>
                  <p:nvPr/>
                </p:nvPicPr>
                <p:blipFill>
                  <a:blip r:embed="rId3"/>
                  <a:stretch/>
                </p:blipFill>
                <p:spPr bwMode="auto">
                  <a:xfrm>
                    <a:off x="5986800" y="1983600"/>
                    <a:ext cx="6120000" cy="3538125"/>
                  </a:xfrm>
                  <a:prstGeom prst="rect">
                    <a:avLst/>
                  </a:prstGeom>
                </p:spPr>
              </p:pic>
            </p:oleObj>
          </a:graphicData>
        </a:graphic>
      </p:graphicFrame>
      <p:sp>
        <p:nvSpPr>
          <p:cNvPr id="8"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cxnSp>
        <p:nvCxnSpPr>
          <p:cNvPr id="10" name="Gerade Verbindung mit Pfeil 9"/>
          <p:cNvCxnSpPr>
            <a:cxnSpLocks/>
          </p:cNvCxnSpPr>
          <p:nvPr/>
        </p:nvCxnSpPr>
        <p:spPr bwMode="auto">
          <a:xfrm>
            <a:off x="3275860" y="3258105"/>
            <a:ext cx="6026890" cy="2006353"/>
          </a:xfrm>
          <a:prstGeom prst="straightConnector1">
            <a:avLst/>
          </a:prstGeom>
          <a:ln w="19050">
            <a:solidFill>
              <a:srgbClr val="004C93"/>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a:cxnSpLocks/>
          </p:cNvCxnSpPr>
          <p:nvPr/>
        </p:nvCxnSpPr>
        <p:spPr bwMode="auto">
          <a:xfrm>
            <a:off x="3276000" y="3258000"/>
            <a:ext cx="8281000" cy="2030034"/>
          </a:xfrm>
          <a:prstGeom prst="straightConnector1">
            <a:avLst/>
          </a:prstGeom>
          <a:ln w="19050">
            <a:solidFill>
              <a:srgbClr val="004C93"/>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a:cxnSpLocks/>
          </p:cNvCxnSpPr>
          <p:nvPr/>
        </p:nvCxnSpPr>
        <p:spPr bwMode="auto">
          <a:xfrm>
            <a:off x="5810250" y="3568700"/>
            <a:ext cx="1809750" cy="1651000"/>
          </a:xfrm>
          <a:prstGeom prst="straightConnector1">
            <a:avLst/>
          </a:prstGeom>
          <a:ln w="19050">
            <a:solidFill>
              <a:srgbClr val="61A27C"/>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Gerade Verbindung mit Pfeil 18"/>
          <p:cNvCxnSpPr>
            <a:cxnSpLocks/>
          </p:cNvCxnSpPr>
          <p:nvPr/>
        </p:nvCxnSpPr>
        <p:spPr bwMode="auto">
          <a:xfrm>
            <a:off x="5810250" y="3570334"/>
            <a:ext cx="4572000" cy="1694124"/>
          </a:xfrm>
          <a:prstGeom prst="straightConnector1">
            <a:avLst/>
          </a:prstGeom>
          <a:ln w="19050">
            <a:solidFill>
              <a:srgbClr val="61A27C"/>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a:cxnSpLocks/>
          </p:cNvCxnSpPr>
          <p:nvPr/>
        </p:nvCxnSpPr>
        <p:spPr bwMode="auto">
          <a:xfrm>
            <a:off x="5810250" y="3568700"/>
            <a:ext cx="2754513" cy="1651000"/>
          </a:xfrm>
          <a:prstGeom prst="straightConnector1">
            <a:avLst/>
          </a:prstGeom>
          <a:ln w="19050">
            <a:solidFill>
              <a:srgbClr val="61A27C"/>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a:cxnSpLocks/>
          </p:cNvCxnSpPr>
          <p:nvPr/>
        </p:nvCxnSpPr>
        <p:spPr bwMode="auto">
          <a:xfrm>
            <a:off x="3275860" y="4159250"/>
            <a:ext cx="4344140" cy="1060450"/>
          </a:xfrm>
          <a:prstGeom prst="straightConnector1">
            <a:avLst/>
          </a:prstGeom>
          <a:ln w="19050">
            <a:solidFill>
              <a:srgbClr val="B8103B"/>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a:cxnSpLocks/>
          </p:cNvCxnSpPr>
          <p:nvPr/>
        </p:nvCxnSpPr>
        <p:spPr bwMode="auto">
          <a:xfrm>
            <a:off x="3275860" y="4159250"/>
            <a:ext cx="8281140" cy="1128784"/>
          </a:xfrm>
          <a:prstGeom prst="straightConnector1">
            <a:avLst/>
          </a:prstGeom>
          <a:ln w="19050">
            <a:solidFill>
              <a:srgbClr val="B8103B"/>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29"/>
          <p:cNvCxnSpPr>
            <a:cxnSpLocks/>
          </p:cNvCxnSpPr>
          <p:nvPr/>
        </p:nvCxnSpPr>
        <p:spPr bwMode="auto">
          <a:xfrm>
            <a:off x="3275860" y="4159250"/>
            <a:ext cx="5288903" cy="1060450"/>
          </a:xfrm>
          <a:prstGeom prst="straightConnector1">
            <a:avLst/>
          </a:prstGeom>
          <a:ln w="19050">
            <a:solidFill>
              <a:srgbClr val="B8103B"/>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Gerade Verbindung mit Pfeil 30"/>
          <p:cNvCxnSpPr>
            <a:cxnSpLocks/>
          </p:cNvCxnSpPr>
          <p:nvPr/>
        </p:nvCxnSpPr>
        <p:spPr bwMode="auto">
          <a:xfrm>
            <a:off x="3275860" y="4159250"/>
            <a:ext cx="6026890" cy="1105208"/>
          </a:xfrm>
          <a:prstGeom prst="straightConnector1">
            <a:avLst/>
          </a:prstGeom>
          <a:ln w="19050">
            <a:solidFill>
              <a:srgbClr val="B8103B"/>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a:cxnSpLocks/>
          </p:cNvCxnSpPr>
          <p:nvPr/>
        </p:nvCxnSpPr>
        <p:spPr bwMode="auto">
          <a:xfrm>
            <a:off x="3275860" y="4159250"/>
            <a:ext cx="7106389" cy="1105208"/>
          </a:xfrm>
          <a:prstGeom prst="straightConnector1">
            <a:avLst/>
          </a:prstGeom>
          <a:ln w="19050">
            <a:solidFill>
              <a:srgbClr val="B8103B"/>
            </a:solidFill>
            <a:tailEnd type="triangl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Entstehung des Inklusionsbegriffs: </a:t>
            </a:r>
            <a:br>
              <a:rPr lang="de-DE"/>
            </a:br>
            <a:r>
              <a:rPr lang="de-DE"/>
              <a:t>UN-Behindertenrechtskonvention (UN-BRK)</a:t>
            </a:r>
            <a:endParaRPr/>
          </a:p>
        </p:txBody>
      </p:sp>
      <p:sp>
        <p:nvSpPr>
          <p:cNvPr id="3" name="Inhaltsplatzhalter 2"/>
          <p:cNvSpPr>
            <a:spLocks noGrp="1"/>
          </p:cNvSpPr>
          <p:nvPr>
            <p:ph sz="quarter" idx="10"/>
          </p:nvPr>
        </p:nvSpPr>
        <p:spPr bwMode="auto"/>
        <p:txBody>
          <a:bodyPr/>
          <a:lstStyle/>
          <a:p>
            <a:pPr>
              <a:defRPr/>
            </a:pPr>
            <a:r>
              <a:rPr lang="de-DE" b="1"/>
              <a:t>Mitgliedsstaaten der UN, Mai 2008:</a:t>
            </a:r>
            <a:endParaRPr/>
          </a:p>
          <a:p>
            <a:pPr lvl="1">
              <a:defRPr/>
            </a:pPr>
            <a:r>
              <a:rPr lang="de-DE"/>
              <a:t>Inkrafttreten der UN-Behindertenrechtskonvention (UN-BRK) </a:t>
            </a:r>
            <a:r>
              <a:rPr lang="de-DE" i="1"/>
              <a:t>„Übereinkommen der Vereinten Nationen über die Reche von Menschen mit Behinderungen“</a:t>
            </a:r>
            <a:endParaRPr lang="de-DE"/>
          </a:p>
          <a:p>
            <a:pPr>
              <a:spcBef>
                <a:spcPts val="1400"/>
              </a:spcBef>
              <a:defRPr/>
            </a:pPr>
            <a:r>
              <a:rPr lang="de-DE"/>
              <a:t>Ratifizierung in Deutschland bereits im </a:t>
            </a:r>
            <a:r>
              <a:rPr lang="de-DE" i="1"/>
              <a:t>März 2007 </a:t>
            </a:r>
            <a:r>
              <a:rPr lang="de-DE"/>
              <a:t>erfolgt</a:t>
            </a:r>
            <a:endParaRPr lang="de-DE" b="1"/>
          </a:p>
          <a:p>
            <a:pPr>
              <a:spcBef>
                <a:spcPts val="1400"/>
              </a:spcBef>
              <a:defRPr/>
            </a:pPr>
            <a:r>
              <a:rPr lang="de-DE" b="1"/>
              <a:t>Inhalt des Übereinkommens (Auswahl):</a:t>
            </a:r>
            <a:endParaRPr/>
          </a:p>
          <a:p>
            <a:pPr lvl="1">
              <a:defRPr/>
            </a:pPr>
            <a:r>
              <a:rPr lang="de-DE"/>
              <a:t>Definition von Behinderung (Präambel):</a:t>
            </a:r>
            <a:endParaRPr/>
          </a:p>
          <a:p>
            <a:pPr lvl="2">
              <a:defRPr/>
            </a:pPr>
            <a:r>
              <a:rPr lang="de-DE"/>
              <a:t>[...] Behinderung [entsteht] aus der Wechselwirkung zwischen Menschen mit Beeinträchtigungen und einstellungs- und umweltbedingten Barrieren (..), die sie an der vollen, wirksamen und gleichberechtigten Teilhabe an der Gesellschaft hindern, [...]</a:t>
            </a:r>
            <a:endParaRPr/>
          </a:p>
          <a:p>
            <a:pPr lvl="1">
              <a:defRPr/>
            </a:pPr>
            <a:r>
              <a:rPr lang="de-DE"/>
              <a:t>Inklusive Bildung (§ 24)</a:t>
            </a:r>
            <a:endParaRPr/>
          </a:p>
          <a:p>
            <a:pPr lvl="2">
              <a:defRPr/>
            </a:pPr>
            <a:r>
              <a:rPr lang="de-DE"/>
              <a:t>Betrifft die Möglichkeiten der gemeinsamen Beschulung auf allen Ebenen des Bildungssystems</a:t>
            </a:r>
            <a:endParaRPr/>
          </a:p>
        </p:txBody>
      </p:sp>
      <p:sp>
        <p:nvSpPr>
          <p:cNvPr id="5" name="Textplatzhalter 3"/>
          <p:cNvSpPr>
            <a:spLocks noGrp="1"/>
          </p:cNvSpPr>
          <p:nvPr>
            <p:ph type="body" sz="quarter" idx="11"/>
          </p:nvPr>
        </p:nvSpPr>
        <p:spPr bwMode="auto">
          <a:xfrm>
            <a:off x="226800" y="6308725"/>
            <a:ext cx="5256000" cy="396875"/>
          </a:xfrm>
        </p:spPr>
        <p:txBody>
          <a:bodyPr/>
          <a:lstStyle/>
          <a:p>
            <a:pPr>
              <a:defRPr/>
            </a:pPr>
            <a:r>
              <a:rPr lang="de-DE"/>
              <a:t>Quelle:</a:t>
            </a:r>
            <a:br>
              <a:rPr lang="de-DE"/>
            </a:br>
            <a:r>
              <a:rPr lang="de-DE"/>
              <a:t>Beauftragter der Bundesregierung für die Belange von Menschen mit Behinderungen 2018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 name="Text Placeholder 4"/>
          <p:cNvSpPr>
            <a:spLocks noGrp="1"/>
          </p:cNvSpPr>
          <p:nvPr>
            <p:ph sz="quarter" idx="10"/>
          </p:nvPr>
        </p:nvSpPr>
        <p:spPr bwMode="auto"/>
        <p:txBody>
          <a:bodyPr>
            <a:normAutofit/>
          </a:bodyPr>
          <a:lstStyle/>
          <a:p>
            <a:pPr marL="125" indent="0">
              <a:lnSpc>
                <a:spcPct val="120000"/>
              </a:lnSpc>
              <a:spcBef>
                <a:spcPts val="0"/>
              </a:spcBef>
              <a:buNone/>
              <a:defRPr/>
            </a:pPr>
            <a:r>
              <a:rPr lang="de-DE" b="1">
                <a:solidFill>
                  <a:schemeClr val="tx1"/>
                </a:solidFill>
              </a:rPr>
              <a:t>Schritt 4: Abgleich mit den  Kompetenz-erwartungen des schulinternen Lehrplans</a:t>
            </a:r>
            <a:endParaRPr/>
          </a:p>
          <a:p>
            <a:pPr lvl="1">
              <a:lnSpc>
                <a:spcPct val="120000"/>
              </a:lnSpc>
              <a:defRPr/>
            </a:pPr>
            <a:r>
              <a:rPr lang="de-DE" sz="1600">
                <a:solidFill>
                  <a:schemeClr val="tx1"/>
                </a:solidFill>
              </a:rPr>
              <a:t>Die Schülerinnen und Schüler</a:t>
            </a:r>
            <a:endParaRPr/>
          </a:p>
          <a:p>
            <a:pPr lvl="2">
              <a:lnSpc>
                <a:spcPct val="120000"/>
              </a:lnSpc>
              <a:defRPr/>
            </a:pPr>
            <a:r>
              <a:rPr lang="de-DE" sz="1400"/>
              <a:t>beurteilen die Effizienz von Algorithmen am Beispiel von Sortierverfahren hinsichtlich Zeit und Speicherplatzbedarf (A)</a:t>
            </a:r>
            <a:endParaRPr/>
          </a:p>
          <a:p>
            <a:pPr lvl="2">
              <a:lnSpc>
                <a:spcPct val="120000"/>
              </a:lnSpc>
              <a:defRPr/>
            </a:pPr>
            <a:r>
              <a:rPr lang="de-DE" sz="1400">
                <a:solidFill>
                  <a:schemeClr val="tx1"/>
                </a:solidFill>
              </a:rPr>
              <a:t>entwerfen einen weiteren Algorithmus zum Sortieren</a:t>
            </a:r>
            <a:r>
              <a:rPr lang="de-DE" sz="1400"/>
              <a:t> (M)</a:t>
            </a:r>
            <a:endParaRPr/>
          </a:p>
          <a:p>
            <a:pPr lvl="2">
              <a:lnSpc>
                <a:spcPct val="120000"/>
              </a:lnSpc>
              <a:defRPr/>
            </a:pPr>
            <a:r>
              <a:rPr lang="de-DE" sz="1400">
                <a:solidFill>
                  <a:schemeClr val="tx1"/>
                </a:solidFill>
              </a:rPr>
              <a:t>analysieren Such- und Sortieralgorithmen und wenden sie auf Beispiele an (D)</a:t>
            </a:r>
            <a:endParaRPr/>
          </a:p>
        </p:txBody>
      </p:sp>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983600"/>
          <a:ext cx="6120000" cy="3538125"/>
        </p:xfrm>
        <a:graphic>
          <a:graphicData uri="http://schemas.openxmlformats.org/presentationml/2006/ole">
            <p:oleObj name="oleObj" r:id="rId4" imgW="13890625" imgH="8029575" progId="Word.Document.12">
              <p:embed/>
              <p:pic>
                <p:nvPicPr>
                  <p:cNvPr id="4" name="Objekt 3"/>
                  <p:cNvPicPr/>
                  <p:nvPr/>
                </p:nvPicPr>
                <p:blipFill>
                  <a:blip r:embed="rId3"/>
                  <a:stretch/>
                </p:blipFill>
                <p:spPr bwMode="auto">
                  <a:xfrm>
                    <a:off x="5986800" y="1983600"/>
                    <a:ext cx="6120000" cy="3538125"/>
                  </a:xfrm>
                  <a:prstGeom prst="rect">
                    <a:avLst/>
                  </a:prstGeom>
                </p:spPr>
              </p:pic>
            </p:oleObj>
          </a:graphicData>
        </a:graphic>
      </p:graphicFrame>
      <p:sp>
        <p:nvSpPr>
          <p:cNvPr id="8"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 name="Text Placeholder 4"/>
          <p:cNvSpPr>
            <a:spLocks noGrp="1"/>
          </p:cNvSpPr>
          <p:nvPr>
            <p:ph sz="quarter" idx="10"/>
          </p:nvPr>
        </p:nvSpPr>
        <p:spPr bwMode="auto"/>
        <p:txBody>
          <a:bodyPr>
            <a:normAutofit/>
          </a:bodyPr>
          <a:lstStyle/>
          <a:p>
            <a:pPr marL="125" indent="0">
              <a:lnSpc>
                <a:spcPct val="120000"/>
              </a:lnSpc>
              <a:spcBef>
                <a:spcPts val="0"/>
              </a:spcBef>
              <a:buNone/>
              <a:defRPr/>
            </a:pPr>
            <a:r>
              <a:rPr lang="de-DE" b="1">
                <a:solidFill>
                  <a:schemeClr val="tx1"/>
                </a:solidFill>
              </a:rPr>
              <a:t>Schritt 4: Abgleich mit den  Kompetenz-erwartungen des schulinternen Lehrplans</a:t>
            </a:r>
            <a:endParaRPr/>
          </a:p>
          <a:p>
            <a:pPr lvl="1">
              <a:lnSpc>
                <a:spcPct val="120000"/>
              </a:lnSpc>
              <a:defRPr/>
            </a:pPr>
            <a:r>
              <a:rPr lang="de-DE" sz="1600">
                <a:solidFill>
                  <a:schemeClr val="tx1"/>
                </a:solidFill>
              </a:rPr>
              <a:t>Die Schülerinnen und Schüler</a:t>
            </a:r>
            <a:endParaRPr/>
          </a:p>
          <a:p>
            <a:pPr lvl="2">
              <a:lnSpc>
                <a:spcPct val="120000"/>
              </a:lnSpc>
              <a:defRPr/>
            </a:pPr>
            <a:r>
              <a:rPr lang="de-DE" sz="1400">
                <a:solidFill>
                  <a:srgbClr val="004C93"/>
                </a:solidFill>
              </a:rPr>
              <a:t>beurteilen die Effizienz von Algorithmen am Beispiel von Sortierverfahren hinsichtlich Zeit und Speicherplatzbedarf (A)</a:t>
            </a:r>
            <a:endParaRPr/>
          </a:p>
          <a:p>
            <a:pPr lvl="2">
              <a:lnSpc>
                <a:spcPct val="120000"/>
              </a:lnSpc>
              <a:defRPr/>
            </a:pPr>
            <a:r>
              <a:rPr lang="de-DE" sz="1400">
                <a:solidFill>
                  <a:schemeClr val="tx1"/>
                </a:solidFill>
              </a:rPr>
              <a:t>entwerfen einen weiteren Algorithmus zum Sortieren</a:t>
            </a:r>
            <a:r>
              <a:rPr lang="de-DE" sz="1400"/>
              <a:t> (M)</a:t>
            </a:r>
            <a:endParaRPr/>
          </a:p>
          <a:p>
            <a:pPr lvl="2">
              <a:lnSpc>
                <a:spcPct val="120000"/>
              </a:lnSpc>
              <a:defRPr/>
            </a:pPr>
            <a:r>
              <a:rPr lang="de-DE" sz="1400">
                <a:solidFill>
                  <a:schemeClr val="tx1"/>
                </a:solidFill>
              </a:rPr>
              <a:t>analysieren Such- und Sortieralgorithmen und wenden sie auf Beispiele an (D)</a:t>
            </a:r>
            <a:endParaRPr/>
          </a:p>
        </p:txBody>
      </p:sp>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8"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984580"/>
          <a:ext cx="6120000" cy="3538125"/>
        </p:xfrm>
        <a:graphic>
          <a:graphicData uri="http://schemas.openxmlformats.org/presentationml/2006/ole">
            <p:oleObj name="oleObj" r:id="rId4" imgW="13890625" imgH="8029575" progId="Word.Document.12">
              <p:embed/>
              <p:pic>
                <p:nvPicPr>
                  <p:cNvPr id="5" name="Objekt 4"/>
                  <p:cNvPicPr/>
                  <p:nvPr/>
                </p:nvPicPr>
                <p:blipFill>
                  <a:blip r:embed="rId3"/>
                  <a:stretch/>
                </p:blipFill>
                <p:spPr bwMode="auto">
                  <a:xfrm>
                    <a:off x="5986800" y="1984580"/>
                    <a:ext cx="6120000" cy="3538125"/>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983600"/>
          <a:ext cx="6120000" cy="3538125"/>
        </p:xfrm>
        <a:graphic>
          <a:graphicData uri="http://schemas.openxmlformats.org/presentationml/2006/ole">
            <p:oleObj name="oleObj" r:id="rId4" imgW="13890625" imgH="8029575" progId="Word.Document.12">
              <p:embed/>
              <p:pic>
                <p:nvPicPr>
                  <p:cNvPr id="3" name="Objekt 2"/>
                  <p:cNvPicPr/>
                  <p:nvPr/>
                </p:nvPicPr>
                <p:blipFill>
                  <a:blip r:embed="rId3"/>
                  <a:stretch/>
                </p:blipFill>
                <p:spPr bwMode="auto">
                  <a:xfrm>
                    <a:off x="5986800" y="1983600"/>
                    <a:ext cx="6120000" cy="3538125"/>
                  </a:xfrm>
                  <a:prstGeom prst="rect">
                    <a:avLst/>
                  </a:prstGeom>
                </p:spPr>
              </p:pic>
            </p:oleObj>
          </a:graphicData>
        </a:graphic>
      </p:graphicFrame>
      <p:sp>
        <p:nvSpPr>
          <p:cNvPr id="16" name="Text Placeholder 4"/>
          <p:cNvSpPr>
            <a:spLocks noGrp="1"/>
          </p:cNvSpPr>
          <p:nvPr>
            <p:ph sz="quarter" idx="10"/>
          </p:nvPr>
        </p:nvSpPr>
        <p:spPr bwMode="auto"/>
        <p:txBody>
          <a:bodyPr>
            <a:normAutofit/>
          </a:bodyPr>
          <a:lstStyle/>
          <a:p>
            <a:pPr marL="125" indent="0">
              <a:lnSpc>
                <a:spcPct val="120000"/>
              </a:lnSpc>
              <a:spcBef>
                <a:spcPts val="0"/>
              </a:spcBef>
              <a:buNone/>
              <a:defRPr/>
            </a:pPr>
            <a:r>
              <a:rPr lang="de-DE" b="1">
                <a:solidFill>
                  <a:schemeClr val="tx1"/>
                </a:solidFill>
              </a:rPr>
              <a:t>Schritt 4: Abgleich mit den  Kompetenz-erwartungen des schulinternen Lehrplans</a:t>
            </a:r>
            <a:endParaRPr/>
          </a:p>
          <a:p>
            <a:pPr lvl="1">
              <a:lnSpc>
                <a:spcPct val="120000"/>
              </a:lnSpc>
              <a:defRPr/>
            </a:pPr>
            <a:r>
              <a:rPr lang="de-DE" sz="1600">
                <a:solidFill>
                  <a:schemeClr val="tx1"/>
                </a:solidFill>
              </a:rPr>
              <a:t>Die Schülerinnen und Schüler</a:t>
            </a:r>
            <a:endParaRPr/>
          </a:p>
          <a:p>
            <a:pPr lvl="2">
              <a:lnSpc>
                <a:spcPct val="120000"/>
              </a:lnSpc>
              <a:defRPr/>
            </a:pPr>
            <a:r>
              <a:rPr lang="de-DE" sz="1400"/>
              <a:t>beurteilen die Effizienz von Algorithmen am Beispiel von Sortierverfahren hinsichtlich Zeit und Speicherplatzbedarf (A)</a:t>
            </a:r>
            <a:endParaRPr/>
          </a:p>
          <a:p>
            <a:pPr lvl="2">
              <a:lnSpc>
                <a:spcPct val="120000"/>
              </a:lnSpc>
              <a:defRPr/>
            </a:pPr>
            <a:r>
              <a:rPr lang="de-DE" sz="1400">
                <a:solidFill>
                  <a:srgbClr val="61A27C"/>
                </a:solidFill>
              </a:rPr>
              <a:t>entwerfen einen weiteren Algorithmus zum Sortieren (M)</a:t>
            </a:r>
            <a:endParaRPr/>
          </a:p>
          <a:p>
            <a:pPr lvl="2">
              <a:lnSpc>
                <a:spcPct val="120000"/>
              </a:lnSpc>
              <a:defRPr/>
            </a:pPr>
            <a:r>
              <a:rPr lang="de-DE" sz="1400">
                <a:solidFill>
                  <a:schemeClr val="tx1"/>
                </a:solidFill>
              </a:rPr>
              <a:t>analysieren Such- und Sortieralgorithmen und wenden sie auf Beispiele an (D)</a:t>
            </a:r>
            <a:endParaRPr/>
          </a:p>
        </p:txBody>
      </p:sp>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8"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 name="Text Placeholder 4"/>
          <p:cNvSpPr>
            <a:spLocks noGrp="1"/>
          </p:cNvSpPr>
          <p:nvPr>
            <p:ph sz="quarter" idx="10"/>
          </p:nvPr>
        </p:nvSpPr>
        <p:spPr bwMode="auto"/>
        <p:txBody>
          <a:bodyPr>
            <a:normAutofit/>
          </a:bodyPr>
          <a:lstStyle/>
          <a:p>
            <a:pPr marL="125" indent="0">
              <a:lnSpc>
                <a:spcPct val="120000"/>
              </a:lnSpc>
              <a:spcBef>
                <a:spcPts val="0"/>
              </a:spcBef>
              <a:buNone/>
              <a:defRPr/>
            </a:pPr>
            <a:r>
              <a:rPr lang="de-DE" b="1">
                <a:solidFill>
                  <a:schemeClr val="tx1"/>
                </a:solidFill>
              </a:rPr>
              <a:t>Schritt 4: Abgleich mit den  Kompetenz-erwartungen des schulinternen Lehrplans</a:t>
            </a:r>
            <a:endParaRPr/>
          </a:p>
          <a:p>
            <a:pPr lvl="1">
              <a:lnSpc>
                <a:spcPct val="120000"/>
              </a:lnSpc>
              <a:defRPr/>
            </a:pPr>
            <a:r>
              <a:rPr lang="de-DE" sz="1600">
                <a:solidFill>
                  <a:schemeClr val="tx1"/>
                </a:solidFill>
              </a:rPr>
              <a:t>Die Schülerinnen und Schüler</a:t>
            </a:r>
            <a:endParaRPr/>
          </a:p>
          <a:p>
            <a:pPr lvl="2">
              <a:lnSpc>
                <a:spcPct val="120000"/>
              </a:lnSpc>
              <a:defRPr/>
            </a:pPr>
            <a:r>
              <a:rPr lang="de-DE" sz="1400"/>
              <a:t>beurteilen die Effizienz von Algorithmen am Beispiel von Sortierverfahren hinsichtlich Zeit und Speicherplatzbedarf (A)</a:t>
            </a:r>
            <a:endParaRPr/>
          </a:p>
          <a:p>
            <a:pPr lvl="2">
              <a:lnSpc>
                <a:spcPct val="120000"/>
              </a:lnSpc>
              <a:defRPr/>
            </a:pPr>
            <a:r>
              <a:rPr lang="de-DE" sz="1400">
                <a:solidFill>
                  <a:schemeClr val="tx1"/>
                </a:solidFill>
              </a:rPr>
              <a:t>entwerfen einen weiteren Algorithmus zum Sortieren</a:t>
            </a:r>
            <a:r>
              <a:rPr lang="de-DE" sz="1400"/>
              <a:t> (M)</a:t>
            </a:r>
            <a:endParaRPr/>
          </a:p>
          <a:p>
            <a:pPr lvl="2">
              <a:lnSpc>
                <a:spcPct val="120000"/>
              </a:lnSpc>
              <a:defRPr/>
            </a:pPr>
            <a:r>
              <a:rPr lang="de-DE" sz="1400">
                <a:solidFill>
                  <a:srgbClr val="B8103B"/>
                </a:solidFill>
              </a:rPr>
              <a:t>analysieren Such- und Sortieralgorithmen und wenden sie auf Beispiele an (D)</a:t>
            </a:r>
            <a:endParaRPr/>
          </a:p>
        </p:txBody>
      </p:sp>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8" name="Textplatzhalter 4"/>
          <p:cNvSpPr>
            <a:spLocks noGrp="1"/>
          </p:cNvSpPr>
          <p:nvPr>
            <p:ph type="body" sz="quarter" idx="13"/>
          </p:nvPr>
        </p:nvSpPr>
        <p:spPr bwMode="auto">
          <a:xfrm>
            <a:off x="226800" y="6308725"/>
            <a:ext cx="2952000" cy="396875"/>
          </a:xfrm>
        </p:spPr>
        <p:txBody>
          <a:bodyPr/>
          <a:lstStyle/>
          <a:p>
            <a:pPr>
              <a:defRPr/>
            </a:pPr>
            <a:r>
              <a:rPr lang="de-DE"/>
              <a:t>Quellen: </a:t>
            </a:r>
            <a:endParaRPr/>
          </a:p>
          <a:p>
            <a:pPr>
              <a:defRPr/>
            </a:pPr>
            <a:r>
              <a:rPr lang="de-DE"/>
              <a:t>Sasse und Lada o. J.; QUA-</a:t>
            </a:r>
            <a:r>
              <a:rPr lang="de-DE"/>
              <a:t>LiS</a:t>
            </a:r>
            <a:r>
              <a:rPr lang="de-DE"/>
              <a:t> NRW o. J., 2018</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983600"/>
          <a:ext cx="6120000" cy="3538125"/>
        </p:xfrm>
        <a:graphic>
          <a:graphicData uri="http://schemas.openxmlformats.org/presentationml/2006/ole">
            <p:oleObj name="oleObj" r:id="rId4" imgW="13890625" imgH="8029575" progId="Word.Document.12">
              <p:embed/>
              <p:pic>
                <p:nvPicPr>
                  <p:cNvPr id="3" name="Objekt 2"/>
                  <p:cNvPicPr/>
                  <p:nvPr/>
                </p:nvPicPr>
                <p:blipFill>
                  <a:blip r:embed="rId3"/>
                  <a:stretch/>
                </p:blipFill>
                <p:spPr bwMode="auto">
                  <a:xfrm>
                    <a:off x="5986800" y="1983600"/>
                    <a:ext cx="6120000" cy="3538125"/>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1776000" y="1016000"/>
          <a:ext cx="8640000" cy="5573813"/>
        </p:xfrm>
        <a:graphic>
          <a:graphicData uri="http://schemas.openxmlformats.org/presentationml/2006/ole">
            <p:oleObj name="oleObj" r:id="rId4" imgW="13916660" imgH="8976360" progId="Word.Document.12">
              <p:embed/>
              <p:pic>
                <p:nvPicPr>
                  <p:cNvPr id="4" name="Objekt 3"/>
                  <p:cNvPicPr/>
                  <p:nvPr/>
                </p:nvPicPr>
                <p:blipFill>
                  <a:blip r:embed="rId3"/>
                  <a:stretch/>
                </p:blipFill>
                <p:spPr bwMode="auto">
                  <a:xfrm>
                    <a:off x="1776000" y="1016000"/>
                    <a:ext cx="8640000" cy="5573813"/>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a:xfrm>
            <a:off x="227013" y="1233488"/>
            <a:ext cx="5940000" cy="5040312"/>
          </a:xfrm>
        </p:spPr>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 ✅</a:t>
            </a:r>
            <a:endParaRPr/>
          </a:p>
          <a:p>
            <a:pPr marL="355600" indent="-355600">
              <a:lnSpc>
                <a:spcPct val="120000"/>
              </a:lnSpc>
              <a:spcBef>
                <a:spcPts val="200"/>
              </a:spcBef>
              <a:buFont typeface="+mj-lt"/>
              <a:buAutoNum type="arabicPeriod"/>
              <a:defRPr/>
            </a:pPr>
            <a:r>
              <a:rPr lang="de-DE"/>
              <a:t>Zentrale Fragestellung des gewählten Unterrichtsgegenstands formulieren ✅</a:t>
            </a:r>
            <a:endParaRPr/>
          </a:p>
          <a:p>
            <a:pPr marL="355600" indent="-355600">
              <a:lnSpc>
                <a:spcPct val="120000"/>
              </a:lnSpc>
              <a:spcBef>
                <a:spcPts val="200"/>
              </a:spcBef>
              <a:buFont typeface="+mj-lt"/>
              <a:buAutoNum type="arabicPeriod"/>
              <a:defRPr/>
            </a:pPr>
            <a:r>
              <a:rPr lang="de-DE"/>
              <a:t>Ausdifferenzierung der sachlogischen Struktur (x-Achse) ✅ </a:t>
            </a:r>
            <a:endParaRPr/>
          </a:p>
          <a:p>
            <a:pPr marL="355600" indent="-355600">
              <a:lnSpc>
                <a:spcPct val="120000"/>
              </a:lnSpc>
              <a:spcBef>
                <a:spcPts val="200"/>
              </a:spcBef>
              <a:buFont typeface="+mj-lt"/>
              <a:buAutoNum type="arabicPeriod"/>
              <a:defRPr/>
            </a:pPr>
            <a:r>
              <a:rPr lang="de-DE">
                <a:solidFill>
                  <a:schemeClr val="tx1"/>
                </a:solidFill>
              </a:rPr>
              <a:t>Abgleich mit den Kompetenzerwartungen des Lehrplans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Ausdifferenzierung der einzelnen Felder auf inhaltlicher Ebene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Beschluss über </a:t>
            </a:r>
            <a:r>
              <a:rPr lang="de-DE">
                <a:solidFill>
                  <a:schemeClr val="tx1"/>
                </a:solidFill>
              </a:rPr>
              <a:t>bindliche</a:t>
            </a:r>
            <a:r>
              <a:rPr lang="de-DE">
                <a:solidFill>
                  <a:schemeClr val="tx1"/>
                </a:solidFill>
              </a:rPr>
              <a:t> bzw. fakultative Felder sowie Felder zur Lernstandserhebung und Leistungseinschätzung </a:t>
            </a:r>
            <a:endParaRPr/>
          </a:p>
          <a:p>
            <a:pPr marL="355600" indent="-355600">
              <a:lnSpc>
                <a:spcPct val="120000"/>
              </a:lnSpc>
              <a:spcBef>
                <a:spcPts val="200"/>
              </a:spcBef>
              <a:buFont typeface="+mj-lt"/>
              <a:buAutoNum type="arabicPeriod"/>
              <a:defRPr/>
            </a:pPr>
            <a:r>
              <a:rPr lang="de-DE">
                <a:solidFill>
                  <a:srgbClr val="BFBFBF"/>
                </a:solidFill>
              </a:rPr>
              <a:t>Farbige Unterlegung der Felder entsprechend des fünfstufigen Wember-Modells</a:t>
            </a:r>
            <a:endParaRPr/>
          </a:p>
          <a:p>
            <a:pPr marL="355600" indent="-355600">
              <a:lnSpc>
                <a:spcPct val="120000"/>
              </a:lnSpc>
              <a:spcBef>
                <a:spcPts val="200"/>
              </a:spcBef>
              <a:buFont typeface="+mj-lt"/>
              <a:buAutoNum type="arabicPeriod"/>
              <a:defRPr/>
            </a:pPr>
            <a:r>
              <a:rPr lang="de-DE">
                <a:solidFill>
                  <a:srgbClr val="BFBFBF"/>
                </a:solidFill>
              </a:rPr>
              <a:t>Ausdifferenzierung konkreter Differenzierungsmaßnahmen (sozial, methodisch-didaktisch, materiell, räumlich, …)</a:t>
            </a:r>
            <a:endParaRPr/>
          </a:p>
          <a:p>
            <a:pPr marL="355600" indent="-355600">
              <a:lnSpc>
                <a:spcPct val="120000"/>
              </a:lnSpc>
              <a:spcBef>
                <a:spcPts val="200"/>
              </a:spcBef>
              <a:buFont typeface="+mj-lt"/>
              <a:buAutoNum type="arabicPeriod"/>
              <a:defRPr/>
            </a:pPr>
            <a:r>
              <a:rPr lang="de-DE">
                <a:solidFill>
                  <a:srgbClr val="BFBFBF"/>
                </a:solidFill>
              </a:rPr>
              <a:t>Markierung von Entwicklungschancen</a:t>
            </a:r>
            <a:endParaRPr/>
          </a:p>
          <a:p>
            <a:pPr marL="355600" indent="-355600">
              <a:lnSpc>
                <a:spcPct val="120000"/>
              </a:lnSpc>
              <a:spcBef>
                <a:spcPts val="200"/>
              </a:spcBef>
              <a:buFont typeface="+mj-lt"/>
              <a:buAutoNum type="arabicPeriod"/>
              <a:defRPr/>
            </a:pPr>
            <a:r>
              <a:rPr lang="de-DE">
                <a:solidFill>
                  <a:srgbClr val="BFBFBF"/>
                </a:solidFill>
              </a:rPr>
              <a:t>Entwicklung von individuellen Lernpfaden</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779585"/>
          <a:ext cx="6120000" cy="3948118"/>
        </p:xfrm>
        <a:graphic>
          <a:graphicData uri="http://schemas.openxmlformats.org/presentationml/2006/ole">
            <p:oleObj name="oleObj" r:id="rId4" imgW="13916660" imgH="8976360" progId="Word.Document.12">
              <p:embed/>
              <p:pic>
                <p:nvPicPr>
                  <p:cNvPr id="3" name="Objekt 2"/>
                  <p:cNvPicPr/>
                  <p:nvPr/>
                </p:nvPicPr>
                <p:blipFill>
                  <a:blip r:embed="rId3"/>
                  <a:stretch/>
                </p:blipFill>
                <p:spPr bwMode="auto">
                  <a:xfrm>
                    <a:off x="5986800" y="1779585"/>
                    <a:ext cx="6120000" cy="3948118"/>
                  </a:xfrm>
                  <a:prstGeom prst="rect">
                    <a:avLst/>
                  </a:prstGeom>
                </p:spPr>
              </p:pic>
            </p:oleObj>
          </a:graphicData>
        </a:graphic>
      </p:graphicFrame>
      <p:sp>
        <p:nvSpPr>
          <p:cNvPr id="7" name="Textplatzhalter 4"/>
          <p:cNvSpPr>
            <a:spLocks noGrp="1"/>
          </p:cNvSpPr>
          <p:nvPr>
            <p:ph type="body" sz="quarter" idx="13"/>
          </p:nvPr>
        </p:nvSpPr>
        <p:spPr bwMode="auto">
          <a:xfrm>
            <a:off x="226800" y="6308725"/>
            <a:ext cx="2556000" cy="396875"/>
          </a:xfrm>
        </p:spPr>
        <p:txBody>
          <a:bodyPr/>
          <a:lstStyle/>
          <a:p>
            <a:pPr>
              <a:defRPr/>
            </a:pPr>
            <a:r>
              <a:rPr lang="de-DE"/>
              <a:t>Quellen: </a:t>
            </a:r>
            <a:endParaRPr/>
          </a:p>
          <a:p>
            <a:pPr>
              <a:defRPr/>
            </a:pPr>
            <a:r>
              <a:rPr lang="de-DE"/>
              <a:t>Sasse und Lada o. J.; QUA-</a:t>
            </a:r>
            <a:r>
              <a:rPr lang="de-DE"/>
              <a:t>LiS</a:t>
            </a:r>
            <a:r>
              <a:rPr lang="de-DE"/>
              <a:t> NRW o. J.</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1774800" y="1015200"/>
          <a:ext cx="8640000" cy="5595750"/>
        </p:xfrm>
        <a:graphic>
          <a:graphicData uri="http://schemas.openxmlformats.org/presentationml/2006/ole">
            <p:oleObj name="oleObj" r:id="rId4" imgW="13890625" imgH="8996045" progId="Word.Document.12">
              <p:embed/>
              <p:pic>
                <p:nvPicPr>
                  <p:cNvPr id="4" name="Objekt 3"/>
                  <p:cNvPicPr/>
                  <p:nvPr/>
                </p:nvPicPr>
                <p:blipFill>
                  <a:blip r:embed="rId3"/>
                  <a:stretch/>
                </p:blipFill>
                <p:spPr bwMode="auto">
                  <a:xfrm>
                    <a:off x="1774800" y="1015200"/>
                    <a:ext cx="8640000" cy="5595750"/>
                  </a:xfrm>
                  <a:prstGeom prst="rect">
                    <a:avLst/>
                  </a:prstGeom>
                </p:spPr>
              </p:pic>
            </p:oleObj>
          </a:graphicData>
        </a:graphic>
      </p:graphicFrame>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5" name="Sprechblase: rechteckig 4"/>
          <p:cNvSpPr/>
          <p:nvPr/>
        </p:nvSpPr>
        <p:spPr bwMode="auto">
          <a:xfrm>
            <a:off x="227012" y="3519223"/>
            <a:ext cx="2844000" cy="1815882"/>
          </a:xfrm>
          <a:prstGeom prst="wedgeRectCallout">
            <a:avLst>
              <a:gd name="adj1" fmla="val 66971"/>
              <a:gd name="adj2" fmla="val 42128"/>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Schriftlich</a:t>
            </a:r>
            <a:r>
              <a:rPr lang="de-DE" sz="1400">
                <a:solidFill>
                  <a:schemeClr val="tx1"/>
                </a:solidFill>
                <a:latin typeface="Arial"/>
                <a:ea typeface="Arial"/>
                <a:cs typeface="Arial"/>
              </a:rPr>
              <a:t>:</a:t>
            </a:r>
            <a:endParaRPr lang="de-DE" sz="1400" b="1">
              <a:solidFill>
                <a:schemeClr val="tx1"/>
              </a:solidFill>
              <a:latin typeface="Arial"/>
              <a:ea typeface="Arial"/>
              <a:cs typeface="Arial"/>
            </a:endParaRPr>
          </a:p>
          <a:p>
            <a:pPr marL="177800" indent="-177800">
              <a:buFont typeface="Arial"/>
              <a:buChar char="•"/>
              <a:defRPr/>
            </a:pPr>
            <a:r>
              <a:rPr lang="de-DE" sz="1400">
                <a:solidFill>
                  <a:schemeClr val="tx1"/>
                </a:solidFill>
                <a:latin typeface="Arial"/>
                <a:ea typeface="Arial"/>
                <a:cs typeface="Arial"/>
              </a:rPr>
              <a:t>Sortierverfahren Schritt-für-Schritt tabellarisch aufzeigen</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Mündlich</a:t>
            </a:r>
            <a:r>
              <a:rPr lang="de-DE" sz="1400">
                <a:solidFill>
                  <a:schemeClr val="tx1"/>
                </a:solidFill>
                <a:latin typeface="Arial"/>
                <a:ea typeface="Arial"/>
                <a:cs typeface="Arial"/>
              </a:rPr>
              <a:t>:</a:t>
            </a:r>
            <a:endParaRPr lang="de-DE" sz="1400" b="1">
              <a:solidFill>
                <a:schemeClr val="tx1"/>
              </a:solidFill>
              <a:latin typeface="Arial"/>
              <a:ea typeface="Arial"/>
              <a:cs typeface="Arial"/>
            </a:endParaRPr>
          </a:p>
          <a:p>
            <a:pPr marL="177800" indent="-177800">
              <a:buFont typeface="Arial"/>
              <a:buChar char="•"/>
              <a:defRPr/>
            </a:pPr>
            <a:r>
              <a:rPr lang="de-DE" sz="1400">
                <a:solidFill>
                  <a:schemeClr val="tx1"/>
                </a:solidFill>
                <a:latin typeface="Arial"/>
                <a:ea typeface="Arial"/>
                <a:cs typeface="Arial"/>
              </a:rPr>
              <a:t>Sortierverfahren Schritt-für-Schritt tabellarisch am OHP mit Erklärungen zu jedem Schritt</a:t>
            </a:r>
            <a:endParaRPr/>
          </a:p>
        </p:txBody>
      </p:sp>
      <p:sp>
        <p:nvSpPr>
          <p:cNvPr id="7" name="Sprechblase: rechteckig 6"/>
          <p:cNvSpPr/>
          <p:nvPr/>
        </p:nvSpPr>
        <p:spPr bwMode="auto">
          <a:xfrm>
            <a:off x="227012" y="1015200"/>
            <a:ext cx="2844000" cy="1815882"/>
          </a:xfrm>
          <a:prstGeom prst="wedgeRectCallout">
            <a:avLst>
              <a:gd name="adj1" fmla="val 66495"/>
              <a:gd name="adj2" fmla="val 88082"/>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defRPr/>
            </a:pPr>
            <a:r>
              <a:rPr lang="de-DE" sz="1400" b="1">
                <a:solidFill>
                  <a:schemeClr val="tx1"/>
                </a:solidFill>
                <a:latin typeface="Arial"/>
                <a:ea typeface="Arial"/>
                <a:cs typeface="Arial"/>
              </a:rPr>
              <a:t>Schriftlich</a:t>
            </a:r>
            <a:r>
              <a:rPr lang="de-DE" sz="1400">
                <a:solidFill>
                  <a:schemeClr val="tx1"/>
                </a:solidFill>
                <a:latin typeface="Arial"/>
                <a:ea typeface="Arial"/>
                <a:cs typeface="Arial"/>
              </a:rPr>
              <a:t>:</a:t>
            </a:r>
            <a:endParaRPr lang="de-DE" sz="1400" b="1">
              <a:solidFill>
                <a:schemeClr val="tx1"/>
              </a:solidFill>
              <a:latin typeface="Arial"/>
              <a:ea typeface="Arial"/>
              <a:cs typeface="Arial"/>
            </a:endParaRPr>
          </a:p>
          <a:p>
            <a:pPr marL="177800" indent="-177800">
              <a:buFont typeface="Arial"/>
              <a:buChar char="•"/>
              <a:defRPr/>
            </a:pPr>
            <a:r>
              <a:rPr lang="de-DE" sz="1400">
                <a:solidFill>
                  <a:schemeClr val="tx1"/>
                </a:solidFill>
                <a:latin typeface="Arial"/>
                <a:ea typeface="Arial"/>
                <a:cs typeface="Arial"/>
              </a:rPr>
              <a:t>Sortierverfahren in Pseudocode implementieren</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Mündlich</a:t>
            </a:r>
            <a:r>
              <a:rPr lang="de-DE" sz="1400">
                <a:solidFill>
                  <a:schemeClr val="tx1"/>
                </a:solidFill>
                <a:latin typeface="Arial"/>
                <a:ea typeface="Arial"/>
                <a:cs typeface="Arial"/>
              </a:rPr>
              <a:t>:</a:t>
            </a:r>
            <a:endParaRPr lang="de-DE" sz="1400" b="1">
              <a:solidFill>
                <a:schemeClr val="tx1"/>
              </a:solidFill>
              <a:latin typeface="Arial"/>
              <a:ea typeface="Arial"/>
              <a:cs typeface="Arial"/>
            </a:endParaRPr>
          </a:p>
          <a:p>
            <a:pPr marL="177800" indent="-177800">
              <a:buFont typeface="Arial"/>
              <a:buChar char="•"/>
              <a:defRPr/>
            </a:pPr>
            <a:r>
              <a:rPr lang="de-DE" sz="1400">
                <a:solidFill>
                  <a:schemeClr val="tx1"/>
                </a:solidFill>
                <a:latin typeface="Arial"/>
                <a:ea typeface="Arial"/>
                <a:cs typeface="Arial"/>
              </a:rPr>
              <a:t>Sortierverfahren anhand von Modell/Pseudocode/Quellcode benennen</a:t>
            </a:r>
            <a:endParaRPr/>
          </a:p>
        </p:txBody>
      </p:sp>
      <p:sp>
        <p:nvSpPr>
          <p:cNvPr id="8" name="Sprechblase: rechteckig 7"/>
          <p:cNvSpPr/>
          <p:nvPr/>
        </p:nvSpPr>
        <p:spPr bwMode="auto">
          <a:xfrm>
            <a:off x="5833515" y="973125"/>
            <a:ext cx="2772000" cy="1600438"/>
          </a:xfrm>
          <a:prstGeom prst="wedgeRectCallout">
            <a:avLst>
              <a:gd name="adj1" fmla="val 6660"/>
              <a:gd name="adj2" fmla="val 141818"/>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defRPr/>
            </a:pPr>
            <a:r>
              <a:rPr lang="de-DE" sz="1400" b="1">
                <a:solidFill>
                  <a:schemeClr val="tx1"/>
                </a:solidFill>
                <a:latin typeface="Arial"/>
                <a:ea typeface="Arial"/>
                <a:cs typeface="Arial"/>
              </a:rPr>
              <a:t>Schriftlich &amp; Mündlich</a:t>
            </a:r>
            <a:r>
              <a:rPr lang="de-DE" sz="1400">
                <a:solidFill>
                  <a:schemeClr val="tx1"/>
                </a:solidFill>
                <a:latin typeface="Arial"/>
                <a:ea typeface="Arial"/>
                <a:cs typeface="Arial"/>
              </a:rPr>
              <a:t>:</a:t>
            </a:r>
            <a:endParaRPr lang="de-DE" sz="1400" b="1">
              <a:solidFill>
                <a:schemeClr val="tx1"/>
              </a:solidFill>
              <a:latin typeface="Arial"/>
              <a:ea typeface="Arial"/>
              <a:cs typeface="Arial"/>
            </a:endParaRPr>
          </a:p>
          <a:p>
            <a:pPr marL="177800" indent="-177800">
              <a:buFont typeface="Arial"/>
              <a:buChar char="•"/>
              <a:defRPr/>
            </a:pPr>
            <a:r>
              <a:rPr lang="de-DE" sz="1400">
                <a:solidFill>
                  <a:schemeClr val="tx1"/>
                </a:solidFill>
                <a:latin typeface="Arial"/>
                <a:ea typeface="Arial"/>
                <a:cs typeface="Arial"/>
              </a:rPr>
              <a:t>O-Notation erläutern</a:t>
            </a:r>
            <a:endParaRPr/>
          </a:p>
          <a:p>
            <a:pPr marL="177800" indent="-177800">
              <a:buFont typeface="Arial"/>
              <a:buChar char="•"/>
              <a:defRPr/>
            </a:pPr>
            <a:r>
              <a:rPr lang="de-DE" sz="1400">
                <a:solidFill>
                  <a:schemeClr val="tx1"/>
                </a:solidFill>
                <a:latin typeface="Arial"/>
                <a:ea typeface="Arial"/>
                <a:cs typeface="Arial"/>
              </a:rPr>
              <a:t>Best-, Average- und </a:t>
            </a:r>
            <a:r>
              <a:rPr lang="de-DE" sz="1400">
                <a:solidFill>
                  <a:schemeClr val="tx1"/>
                </a:solidFill>
                <a:latin typeface="Arial"/>
                <a:ea typeface="Arial"/>
                <a:cs typeface="Arial"/>
              </a:rPr>
              <a:t>Worst</a:t>
            </a:r>
            <a:r>
              <a:rPr lang="de-DE" sz="1400">
                <a:solidFill>
                  <a:schemeClr val="tx1"/>
                </a:solidFill>
                <a:latin typeface="Arial"/>
                <a:ea typeface="Arial"/>
                <a:cs typeface="Arial"/>
              </a:rPr>
              <a:t>-Case erläutern</a:t>
            </a:r>
            <a:endParaRPr/>
          </a:p>
          <a:p>
            <a:pPr marL="177800" indent="-177800">
              <a:buFont typeface="Arial"/>
              <a:buChar char="•"/>
              <a:defRPr/>
            </a:pPr>
            <a:r>
              <a:rPr lang="de-DE" sz="1400">
                <a:solidFill>
                  <a:schemeClr val="tx1"/>
                </a:solidFill>
                <a:latin typeface="Arial"/>
                <a:ea typeface="Arial"/>
                <a:cs typeface="Arial"/>
              </a:rPr>
              <a:t>Algorithmen den jeweiligen Komplexitätsklassen zuordnen und Einordnung begründen</a:t>
            </a:r>
            <a:endParaRPr/>
          </a:p>
        </p:txBody>
      </p:sp>
      <p:sp>
        <p:nvSpPr>
          <p:cNvPr id="9" name="Sprechblase: rechteckig 8"/>
          <p:cNvSpPr/>
          <p:nvPr/>
        </p:nvSpPr>
        <p:spPr bwMode="auto">
          <a:xfrm>
            <a:off x="8898878" y="2565116"/>
            <a:ext cx="2420152" cy="954107"/>
          </a:xfrm>
          <a:prstGeom prst="wedgeRectCallout">
            <a:avLst>
              <a:gd name="adj1" fmla="val 2852"/>
              <a:gd name="adj2" fmla="val 111223"/>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defRPr/>
            </a:pPr>
            <a:r>
              <a:rPr lang="de-DE" sz="1400" b="1">
                <a:solidFill>
                  <a:schemeClr val="tx1"/>
                </a:solidFill>
                <a:latin typeface="Arial"/>
                <a:ea typeface="Arial"/>
                <a:cs typeface="Arial"/>
              </a:rPr>
              <a:t>Schriftlich &amp; Mündlich</a:t>
            </a:r>
            <a:r>
              <a:rPr lang="de-DE" sz="1400">
                <a:solidFill>
                  <a:schemeClr val="tx1"/>
                </a:solidFill>
                <a:latin typeface="Arial"/>
                <a:ea typeface="Arial"/>
                <a:cs typeface="Arial"/>
              </a:rPr>
              <a:t>:</a:t>
            </a:r>
            <a:endParaRPr lang="de-DE" sz="1400" b="1">
              <a:solidFill>
                <a:schemeClr val="tx1"/>
              </a:solidFill>
              <a:latin typeface="Arial"/>
              <a:ea typeface="Arial"/>
              <a:cs typeface="Arial"/>
            </a:endParaRPr>
          </a:p>
          <a:p>
            <a:pPr marL="177800" indent="-177800">
              <a:buFont typeface="Arial"/>
              <a:buChar char="•"/>
              <a:defRPr/>
            </a:pPr>
            <a:r>
              <a:rPr lang="de-DE" sz="1400">
                <a:solidFill>
                  <a:schemeClr val="tx1"/>
                </a:solidFill>
                <a:latin typeface="Arial"/>
                <a:ea typeface="Arial"/>
                <a:cs typeface="Arial"/>
              </a:rPr>
              <a:t>Erläutern, wie die Laufzeit und der Speicherbedarf gemessen werden kann</a:t>
            </a:r>
            <a:endParaRPr/>
          </a:p>
        </p:txBody>
      </p:sp>
      <p:sp>
        <p:nvSpPr>
          <p:cNvPr id="10" name="Textfeld 9"/>
          <p:cNvSpPr txBox="1"/>
          <p:nvPr/>
        </p:nvSpPr>
        <p:spPr bwMode="auto">
          <a:xfrm>
            <a:off x="5083544" y="6441673"/>
            <a:ext cx="2024913" cy="338554"/>
          </a:xfrm>
          <a:prstGeom prst="rect">
            <a:avLst/>
          </a:prstGeom>
          <a:noFill/>
          <a:ln>
            <a:noFill/>
          </a:ln>
        </p:spPr>
        <p:txBody>
          <a:bodyPr wrap="none" rtlCol="0">
            <a:spAutoFit/>
          </a:bodyPr>
          <a:lstStyle/>
          <a:p>
            <a:pPr algn="l">
              <a:spcAft>
                <a:spcPts val="500"/>
              </a:spcAft>
              <a:defRPr/>
            </a:pPr>
            <a:r>
              <a:rPr lang="de-DE" sz="1600">
                <a:solidFill>
                  <a:srgbClr val="BFBFBF"/>
                </a:solidFill>
              </a:rPr>
              <a:t></a:t>
            </a:r>
            <a:r>
              <a:rPr lang="de-DE" sz="1600"/>
              <a:t> </a:t>
            </a:r>
            <a:r>
              <a:rPr lang="de-DE" sz="1600"/>
              <a:t>Fakultative Felder</a:t>
            </a:r>
            <a:endParaRPr lang="de-DE"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a:xfrm>
            <a:off x="227013" y="1233488"/>
            <a:ext cx="5940000" cy="5040312"/>
          </a:xfrm>
        </p:spPr>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 ✅</a:t>
            </a:r>
            <a:endParaRPr/>
          </a:p>
          <a:p>
            <a:pPr marL="355600" indent="-355600">
              <a:lnSpc>
                <a:spcPct val="120000"/>
              </a:lnSpc>
              <a:spcBef>
                <a:spcPts val="200"/>
              </a:spcBef>
              <a:buFont typeface="+mj-lt"/>
              <a:buAutoNum type="arabicPeriod"/>
              <a:defRPr/>
            </a:pPr>
            <a:r>
              <a:rPr lang="de-DE"/>
              <a:t>Zentrale Fragestellung des gewählten Unterrichtsgegenstands formulieren ✅</a:t>
            </a:r>
            <a:endParaRPr/>
          </a:p>
          <a:p>
            <a:pPr marL="355600" indent="-355600">
              <a:lnSpc>
                <a:spcPct val="120000"/>
              </a:lnSpc>
              <a:spcBef>
                <a:spcPts val="200"/>
              </a:spcBef>
              <a:buFont typeface="+mj-lt"/>
              <a:buAutoNum type="arabicPeriod"/>
              <a:defRPr/>
            </a:pPr>
            <a:r>
              <a:rPr lang="de-DE"/>
              <a:t>Ausdifferenzierung der sachlogischen Struktur (x-Achse) ✅ </a:t>
            </a:r>
            <a:endParaRPr/>
          </a:p>
          <a:p>
            <a:pPr marL="355600" indent="-355600">
              <a:lnSpc>
                <a:spcPct val="120000"/>
              </a:lnSpc>
              <a:spcBef>
                <a:spcPts val="200"/>
              </a:spcBef>
              <a:buFont typeface="+mj-lt"/>
              <a:buAutoNum type="arabicPeriod"/>
              <a:defRPr/>
            </a:pPr>
            <a:r>
              <a:rPr lang="de-DE">
                <a:solidFill>
                  <a:schemeClr val="tx1"/>
                </a:solidFill>
              </a:rPr>
              <a:t>Abgleich mit den Kompetenzerwartungen des Lehrplans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Ausdifferenzierung der einzelnen Felder auf inhaltlicher Ebene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Beschluss über </a:t>
            </a:r>
            <a:r>
              <a:rPr lang="de-DE">
                <a:solidFill>
                  <a:schemeClr val="tx1"/>
                </a:solidFill>
              </a:rPr>
              <a:t>bindliche</a:t>
            </a:r>
            <a:r>
              <a:rPr lang="de-DE">
                <a:solidFill>
                  <a:schemeClr val="tx1"/>
                </a:solidFill>
              </a:rPr>
              <a:t> bzw. fakultative Felder sowie Felder zur Lernstandserhebung und Leistungseinschätzung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Farbige Unterlegung der Felder entsprechend des fünfstufigen Wember-Modells</a:t>
            </a:r>
            <a:endParaRPr/>
          </a:p>
          <a:p>
            <a:pPr marL="355600" indent="-355600">
              <a:lnSpc>
                <a:spcPct val="120000"/>
              </a:lnSpc>
              <a:spcBef>
                <a:spcPts val="200"/>
              </a:spcBef>
              <a:buFont typeface="+mj-lt"/>
              <a:buAutoNum type="arabicPeriod"/>
              <a:defRPr/>
            </a:pPr>
            <a:r>
              <a:rPr lang="de-DE">
                <a:solidFill>
                  <a:srgbClr val="BFBFBF"/>
                </a:solidFill>
              </a:rPr>
              <a:t>Ausdifferenzierung konkreter Differenzierungsmaßnahmen (sozial, methodisch-didaktisch, materiell, räumlich, …)</a:t>
            </a:r>
            <a:endParaRPr/>
          </a:p>
          <a:p>
            <a:pPr marL="355600" indent="-355600">
              <a:lnSpc>
                <a:spcPct val="120000"/>
              </a:lnSpc>
              <a:spcBef>
                <a:spcPts val="200"/>
              </a:spcBef>
              <a:buFont typeface="+mj-lt"/>
              <a:buAutoNum type="arabicPeriod"/>
              <a:defRPr/>
            </a:pPr>
            <a:r>
              <a:rPr lang="de-DE">
                <a:solidFill>
                  <a:srgbClr val="BFBFBF"/>
                </a:solidFill>
              </a:rPr>
              <a:t>Markierung von Entwicklungschancen</a:t>
            </a:r>
            <a:endParaRPr/>
          </a:p>
          <a:p>
            <a:pPr marL="355600" indent="-355600">
              <a:lnSpc>
                <a:spcPct val="120000"/>
              </a:lnSpc>
              <a:spcBef>
                <a:spcPts val="200"/>
              </a:spcBef>
              <a:buFont typeface="+mj-lt"/>
              <a:buAutoNum type="arabicPeriod"/>
              <a:defRPr/>
            </a:pPr>
            <a:r>
              <a:rPr lang="de-DE">
                <a:solidFill>
                  <a:srgbClr val="BFBFBF"/>
                </a:solidFill>
              </a:rPr>
              <a:t>Entwicklung von individuellen Lernpfaden</a:t>
            </a:r>
            <a:endParaRPr/>
          </a:p>
        </p:txBody>
      </p:sp>
      <p:sp>
        <p:nvSpPr>
          <p:cNvPr id="7" name="Textplatzhalter 4"/>
          <p:cNvSpPr>
            <a:spLocks noGrp="1"/>
          </p:cNvSpPr>
          <p:nvPr>
            <p:ph type="body" sz="quarter" idx="13"/>
          </p:nvPr>
        </p:nvSpPr>
        <p:spPr bwMode="auto">
          <a:xfrm>
            <a:off x="226800" y="6308725"/>
            <a:ext cx="2556000" cy="396875"/>
          </a:xfrm>
        </p:spPr>
        <p:txBody>
          <a:bodyPr/>
          <a:lstStyle/>
          <a:p>
            <a:pPr>
              <a:defRPr/>
            </a:pPr>
            <a:r>
              <a:rPr lang="de-DE"/>
              <a:t>Quellen: </a:t>
            </a:r>
            <a:endParaRPr/>
          </a:p>
          <a:p>
            <a:pPr>
              <a:defRPr/>
            </a:pPr>
            <a:r>
              <a:rPr lang="de-DE"/>
              <a:t>Sasse und Lada o. J.; QUA-</a:t>
            </a:r>
            <a:r>
              <a:rPr lang="de-DE"/>
              <a:t>LiS</a:t>
            </a:r>
            <a:r>
              <a:rPr lang="de-DE"/>
              <a:t> NRW o. J.</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659600"/>
          <a:ext cx="6120000" cy="3963656"/>
        </p:xfrm>
        <a:graphic>
          <a:graphicData uri="http://schemas.openxmlformats.org/presentationml/2006/ole">
            <p:oleObj name="oleObj" r:id="rId4" imgW="13890625" imgH="8996045" progId="Word.Document.12">
              <p:embed/>
              <p:pic>
                <p:nvPicPr>
                  <p:cNvPr id="3" name="Objekt 2"/>
                  <p:cNvPicPr/>
                  <p:nvPr/>
                </p:nvPicPr>
                <p:blipFill>
                  <a:blip r:embed="rId3"/>
                  <a:stretch/>
                </p:blipFill>
                <p:spPr bwMode="auto">
                  <a:xfrm>
                    <a:off x="5986800" y="1659600"/>
                    <a:ext cx="6120000" cy="3963656"/>
                  </a:xfrm>
                  <a:prstGeom prst="rect">
                    <a:avLst/>
                  </a:prstGeom>
                </p:spPr>
              </p:pic>
            </p:oleObj>
          </a:graphicData>
        </a:graphic>
      </p:graphicFrame>
      <p:sp>
        <p:nvSpPr>
          <p:cNvPr id="8" name="Textfeld 7"/>
          <p:cNvSpPr txBox="1"/>
          <p:nvPr/>
        </p:nvSpPr>
        <p:spPr bwMode="auto">
          <a:xfrm>
            <a:off x="8034343" y="5623256"/>
            <a:ext cx="2024913" cy="338554"/>
          </a:xfrm>
          <a:prstGeom prst="rect">
            <a:avLst/>
          </a:prstGeom>
          <a:noFill/>
          <a:ln>
            <a:noFill/>
          </a:ln>
        </p:spPr>
        <p:txBody>
          <a:bodyPr wrap="none" rtlCol="0">
            <a:spAutoFit/>
          </a:bodyPr>
          <a:lstStyle/>
          <a:p>
            <a:pPr algn="l">
              <a:spcAft>
                <a:spcPts val="500"/>
              </a:spcAft>
              <a:defRPr/>
            </a:pPr>
            <a:r>
              <a:rPr lang="de-DE" sz="1600">
                <a:solidFill>
                  <a:srgbClr val="BFBFBF"/>
                </a:solidFill>
              </a:rPr>
              <a:t></a:t>
            </a:r>
            <a:r>
              <a:rPr lang="de-DE" sz="1600"/>
              <a:t> </a:t>
            </a:r>
            <a:r>
              <a:rPr lang="de-DE" sz="1600"/>
              <a:t>Fakultative Felder</a:t>
            </a:r>
            <a:endParaRPr lang="de-DE"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9932400" y="2364632"/>
            <a:ext cx="1905000" cy="2876550"/>
          </a:xfrm>
          <a:prstGeom prst="rect">
            <a:avLst/>
          </a:prstGeom>
        </p:spPr>
      </p:pic>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1163441" y="1016000"/>
          <a:ext cx="8640000" cy="5573814"/>
        </p:xfrm>
        <a:graphic>
          <a:graphicData uri="http://schemas.openxmlformats.org/presentationml/2006/ole">
            <p:oleObj name="oleObj" r:id="rId6" imgW="13916660" imgH="8976360" progId="Word.Document.12">
              <p:embed/>
              <p:pic>
                <p:nvPicPr>
                  <p:cNvPr id="3" name="Objekt 2"/>
                  <p:cNvPicPr/>
                  <p:nvPr/>
                </p:nvPicPr>
                <p:blipFill>
                  <a:blip r:embed="rId5"/>
                  <a:stretch/>
                </p:blipFill>
                <p:spPr bwMode="auto">
                  <a:xfrm>
                    <a:off x="1163441" y="1016000"/>
                    <a:ext cx="8640000" cy="5573814"/>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454941"/>
          <a:ext cx="6120000" cy="3948118"/>
        </p:xfrm>
        <a:graphic>
          <a:graphicData uri="http://schemas.openxmlformats.org/presentationml/2006/ole">
            <p:oleObj name="oleObj" r:id="rId4" imgW="13916660" imgH="8976360" progId="Word.Document.12">
              <p:embed/>
              <p:pic>
                <p:nvPicPr>
                  <p:cNvPr id="3" name="Objekt 2"/>
                  <p:cNvPicPr/>
                  <p:nvPr/>
                </p:nvPicPr>
                <p:blipFill>
                  <a:blip r:embed="rId3"/>
                  <a:stretch/>
                </p:blipFill>
                <p:spPr bwMode="auto">
                  <a:xfrm>
                    <a:off x="5986800" y="1454941"/>
                    <a:ext cx="6120000" cy="3948118"/>
                  </a:xfrm>
                  <a:prstGeom prst="rect">
                    <a:avLst/>
                  </a:prstGeom>
                </p:spPr>
              </p:pic>
            </p:oleObj>
          </a:graphicData>
        </a:graphic>
      </p:graphicFrame>
      <p:sp>
        <p:nvSpPr>
          <p:cNvPr id="7" name="Textplatzhalter 4"/>
          <p:cNvSpPr>
            <a:spLocks noGrp="1"/>
          </p:cNvSpPr>
          <p:nvPr>
            <p:ph type="body" sz="quarter" idx="13"/>
          </p:nvPr>
        </p:nvSpPr>
        <p:spPr bwMode="auto">
          <a:xfrm>
            <a:off x="226800" y="6308725"/>
            <a:ext cx="2556000" cy="396875"/>
          </a:xfrm>
        </p:spPr>
        <p:txBody>
          <a:bodyPr/>
          <a:lstStyle/>
          <a:p>
            <a:pPr>
              <a:defRPr/>
            </a:pPr>
            <a:r>
              <a:rPr lang="de-DE"/>
              <a:t>Quellen: </a:t>
            </a:r>
            <a:endParaRPr/>
          </a:p>
          <a:p>
            <a:pPr>
              <a:defRPr/>
            </a:pPr>
            <a:r>
              <a:rPr lang="de-DE"/>
              <a:t>Sasse und Lada o. J.; QUA-</a:t>
            </a:r>
            <a:r>
              <a:rPr lang="de-DE"/>
              <a:t>LiS</a:t>
            </a:r>
            <a:r>
              <a:rPr lang="de-DE"/>
              <a:t> NRW o. J.</a:t>
            </a:r>
            <a:endParaRPr/>
          </a:p>
        </p:txBody>
      </p:sp>
      <p:sp>
        <p:nvSpPr>
          <p:cNvPr id="9" name="Text Placeholder 4"/>
          <p:cNvSpPr>
            <a:spLocks noGrp="1"/>
          </p:cNvSpPr>
          <p:nvPr>
            <p:ph sz="quarter" idx="10"/>
          </p:nvPr>
        </p:nvSpPr>
        <p:spPr bwMode="auto">
          <a:xfrm>
            <a:off x="227013" y="1233488"/>
            <a:ext cx="5940000" cy="5040312"/>
          </a:xfrm>
        </p:spPr>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 ✅</a:t>
            </a:r>
            <a:endParaRPr/>
          </a:p>
          <a:p>
            <a:pPr marL="355600" indent="-355600">
              <a:lnSpc>
                <a:spcPct val="120000"/>
              </a:lnSpc>
              <a:spcBef>
                <a:spcPts val="200"/>
              </a:spcBef>
              <a:buFont typeface="+mj-lt"/>
              <a:buAutoNum type="arabicPeriod"/>
              <a:defRPr/>
            </a:pPr>
            <a:r>
              <a:rPr lang="de-DE"/>
              <a:t>Zentrale Fragestellung des gewählten Unterrichtsgegenstands formulieren ✅</a:t>
            </a:r>
            <a:endParaRPr/>
          </a:p>
          <a:p>
            <a:pPr marL="355600" indent="-355600">
              <a:lnSpc>
                <a:spcPct val="120000"/>
              </a:lnSpc>
              <a:spcBef>
                <a:spcPts val="200"/>
              </a:spcBef>
              <a:buFont typeface="+mj-lt"/>
              <a:buAutoNum type="arabicPeriod"/>
              <a:defRPr/>
            </a:pPr>
            <a:r>
              <a:rPr lang="de-DE"/>
              <a:t>Ausdifferenzierung der sachlogischen Struktur (x-Achse) ✅ </a:t>
            </a:r>
            <a:endParaRPr/>
          </a:p>
          <a:p>
            <a:pPr marL="355600" indent="-355600">
              <a:lnSpc>
                <a:spcPct val="120000"/>
              </a:lnSpc>
              <a:spcBef>
                <a:spcPts val="200"/>
              </a:spcBef>
              <a:buFont typeface="+mj-lt"/>
              <a:buAutoNum type="arabicPeriod"/>
              <a:defRPr/>
            </a:pPr>
            <a:r>
              <a:rPr lang="de-DE">
                <a:solidFill>
                  <a:schemeClr val="tx1"/>
                </a:solidFill>
              </a:rPr>
              <a:t>Abgleich mit den Kompetenzerwartungen des Lehrplans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Ausdifferenzierung der einzelnen Felder auf inhaltlicher Ebene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Beschluss über </a:t>
            </a:r>
            <a:r>
              <a:rPr lang="de-DE">
                <a:solidFill>
                  <a:schemeClr val="tx1"/>
                </a:solidFill>
              </a:rPr>
              <a:t>bindliche</a:t>
            </a:r>
            <a:r>
              <a:rPr lang="de-DE">
                <a:solidFill>
                  <a:schemeClr val="tx1"/>
                </a:solidFill>
              </a:rPr>
              <a:t> bzw. fakultative Felder sowie Felder zur Lernstandserhebung und Leistungseinschätzung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Farbige Unterlegung der Felder entsprechend des fünfstufigen Wember-Modells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Ausdifferenzierung konkreter Differenzierungsmaßnahmen (sozial, methodisch-didaktisch, materiell, räumlich, …)</a:t>
            </a:r>
            <a:endParaRPr/>
          </a:p>
          <a:p>
            <a:pPr marL="355600" indent="-355600">
              <a:lnSpc>
                <a:spcPct val="120000"/>
              </a:lnSpc>
              <a:spcBef>
                <a:spcPts val="200"/>
              </a:spcBef>
              <a:buFont typeface="+mj-lt"/>
              <a:buAutoNum type="arabicPeriod"/>
              <a:defRPr/>
            </a:pPr>
            <a:r>
              <a:rPr lang="de-DE">
                <a:solidFill>
                  <a:srgbClr val="BFBFBF"/>
                </a:solidFill>
              </a:rPr>
              <a:t>Markierung von Entwicklungschancen</a:t>
            </a:r>
            <a:endParaRPr/>
          </a:p>
          <a:p>
            <a:pPr marL="355600" indent="-355600">
              <a:lnSpc>
                <a:spcPct val="120000"/>
              </a:lnSpc>
              <a:spcBef>
                <a:spcPts val="200"/>
              </a:spcBef>
              <a:buFont typeface="+mj-lt"/>
              <a:buAutoNum type="arabicPeriod"/>
              <a:defRPr/>
            </a:pPr>
            <a:r>
              <a:rPr lang="de-DE">
                <a:solidFill>
                  <a:srgbClr val="BFBFBF"/>
                </a:solidFill>
              </a:rPr>
              <a:t>Entwicklung von individuellen Lernpfaden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Homogene Wunschvorstellung – Heterogene Realität</a:t>
            </a:r>
            <a:endParaRPr/>
          </a:p>
        </p:txBody>
      </p:sp>
      <p:sp>
        <p:nvSpPr>
          <p:cNvPr id="3" name="Inhaltsplatzhalter 2"/>
          <p:cNvSpPr>
            <a:spLocks noGrp="1"/>
          </p:cNvSpPr>
          <p:nvPr>
            <p:ph sz="quarter" idx="10"/>
          </p:nvPr>
        </p:nvSpPr>
        <p:spPr bwMode="auto"/>
        <p:txBody>
          <a:bodyPr/>
          <a:lstStyle/>
          <a:p>
            <a:pPr>
              <a:defRPr/>
            </a:pPr>
            <a:r>
              <a:rPr lang="de-DE"/>
              <a:t>Homogenität zum Zwecke der Vereinfachung: „wenn alle vor mir sitzenden Lernenden annähernd ‚gleich‘ sind, kann ihnen auch in effizienter Zeit dasselbe ‚beigebracht‘ werden“</a:t>
            </a:r>
            <a:endParaRPr/>
          </a:p>
          <a:p>
            <a:pPr>
              <a:defRPr/>
            </a:pPr>
            <a:endParaRPr lang="de-DE"/>
          </a:p>
          <a:p>
            <a:pPr>
              <a:defRPr/>
            </a:pPr>
            <a:r>
              <a:rPr lang="de-DE" b="1"/>
              <a:t>Exkludierende Maßnahmen zur Erreichung möglichst homogener Klassen</a:t>
            </a:r>
            <a:endParaRPr/>
          </a:p>
          <a:p>
            <a:pPr lvl="1">
              <a:defRPr/>
            </a:pPr>
            <a:r>
              <a:rPr lang="de-DE" i="1"/>
              <a:t>Einteilung nach kognitivem Entwicklungsstand</a:t>
            </a:r>
            <a:r>
              <a:rPr lang="de-DE"/>
              <a:t>: Segregation in unterschiedliche Altersstufen (Klassen)</a:t>
            </a:r>
            <a:endParaRPr/>
          </a:p>
          <a:p>
            <a:pPr lvl="1">
              <a:defRPr/>
            </a:pPr>
            <a:r>
              <a:rPr lang="de-DE" i="1"/>
              <a:t>Einteilung nach „</a:t>
            </a:r>
            <a:r>
              <a:rPr lang="de-DE" i="1"/>
              <a:t>Leistungs</a:t>
            </a:r>
            <a:r>
              <a:rPr lang="de-DE" i="1"/>
              <a:t>“-Niveau nach der vierten Klasse</a:t>
            </a:r>
            <a:r>
              <a:rPr lang="de-DE"/>
              <a:t>: Segregation in unterschiedliche Schultypen</a:t>
            </a:r>
            <a:endParaRPr/>
          </a:p>
          <a:p>
            <a:pPr lvl="1">
              <a:defRPr/>
            </a:pPr>
            <a:r>
              <a:rPr lang="de-DE" i="1"/>
              <a:t>Einteilung nach (wahrgenommener) „Herkunft</a:t>
            </a:r>
            <a:r>
              <a:rPr lang="de-DE"/>
              <a:t>“</a:t>
            </a:r>
            <a:endParaRPr/>
          </a:p>
          <a:p>
            <a:pPr lvl="1">
              <a:defRPr/>
            </a:pPr>
            <a:r>
              <a:rPr lang="de-DE"/>
              <a:t>…</a:t>
            </a:r>
            <a:endParaRPr/>
          </a:p>
          <a:p>
            <a:pPr lvl="1">
              <a:buFont typeface="Wingdings"/>
              <a:buChar char=""/>
              <a:defRPr/>
            </a:pPr>
            <a:r>
              <a:rPr lang="de-DE"/>
              <a:t>Bedeutet immer, dass Lernende exkludiert und ihnen Möglichkeiten verweigert werden</a:t>
            </a:r>
            <a:endParaRPr/>
          </a:p>
          <a:p>
            <a:pPr lvl="1">
              <a:defRPr/>
            </a:pPr>
            <a:endParaRPr lang="de-DE"/>
          </a:p>
          <a:p>
            <a:pPr>
              <a:defRPr/>
            </a:pPr>
            <a:r>
              <a:rPr lang="de-DE"/>
              <a:t>Homogenität ist jedoch weitgehend Wunschdenken, insbesondere wenn Schule als Abbild der „Gesellschaft im Kleinen“ (John Dewey) verstanden wird</a:t>
            </a:r>
            <a:endParaRPr/>
          </a:p>
        </p:txBody>
      </p:sp>
      <p:sp>
        <p:nvSpPr>
          <p:cNvPr id="4" name="Textplatzhalter 3"/>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a:xfrm>
            <a:off x="227013" y="1233488"/>
            <a:ext cx="5945187" cy="5040312"/>
          </a:xfrm>
        </p:spPr>
        <p:txBody>
          <a:bodyPr>
            <a:normAutofit/>
          </a:bodyPr>
          <a:lstStyle/>
          <a:p>
            <a:pPr marL="125" indent="0">
              <a:lnSpc>
                <a:spcPct val="120000"/>
              </a:lnSpc>
              <a:spcBef>
                <a:spcPts val="0"/>
              </a:spcBef>
              <a:buNone/>
              <a:defRPr/>
            </a:pPr>
            <a:r>
              <a:rPr lang="de-DE" b="1">
                <a:solidFill>
                  <a:schemeClr val="tx1"/>
                </a:solidFill>
              </a:rPr>
              <a:t>Schritt 8: Didaktische Ausdifferenzierung</a:t>
            </a:r>
            <a:endParaRPr/>
          </a:p>
          <a:p>
            <a:pPr lvl="1">
              <a:lnSpc>
                <a:spcPct val="120000"/>
              </a:lnSpc>
              <a:defRPr/>
            </a:pPr>
            <a:r>
              <a:rPr lang="de-DE">
                <a:solidFill>
                  <a:schemeClr val="tx1"/>
                </a:solidFill>
              </a:rPr>
              <a:t>Welche didaktischen Maßnahmen im Hinblick auf soziale, methodische, materielle, räumliche usw. Bedingungen können für das Unterrichtsvorhaben eingesetzt werden?</a:t>
            </a:r>
            <a:endParaRPr/>
          </a:p>
          <a:p>
            <a:pPr lvl="1">
              <a:lnSpc>
                <a:spcPct val="120000"/>
              </a:lnSpc>
              <a:defRPr/>
            </a:pPr>
            <a:endParaRPr lang="de-DE">
              <a:solidFill>
                <a:schemeClr val="tx1"/>
              </a:solidFill>
            </a:endParaRPr>
          </a:p>
          <a:p>
            <a:pPr marL="0" indent="0">
              <a:lnSpc>
                <a:spcPct val="120000"/>
              </a:lnSpc>
              <a:buNone/>
              <a:defRPr/>
            </a:pPr>
            <a:r>
              <a:rPr lang="de-DE" b="1">
                <a:solidFill>
                  <a:schemeClr val="tx1"/>
                </a:solidFill>
              </a:rPr>
              <a:t>Mögliche didaktische Maßnahmen</a:t>
            </a:r>
            <a:r>
              <a:rPr lang="de-DE">
                <a:solidFill>
                  <a:schemeClr val="tx1"/>
                </a:solidFill>
              </a:rPr>
              <a:t>:</a:t>
            </a:r>
            <a:endParaRPr/>
          </a:p>
          <a:p>
            <a:pPr marL="702900" lvl="1" indent="-342900">
              <a:lnSpc>
                <a:spcPct val="120000"/>
              </a:lnSpc>
              <a:defRPr/>
            </a:pPr>
            <a:r>
              <a:rPr lang="de-DE" b="1">
                <a:solidFill>
                  <a:schemeClr val="tx1"/>
                </a:solidFill>
              </a:rPr>
              <a:t>Materiell</a:t>
            </a:r>
            <a:r>
              <a:rPr lang="de-DE">
                <a:solidFill>
                  <a:schemeClr val="tx1"/>
                </a:solidFill>
              </a:rPr>
              <a:t>: </a:t>
            </a:r>
            <a:r>
              <a:rPr lang="de-DE">
                <a:solidFill>
                  <a:schemeClr val="tx1"/>
                </a:solidFill>
              </a:rPr>
              <a:t>VisualGO</a:t>
            </a:r>
            <a:r>
              <a:rPr lang="de-DE">
                <a:solidFill>
                  <a:schemeClr val="tx1"/>
                </a:solidFill>
              </a:rPr>
              <a:t>, Waage</a:t>
            </a:r>
            <a:endParaRPr/>
          </a:p>
          <a:p>
            <a:pPr marL="702900" lvl="1" indent="-342900">
              <a:lnSpc>
                <a:spcPct val="120000"/>
              </a:lnSpc>
              <a:defRPr/>
            </a:pPr>
            <a:r>
              <a:rPr lang="de-DE" b="1">
                <a:solidFill>
                  <a:schemeClr val="tx1"/>
                </a:solidFill>
              </a:rPr>
              <a:t>Sozial</a:t>
            </a:r>
            <a:r>
              <a:rPr lang="de-DE">
                <a:solidFill>
                  <a:schemeClr val="tx1"/>
                </a:solidFill>
              </a:rPr>
              <a:t>: Plenumsunterricht</a:t>
            </a:r>
            <a:endParaRPr/>
          </a:p>
          <a:p>
            <a:pPr marL="702900" lvl="1" indent="-342900">
              <a:lnSpc>
                <a:spcPct val="120000"/>
              </a:lnSpc>
              <a:defRPr/>
            </a:pPr>
            <a:r>
              <a:rPr lang="de-DE" b="1">
                <a:solidFill>
                  <a:schemeClr val="tx1"/>
                </a:solidFill>
              </a:rPr>
              <a:t>Methodisch</a:t>
            </a:r>
            <a:r>
              <a:rPr lang="de-DE">
                <a:solidFill>
                  <a:schemeClr val="tx1"/>
                </a:solidFill>
              </a:rPr>
              <a:t>: Lernen durch Lehren</a:t>
            </a:r>
            <a:endParaRPr/>
          </a:p>
          <a:p>
            <a:pPr marL="702900" lvl="1" indent="-342900">
              <a:lnSpc>
                <a:spcPct val="120000"/>
              </a:lnSpc>
              <a:defRPr/>
            </a:pPr>
            <a:r>
              <a:rPr lang="de-DE" b="1">
                <a:solidFill>
                  <a:schemeClr val="tx1"/>
                </a:solidFill>
              </a:rPr>
              <a:t>Räumlich</a:t>
            </a:r>
            <a:r>
              <a:rPr lang="de-DE">
                <a:solidFill>
                  <a:schemeClr val="tx1"/>
                </a:solidFill>
              </a:rPr>
              <a:t>: Stundenverlauf, Wissensspeicher</a:t>
            </a:r>
            <a:endParaRPr/>
          </a:p>
        </p:txBody>
      </p:sp>
      <p:sp>
        <p:nvSpPr>
          <p:cNvPr id="5" name="Textplatzhalter 4"/>
          <p:cNvSpPr>
            <a:spLocks noGrp="1"/>
          </p:cNvSpPr>
          <p:nvPr>
            <p:ph type="body" sz="quarter" idx="13"/>
          </p:nvPr>
        </p:nvSpPr>
        <p:spPr bwMode="auto">
          <a:xfrm>
            <a:off x="226800" y="6308725"/>
            <a:ext cx="2808000" cy="396875"/>
          </a:xfrm>
        </p:spPr>
        <p:txBody>
          <a:bodyPr/>
          <a:lstStyle/>
          <a:p>
            <a:pPr>
              <a:defRPr/>
            </a:pPr>
            <a:r>
              <a:rPr lang="de-DE"/>
              <a:t>Quellen: </a:t>
            </a:r>
            <a:endParaRPr/>
          </a:p>
          <a:p>
            <a:pPr>
              <a:defRPr/>
            </a:pPr>
            <a:r>
              <a:rPr lang="de-DE"/>
              <a:t>Sasse und Lada o. J.; QUA-</a:t>
            </a:r>
            <a:r>
              <a:rPr lang="de-DE"/>
              <a:t>LiS</a:t>
            </a:r>
            <a:r>
              <a:rPr lang="de-DE"/>
              <a:t> NRW o. J.</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6800" y="1454941"/>
          <a:ext cx="6120000" cy="3948118"/>
        </p:xfrm>
        <a:graphic>
          <a:graphicData uri="http://schemas.openxmlformats.org/presentationml/2006/ole">
            <p:oleObj name="oleObj" r:id="rId4" imgW="13916660" imgH="8976360" progId="Word.Document.12">
              <p:embed/>
              <p:pic>
                <p:nvPicPr>
                  <p:cNvPr id="3" name="Objekt 2"/>
                  <p:cNvPicPr/>
                  <p:nvPr/>
                </p:nvPicPr>
                <p:blipFill>
                  <a:blip r:embed="rId3"/>
                  <a:stretch/>
                </p:blipFill>
                <p:spPr bwMode="auto">
                  <a:xfrm>
                    <a:off x="5986800" y="1454941"/>
                    <a:ext cx="6120000" cy="3948118"/>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5" name="Textplatzhalter 4"/>
          <p:cNvSpPr>
            <a:spLocks noGrp="1"/>
          </p:cNvSpPr>
          <p:nvPr>
            <p:ph type="body" sz="quarter" idx="13"/>
          </p:nvPr>
        </p:nvSpPr>
        <p:spPr bwMode="auto">
          <a:xfrm>
            <a:off x="226800" y="6308725"/>
            <a:ext cx="2808000" cy="396875"/>
          </a:xfrm>
        </p:spPr>
        <p:txBody>
          <a:bodyPr/>
          <a:lstStyle/>
          <a:p>
            <a:pPr>
              <a:defRPr/>
            </a:pPr>
            <a:r>
              <a:rPr lang="de-DE"/>
              <a:t>Quellen: </a:t>
            </a:r>
            <a:endParaRPr/>
          </a:p>
          <a:p>
            <a:pPr>
              <a:defRPr/>
            </a:pPr>
            <a:r>
              <a:rPr lang="de-DE"/>
              <a:t>Sasse und Lada o. J.; QUA-</a:t>
            </a:r>
            <a:r>
              <a:rPr lang="de-DE"/>
              <a:t>LiS</a:t>
            </a:r>
            <a:r>
              <a:rPr lang="de-DE"/>
              <a:t> NRW o. J.</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989638" y="1453356"/>
          <a:ext cx="6111875" cy="3951288"/>
        </p:xfrm>
        <a:graphic>
          <a:graphicData uri="http://schemas.openxmlformats.org/presentationml/2006/ole">
            <p:oleObj name="oleObj" r:id="rId4" imgW="13896975" imgH="8983345" progId="Word.Document.12">
              <p:embed/>
              <p:pic>
                <p:nvPicPr>
                  <p:cNvPr id="3" name="Objekt 2"/>
                  <p:cNvPicPr/>
                  <p:nvPr/>
                </p:nvPicPr>
                <p:blipFill>
                  <a:blip r:embed="rId3"/>
                  <a:stretch/>
                </p:blipFill>
                <p:spPr bwMode="auto">
                  <a:xfrm>
                    <a:off x="5989638" y="1453356"/>
                    <a:ext cx="6111875" cy="3951288"/>
                  </a:xfrm>
                  <a:prstGeom prst="rect">
                    <a:avLst/>
                  </a:prstGeom>
                </p:spPr>
              </p:pic>
            </p:oleObj>
          </a:graphicData>
        </a:graphic>
      </p:graphicFrame>
      <p:sp>
        <p:nvSpPr>
          <p:cNvPr id="7" name="Text Placeholder 4"/>
          <p:cNvSpPr>
            <a:spLocks noGrp="1"/>
          </p:cNvSpPr>
          <p:nvPr>
            <p:ph sz="quarter" idx="10"/>
          </p:nvPr>
        </p:nvSpPr>
        <p:spPr bwMode="auto">
          <a:xfrm>
            <a:off x="227013" y="1233488"/>
            <a:ext cx="5940000" cy="5040312"/>
          </a:xfrm>
        </p:spPr>
        <p:txBody>
          <a:bodyPr>
            <a:normAutofit fontScale="70000" lnSpcReduction="20000"/>
          </a:bodyPr>
          <a:lstStyle/>
          <a:p>
            <a:pPr marL="125" indent="0">
              <a:lnSpc>
                <a:spcPct val="120000"/>
              </a:lnSpc>
              <a:spcBef>
                <a:spcPts val="0"/>
              </a:spcBef>
              <a:buNone/>
              <a:defRPr/>
            </a:pPr>
            <a:r>
              <a:rPr lang="de-DE" sz="2300" b="1"/>
              <a:t>Unterricht planen – Schritt für Schritt</a:t>
            </a:r>
            <a:endParaRPr/>
          </a:p>
          <a:p>
            <a:pPr marL="355600" indent="-355600">
              <a:lnSpc>
                <a:spcPct val="120000"/>
              </a:lnSpc>
              <a:spcBef>
                <a:spcPts val="200"/>
              </a:spcBef>
              <a:buFont typeface="+mj-lt"/>
              <a:buAutoNum type="arabicPeriod"/>
              <a:defRPr/>
            </a:pPr>
            <a:r>
              <a:rPr lang="de-DE"/>
              <a:t>Wahl eines Unterrichtsgegenstands ✅</a:t>
            </a:r>
            <a:endParaRPr/>
          </a:p>
          <a:p>
            <a:pPr marL="355600" indent="-355600">
              <a:lnSpc>
                <a:spcPct val="120000"/>
              </a:lnSpc>
              <a:spcBef>
                <a:spcPts val="200"/>
              </a:spcBef>
              <a:buFont typeface="+mj-lt"/>
              <a:buAutoNum type="arabicPeriod"/>
              <a:defRPr/>
            </a:pPr>
            <a:r>
              <a:rPr lang="de-DE"/>
              <a:t>Zentrale Fragestellung des gewählten Unterrichtsgegenstands formulieren ✅</a:t>
            </a:r>
            <a:endParaRPr/>
          </a:p>
          <a:p>
            <a:pPr marL="355600" indent="-355600">
              <a:lnSpc>
                <a:spcPct val="120000"/>
              </a:lnSpc>
              <a:spcBef>
                <a:spcPts val="200"/>
              </a:spcBef>
              <a:buFont typeface="+mj-lt"/>
              <a:buAutoNum type="arabicPeriod"/>
              <a:defRPr/>
            </a:pPr>
            <a:r>
              <a:rPr lang="de-DE"/>
              <a:t>Ausdifferenzierung der sachlogischen Struktur (x-Achse) ✅ </a:t>
            </a:r>
            <a:endParaRPr/>
          </a:p>
          <a:p>
            <a:pPr marL="355600" indent="-355600">
              <a:lnSpc>
                <a:spcPct val="120000"/>
              </a:lnSpc>
              <a:spcBef>
                <a:spcPts val="200"/>
              </a:spcBef>
              <a:buFont typeface="+mj-lt"/>
              <a:buAutoNum type="arabicPeriod"/>
              <a:defRPr/>
            </a:pPr>
            <a:r>
              <a:rPr lang="de-DE">
                <a:solidFill>
                  <a:schemeClr val="tx1"/>
                </a:solidFill>
              </a:rPr>
              <a:t>Abgleich mit den Kompetenzerwartungen des Lehrplans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Ausdifferenzierung der einzelnen Felder auf inhaltlicher Ebene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Beschluss über </a:t>
            </a:r>
            <a:r>
              <a:rPr lang="de-DE">
                <a:solidFill>
                  <a:schemeClr val="tx1"/>
                </a:solidFill>
              </a:rPr>
              <a:t>bindliche</a:t>
            </a:r>
            <a:r>
              <a:rPr lang="de-DE">
                <a:solidFill>
                  <a:schemeClr val="tx1"/>
                </a:solidFill>
              </a:rPr>
              <a:t> bzw. fakultative Felder sowie Felder zur Lernstandserhebung und Leistungseinschätzung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Farbige Unterlegung der Felder entsprechend des fünfstufigen Wember-Modells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Ausdifferenzierung konkreter Differenzierungsmaßnahmen (sozial, methodisch-didaktisch, materiell, räumlich, …) </a:t>
            </a:r>
            <a:r>
              <a:rPr lang="de-DE"/>
              <a:t>✅</a:t>
            </a:r>
            <a:endParaRPr lang="de-DE">
              <a:solidFill>
                <a:schemeClr val="tx1"/>
              </a:solidFill>
            </a:endParaRPr>
          </a:p>
          <a:p>
            <a:pPr marL="355600" indent="-355600">
              <a:lnSpc>
                <a:spcPct val="120000"/>
              </a:lnSpc>
              <a:spcBef>
                <a:spcPts val="200"/>
              </a:spcBef>
              <a:buFont typeface="+mj-lt"/>
              <a:buAutoNum type="arabicPeriod"/>
              <a:defRPr/>
            </a:pPr>
            <a:r>
              <a:rPr lang="de-DE">
                <a:solidFill>
                  <a:schemeClr val="tx1"/>
                </a:solidFill>
              </a:rPr>
              <a:t>Markierung von Entwicklungschancen</a:t>
            </a:r>
            <a:endParaRPr/>
          </a:p>
          <a:p>
            <a:pPr marL="355600" indent="-355600">
              <a:lnSpc>
                <a:spcPct val="120000"/>
              </a:lnSpc>
              <a:spcBef>
                <a:spcPts val="200"/>
              </a:spcBef>
              <a:buFont typeface="+mj-lt"/>
              <a:buAutoNum type="arabicPeriod"/>
              <a:defRPr/>
            </a:pPr>
            <a:r>
              <a:rPr lang="de-DE">
                <a:solidFill>
                  <a:schemeClr val="tx1"/>
                </a:solidFill>
              </a:rPr>
              <a:t>Entwicklung von individuellen Lernpfaden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p:txBody>
          <a:bodyPr>
            <a:normAutofit/>
          </a:bodyPr>
          <a:lstStyle/>
          <a:p>
            <a:pPr marL="125" indent="0">
              <a:lnSpc>
                <a:spcPct val="120000"/>
              </a:lnSpc>
              <a:spcBef>
                <a:spcPts val="0"/>
              </a:spcBef>
              <a:buNone/>
              <a:defRPr/>
            </a:pPr>
            <a:r>
              <a:rPr lang="de-DE" b="1">
                <a:solidFill>
                  <a:schemeClr val="tx1"/>
                </a:solidFill>
              </a:rPr>
              <a:t>Schritt 9: Entwicklungschancen</a:t>
            </a:r>
            <a:endParaRPr/>
          </a:p>
          <a:p>
            <a:pPr lvl="1">
              <a:lnSpc>
                <a:spcPct val="120000"/>
              </a:lnSpc>
              <a:defRPr/>
            </a:pPr>
            <a:r>
              <a:rPr lang="de-DE">
                <a:solidFill>
                  <a:schemeClr val="tx1"/>
                </a:solidFill>
              </a:rPr>
              <a:t>„Inklusiver Unterricht darf […] nicht nur auf Sprache und Denken abzielen, sondern [berücksichtigt im Sinne der] modernen Entwicklungspsychologie […] insbesondere </a:t>
            </a:r>
            <a:r>
              <a:rPr lang="de-DE" i="1">
                <a:solidFill>
                  <a:schemeClr val="tx1"/>
                </a:solidFill>
              </a:rPr>
              <a:t>kognitive</a:t>
            </a:r>
            <a:r>
              <a:rPr lang="de-DE">
                <a:solidFill>
                  <a:schemeClr val="tx1"/>
                </a:solidFill>
              </a:rPr>
              <a:t>, </a:t>
            </a:r>
            <a:r>
              <a:rPr lang="de-DE" i="1">
                <a:solidFill>
                  <a:schemeClr val="tx1"/>
                </a:solidFill>
              </a:rPr>
              <a:t>kommunikative</a:t>
            </a:r>
            <a:r>
              <a:rPr lang="de-DE">
                <a:solidFill>
                  <a:schemeClr val="tx1"/>
                </a:solidFill>
              </a:rPr>
              <a:t>, </a:t>
            </a:r>
            <a:r>
              <a:rPr lang="de-DE" i="1">
                <a:solidFill>
                  <a:schemeClr val="tx1"/>
                </a:solidFill>
              </a:rPr>
              <a:t>sensomotorische</a:t>
            </a:r>
            <a:r>
              <a:rPr lang="de-DE">
                <a:solidFill>
                  <a:schemeClr val="tx1"/>
                </a:solidFill>
              </a:rPr>
              <a:t>, </a:t>
            </a:r>
            <a:r>
              <a:rPr lang="de-DE" i="1">
                <a:solidFill>
                  <a:schemeClr val="tx1"/>
                </a:solidFill>
              </a:rPr>
              <a:t>soziale</a:t>
            </a:r>
            <a:r>
              <a:rPr lang="de-DE">
                <a:solidFill>
                  <a:schemeClr val="tx1"/>
                </a:solidFill>
              </a:rPr>
              <a:t> und </a:t>
            </a:r>
            <a:r>
              <a:rPr lang="de-DE" i="1">
                <a:solidFill>
                  <a:schemeClr val="tx1"/>
                </a:solidFill>
              </a:rPr>
              <a:t>emotionale</a:t>
            </a:r>
            <a:r>
              <a:rPr lang="de-DE">
                <a:solidFill>
                  <a:schemeClr val="tx1"/>
                </a:solidFill>
              </a:rPr>
              <a:t> </a:t>
            </a:r>
            <a:r>
              <a:rPr lang="de-DE" i="1">
                <a:solidFill>
                  <a:schemeClr val="tx1"/>
                </a:solidFill>
              </a:rPr>
              <a:t>Aspekte</a:t>
            </a:r>
            <a:r>
              <a:rPr lang="de-DE">
                <a:solidFill>
                  <a:schemeClr val="tx1"/>
                </a:solidFill>
              </a:rPr>
              <a:t>.“</a:t>
            </a:r>
            <a:endParaRPr/>
          </a:p>
          <a:p>
            <a:pPr lvl="1">
              <a:lnSpc>
                <a:spcPct val="120000"/>
              </a:lnSpc>
              <a:defRPr/>
            </a:pPr>
            <a:endParaRPr lang="de-DE">
              <a:solidFill>
                <a:schemeClr val="tx1"/>
              </a:solidFill>
            </a:endParaRPr>
          </a:p>
          <a:p>
            <a:pPr marL="125" indent="0">
              <a:buNone/>
              <a:defRPr/>
            </a:pPr>
            <a:r>
              <a:rPr lang="de-DE" b="1"/>
              <a:t>Mögliche Entwicklungschancen</a:t>
            </a:r>
            <a:r>
              <a:rPr lang="de-DE"/>
              <a:t>:</a:t>
            </a:r>
            <a:endParaRPr/>
          </a:p>
          <a:p>
            <a:pPr marL="702900" lvl="1" indent="-342900">
              <a:lnSpc>
                <a:spcPct val="120000"/>
              </a:lnSpc>
              <a:defRPr/>
            </a:pPr>
            <a:r>
              <a:rPr lang="de-DE" b="1">
                <a:solidFill>
                  <a:schemeClr val="tx1"/>
                </a:solidFill>
              </a:rPr>
              <a:t>Materiell</a:t>
            </a:r>
            <a:r>
              <a:rPr lang="de-DE">
                <a:solidFill>
                  <a:schemeClr val="tx1"/>
                </a:solidFill>
              </a:rPr>
              <a:t>: </a:t>
            </a:r>
            <a:r>
              <a:rPr lang="de-DE">
                <a:solidFill>
                  <a:schemeClr val="tx1"/>
                </a:solidFill>
              </a:rPr>
              <a:t>VisualGO</a:t>
            </a:r>
            <a:endParaRPr lang="de-DE">
              <a:solidFill>
                <a:schemeClr val="tx1"/>
              </a:solidFill>
            </a:endParaRPr>
          </a:p>
          <a:p>
            <a:pPr lvl="2">
              <a:lnSpc>
                <a:spcPct val="120000"/>
              </a:lnSpc>
              <a:buFont typeface="Wingdings"/>
              <a:buChar char="à"/>
              <a:defRPr/>
            </a:pPr>
            <a:r>
              <a:rPr lang="de-DE" i="1">
                <a:solidFill>
                  <a:schemeClr val="tx1"/>
                </a:solidFill>
              </a:rPr>
              <a:t>Soziale/emotionale Entwicklung</a:t>
            </a:r>
            <a:r>
              <a:rPr lang="de-DE">
                <a:solidFill>
                  <a:schemeClr val="tx1"/>
                </a:solidFill>
              </a:rPr>
              <a:t>: Bereitschaft, sich auf Inhalte und Bearbeitungsform einzulassen</a:t>
            </a:r>
            <a:endParaRPr/>
          </a:p>
        </p:txBody>
      </p:sp>
      <p:sp>
        <p:nvSpPr>
          <p:cNvPr id="9" name="Inhaltsplatzhalter 8"/>
          <p:cNvSpPr>
            <a:spLocks noGrp="1"/>
          </p:cNvSpPr>
          <p:nvPr>
            <p:ph sz="quarter" idx="11"/>
          </p:nvPr>
        </p:nvSpPr>
        <p:spPr bwMode="auto">
          <a:xfrm>
            <a:off x="5655076" y="1233486"/>
            <a:ext cx="6309912" cy="5040311"/>
          </a:xfrm>
        </p:spPr>
        <p:txBody>
          <a:bodyPr>
            <a:noAutofit/>
          </a:bodyPr>
          <a:lstStyle/>
          <a:p>
            <a:pPr marL="702900" lvl="1" indent="-342900">
              <a:lnSpc>
                <a:spcPct val="120000"/>
              </a:lnSpc>
              <a:defRPr/>
            </a:pPr>
            <a:r>
              <a:rPr lang="de-DE" b="1">
                <a:solidFill>
                  <a:schemeClr val="tx1"/>
                </a:solidFill>
              </a:rPr>
              <a:t>Materiell</a:t>
            </a:r>
            <a:r>
              <a:rPr lang="de-DE">
                <a:solidFill>
                  <a:schemeClr val="tx1"/>
                </a:solidFill>
              </a:rPr>
              <a:t>: Waage</a:t>
            </a:r>
            <a:endParaRPr/>
          </a:p>
          <a:p>
            <a:pPr lvl="2" indent="-270000">
              <a:lnSpc>
                <a:spcPct val="120000"/>
              </a:lnSpc>
              <a:spcAft>
                <a:spcPts val="600"/>
              </a:spcAft>
              <a:buFont typeface="Wingdings"/>
              <a:buChar char="à"/>
              <a:defRPr/>
            </a:pPr>
            <a:r>
              <a:rPr lang="de-DE" i="1">
                <a:solidFill>
                  <a:prstClr val="black"/>
                </a:solidFill>
              </a:rPr>
              <a:t>Körperlich-motorische Entwicklung</a:t>
            </a:r>
            <a:r>
              <a:rPr lang="de-DE">
                <a:solidFill>
                  <a:prstClr val="black"/>
                </a:solidFill>
              </a:rPr>
              <a:t>: Grob- und Feinmotorik</a:t>
            </a:r>
            <a:endParaRPr lang="de-DE" b="1">
              <a:solidFill>
                <a:schemeClr val="tx1"/>
              </a:solidFill>
            </a:endParaRPr>
          </a:p>
          <a:p>
            <a:pPr marL="702900" lvl="1" indent="-342900">
              <a:lnSpc>
                <a:spcPct val="120000"/>
              </a:lnSpc>
              <a:defRPr/>
            </a:pPr>
            <a:r>
              <a:rPr lang="de-DE" b="1">
                <a:solidFill>
                  <a:schemeClr val="tx1"/>
                </a:solidFill>
              </a:rPr>
              <a:t>Sozial</a:t>
            </a:r>
            <a:r>
              <a:rPr lang="de-DE">
                <a:solidFill>
                  <a:schemeClr val="tx1"/>
                </a:solidFill>
              </a:rPr>
              <a:t>: Plenumsunterricht</a:t>
            </a:r>
            <a:endParaRPr/>
          </a:p>
          <a:p>
            <a:pPr lvl="2">
              <a:lnSpc>
                <a:spcPct val="120000"/>
              </a:lnSpc>
              <a:buFont typeface="Wingdings"/>
              <a:buChar char="à"/>
              <a:defRPr/>
            </a:pPr>
            <a:r>
              <a:rPr lang="de-DE" i="1">
                <a:solidFill>
                  <a:schemeClr val="tx1"/>
                </a:solidFill>
              </a:rPr>
              <a:t>Sprachlich-kommunikative Entwicklung</a:t>
            </a:r>
            <a:r>
              <a:rPr lang="de-DE">
                <a:solidFill>
                  <a:schemeClr val="tx1"/>
                </a:solidFill>
              </a:rPr>
              <a:t>: Zuhören können; auf Beiträge eingehen können</a:t>
            </a:r>
            <a:endParaRPr/>
          </a:p>
          <a:p>
            <a:pPr marL="702900" marR="0" lvl="1" indent="-342900" algn="l" defTabSz="457200">
              <a:lnSpc>
                <a:spcPct val="120000"/>
              </a:lnSpc>
              <a:spcBef>
                <a:spcPts val="0"/>
              </a:spcBef>
              <a:spcAft>
                <a:spcPts val="600"/>
              </a:spcAft>
              <a:buClrTx/>
              <a:buSzTx/>
              <a:buFont typeface="Courier New"/>
              <a:buChar char="o"/>
              <a:defRPr/>
            </a:pPr>
            <a:r>
              <a:rPr lang="de-DE" b="1" i="0" u="none" strike="noStrike" cap="none" spc="0">
                <a:ln>
                  <a:noFill/>
                </a:ln>
                <a:solidFill>
                  <a:prstClr val="black"/>
                </a:solidFill>
                <a:latin typeface="Arial"/>
                <a:ea typeface="ヒラギノ角ゴ Pro W3"/>
                <a:cs typeface="Arial"/>
              </a:rPr>
              <a:t>Methodisch</a:t>
            </a:r>
            <a:r>
              <a:rPr lang="de-DE" b="0" i="0" u="none" strike="noStrike" cap="none" spc="0">
                <a:ln>
                  <a:noFill/>
                </a:ln>
                <a:solidFill>
                  <a:prstClr val="black"/>
                </a:solidFill>
                <a:latin typeface="Arial"/>
                <a:ea typeface="ヒラギノ角ゴ Pro W3"/>
                <a:cs typeface="Arial"/>
              </a:rPr>
              <a:t>: Lernen durch Lehren</a:t>
            </a:r>
            <a:endParaRPr lang="de-DE">
              <a:solidFill>
                <a:schemeClr val="tx1"/>
              </a:solidFill>
            </a:endParaRPr>
          </a:p>
          <a:p>
            <a:pPr lvl="2">
              <a:lnSpc>
                <a:spcPct val="120000"/>
              </a:lnSpc>
              <a:buFont typeface="Wingdings"/>
              <a:buChar char="à"/>
              <a:defRPr/>
            </a:pPr>
            <a:r>
              <a:rPr lang="de-DE" i="1">
                <a:solidFill>
                  <a:schemeClr val="tx1"/>
                </a:solidFill>
              </a:rPr>
              <a:t>Soziale/emotionale Entwicklung</a:t>
            </a:r>
            <a:r>
              <a:rPr lang="de-DE">
                <a:solidFill>
                  <a:schemeClr val="tx1"/>
                </a:solidFill>
              </a:rPr>
              <a:t>: Zusammenarbeiten mit anderen; Verhalten gegenüber Mitlernenden</a:t>
            </a:r>
            <a:endParaRPr/>
          </a:p>
          <a:p>
            <a:pPr marL="702900" marR="0" lvl="1" indent="-342900" algn="l" defTabSz="457200">
              <a:lnSpc>
                <a:spcPct val="120000"/>
              </a:lnSpc>
              <a:spcBef>
                <a:spcPts val="0"/>
              </a:spcBef>
              <a:spcAft>
                <a:spcPts val="600"/>
              </a:spcAft>
              <a:buClrTx/>
              <a:buSzTx/>
              <a:buFont typeface="Courier New"/>
              <a:buChar char="o"/>
              <a:defRPr/>
            </a:pPr>
            <a:r>
              <a:rPr lang="de-DE" b="1" i="0" u="none" strike="noStrike" cap="none" spc="0">
                <a:ln>
                  <a:noFill/>
                </a:ln>
                <a:solidFill>
                  <a:prstClr val="black"/>
                </a:solidFill>
                <a:latin typeface="Arial"/>
                <a:ea typeface="ヒラギノ角ゴ Pro W3"/>
                <a:cs typeface="Arial"/>
              </a:rPr>
              <a:t>Räumlich</a:t>
            </a:r>
            <a:r>
              <a:rPr lang="de-DE" b="0" i="0" u="none" strike="noStrike" cap="none" spc="0">
                <a:ln>
                  <a:noFill/>
                </a:ln>
                <a:solidFill>
                  <a:prstClr val="black"/>
                </a:solidFill>
                <a:latin typeface="Arial"/>
                <a:ea typeface="ヒラギノ角ゴ Pro W3"/>
                <a:cs typeface="Arial"/>
              </a:rPr>
              <a:t>: Stundenverlauf, Wissensspeicher</a:t>
            </a:r>
            <a:endParaRPr lang="de-DE">
              <a:solidFill>
                <a:schemeClr val="tx1"/>
              </a:solidFill>
            </a:endParaRPr>
          </a:p>
          <a:p>
            <a:pPr lvl="2">
              <a:lnSpc>
                <a:spcPct val="120000"/>
              </a:lnSpc>
              <a:buFont typeface="Wingdings"/>
              <a:buChar char="à"/>
              <a:defRPr/>
            </a:pPr>
            <a:r>
              <a:rPr lang="de-DE" i="1">
                <a:solidFill>
                  <a:schemeClr val="tx1"/>
                </a:solidFill>
              </a:rPr>
              <a:t>Kognitive Entwicklung</a:t>
            </a:r>
            <a:r>
              <a:rPr lang="de-DE">
                <a:solidFill>
                  <a:schemeClr val="tx1"/>
                </a:solidFill>
              </a:rPr>
              <a:t>: Ressourcenmanagement-strategien</a:t>
            </a:r>
            <a:endParaRPr/>
          </a:p>
          <a:p>
            <a:pPr lvl="2">
              <a:lnSpc>
                <a:spcPct val="120000"/>
              </a:lnSpc>
              <a:buFont typeface="Wingdings"/>
              <a:buChar char="à"/>
              <a:defRPr/>
            </a:pPr>
            <a:r>
              <a:rPr lang="de-DE" i="1">
                <a:solidFill>
                  <a:prstClr val="black"/>
                </a:solidFill>
              </a:rPr>
              <a:t>Körperlich-motorische Entwicklung</a:t>
            </a:r>
            <a:r>
              <a:rPr lang="de-DE">
                <a:solidFill>
                  <a:prstClr val="black"/>
                </a:solidFill>
              </a:rPr>
              <a:t>: Orientierung im Umfeld</a:t>
            </a:r>
            <a:endParaRPr lang="de-DE">
              <a:solidFill>
                <a:schemeClr val="tx1"/>
              </a:solidFill>
            </a:endParaRPr>
          </a:p>
        </p:txBody>
      </p:sp>
      <p:sp>
        <p:nvSpPr>
          <p:cNvPr id="5" name="Textplatzhalter 4"/>
          <p:cNvSpPr>
            <a:spLocks noGrp="1"/>
          </p:cNvSpPr>
          <p:nvPr>
            <p:ph type="body" sz="quarter" idx="13"/>
          </p:nvPr>
        </p:nvSpPr>
        <p:spPr bwMode="auto">
          <a:xfrm>
            <a:off x="226800" y="6308725"/>
            <a:ext cx="2808000" cy="396875"/>
          </a:xfrm>
        </p:spPr>
        <p:txBody>
          <a:bodyPr/>
          <a:lstStyle/>
          <a:p>
            <a:pPr>
              <a:defRPr/>
            </a:pPr>
            <a:r>
              <a:rPr lang="de-DE"/>
              <a:t>Quellen: </a:t>
            </a:r>
            <a:endParaRPr/>
          </a:p>
          <a:p>
            <a:pPr>
              <a:defRPr/>
            </a:pPr>
            <a:r>
              <a:rPr lang="de-DE"/>
              <a:t>QUA-</a:t>
            </a:r>
            <a:r>
              <a:rPr lang="de-DE"/>
              <a:t>LiS</a:t>
            </a:r>
            <a:r>
              <a:rPr lang="de-DE"/>
              <a:t> NRW o. J.</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16" name="Text Placeholder 4"/>
          <p:cNvSpPr>
            <a:spLocks noGrp="1"/>
          </p:cNvSpPr>
          <p:nvPr>
            <p:ph sz="quarter" idx="10"/>
          </p:nvPr>
        </p:nvSpPr>
        <p:spPr bwMode="auto">
          <a:xfrm>
            <a:off x="227012" y="1233488"/>
            <a:ext cx="6048000" cy="5040312"/>
          </a:xfrm>
        </p:spPr>
        <p:txBody>
          <a:bodyPr>
            <a:noAutofit/>
          </a:bodyPr>
          <a:lstStyle/>
          <a:p>
            <a:pPr marL="125" indent="0">
              <a:lnSpc>
                <a:spcPct val="120000"/>
              </a:lnSpc>
              <a:spcBef>
                <a:spcPts val="0"/>
              </a:spcBef>
              <a:buNone/>
              <a:defRPr/>
            </a:pPr>
            <a:r>
              <a:rPr lang="de-DE" b="1">
                <a:solidFill>
                  <a:schemeClr val="tx1"/>
                </a:solidFill>
              </a:rPr>
              <a:t>Schritt 10: Entwicklung individueller Lernpfade</a:t>
            </a:r>
            <a:endParaRPr/>
          </a:p>
          <a:p>
            <a:pPr lvl="1">
              <a:lnSpc>
                <a:spcPct val="120000"/>
              </a:lnSpc>
              <a:defRPr/>
            </a:pPr>
            <a:r>
              <a:rPr lang="de-DE"/>
              <a:t>Zentrale Komponente: Lebensbedeutsamkeit</a:t>
            </a:r>
            <a:endParaRPr lang="de-DE">
              <a:solidFill>
                <a:schemeClr val="tx1"/>
              </a:solidFill>
            </a:endParaRPr>
          </a:p>
          <a:p>
            <a:pPr lvl="1">
              <a:lnSpc>
                <a:spcPct val="120000"/>
              </a:lnSpc>
              <a:defRPr/>
            </a:pPr>
            <a:r>
              <a:rPr lang="de-DE">
                <a:solidFill>
                  <a:schemeClr val="tx1"/>
                </a:solidFill>
              </a:rPr>
              <a:t>Grundlagen für individuellen Lernpfad bildet</a:t>
            </a:r>
            <a:endParaRPr/>
          </a:p>
          <a:p>
            <a:pPr lvl="2">
              <a:lnSpc>
                <a:spcPct val="120000"/>
              </a:lnSpc>
              <a:defRPr/>
            </a:pPr>
            <a:r>
              <a:rPr lang="de-DE"/>
              <a:t>aktuelles Aneignungsniveau des Lernenden</a:t>
            </a:r>
            <a:endParaRPr/>
          </a:p>
          <a:p>
            <a:pPr lvl="2">
              <a:lnSpc>
                <a:spcPct val="120000"/>
              </a:lnSpc>
              <a:defRPr/>
            </a:pPr>
            <a:r>
              <a:rPr lang="de-DE"/>
              <a:t>Zone der nächsten Entwicklung</a:t>
            </a:r>
            <a:endParaRPr/>
          </a:p>
          <a:p>
            <a:pPr lvl="2">
              <a:lnSpc>
                <a:spcPct val="120000"/>
              </a:lnSpc>
              <a:defRPr/>
            </a:pPr>
            <a:r>
              <a:rPr lang="de-DE"/>
              <a:t>Lern- und Entwicklungspläne</a:t>
            </a:r>
            <a:endParaRPr/>
          </a:p>
          <a:p>
            <a:pPr lvl="2">
              <a:lnSpc>
                <a:spcPct val="120000"/>
              </a:lnSpc>
              <a:spcAft>
                <a:spcPts val="0"/>
              </a:spcAft>
              <a:defRPr/>
            </a:pPr>
            <a:endParaRPr lang="de-DE"/>
          </a:p>
          <a:p>
            <a:pPr marL="32400" indent="0">
              <a:lnSpc>
                <a:spcPct val="120000"/>
              </a:lnSpc>
              <a:spcBef>
                <a:spcPts val="0"/>
              </a:spcBef>
              <a:buNone/>
              <a:defRPr/>
            </a:pPr>
            <a:r>
              <a:rPr lang="de-DE" b="1"/>
              <a:t>Fallbeispiel</a:t>
            </a:r>
            <a:endParaRPr/>
          </a:p>
          <a:p>
            <a:pPr marL="32400" indent="0">
              <a:lnSpc>
                <a:spcPct val="120000"/>
              </a:lnSpc>
              <a:buNone/>
              <a:defRPr/>
            </a:pPr>
            <a:r>
              <a:rPr lang="de-DE"/>
              <a:t>Sie unterrichten ein Kind mit einer </a:t>
            </a:r>
            <a:r>
              <a:rPr lang="de-DE" b="1"/>
              <a:t>Entwicklungsstörung schulischer Fertigkeiten (F81.8)</a:t>
            </a:r>
            <a:r>
              <a:rPr lang="de-DE"/>
              <a:t> im Informatikunterricht. Folgendes Verhalten konnten Sie beobachten:</a:t>
            </a:r>
            <a:endParaRPr/>
          </a:p>
        </p:txBody>
      </p:sp>
      <p:sp>
        <p:nvSpPr>
          <p:cNvPr id="4" name="Inhaltsplatzhalter 3"/>
          <p:cNvSpPr>
            <a:spLocks noGrp="1"/>
          </p:cNvSpPr>
          <p:nvPr>
            <p:ph sz="quarter" idx="11"/>
          </p:nvPr>
        </p:nvSpPr>
        <p:spPr bwMode="auto"/>
        <p:txBody>
          <a:bodyPr/>
          <a:lstStyle/>
          <a:p>
            <a:pPr lvl="1">
              <a:defRPr/>
            </a:pPr>
            <a:r>
              <a:rPr lang="de-DE"/>
              <a:t>Exzellente Sprachkompetenzen</a:t>
            </a:r>
            <a:endParaRPr/>
          </a:p>
          <a:p>
            <a:pPr lvl="1">
              <a:defRPr/>
            </a:pPr>
            <a:r>
              <a:rPr lang="de-DE"/>
              <a:t>Schwierigkeiten bei der räumlich-visuellen Wahrnehmung</a:t>
            </a:r>
            <a:endParaRPr/>
          </a:p>
          <a:p>
            <a:pPr lvl="1">
              <a:defRPr/>
            </a:pPr>
            <a:r>
              <a:rPr lang="de-DE"/>
              <a:t>Schwierigkeiten, sich auf Veränderungen und neue Situationen einzustellen</a:t>
            </a:r>
            <a:endParaRPr/>
          </a:p>
          <a:p>
            <a:pPr lvl="1">
              <a:defRPr/>
            </a:pPr>
            <a:r>
              <a:rPr lang="de-DE"/>
              <a:t>Schwierigkeiten in sozialen Situationen und sozialer Interaktion</a:t>
            </a:r>
            <a:endParaRPr/>
          </a:p>
          <a:p>
            <a:pPr lvl="1">
              <a:defRPr/>
            </a:pPr>
            <a:r>
              <a:rPr lang="de-DE"/>
              <a:t>Mangelnde Motorik (insb. Koordination)</a:t>
            </a:r>
            <a:endParaRPr/>
          </a:p>
          <a:p>
            <a:pPr lvl="1">
              <a:defRPr/>
            </a:pPr>
            <a:endParaRPr lang="de-DE"/>
          </a:p>
          <a:p>
            <a:pPr marL="0" indent="0">
              <a:buNone/>
              <a:defRPr/>
            </a:pPr>
            <a:r>
              <a:rPr lang="de-DE"/>
              <a:t>Wie könnte ein möglicher individueller Lernpfad für das Kind aussehen? Begründen Sie.</a:t>
            </a:r>
            <a:endParaRPr/>
          </a:p>
        </p:txBody>
      </p:sp>
      <p:sp>
        <p:nvSpPr>
          <p:cNvPr id="6" name="Textplatzhalter 5"/>
          <p:cNvSpPr>
            <a:spLocks noGrp="1"/>
          </p:cNvSpPr>
          <p:nvPr>
            <p:ph type="body" sz="quarter" idx="13"/>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1776000" y="1016000"/>
          <a:ext cx="8640000" cy="5573814"/>
        </p:xfrm>
        <a:graphic>
          <a:graphicData uri="http://schemas.openxmlformats.org/presentationml/2006/ole">
            <p:oleObj name="oleObj" r:id="rId4" imgW="13916660" imgH="8976360" progId="Word.Document.12">
              <p:embed/>
              <p:pic>
                <p:nvPicPr>
                  <p:cNvPr id="4" name="Objekt 3"/>
                  <p:cNvPicPr/>
                  <p:nvPr/>
                </p:nvPicPr>
                <p:blipFill>
                  <a:blip r:embed="rId3"/>
                  <a:stretch/>
                </p:blipFill>
                <p:spPr bwMode="auto">
                  <a:xfrm>
                    <a:off x="1776000" y="1016000"/>
                    <a:ext cx="8640000" cy="5573814"/>
                  </a:xfrm>
                  <a:prstGeom prst="rect">
                    <a:avLst/>
                  </a:prstGeom>
                </p:spPr>
              </p:pic>
            </p:oleObj>
          </a:graphicData>
        </a:graphic>
      </p:graphicFrame>
      <p:sp>
        <p:nvSpPr>
          <p:cNvPr id="2" name="Titel 1"/>
          <p:cNvSpPr>
            <a:spLocks noGrp="1"/>
          </p:cNvSpPr>
          <p:nvPr>
            <p:ph type="title"/>
          </p:nvPr>
        </p:nvSpPr>
        <p:spPr bwMode="auto"/>
        <p:txBody>
          <a:bodyPr/>
          <a:lstStyle/>
          <a:p>
            <a:pPr>
              <a:defRPr/>
            </a:pPr>
            <a:r>
              <a:rPr lang="de-DE"/>
              <a:t>Differenzierungsanalyse – Differenzierungsmatrix</a:t>
            </a:r>
            <a:endParaRPr/>
          </a:p>
        </p:txBody>
      </p:sp>
      <p:sp>
        <p:nvSpPr>
          <p:cNvPr id="60" name="Sprechblase: rechteckig 59"/>
          <p:cNvSpPr/>
          <p:nvPr/>
        </p:nvSpPr>
        <p:spPr bwMode="auto">
          <a:xfrm>
            <a:off x="435006" y="4891426"/>
            <a:ext cx="2706248" cy="738664"/>
          </a:xfrm>
          <a:prstGeom prst="wedgeRectCallout">
            <a:avLst>
              <a:gd name="adj1" fmla="val 70170"/>
              <a:gd name="adj2" fmla="val 81681"/>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Motorisch </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Steuerungsfähigkeit</a:t>
            </a:r>
            <a:endParaRPr/>
          </a:p>
          <a:p>
            <a:pPr>
              <a:defRPr/>
            </a:pPr>
            <a:r>
              <a:rPr lang="de-DE" sz="1400">
                <a:solidFill>
                  <a:schemeClr val="tx1"/>
                </a:solidFill>
                <a:latin typeface="Arial"/>
                <a:ea typeface="Arial"/>
                <a:cs typeface="Arial"/>
              </a:rPr>
              <a:t>Bewegungskopplungsfähigkeit</a:t>
            </a:r>
            <a:endParaRPr/>
          </a:p>
        </p:txBody>
      </p:sp>
      <p:sp>
        <p:nvSpPr>
          <p:cNvPr id="61" name="Sprechblase: rechteckig 60"/>
          <p:cNvSpPr/>
          <p:nvPr/>
        </p:nvSpPr>
        <p:spPr bwMode="auto">
          <a:xfrm>
            <a:off x="435006" y="3780408"/>
            <a:ext cx="2706248" cy="954107"/>
          </a:xfrm>
          <a:prstGeom prst="wedgeRectCallout">
            <a:avLst>
              <a:gd name="adj1" fmla="val 114739"/>
              <a:gd name="adj2" fmla="val 167760"/>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Motorisch </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Steuerungsfähigkeit</a:t>
            </a:r>
            <a:endParaRPr/>
          </a:p>
          <a:p>
            <a:pPr>
              <a:defRPr/>
            </a:pPr>
            <a:r>
              <a:rPr lang="de-DE" sz="1400">
                <a:solidFill>
                  <a:schemeClr val="tx1"/>
                </a:solidFill>
                <a:latin typeface="Arial"/>
                <a:ea typeface="Arial"/>
                <a:cs typeface="Arial"/>
              </a:rPr>
              <a:t>Bewegungskopplungsfähigkeit</a:t>
            </a:r>
            <a:endParaRPr/>
          </a:p>
          <a:p>
            <a:pPr>
              <a:defRPr/>
            </a:pPr>
            <a:r>
              <a:rPr lang="de-DE" sz="1400">
                <a:solidFill>
                  <a:schemeClr val="tx1"/>
                </a:solidFill>
                <a:latin typeface="Arial"/>
                <a:ea typeface="Arial"/>
                <a:cs typeface="Arial"/>
              </a:rPr>
              <a:t>Geschicklichkeit</a:t>
            </a:r>
            <a:endParaRPr/>
          </a:p>
        </p:txBody>
      </p:sp>
      <p:sp>
        <p:nvSpPr>
          <p:cNvPr id="62" name="Sprechblase: rechteckig 61"/>
          <p:cNvSpPr/>
          <p:nvPr/>
        </p:nvSpPr>
        <p:spPr bwMode="auto">
          <a:xfrm>
            <a:off x="435006" y="965346"/>
            <a:ext cx="2706248" cy="2677656"/>
          </a:xfrm>
          <a:prstGeom prst="wedgeRectCallout">
            <a:avLst>
              <a:gd name="adj1" fmla="val 166100"/>
              <a:gd name="adj2" fmla="val 132134"/>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Motorisch</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Steuerungsfähigkeit</a:t>
            </a:r>
            <a:endParaRPr/>
          </a:p>
          <a:p>
            <a:pPr>
              <a:defRPr/>
            </a:pPr>
            <a:r>
              <a:rPr lang="de-DE" sz="1400">
                <a:solidFill>
                  <a:schemeClr val="tx1"/>
                </a:solidFill>
                <a:latin typeface="Arial"/>
                <a:ea typeface="Arial"/>
                <a:cs typeface="Arial"/>
              </a:rPr>
              <a:t>Bewegungskopplungsfähigkeit</a:t>
            </a:r>
            <a:endParaRPr/>
          </a:p>
          <a:p>
            <a:pPr>
              <a:defRPr/>
            </a:pPr>
            <a:r>
              <a:rPr lang="de-DE" sz="1400">
                <a:solidFill>
                  <a:schemeClr val="tx1"/>
                </a:solidFill>
                <a:latin typeface="Arial"/>
                <a:ea typeface="Arial"/>
                <a:cs typeface="Arial"/>
              </a:rPr>
              <a:t>Geschicklichkeit</a:t>
            </a:r>
            <a:endParaRPr/>
          </a:p>
          <a:p>
            <a:pPr>
              <a:defRPr/>
            </a:pPr>
            <a:r>
              <a:rPr lang="de-DE" sz="1400">
                <a:solidFill>
                  <a:schemeClr val="tx1"/>
                </a:solidFill>
                <a:latin typeface="Arial"/>
                <a:ea typeface="Arial"/>
                <a:cs typeface="Arial"/>
              </a:rPr>
              <a:t>Raumorientierungsfähigkeit</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Visuell-räumlich</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Räumliche Wahrnehmung</a:t>
            </a:r>
            <a:endParaRPr/>
          </a:p>
          <a:p>
            <a:pPr>
              <a:defRPr/>
            </a:pPr>
            <a:endParaRPr lang="de-DE" sz="1400">
              <a:solidFill>
                <a:schemeClr val="tx1"/>
              </a:solidFill>
              <a:latin typeface="Arial"/>
              <a:ea typeface="Arial"/>
              <a:cs typeface="Arial"/>
            </a:endParaRPr>
          </a:p>
          <a:p>
            <a:pPr>
              <a:defRPr/>
            </a:pPr>
            <a:r>
              <a:rPr lang="de-DE" sz="1400" b="1">
                <a:solidFill>
                  <a:schemeClr val="tx1"/>
                </a:solidFill>
                <a:latin typeface="Arial"/>
                <a:ea typeface="Arial"/>
                <a:cs typeface="Arial"/>
              </a:rPr>
              <a:t>Sozial</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Soziale Situation / Interaktion mit Mitlernenden</a:t>
            </a:r>
            <a:endParaRPr/>
          </a:p>
        </p:txBody>
      </p:sp>
      <p:sp>
        <p:nvSpPr>
          <p:cNvPr id="65" name="Sprechblase: rechteckig 64"/>
          <p:cNvSpPr/>
          <p:nvPr/>
        </p:nvSpPr>
        <p:spPr bwMode="auto">
          <a:xfrm>
            <a:off x="10416000" y="4980737"/>
            <a:ext cx="1080000" cy="523220"/>
          </a:xfrm>
          <a:prstGeom prst="wedgeRectCallout">
            <a:avLst>
              <a:gd name="adj1" fmla="val -80012"/>
              <a:gd name="adj2" fmla="val 116817"/>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Sonstiges</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Rechnen</a:t>
            </a:r>
            <a:endParaRPr/>
          </a:p>
        </p:txBody>
      </p:sp>
      <p:sp>
        <p:nvSpPr>
          <p:cNvPr id="66" name="Sprechblase: rechteckig 65"/>
          <p:cNvSpPr/>
          <p:nvPr/>
        </p:nvSpPr>
        <p:spPr bwMode="auto">
          <a:xfrm>
            <a:off x="8821029" y="990673"/>
            <a:ext cx="2736000" cy="738664"/>
          </a:xfrm>
          <a:prstGeom prst="wedgeRectCallout">
            <a:avLst>
              <a:gd name="adj1" fmla="val 534"/>
              <a:gd name="adj2" fmla="val 367924"/>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Strukturierend</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Exekutive Funktionen (z. B. strategische Handlungsplanung)</a:t>
            </a:r>
            <a:endParaRPr/>
          </a:p>
        </p:txBody>
      </p:sp>
      <p:sp>
        <p:nvSpPr>
          <p:cNvPr id="5" name="Sprechblase: rechteckig 4"/>
          <p:cNvSpPr/>
          <p:nvPr/>
        </p:nvSpPr>
        <p:spPr bwMode="auto">
          <a:xfrm>
            <a:off x="3534511" y="965346"/>
            <a:ext cx="2088000" cy="745325"/>
          </a:xfrm>
          <a:prstGeom prst="wedgeRectCallout">
            <a:avLst>
              <a:gd name="adj1" fmla="val 47426"/>
              <a:gd name="adj2" fmla="val 356428"/>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Strukturierend</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Exekutive Funktionen (z. B. Prioritäten setzen)</a:t>
            </a:r>
            <a:endParaRPr/>
          </a:p>
        </p:txBody>
      </p:sp>
      <p:sp>
        <p:nvSpPr>
          <p:cNvPr id="7" name="Sprechblase: rechteckig 6"/>
          <p:cNvSpPr/>
          <p:nvPr/>
        </p:nvSpPr>
        <p:spPr bwMode="auto">
          <a:xfrm>
            <a:off x="6015770" y="965345"/>
            <a:ext cx="2412000" cy="745327"/>
          </a:xfrm>
          <a:prstGeom prst="wedgeRectCallout">
            <a:avLst>
              <a:gd name="adj1" fmla="val 33466"/>
              <a:gd name="adj2" fmla="val 506014"/>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defRPr/>
            </a:pPr>
            <a:r>
              <a:rPr lang="de-DE" sz="1400" b="1">
                <a:solidFill>
                  <a:schemeClr val="tx1"/>
                </a:solidFill>
                <a:latin typeface="Arial"/>
                <a:ea typeface="Arial"/>
                <a:cs typeface="Arial"/>
              </a:rPr>
              <a:t>Strukturierend</a:t>
            </a:r>
            <a:r>
              <a:rPr lang="de-DE" sz="1400">
                <a:solidFill>
                  <a:schemeClr val="tx1"/>
                </a:solidFill>
                <a:latin typeface="Arial"/>
                <a:ea typeface="Arial"/>
                <a:cs typeface="Arial"/>
              </a:rPr>
              <a:t>:</a:t>
            </a:r>
            <a:endParaRPr/>
          </a:p>
          <a:p>
            <a:pPr>
              <a:defRPr/>
            </a:pPr>
            <a:r>
              <a:rPr lang="de-DE" sz="1400">
                <a:solidFill>
                  <a:schemeClr val="tx1"/>
                </a:solidFill>
                <a:latin typeface="Arial"/>
                <a:ea typeface="Arial"/>
                <a:cs typeface="Arial"/>
              </a:rPr>
              <a:t>Exekutive Funktionen (z. B. Aufmerksamkeitssteuerung)</a:t>
            </a:r>
            <a:endParaRPr/>
          </a:p>
        </p:txBody>
      </p:sp>
      <p:cxnSp>
        <p:nvCxnSpPr>
          <p:cNvPr id="26" name="Gerade Verbindung mit Pfeil 25"/>
          <p:cNvCxnSpPr>
            <a:cxnSpLocks/>
          </p:cNvCxnSpPr>
          <p:nvPr/>
        </p:nvCxnSpPr>
        <p:spPr bwMode="auto">
          <a:xfrm flipV="1">
            <a:off x="4053083" y="4096095"/>
            <a:ext cx="0" cy="1862206"/>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a:cxnSpLocks/>
          </p:cNvCxnSpPr>
          <p:nvPr/>
        </p:nvCxnSpPr>
        <p:spPr bwMode="auto">
          <a:xfrm flipH="1" flipV="1">
            <a:off x="5459247" y="4096095"/>
            <a:ext cx="1" cy="1862206"/>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a:cxnSpLocks/>
          </p:cNvCxnSpPr>
          <p:nvPr/>
        </p:nvCxnSpPr>
        <p:spPr bwMode="auto">
          <a:xfrm flipV="1">
            <a:off x="6863791" y="4146550"/>
            <a:ext cx="0" cy="1811751"/>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29"/>
          <p:cNvCxnSpPr>
            <a:cxnSpLocks/>
          </p:cNvCxnSpPr>
          <p:nvPr/>
        </p:nvCxnSpPr>
        <p:spPr bwMode="auto">
          <a:xfrm flipV="1">
            <a:off x="8252724" y="4146550"/>
            <a:ext cx="0" cy="1811751"/>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Gerade Verbindung mit Pfeil 30"/>
          <p:cNvCxnSpPr>
            <a:cxnSpLocks/>
          </p:cNvCxnSpPr>
          <p:nvPr/>
        </p:nvCxnSpPr>
        <p:spPr bwMode="auto">
          <a:xfrm flipV="1">
            <a:off x="9650394" y="4857750"/>
            <a:ext cx="0" cy="1105313"/>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p:cNvCxnSpPr>
            <a:cxnSpLocks/>
          </p:cNvCxnSpPr>
          <p:nvPr/>
        </p:nvCxnSpPr>
        <p:spPr bwMode="auto">
          <a:xfrm>
            <a:off x="4053083" y="4242386"/>
            <a:ext cx="1406164" cy="1717295"/>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7" name="Gerade Verbindung mit Pfeil 56"/>
          <p:cNvCxnSpPr>
            <a:cxnSpLocks/>
          </p:cNvCxnSpPr>
          <p:nvPr/>
        </p:nvCxnSpPr>
        <p:spPr bwMode="auto">
          <a:xfrm>
            <a:off x="5457627" y="4242386"/>
            <a:ext cx="1406164" cy="1717295"/>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8" name="Gerade Verbindung mit Pfeil 57"/>
          <p:cNvCxnSpPr>
            <a:cxnSpLocks/>
          </p:cNvCxnSpPr>
          <p:nvPr/>
        </p:nvCxnSpPr>
        <p:spPr bwMode="auto">
          <a:xfrm>
            <a:off x="6848179" y="4242386"/>
            <a:ext cx="1406164" cy="1717295"/>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9" name="Gerade Verbindung mit Pfeil 58"/>
          <p:cNvCxnSpPr>
            <a:cxnSpLocks/>
          </p:cNvCxnSpPr>
          <p:nvPr/>
        </p:nvCxnSpPr>
        <p:spPr bwMode="auto">
          <a:xfrm>
            <a:off x="8237110" y="4242386"/>
            <a:ext cx="1406164" cy="1717295"/>
          </a:xfrm>
          <a:prstGeom prst="straightConnector1">
            <a:avLst/>
          </a:prstGeom>
          <a:ln w="317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Tipps zur Differenzierung</a:t>
            </a:r>
            <a:endParaRPr/>
          </a:p>
        </p:txBody>
      </p:sp>
      <p:sp>
        <p:nvSpPr>
          <p:cNvPr id="3" name="Inhaltsplatzhalter 2"/>
          <p:cNvSpPr>
            <a:spLocks noGrp="1"/>
          </p:cNvSpPr>
          <p:nvPr>
            <p:ph sz="quarter" idx="10"/>
          </p:nvPr>
        </p:nvSpPr>
        <p:spPr bwMode="auto"/>
        <p:txBody>
          <a:bodyPr/>
          <a:lstStyle/>
          <a:p>
            <a:pPr>
              <a:defRPr b="1"/>
            </a:pPr>
            <a:r>
              <a:rPr lang="de-DE"/>
              <a:t>Pedanterie</a:t>
            </a:r>
            <a:r>
              <a:rPr lang="de-DE" b="0"/>
              <a:t> </a:t>
            </a:r>
            <a:endParaRPr/>
          </a:p>
          <a:p>
            <a:pPr marL="630000" lvl="1" indent="-269999">
              <a:spcBef>
                <a:spcPts val="600"/>
              </a:spcBef>
              <a:buFont typeface="Courier New"/>
              <a:defRPr sz="1800"/>
            </a:pPr>
            <a:r>
              <a:rPr lang="de-DE"/>
              <a:t>Betrachten Sie die Modelle als Denkanstoß</a:t>
            </a:r>
            <a:endParaRPr/>
          </a:p>
          <a:p>
            <a:pPr marL="630000" lvl="1" indent="-269999">
              <a:spcBef>
                <a:spcPts val="600"/>
              </a:spcBef>
              <a:buFont typeface="Courier New"/>
              <a:defRPr sz="1800"/>
            </a:pPr>
            <a:r>
              <a:rPr lang="de-DE"/>
              <a:t>Adaptieren Sie die Modelle nach Ihren Vorstellungen zur Planung inklusiven Unterrichts</a:t>
            </a:r>
            <a:endParaRPr/>
          </a:p>
          <a:p>
            <a:pPr>
              <a:defRPr b="1"/>
            </a:pPr>
            <a:r>
              <a:rPr lang="de-DE"/>
              <a:t>Multiprofessionelle Teams</a:t>
            </a:r>
            <a:endParaRPr/>
          </a:p>
          <a:p>
            <a:pPr marL="630000" lvl="1" indent="-269999">
              <a:spcBef>
                <a:spcPts val="600"/>
              </a:spcBef>
              <a:buFont typeface="Courier New"/>
              <a:defRPr sz="1800"/>
            </a:pPr>
            <a:r>
              <a:rPr lang="de-DE"/>
              <a:t>Entwickeln Sie die Differenzierungsmatrix im multiprofessionellen Team (Lehrkräfte unterschiedlicher Unterrichtsfächer; Sonderpädagogen; Erzieher; (Schul-)Psychologen, Sozialarbeiter, Therapeuten usw.)</a:t>
            </a:r>
            <a:endParaRPr/>
          </a:p>
          <a:p>
            <a:pPr>
              <a:defRPr b="1"/>
            </a:pPr>
            <a:r>
              <a:rPr lang="de-DE"/>
              <a:t>Alternativmodelle</a:t>
            </a:r>
            <a:endParaRPr/>
          </a:p>
          <a:p>
            <a:pPr marL="630000" lvl="1" indent="-269999">
              <a:spcBef>
                <a:spcPts val="600"/>
              </a:spcBef>
              <a:buFont typeface="Courier New"/>
              <a:defRPr sz="1800"/>
            </a:pPr>
            <a:r>
              <a:rPr lang="de-DE"/>
              <a:t>Anforderungsbereiche I-III nach dem Lehrplan in Nordrhein-Westfalen</a:t>
            </a:r>
            <a:endParaRPr/>
          </a:p>
          <a:p>
            <a:pPr marL="630000" lvl="1" indent="-269999">
              <a:spcBef>
                <a:spcPts val="600"/>
              </a:spcBef>
              <a:buFont typeface="Courier New"/>
              <a:defRPr sz="1800"/>
            </a:pPr>
            <a:r>
              <a:rPr lang="de-DE"/>
              <a:t>Inklusionsdidaktische Netze nach Kahlert und Heimlich (2002)</a:t>
            </a:r>
            <a:endParaRPr/>
          </a:p>
          <a:p>
            <a:pPr marL="630000" lvl="1" indent="-269999">
              <a:spcBef>
                <a:spcPts val="600"/>
              </a:spcBef>
              <a:buFont typeface="Courier New"/>
              <a:defRPr sz="1800"/>
            </a:pPr>
            <a:r>
              <a:rPr lang="de-DE"/>
              <a:t>Förderpädagogische Netze nach Flott-Tönjes et al. (2017)</a:t>
            </a:r>
            <a:endParaRPr/>
          </a:p>
          <a:p>
            <a:pPr marL="630000" lvl="1" indent="-269999">
              <a:spcBef>
                <a:spcPts val="600"/>
              </a:spcBef>
              <a:buFont typeface="Courier New"/>
              <a:defRPr sz="1800"/>
            </a:pPr>
            <a:r>
              <a:rPr lang="de-DE"/>
              <a:t>Aneignungsniveaus nach Klauß (2009)</a:t>
            </a:r>
            <a:endParaRPr/>
          </a:p>
        </p:txBody>
      </p:sp>
      <p:sp>
        <p:nvSpPr>
          <p:cNvPr id="4" name="Textplatzhalter 3"/>
          <p:cNvSpPr>
            <a:spLocks noGrp="1"/>
          </p:cNvSpPr>
          <p:nvPr>
            <p:ph type="body" sz="quarter" idx="11"/>
          </p:nvPr>
        </p:nvSpPr>
        <p:spPr bwMode="auto">
          <a:xfrm>
            <a:off x="226800" y="6308725"/>
            <a:ext cx="3240000" cy="396875"/>
          </a:xfrm>
        </p:spPr>
        <p:txBody>
          <a:bodyPr/>
          <a:lstStyle/>
          <a:p>
            <a:pPr>
              <a:defRPr/>
            </a:pPr>
            <a:r>
              <a:rPr lang="de-DE"/>
              <a:t>Quellen:</a:t>
            </a:r>
            <a:endParaRPr/>
          </a:p>
          <a:p>
            <a:pPr>
              <a:defRPr/>
            </a:pPr>
            <a:r>
              <a:rPr lang="de-DE"/>
              <a:t>Sasse und Lada o. J.; Stahl-Morabito und Melzer 2018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Differenzierungsanalyse – Differenzierungsmatrix</a:t>
            </a:r>
            <a:endParaRPr/>
          </a:p>
        </p:txBody>
      </p:sp>
      <p:graphicFrame>
        <p:nvGraphicFramePr>
          <p:cNvPr id="5" name="Tabelle 5"/>
          <p:cNvGraphicFramePr>
            <a:graphicFrameLocks xmlns:a="http://schemas.openxmlformats.org/drawingml/2006/main" noGrp="1"/>
          </p:cNvGraphicFramePr>
          <p:nvPr>
            <p:ph sz="quarter" idx="10"/>
          </p:nvPr>
        </p:nvGraphicFramePr>
        <p:xfrm>
          <a:off x="227012" y="1016000"/>
          <a:ext cx="11577599" cy="5146736"/>
        </p:xfrm>
        <a:graphic>
          <a:graphicData uri="http://schemas.openxmlformats.org/drawingml/2006/table">
            <a:tbl>
              <a:tblPr firstRow="1" firstCol="0" lastRow="0" lastCol="0" bandRow="1" bandCol="0">
                <a:tableStyleId>{2D5ABB26-0587-4C30-8999-92F81FD0307C}</a:tableStyleId>
              </a:tblPr>
              <a:tblGrid>
                <a:gridCol w="1151189"/>
                <a:gridCol w="2085282"/>
                <a:gridCol w="2085282"/>
                <a:gridCol w="2085282"/>
                <a:gridCol w="2085282"/>
                <a:gridCol w="2085282"/>
              </a:tblGrid>
              <a:tr h="821053">
                <a:tc>
                  <a:txBody>
                    <a:bodyPr/>
                    <a:p>
                      <a:pPr>
                        <a:defRPr/>
                      </a:pPr>
                      <a:r>
                        <a:rPr lang="de-DE" sz="900" b="1"/>
                        <a:t>Abstrakte Operationen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Konzipierung und Erprobung von Testfällen für den implementierten Algorithmus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Konzipierung und Erprobung von Testfällen für den implementierten Algorithmus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Analysen zu </a:t>
                      </a:r>
                      <a:r>
                        <a:rPr lang="de-DE" sz="900"/>
                        <a:t>BestCase</a:t>
                      </a:r>
                      <a:r>
                        <a:rPr lang="de-DE" sz="900"/>
                        <a:t>, </a:t>
                      </a:r>
                      <a:r>
                        <a:rPr lang="de-DE" sz="900"/>
                        <a:t>WorstCase</a:t>
                      </a:r>
                      <a:r>
                        <a:rPr lang="de-DE" sz="900"/>
                        <a:t>, </a:t>
                      </a:r>
                      <a:r>
                        <a:rPr lang="de-DE" sz="900"/>
                        <a:t>AverageCase</a:t>
                      </a:r>
                      <a:r>
                        <a:rPr lang="de-DE" sz="900"/>
                        <a:t> des jeweiligen Algorithmus für beliebige Daten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Konzipierung und Erprobung von Testfällen für den implementierten Algorithmus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Analysen zu </a:t>
                      </a:r>
                      <a:r>
                        <a:rPr lang="de-DE" sz="900"/>
                        <a:t>BestCase</a:t>
                      </a:r>
                      <a:r>
                        <a:rPr lang="de-DE" sz="900"/>
                        <a:t>, </a:t>
                      </a:r>
                      <a:r>
                        <a:rPr lang="de-DE" sz="900"/>
                        <a:t>WorstCase</a:t>
                      </a:r>
                      <a:r>
                        <a:rPr lang="de-DE" sz="900"/>
                        <a:t>, </a:t>
                      </a:r>
                      <a:r>
                        <a:rPr lang="de-DE" sz="900"/>
                        <a:t>AverageCase</a:t>
                      </a:r>
                      <a:r>
                        <a:rPr lang="de-DE" sz="900"/>
                        <a:t> des jeweiligen Algorithmus für beliebige Daten, Wie schnell kann man prinzipiell sortieren? Komplexität des Sortierproblems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1067368">
                <a:tc>
                  <a:txBody>
                    <a:bodyPr/>
                    <a:p>
                      <a:pPr>
                        <a:defRPr/>
                      </a:pPr>
                      <a:r>
                        <a:rPr lang="de-DE" sz="900" b="1"/>
                        <a:t>Symbolische Operationen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Überführung eines Modells des jeweiligen Algorithmus (Pseudocode, Struktogramm, PAP) in eine Programmiersprache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Überführung eines Modells des jeweiligen Algorithmus (Pseudocode, Struktogramm, PAP) in eine Programmiersprache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Implementierung der Laufzeitmessung im jeweiligen Algorithmus für </a:t>
                      </a:r>
                      <a:r>
                        <a:rPr lang="de-DE" sz="900"/>
                        <a:t>BestCase</a:t>
                      </a:r>
                      <a:r>
                        <a:rPr lang="de-DE" sz="900"/>
                        <a:t>, </a:t>
                      </a:r>
                      <a:r>
                        <a:rPr lang="de-DE" sz="900"/>
                        <a:t>WorstCase</a:t>
                      </a:r>
                      <a:r>
                        <a:rPr lang="de-DE" sz="900"/>
                        <a:t>, </a:t>
                      </a:r>
                      <a:r>
                        <a:rPr lang="de-DE" sz="900"/>
                        <a:t>AverageCase</a:t>
                      </a:r>
                      <a:r>
                        <a:rPr lang="de-DE" sz="900"/>
                        <a:t> auf unterschiedlichen Computern in der gewählten Programmiersprache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Überführung eines Modells des jeweiligen Algorithmus (Pseudocode, Struktogramm, PAP) in eine Programmiersprache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Implementierung der Laufzeitmessung im jeweiligen Algorithmus für </a:t>
                      </a:r>
                      <a:r>
                        <a:rPr lang="de-DE" sz="900"/>
                        <a:t>BestCase</a:t>
                      </a:r>
                      <a:r>
                        <a:rPr lang="de-DE" sz="900"/>
                        <a:t>, </a:t>
                      </a:r>
                      <a:r>
                        <a:rPr lang="de-DE" sz="900"/>
                        <a:t>WorstCase</a:t>
                      </a:r>
                      <a:r>
                        <a:rPr lang="de-DE" sz="900"/>
                        <a:t>, </a:t>
                      </a:r>
                      <a:r>
                        <a:rPr lang="de-DE" sz="900"/>
                        <a:t>AverageCase</a:t>
                      </a:r>
                      <a:r>
                        <a:rPr lang="de-DE" sz="900"/>
                        <a:t> auf unterschiedlichen Computern in der gewählten Programmiersprache, Vergleich der Laufzeiten für einfache und effiziente Verfahren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944211">
                <a:tc>
                  <a:txBody>
                    <a:bodyPr/>
                    <a:p>
                      <a:pPr>
                        <a:defRPr/>
                      </a:pPr>
                      <a:r>
                        <a:rPr lang="de-DE" sz="900" b="1"/>
                        <a:t>Vollständig vorstellende Handlungen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Ausführung des jeweiligen  Algorithmus anhand von konkreten Daten (ggfs. mit textueller Ausgabe oder Veranschaulichung von Zwischenschritten z. B. mit https://</a:t>
                      </a:r>
                      <a:r>
                        <a:rPr lang="de-DE" sz="900"/>
                        <a:t>visualgo.net</a:t>
                      </a:r>
                      <a:r>
                        <a:rPr lang="de-DE" sz="900"/>
                        <a:t>/)</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Ausführung des jeweiligen  Algorithmus anhand von konkreten Daten (ggfs. mit textueller Ausgabe oder Veranschaulichung von Zwischenschritten z. B. mit https://</a:t>
                      </a:r>
                      <a:r>
                        <a:rPr lang="de-DE" sz="900"/>
                        <a:t>visualgo.net</a:t>
                      </a:r>
                      <a:r>
                        <a:rPr lang="de-DE" sz="900"/>
                        <a:t>/)</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Messung von Laufzeiten des jeweiligen Algorithmus  für </a:t>
                      </a:r>
                      <a:r>
                        <a:rPr lang="de-DE" sz="900"/>
                        <a:t>BestCase</a:t>
                      </a:r>
                      <a:r>
                        <a:rPr lang="de-DE" sz="900"/>
                        <a:t>, </a:t>
                      </a:r>
                      <a:r>
                        <a:rPr lang="de-DE" sz="900"/>
                        <a:t>WorstCase</a:t>
                      </a:r>
                      <a:r>
                        <a:rPr lang="de-DE" sz="900"/>
                        <a:t>, </a:t>
                      </a:r>
                      <a:r>
                        <a:rPr lang="de-DE" sz="900"/>
                        <a:t>AverageCase</a:t>
                      </a:r>
                      <a:r>
                        <a:rPr lang="de-DE" sz="900"/>
                        <a:t> anhand von konkreten Daten auf unterschiedlichen Computern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Ausführung des jeweiligen  Algorithmus anhand von konkreten Daten (ggfs. mit textueller Ausgabe oder Veranschaulichung von Zwischenschritten z. B. mit https://</a:t>
                      </a:r>
                      <a:r>
                        <a:rPr lang="de-DE" sz="900"/>
                        <a:t>visualgo.net</a:t>
                      </a:r>
                      <a:r>
                        <a:rPr lang="de-DE" sz="900"/>
                        <a:t>/)</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Messung von Laufzeiten des jeweiligen Algorithmus  für </a:t>
                      </a:r>
                      <a:r>
                        <a:rPr lang="de-DE" sz="900"/>
                        <a:t>BestCase</a:t>
                      </a:r>
                      <a:r>
                        <a:rPr lang="de-DE" sz="900"/>
                        <a:t>, </a:t>
                      </a:r>
                      <a:r>
                        <a:rPr lang="de-DE" sz="900"/>
                        <a:t>WorstCase</a:t>
                      </a:r>
                      <a:r>
                        <a:rPr lang="de-DE" sz="900"/>
                        <a:t>, </a:t>
                      </a:r>
                      <a:r>
                        <a:rPr lang="de-DE" sz="900"/>
                        <a:t>AverageCase</a:t>
                      </a:r>
                      <a:r>
                        <a:rPr lang="de-DE" sz="900"/>
                        <a:t> anhand von konkreten Daten auf unterschiedlichen Computern, Vergleich der Laufzeiten für einfache und effiziente Verfahren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697895">
                <a:tc>
                  <a:txBody>
                    <a:bodyPr/>
                    <a:p>
                      <a:pPr>
                        <a:defRPr/>
                      </a:pPr>
                      <a:r>
                        <a:rPr lang="de-DE" sz="900" b="1"/>
                        <a:t>Teilweise vorstellende Handlungen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Sortieren größerer Anzahl numerischer Daten mit Erfassung von Zwischenschritten (an Tafel o. ä.)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Sortieren größerer Anzahl von Strings oder  zusammengesetzten Objekten mit Erfassung von Zwischenschritten (an Tafel o. ä.)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Analysen von </a:t>
                      </a:r>
                      <a:r>
                        <a:rPr lang="de-DE" sz="900"/>
                        <a:t>BestCase</a:t>
                      </a:r>
                      <a:r>
                        <a:rPr lang="de-DE" sz="900"/>
                        <a:t>, </a:t>
                      </a:r>
                      <a:r>
                        <a:rPr lang="de-DE" sz="900"/>
                        <a:t>WorstCase</a:t>
                      </a:r>
                      <a:r>
                        <a:rPr lang="de-DE" sz="900"/>
                        <a:t>, </a:t>
                      </a:r>
                      <a:r>
                        <a:rPr lang="de-DE" sz="900"/>
                        <a:t>AverageCase</a:t>
                      </a:r>
                      <a:r>
                        <a:rPr lang="de-DE" sz="900"/>
                        <a:t> mit Erfassung von ausgewählten Zwischenschritten (an Tafel o. ä.) anhand von konkreten Daten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Sortieren größerer Anzahl numerischer Daten mit Erfassung von Zwischenschritten (an Tafel o. ä.)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Analysen von </a:t>
                      </a:r>
                      <a:r>
                        <a:rPr lang="de-DE" sz="900"/>
                        <a:t>BestCase</a:t>
                      </a:r>
                      <a:r>
                        <a:rPr lang="de-DE" sz="900"/>
                        <a:t>, </a:t>
                      </a:r>
                      <a:r>
                        <a:rPr lang="de-DE" sz="900"/>
                        <a:t>WorstCase</a:t>
                      </a:r>
                      <a:r>
                        <a:rPr lang="de-DE" sz="900"/>
                        <a:t>, </a:t>
                      </a:r>
                      <a:r>
                        <a:rPr lang="de-DE" sz="900"/>
                        <a:t>AverageCase</a:t>
                      </a:r>
                      <a:r>
                        <a:rPr lang="de-DE" sz="900"/>
                        <a:t> mit Erfassung von ausgewählten Zwischenschritten (an Tafel o. ä.) anhand von konkreten Daten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574737">
                <a:tc>
                  <a:txBody>
                    <a:bodyPr/>
                    <a:p>
                      <a:pPr>
                        <a:defRPr/>
                      </a:pPr>
                      <a:r>
                        <a:rPr lang="de-DE" sz="900" b="1"/>
                        <a:t>Praktisch anschauliche Handlungen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Sortieren kleiner Anzahl von Spielkarten oder mit  Zahlen beschriften Zetteln o. ä. mit einfachen Sortierverfahren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Vergleich von Gewichten mittels Waage, Vergleich von Wörtern auf Zetteln, Vergleich von </a:t>
                      </a:r>
                      <a:r>
                        <a:rPr lang="de-DE" sz="900"/>
                        <a:t>Schüler:innen</a:t>
                      </a:r>
                      <a:r>
                        <a:rPr lang="de-DE" sz="900"/>
                        <a:t> (Alter, Größe, Nachname,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lgn="l">
                        <a:defRPr/>
                      </a:pPr>
                      <a:r>
                        <a:rPr lang="de-DE" sz="900"/>
                        <a:t>Zählen von Vergleichen bei einfachen Sortierverfahren anhand von konkreten Daten (s. Sortierbeispiel CS Unplugged)</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Sortieren kleiner Anzahl von beschriften Zetteln o. ä. mit effizienten Sortierverfahren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a:t>Zählen von Vergleichen bei effizienten Sortierverfahren anhand von konkreten Daten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r h="574737">
                <a:tc>
                  <a:txBody>
                    <a:bodyPr/>
                    <a:p>
                      <a:pPr>
                        <a:defRPr/>
                      </a:pPr>
                      <a:endParaRPr lang="de-DE" sz="1200"/>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defRPr/>
                      </a:pPr>
                      <a:r>
                        <a:rPr lang="de-DE" sz="900" b="1"/>
                        <a:t>Einfache Sortierverfahren am Beispiel von Zahlen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b="1"/>
                        <a:t>Verallgemeinerung der Vergleichbarkeit auf Strings und zusammengesetzte Objekte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defRPr/>
                      </a:pPr>
                      <a:r>
                        <a:rPr lang="de-DE" sz="900" b="1"/>
                        <a:t>Laufzeit einfacher Sortierverfahren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a:defRPr/>
                      </a:pPr>
                      <a:r>
                        <a:rPr lang="de-DE" sz="900" b="1"/>
                        <a:t>Effiziente Sortierverfahren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p>
                      <a:pPr marL="0" marR="0" lvl="0" indent="0" algn="l" defTabSz="457200">
                        <a:lnSpc>
                          <a:spcPct val="100000"/>
                        </a:lnSpc>
                        <a:spcBef>
                          <a:spcPts val="0"/>
                        </a:spcBef>
                        <a:spcAft>
                          <a:spcPts val="0"/>
                        </a:spcAft>
                        <a:buClrTx/>
                        <a:buSzTx/>
                        <a:buFontTx/>
                        <a:buNone/>
                        <a:defRPr/>
                      </a:pPr>
                      <a:r>
                        <a:rPr lang="de-DE" sz="900" b="1"/>
                        <a:t>Vergleich der Sortierverfahren, Komplexität des Sortierproblems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tcPr>
                </a:tc>
              </a:tr>
            </a:tbl>
          </a:graphicData>
        </a:graphic>
      </p:graphicFrame>
      <p:sp>
        <p:nvSpPr>
          <p:cNvPr id="4" name="Textplatzhalter 3"/>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4"/>
          </p:nvPr>
        </p:nvSpPr>
        <p:spPr bwMode="auto"/>
        <p:txBody>
          <a:bodyPr/>
          <a:lstStyle/>
          <a:p>
            <a:pPr>
              <a:defRPr/>
            </a:pPr>
            <a:r>
              <a:rPr lang="de-DE"/>
              <a:t>Pädagogische Rahmenwerke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Theorie der multiplen Intelligenzen (MI)</a:t>
            </a:r>
            <a:endParaRPr/>
          </a:p>
        </p:txBody>
      </p:sp>
      <p:sp>
        <p:nvSpPr>
          <p:cNvPr id="3" name="Inhaltsplatzhalter 2"/>
          <p:cNvSpPr>
            <a:spLocks noGrp="1"/>
          </p:cNvSpPr>
          <p:nvPr>
            <p:ph sz="quarter" idx="10"/>
          </p:nvPr>
        </p:nvSpPr>
        <p:spPr bwMode="auto"/>
        <p:txBody>
          <a:bodyPr>
            <a:normAutofit lnSpcReduction="10000"/>
          </a:bodyPr>
          <a:lstStyle/>
          <a:p>
            <a:pPr>
              <a:defRPr b="1"/>
            </a:pPr>
            <a:r>
              <a:rPr lang="de-DE"/>
              <a:t>Intelligenztheorie</a:t>
            </a:r>
            <a:r>
              <a:rPr lang="de-DE" b="0"/>
              <a:t> von Howard Gardner von 1983</a:t>
            </a:r>
            <a:endParaRPr/>
          </a:p>
          <a:p>
            <a:pPr>
              <a:defRPr/>
            </a:pPr>
            <a:r>
              <a:rPr lang="de-DE"/>
              <a:t>Jeder Mensch weist in den einzelnen Bereichen der Intelligenz unterschiedlich ausdifferenzierte Stärken und Schwächen auf</a:t>
            </a:r>
            <a:endParaRPr/>
          </a:p>
          <a:p>
            <a:pPr>
              <a:defRPr/>
            </a:pPr>
            <a:r>
              <a:rPr lang="de-DE"/>
              <a:t>Dient der Feststellung der intellektuellen Zusammensetzung (MI-Profile) der Lernenden</a:t>
            </a:r>
            <a:endParaRPr/>
          </a:p>
          <a:p>
            <a:pPr marL="630000" lvl="1" indent="-269999">
              <a:spcBef>
                <a:spcPts val="600"/>
              </a:spcBef>
              <a:buFont typeface="Courier New"/>
              <a:defRPr sz="1800"/>
            </a:pPr>
            <a:r>
              <a:rPr lang="de-DE"/>
              <a:t>Erkennen von Stärken und Schwächen, Kompetenzen und Herausforderungen</a:t>
            </a:r>
            <a:endParaRPr/>
          </a:p>
          <a:p>
            <a:pPr marL="630000" lvl="1" indent="-269999">
              <a:spcBef>
                <a:spcPts val="600"/>
              </a:spcBef>
              <a:buFont typeface="Courier New"/>
              <a:defRPr sz="1800" b="1"/>
            </a:pPr>
            <a:r>
              <a:rPr lang="de-DE"/>
              <a:t>Vorteil</a:t>
            </a:r>
            <a:r>
              <a:rPr lang="de-DE" b="0"/>
              <a:t>: Verbesserung der Einstellung und der Leistungen von Lernenden durch geeignete didaktische Maßnahmen</a:t>
            </a:r>
            <a:endParaRPr/>
          </a:p>
          <a:p>
            <a:pPr marL="630000" lvl="1" indent="-269999">
              <a:spcBef>
                <a:spcPts val="600"/>
              </a:spcBef>
              <a:buFont typeface="Courier New"/>
              <a:defRPr sz="1800"/>
            </a:pPr>
            <a:endParaRPr lang="de-DE" b="0"/>
          </a:p>
          <a:p>
            <a:pPr>
              <a:defRPr/>
            </a:pPr>
            <a:r>
              <a:rPr lang="de-DE"/>
              <a:t>Ziel der Theorie der multiplen Intelligenzen ist, dass …</a:t>
            </a:r>
            <a:endParaRPr/>
          </a:p>
          <a:p>
            <a:pPr marL="630000" lvl="1" indent="-269999">
              <a:spcBef>
                <a:spcPts val="600"/>
              </a:spcBef>
              <a:buFont typeface="Courier New"/>
              <a:defRPr sz="1800"/>
            </a:pPr>
            <a:r>
              <a:rPr lang="de-DE"/>
              <a:t>Lehrkräfte die Lernstile der Lernenden verstehen</a:t>
            </a:r>
            <a:endParaRPr/>
          </a:p>
          <a:p>
            <a:pPr marL="630000" lvl="1" indent="-269999">
              <a:spcBef>
                <a:spcPts val="600"/>
              </a:spcBef>
              <a:buFont typeface="Courier New"/>
              <a:defRPr sz="1800"/>
            </a:pPr>
            <a:r>
              <a:rPr lang="de-DE"/>
              <a:t>Lernende und ihre Bedürfnisse bei der Unterrichtsplanung berücksichtigt werden</a:t>
            </a:r>
            <a:endParaRPr/>
          </a:p>
          <a:p>
            <a:pPr marL="630000" lvl="1" indent="-269999">
              <a:spcBef>
                <a:spcPts val="600"/>
              </a:spcBef>
              <a:buFont typeface="Courier New"/>
              <a:defRPr sz="1800"/>
            </a:pPr>
            <a:r>
              <a:rPr lang="de-DE"/>
              <a:t>der Unterricht den Bedürfnissen und Lernstilen der Lernenden entspricht</a:t>
            </a:r>
            <a:endParaRPr/>
          </a:p>
        </p:txBody>
      </p:sp>
      <p:sp>
        <p:nvSpPr>
          <p:cNvPr id="4" name="Textplatzhalter 3"/>
          <p:cNvSpPr>
            <a:spLocks noGrp="1"/>
          </p:cNvSpPr>
          <p:nvPr>
            <p:ph type="body" sz="quarter" idx="11"/>
          </p:nvPr>
        </p:nvSpPr>
        <p:spPr bwMode="auto">
          <a:xfrm>
            <a:off x="226800" y="6308725"/>
            <a:ext cx="8856000" cy="396875"/>
          </a:xfrm>
        </p:spPr>
        <p:txBody>
          <a:bodyPr/>
          <a:lstStyle/>
          <a:p>
            <a:pPr>
              <a:defRPr/>
            </a:pPr>
            <a:r>
              <a:rPr lang="de-DE"/>
              <a:t>Quelle: Nasri et al. 2021; Foto „Howard Gardner @ Citizen University 2013” (</a:t>
            </a:r>
            <a:r>
              <a:rPr lang="de-DE"/>
              <a:t>Cropped</a:t>
            </a:r>
            <a:r>
              <a:rPr lang="de-DE"/>
              <a:t> Version) von </a:t>
            </a:r>
            <a:r>
              <a:rPr lang="de-DE" u="sng">
                <a:hlinkClick r:id="rId3" tooltip="https://www.youtube.com/channel/UCIYq4OAGGX9BJy7o3WII_-A"/>
              </a:rPr>
              <a:t>Citizen University</a:t>
            </a:r>
            <a:r>
              <a:rPr lang="de-DE"/>
              <a:t> unter der Lizenz </a:t>
            </a:r>
            <a:r>
              <a:rPr lang="de-DE" u="sng">
                <a:hlinkClick r:id="rId4" tooltip="https://creativecommons.org/licenses/by/3.0/"/>
              </a:rPr>
              <a:t>CC-BY 3.0 </a:t>
            </a:r>
            <a:r>
              <a:rPr lang="de-DE" u="sng">
                <a:hlinkClick r:id="rId4" tooltip="https://creativecommons.org/licenses/by/3.0/"/>
              </a:rPr>
              <a:t>Unported</a:t>
            </a:r>
            <a:r>
              <a:rPr lang="de-DE"/>
              <a:t> via </a:t>
            </a:r>
            <a:r>
              <a:rPr lang="de-DE" u="sng">
                <a:hlinkClick r:id="rId5" tooltip="https://www.youtube.com/watch?v=mspvSyAWAIM&amp;feature=youtu.be&amp;t=526"/>
              </a:rPr>
              <a:t>Citizen University: Howard Gardner- "Can </a:t>
            </a:r>
            <a:r>
              <a:rPr lang="de-DE" u="sng">
                <a:hlinkClick r:id="rId5" tooltip="https://www.youtube.com/watch?v=mspvSyAWAIM&amp;feature=youtu.be&amp;t=526"/>
              </a:rPr>
              <a:t>We</a:t>
            </a:r>
            <a:r>
              <a:rPr lang="de-DE" u="sng">
                <a:hlinkClick r:id="rId5" tooltip="https://www.youtube.com/watch?v=mspvSyAWAIM&amp;feature=youtu.be&amp;t=526"/>
              </a:rPr>
              <a:t> Raise </a:t>
            </a:r>
            <a:r>
              <a:rPr lang="de-DE" u="sng">
                <a:hlinkClick r:id="rId5" tooltip="https://www.youtube.com/watch?v=mspvSyAWAIM&amp;feature=youtu.be&amp;t=526"/>
              </a:rPr>
              <a:t>Good</a:t>
            </a:r>
            <a:r>
              <a:rPr lang="de-DE" u="sng">
                <a:hlinkClick r:id="rId5" tooltip="https://www.youtube.com/watch?v=mspvSyAWAIM&amp;feature=youtu.be&amp;t=526"/>
              </a:rPr>
              <a:t> Citizens?" HD</a:t>
            </a:r>
            <a:r>
              <a:rPr lang="de-DE"/>
              <a:t> via </a:t>
            </a:r>
            <a:r>
              <a:rPr lang="de-DE" u="sng">
                <a:hlinkClick r:id="rId6" tooltip="https://commons.wikimedia.org/wiki/File:Howard_Gardner_(2013)_(cropped).png"/>
              </a:rPr>
              <a:t>Wikimedia Commons</a:t>
            </a:r>
            <a:r>
              <a:rPr lang="de-DE"/>
              <a:t>.</a:t>
            </a:r>
            <a:endParaRPr lang="de-DE" u="none">
              <a:solidFill>
                <a:srgbClr val="0563C1"/>
              </a:solidFill>
            </a:endParaRPr>
          </a:p>
          <a:p>
            <a:pPr>
              <a:defRPr/>
            </a:pPr>
            <a:endParaRPr lang="de-DE"/>
          </a:p>
        </p:txBody>
      </p:sp>
      <p:pic>
        <p:nvPicPr>
          <p:cNvPr id="5" name="Picture 2" descr="Picture 2"/>
          <p:cNvPicPr>
            <a:picLocks noChangeAspect="1"/>
          </p:cNvPicPr>
          <p:nvPr/>
        </p:nvPicPr>
        <p:blipFill>
          <a:blip r:embed="rId7"/>
          <a:stretch/>
        </p:blipFill>
        <p:spPr bwMode="auto">
          <a:xfrm>
            <a:off x="9802369" y="3817811"/>
            <a:ext cx="2117239" cy="2365466"/>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Individualisiertes Lernen (PL)</a:t>
            </a:r>
            <a:endParaRPr/>
          </a:p>
        </p:txBody>
      </p:sp>
      <p:sp>
        <p:nvSpPr>
          <p:cNvPr id="3" name="Inhaltsplatzhalter 2"/>
          <p:cNvSpPr>
            <a:spLocks noGrp="1"/>
          </p:cNvSpPr>
          <p:nvPr>
            <p:ph sz="quarter" idx="10"/>
          </p:nvPr>
        </p:nvSpPr>
        <p:spPr bwMode="auto"/>
        <p:txBody>
          <a:bodyPr/>
          <a:lstStyle/>
          <a:p>
            <a:pPr>
              <a:lnSpc>
                <a:spcPct val="110000"/>
              </a:lnSpc>
              <a:spcBef>
                <a:spcPts val="700"/>
              </a:spcBef>
              <a:defRPr/>
            </a:pPr>
            <a:r>
              <a:rPr lang="de-DE"/>
              <a:t>Systematisches Lerndesign</a:t>
            </a:r>
            <a:endParaRPr/>
          </a:p>
          <a:p>
            <a:pPr>
              <a:lnSpc>
                <a:spcPct val="110000"/>
              </a:lnSpc>
              <a:spcBef>
                <a:spcPts val="700"/>
              </a:spcBef>
              <a:defRPr/>
            </a:pPr>
            <a:r>
              <a:rPr lang="de-DE"/>
              <a:t>Akzent liegt auf Stärken, Vorlieben, Bedürfnissen und Zielen der einzelnen Lernenden</a:t>
            </a:r>
            <a:endParaRPr/>
          </a:p>
          <a:p>
            <a:pPr>
              <a:lnSpc>
                <a:spcPct val="110000"/>
              </a:lnSpc>
              <a:spcBef>
                <a:spcPts val="700"/>
              </a:spcBef>
              <a:defRPr/>
            </a:pPr>
            <a:r>
              <a:rPr lang="de-DE"/>
              <a:t>Beeinflussung des Lernwegs auf Grundlage ihrer Interessen und Vorkenntnisse</a:t>
            </a:r>
            <a:endParaRPr/>
          </a:p>
          <a:p>
            <a:pPr marL="125" indent="0">
              <a:buNone/>
              <a:defRPr/>
            </a:pPr>
            <a:r>
              <a:rPr lang="de-DE" b="1"/>
              <a:t>Bietet Flexibilität und Unterstützung</a:t>
            </a:r>
            <a:endParaRPr/>
          </a:p>
          <a:p>
            <a:pPr>
              <a:lnSpc>
                <a:spcPct val="110000"/>
              </a:lnSpc>
              <a:spcBef>
                <a:spcPts val="700"/>
              </a:spcBef>
              <a:defRPr/>
            </a:pPr>
            <a:r>
              <a:rPr lang="de-DE" b="1"/>
              <a:t>Was</a:t>
            </a:r>
            <a:r>
              <a:rPr lang="de-DE"/>
              <a:t> </a:t>
            </a:r>
            <a:r>
              <a:rPr lang="de-DE"/>
              <a:t></a:t>
            </a:r>
            <a:r>
              <a:rPr lang="de-DE"/>
              <a:t> Inhaltliche Komponente	 </a:t>
            </a:r>
            <a:br>
              <a:rPr lang="de-DE"/>
            </a:br>
            <a:r>
              <a:rPr lang="de-DE"/>
              <a:t></a:t>
            </a:r>
            <a:r>
              <a:rPr lang="de-DE"/>
              <a:t> Unterrichtsinhalt, Lernziele</a:t>
            </a:r>
            <a:endParaRPr/>
          </a:p>
          <a:p>
            <a:pPr>
              <a:lnSpc>
                <a:spcPct val="110000"/>
              </a:lnSpc>
              <a:spcBef>
                <a:spcPts val="700"/>
              </a:spcBef>
              <a:defRPr/>
            </a:pPr>
            <a:r>
              <a:rPr lang="de-DE" b="1"/>
              <a:t>Wie</a:t>
            </a:r>
            <a:r>
              <a:rPr lang="de-DE"/>
              <a:t> </a:t>
            </a:r>
            <a:r>
              <a:rPr lang="de-DE"/>
              <a:t></a:t>
            </a:r>
            <a:r>
              <a:rPr lang="de-DE"/>
              <a:t> Modale Komponente		 </a:t>
            </a:r>
            <a:br>
              <a:rPr lang="de-DE"/>
            </a:br>
            <a:r>
              <a:rPr lang="de-DE"/>
              <a:t></a:t>
            </a:r>
            <a:r>
              <a:rPr lang="de-DE"/>
              <a:t> Didaktik, Methodik, Medialität</a:t>
            </a:r>
            <a:endParaRPr/>
          </a:p>
        </p:txBody>
      </p:sp>
      <p:sp>
        <p:nvSpPr>
          <p:cNvPr id="4" name="Inhaltsplatzhalter 3"/>
          <p:cNvSpPr>
            <a:spLocks noGrp="1"/>
          </p:cNvSpPr>
          <p:nvPr>
            <p:ph sz="quarter" idx="11"/>
          </p:nvPr>
        </p:nvSpPr>
        <p:spPr bwMode="auto"/>
        <p:txBody>
          <a:bodyPr/>
          <a:lstStyle/>
          <a:p>
            <a:pPr>
              <a:spcBef>
                <a:spcPts val="700"/>
              </a:spcBef>
              <a:defRPr/>
            </a:pPr>
            <a:r>
              <a:rPr lang="de-DE" b="1"/>
              <a:t>Wann</a:t>
            </a:r>
            <a:r>
              <a:rPr lang="de-DE"/>
              <a:t> </a:t>
            </a:r>
            <a:r>
              <a:rPr lang="de-DE"/>
              <a:t></a:t>
            </a:r>
            <a:r>
              <a:rPr lang="de-DE"/>
              <a:t> Zeitliche Komponente		</a:t>
            </a:r>
            <a:br>
              <a:rPr lang="de-DE"/>
            </a:br>
            <a:r>
              <a:rPr lang="de-DE"/>
              <a:t></a:t>
            </a:r>
            <a:r>
              <a:rPr lang="de-DE"/>
              <a:t> Zeitunabhängigkeit</a:t>
            </a:r>
            <a:endParaRPr/>
          </a:p>
          <a:p>
            <a:pPr>
              <a:spcBef>
                <a:spcPts val="700"/>
              </a:spcBef>
              <a:defRPr/>
            </a:pPr>
            <a:r>
              <a:rPr lang="de-DE" b="1"/>
              <a:t>Wo</a:t>
            </a:r>
            <a:r>
              <a:rPr lang="de-DE"/>
              <a:t> </a:t>
            </a:r>
            <a:r>
              <a:rPr lang="de-DE"/>
              <a:t></a:t>
            </a:r>
            <a:r>
              <a:rPr lang="de-DE"/>
              <a:t> Räumliche Komponente	 </a:t>
            </a:r>
            <a:br>
              <a:rPr lang="de-DE"/>
            </a:br>
            <a:r>
              <a:rPr lang="de-DE"/>
              <a:t></a:t>
            </a:r>
            <a:r>
              <a:rPr lang="de-DE"/>
              <a:t> Ortsunabhängigkeit</a:t>
            </a:r>
            <a:endParaRPr/>
          </a:p>
          <a:p>
            <a:pPr marL="125" indent="0">
              <a:buNone/>
              <a:defRPr/>
            </a:pPr>
            <a:br>
              <a:rPr lang="de-DE" b="1"/>
            </a:br>
            <a:r>
              <a:rPr lang="de-DE" b="1"/>
              <a:t>Unterscheidung Differenzierung und Individualisiertes Lernen</a:t>
            </a:r>
            <a:endParaRPr/>
          </a:p>
          <a:p>
            <a:pPr>
              <a:spcBef>
                <a:spcPts val="700"/>
              </a:spcBef>
              <a:defRPr/>
            </a:pPr>
            <a:r>
              <a:rPr lang="de-DE" b="1"/>
              <a:t>Differenzierung</a:t>
            </a:r>
            <a:r>
              <a:rPr lang="de-DE"/>
              <a:t>: Unterscheidung basiert auf unterschiedlichen leistungsstarken Gruppen</a:t>
            </a:r>
            <a:endParaRPr/>
          </a:p>
          <a:p>
            <a:pPr>
              <a:spcBef>
                <a:spcPts val="700"/>
              </a:spcBef>
              <a:defRPr/>
            </a:pPr>
            <a:r>
              <a:rPr lang="de-DE" b="1"/>
              <a:t>Individualisiertes Lernen</a:t>
            </a:r>
            <a:r>
              <a:rPr lang="de-DE"/>
              <a:t>: Unterscheidung auf Ebene des Individuums</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Zhang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sz="2400" b="1" strike="noStrike" spc="0">
                <a:solidFill>
                  <a:srgbClr val="0E121B"/>
                </a:solidFill>
                <a:latin typeface="Arial"/>
                <a:ea typeface="ヒラギノ角ゴ Pro W3"/>
              </a:rPr>
              <a:t>Sprachliche Abgrenzung: Exklusion, Segregation, Separation, Inklusion</a:t>
            </a:r>
            <a:endParaRPr lang="de-DE"/>
          </a:p>
        </p:txBody>
      </p:sp>
      <p:pic>
        <p:nvPicPr>
          <p:cNvPr id="4" name="Grafik 3"/>
          <p:cNvPicPr>
            <a:picLocks noChangeAspect="1"/>
          </p:cNvPicPr>
          <p:nvPr/>
        </p:nvPicPr>
        <p:blipFill>
          <a:blip r:embed="rId3"/>
          <a:srcRect l="0" t="0" r="0" b="77675"/>
          <a:stretch/>
        </p:blipFill>
        <p:spPr bwMode="auto">
          <a:xfrm>
            <a:off x="227012" y="1256230"/>
            <a:ext cx="3600000" cy="2411088"/>
          </a:xfrm>
          <a:prstGeom prst="rect">
            <a:avLst/>
          </a:prstGeom>
        </p:spPr>
      </p:pic>
      <p:pic>
        <p:nvPicPr>
          <p:cNvPr id="5" name="Grafik 4"/>
          <p:cNvPicPr>
            <a:picLocks noChangeAspect="1"/>
          </p:cNvPicPr>
          <p:nvPr/>
        </p:nvPicPr>
        <p:blipFill>
          <a:blip r:embed="rId3"/>
          <a:srcRect l="0" t="23896" r="0" b="50694"/>
          <a:stretch/>
        </p:blipFill>
        <p:spPr bwMode="auto">
          <a:xfrm>
            <a:off x="3001462" y="3484866"/>
            <a:ext cx="3600000" cy="2744160"/>
          </a:xfrm>
          <a:prstGeom prst="rect">
            <a:avLst/>
          </a:prstGeom>
        </p:spPr>
      </p:pic>
      <p:pic>
        <p:nvPicPr>
          <p:cNvPr id="6" name="Grafik 5"/>
          <p:cNvPicPr>
            <a:picLocks noChangeAspect="1"/>
          </p:cNvPicPr>
          <p:nvPr/>
        </p:nvPicPr>
        <p:blipFill>
          <a:blip r:embed="rId3"/>
          <a:srcRect l="0" t="50637" r="0" b="27037"/>
          <a:stretch/>
        </p:blipFill>
        <p:spPr bwMode="auto">
          <a:xfrm>
            <a:off x="5709131" y="1095699"/>
            <a:ext cx="3600000" cy="2411087"/>
          </a:xfrm>
          <a:prstGeom prst="rect">
            <a:avLst/>
          </a:prstGeom>
        </p:spPr>
      </p:pic>
      <p:pic>
        <p:nvPicPr>
          <p:cNvPr id="7" name="Grafik 6"/>
          <p:cNvPicPr>
            <a:picLocks noChangeAspect="1"/>
          </p:cNvPicPr>
          <p:nvPr/>
        </p:nvPicPr>
        <p:blipFill>
          <a:blip r:embed="rId3"/>
          <a:srcRect l="0" t="76692" r="0" b="980"/>
          <a:stretch/>
        </p:blipFill>
        <p:spPr bwMode="auto">
          <a:xfrm>
            <a:off x="7913794" y="3775870"/>
            <a:ext cx="3600000" cy="2411087"/>
          </a:xfrm>
          <a:prstGeom prst="rect">
            <a:avLst/>
          </a:prstGeom>
        </p:spPr>
      </p:pic>
      <p:cxnSp>
        <p:nvCxnSpPr>
          <p:cNvPr id="8" name="Verbinder: gekrümmt 7"/>
          <p:cNvCxnSpPr>
            <a:cxnSpLocks/>
            <a:stCxn id="4" idx="3"/>
            <a:endCxn id="5" idx="0"/>
          </p:cNvCxnSpPr>
          <p:nvPr/>
        </p:nvCxnSpPr>
        <p:spPr bwMode="auto">
          <a:xfrm>
            <a:off x="3827012" y="2461775"/>
            <a:ext cx="974450" cy="1023091"/>
          </a:xfrm>
          <a:prstGeom prst="curvedConnector2">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Verbinder: gekrümmt 8"/>
          <p:cNvCxnSpPr>
            <a:cxnSpLocks/>
            <a:stCxn id="5" idx="3"/>
            <a:endCxn id="6" idx="2"/>
          </p:cNvCxnSpPr>
          <p:nvPr/>
        </p:nvCxnSpPr>
        <p:spPr bwMode="auto">
          <a:xfrm flipV="1">
            <a:off x="6601462" y="3506786"/>
            <a:ext cx="907669" cy="1350160"/>
          </a:xfrm>
          <a:prstGeom prst="curvedConnector2">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 name="Verbinder: gekrümmt 9"/>
          <p:cNvCxnSpPr>
            <a:cxnSpLocks/>
            <a:stCxn id="6" idx="3"/>
          </p:cNvCxnSpPr>
          <p:nvPr/>
        </p:nvCxnSpPr>
        <p:spPr bwMode="auto">
          <a:xfrm>
            <a:off x="9309131" y="2301243"/>
            <a:ext cx="1273144" cy="1474627"/>
          </a:xfrm>
          <a:prstGeom prst="curvedConnector2">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platzhalter 8"/>
          <p:cNvSpPr txBox="1">
            <a:spLocks noGrp="1"/>
          </p:cNvSpPr>
          <p:nvPr>
            <p:ph type="body" sz="quarter" idx="11"/>
          </p:nvPr>
        </p:nvSpPr>
        <p:spPr bwMode="auto">
          <a:xfrm>
            <a:off x="226800" y="6308725"/>
            <a:ext cx="6948000" cy="396875"/>
          </a:xfrm>
          <a:prstGeom prst="rect">
            <a:avLst/>
          </a:prstGeom>
        </p:spPr>
        <p:txBody>
          <a:bodyPr>
            <a:noAutofit/>
          </a:bodyPr>
          <a:lstStyle/>
          <a:p>
            <a:pPr>
              <a:defRPr/>
            </a:pPr>
            <a:r>
              <a:rPr lang="de-DE"/>
              <a:t>Quelle:</a:t>
            </a:r>
            <a:br>
              <a:rPr lang="de-DE"/>
            </a:br>
            <a:r>
              <a:rPr lang="de-DE"/>
              <a:t>Abbildung „Schritte zur Inklusion“ von </a:t>
            </a:r>
            <a:r>
              <a:rPr lang="de-DE" u="sng">
                <a:hlinkClick r:id="rId4" tooltip="https://commons.wikimedia.org/wiki/User:CellarDoor85"/>
              </a:rPr>
              <a:t>Rober</a:t>
            </a:r>
            <a:r>
              <a:rPr lang="de-DE" u="sng">
                <a:hlinkClick r:id="rId4" tooltip="https://commons.wikimedia.org/wiki/User:CellarDoor85"/>
              </a:rPr>
              <a:t> </a:t>
            </a:r>
            <a:r>
              <a:rPr lang="de-DE" u="sng">
                <a:hlinkClick r:id="rId4" tooltip="https://commons.wikimedia.org/wiki/User:CellarDoor85"/>
              </a:rPr>
              <a:t>Aehnelt</a:t>
            </a:r>
            <a:r>
              <a:rPr lang="de-DE"/>
              <a:t> unter der Lizenz </a:t>
            </a:r>
            <a:r>
              <a:rPr lang="de-DE" u="sng">
                <a:hlinkClick r:id="rId5" tooltip="https://creativecommons.org/licenses/by-sa/3.0/deed.en"/>
              </a:rPr>
              <a:t>CC-BY-SA 3.0 </a:t>
            </a:r>
            <a:r>
              <a:rPr lang="de-DE" u="sng">
                <a:hlinkClick r:id="rId5" tooltip="https://creativecommons.org/licenses/by-sa/3.0/deed.en"/>
              </a:rPr>
              <a:t>Unported</a:t>
            </a:r>
            <a:r>
              <a:rPr lang="de-DE"/>
              <a:t> via </a:t>
            </a:r>
            <a:r>
              <a:rPr lang="de-DE" u="sng">
                <a:hlinkClick r:id="rId6" tooltip="https://commons.wikimedia.org/wiki/File:Schritte_zur_Inklusion.svg"/>
              </a:rPr>
              <a:t>Wikimedia Commons</a:t>
            </a:r>
            <a:r>
              <a:rPr lang="de-DE"/>
              <a:t>.</a:t>
            </a:r>
            <a:endParaRPr lang="de-DE" b="1">
              <a:solidFill>
                <a:schemeClr val="tx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Individualisiertes Lernen (PL)</a:t>
            </a:r>
            <a:endParaRPr/>
          </a:p>
        </p:txBody>
      </p:sp>
      <p:sp>
        <p:nvSpPr>
          <p:cNvPr id="3" name="Textplatzhalter 2"/>
          <p:cNvSpPr>
            <a:spLocks noGrp="1"/>
          </p:cNvSpPr>
          <p:nvPr>
            <p:ph type="body" sz="quarter" idx="11"/>
          </p:nvPr>
        </p:nvSpPr>
        <p:spPr bwMode="auto"/>
        <p:txBody>
          <a:bodyPr/>
          <a:lstStyle/>
          <a:p>
            <a:pPr>
              <a:defRPr/>
            </a:pPr>
            <a:endParaRPr lang="de-DE"/>
          </a:p>
        </p:txBody>
      </p:sp>
      <p:sp>
        <p:nvSpPr>
          <p:cNvPr id="4" name="Rechteck: abgerundete Ecken 3"/>
          <p:cNvSpPr/>
          <p:nvPr/>
        </p:nvSpPr>
        <p:spPr bwMode="auto">
          <a:xfrm>
            <a:off x="4836000" y="2979000"/>
            <a:ext cx="2520000" cy="900000"/>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b="1">
                <a:solidFill>
                  <a:schemeClr val="tx1"/>
                </a:solidFill>
              </a:rPr>
              <a:t>Individualisiertes Lernen</a:t>
            </a:r>
            <a:endParaRPr/>
          </a:p>
        </p:txBody>
      </p:sp>
      <p:sp>
        <p:nvSpPr>
          <p:cNvPr id="5" name="Rechteck: abgerundete Ecken 4"/>
          <p:cNvSpPr/>
          <p:nvPr/>
        </p:nvSpPr>
        <p:spPr bwMode="auto">
          <a:xfrm>
            <a:off x="408562" y="1723891"/>
            <a:ext cx="3550293"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b="1">
                <a:solidFill>
                  <a:schemeClr val="tx1"/>
                </a:solidFill>
              </a:rPr>
              <a:t>➜ Universal Design for Learning</a:t>
            </a:r>
            <a:endParaRPr sz="1600" b="1">
              <a:solidFill>
                <a:schemeClr val="tx1"/>
              </a:solidFill>
            </a:endParaRPr>
          </a:p>
        </p:txBody>
      </p:sp>
      <p:sp>
        <p:nvSpPr>
          <p:cNvPr id="6" name="Rechteck: abgerundete Ecken 5"/>
          <p:cNvSpPr/>
          <p:nvPr/>
        </p:nvSpPr>
        <p:spPr bwMode="auto">
          <a:xfrm>
            <a:off x="939258" y="3198177"/>
            <a:ext cx="1715834"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Offenes Lernen</a:t>
            </a:r>
            <a:endParaRPr sz="1600">
              <a:solidFill>
                <a:schemeClr val="tx1"/>
              </a:solidFill>
            </a:endParaRPr>
          </a:p>
        </p:txBody>
      </p:sp>
      <p:sp>
        <p:nvSpPr>
          <p:cNvPr id="7" name="Rechteck: abgerundete Ecken 6"/>
          <p:cNvSpPr/>
          <p:nvPr/>
        </p:nvSpPr>
        <p:spPr bwMode="auto">
          <a:xfrm>
            <a:off x="2131959" y="4679234"/>
            <a:ext cx="1833125"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Projektunterricht</a:t>
            </a:r>
            <a:endParaRPr sz="1600">
              <a:solidFill>
                <a:schemeClr val="tx1"/>
              </a:solidFill>
            </a:endParaRPr>
          </a:p>
        </p:txBody>
      </p:sp>
      <p:sp>
        <p:nvSpPr>
          <p:cNvPr id="8" name="Rechteck: abgerundete Ecken 7"/>
          <p:cNvSpPr/>
          <p:nvPr/>
        </p:nvSpPr>
        <p:spPr bwMode="auto">
          <a:xfrm>
            <a:off x="4779667" y="5616825"/>
            <a:ext cx="2646895"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Assistive Technologien</a:t>
            </a:r>
            <a:endParaRPr sz="1600">
              <a:solidFill>
                <a:schemeClr val="tx1"/>
              </a:solidFill>
            </a:endParaRPr>
          </a:p>
        </p:txBody>
      </p:sp>
      <p:sp>
        <p:nvSpPr>
          <p:cNvPr id="9" name="Rechteck: abgerundete Ecken 8"/>
          <p:cNvSpPr/>
          <p:nvPr/>
        </p:nvSpPr>
        <p:spPr bwMode="auto">
          <a:xfrm>
            <a:off x="8226918" y="4679234"/>
            <a:ext cx="2790415"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Individuelle Aufforderungen</a:t>
            </a:r>
            <a:endParaRPr sz="1600">
              <a:solidFill>
                <a:schemeClr val="tx1"/>
              </a:solidFill>
            </a:endParaRPr>
          </a:p>
        </p:txBody>
      </p:sp>
      <p:sp>
        <p:nvSpPr>
          <p:cNvPr id="10" name="Rechteck: abgerundete Ecken 9"/>
          <p:cNvSpPr/>
          <p:nvPr/>
        </p:nvSpPr>
        <p:spPr bwMode="auto">
          <a:xfrm>
            <a:off x="9414937" y="3198177"/>
            <a:ext cx="2156679"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Schwierigkeitsgrade</a:t>
            </a:r>
            <a:endParaRPr sz="1600">
              <a:solidFill>
                <a:schemeClr val="tx1"/>
              </a:solidFill>
            </a:endParaRPr>
          </a:p>
        </p:txBody>
      </p:sp>
      <p:sp>
        <p:nvSpPr>
          <p:cNvPr id="11" name="Rechteck: abgerundete Ecken 10"/>
          <p:cNvSpPr/>
          <p:nvPr/>
        </p:nvSpPr>
        <p:spPr bwMode="auto">
          <a:xfrm>
            <a:off x="8210145" y="1722200"/>
            <a:ext cx="3361471"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Einbeziehung intrinsischer Motive</a:t>
            </a:r>
            <a:endParaRPr sz="1600">
              <a:solidFill>
                <a:schemeClr val="tx1"/>
              </a:solidFill>
            </a:endParaRPr>
          </a:p>
        </p:txBody>
      </p:sp>
      <p:sp>
        <p:nvSpPr>
          <p:cNvPr id="12" name="Rechteck: abgerundete Ecken 11"/>
          <p:cNvSpPr/>
          <p:nvPr/>
        </p:nvSpPr>
        <p:spPr bwMode="auto">
          <a:xfrm>
            <a:off x="4765436" y="1010775"/>
            <a:ext cx="2661125" cy="4608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Selbstgesteuertes Lernen</a:t>
            </a:r>
            <a:endParaRPr sz="1600">
              <a:solidFill>
                <a:schemeClr val="tx1"/>
              </a:solidFill>
            </a:endParaRPr>
          </a:p>
        </p:txBody>
      </p:sp>
      <p:cxnSp>
        <p:nvCxnSpPr>
          <p:cNvPr id="13" name="Gerade Verbindung mit Pfeil 12"/>
          <p:cNvCxnSpPr>
            <a:cxnSpLocks/>
            <a:stCxn id="4" idx="0"/>
            <a:endCxn id="12" idx="2"/>
          </p:cNvCxnSpPr>
          <p:nvPr/>
        </p:nvCxnSpPr>
        <p:spPr bwMode="auto">
          <a:xfrm flipH="1" flipV="1">
            <a:off x="6095999" y="1471575"/>
            <a:ext cx="1" cy="1507425"/>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a:cxnSpLocks/>
            <a:endCxn id="5" idx="3"/>
          </p:cNvCxnSpPr>
          <p:nvPr/>
        </p:nvCxnSpPr>
        <p:spPr bwMode="auto">
          <a:xfrm flipH="1" flipV="1">
            <a:off x="3958855" y="1954291"/>
            <a:ext cx="1527545" cy="1024709"/>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a:cxnSpLocks/>
            <a:endCxn id="11" idx="1"/>
          </p:cNvCxnSpPr>
          <p:nvPr/>
        </p:nvCxnSpPr>
        <p:spPr bwMode="auto">
          <a:xfrm flipV="1">
            <a:off x="6755642" y="1952600"/>
            <a:ext cx="1454502" cy="1026400"/>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a:cxnSpLocks/>
            <a:stCxn id="4" idx="3"/>
            <a:endCxn id="10" idx="1"/>
          </p:cNvCxnSpPr>
          <p:nvPr/>
        </p:nvCxnSpPr>
        <p:spPr bwMode="auto">
          <a:xfrm flipV="1">
            <a:off x="7356000" y="3428577"/>
            <a:ext cx="2058937" cy="423"/>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cxnSpLocks/>
            <a:endCxn id="9" idx="1"/>
          </p:cNvCxnSpPr>
          <p:nvPr/>
        </p:nvCxnSpPr>
        <p:spPr bwMode="auto">
          <a:xfrm>
            <a:off x="6705602" y="3879000"/>
            <a:ext cx="1521316" cy="1030634"/>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a:cxnSpLocks/>
            <a:stCxn id="4" idx="2"/>
            <a:endCxn id="8" idx="0"/>
          </p:cNvCxnSpPr>
          <p:nvPr/>
        </p:nvCxnSpPr>
        <p:spPr bwMode="auto">
          <a:xfrm>
            <a:off x="6096000" y="3879000"/>
            <a:ext cx="7115" cy="1737825"/>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Gerade Verbindung mit Pfeil 18"/>
          <p:cNvCxnSpPr>
            <a:cxnSpLocks/>
            <a:endCxn id="7" idx="3"/>
          </p:cNvCxnSpPr>
          <p:nvPr/>
        </p:nvCxnSpPr>
        <p:spPr bwMode="auto">
          <a:xfrm flipH="1">
            <a:off x="3965084" y="3879000"/>
            <a:ext cx="1521316" cy="1030634"/>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a:cxnSpLocks/>
            <a:stCxn id="4" idx="1"/>
            <a:endCxn id="6" idx="3"/>
          </p:cNvCxnSpPr>
          <p:nvPr/>
        </p:nvCxnSpPr>
        <p:spPr bwMode="auto">
          <a:xfrm flipH="1" flipV="1">
            <a:off x="2655092" y="3428577"/>
            <a:ext cx="2180908" cy="423"/>
          </a:xfrm>
          <a:prstGeom prst="straightConnector1">
            <a:avLst/>
          </a:prstGeom>
          <a:ln w="19050">
            <a:solidFill>
              <a:schemeClr val="tx1"/>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Universal Design (UD)</a:t>
            </a:r>
            <a:endParaRPr/>
          </a:p>
        </p:txBody>
      </p:sp>
      <p:sp>
        <p:nvSpPr>
          <p:cNvPr id="3" name="Inhaltsplatzhalter 2"/>
          <p:cNvSpPr>
            <a:spLocks noGrp="1"/>
          </p:cNvSpPr>
          <p:nvPr>
            <p:ph sz="quarter" idx="10"/>
          </p:nvPr>
        </p:nvSpPr>
        <p:spPr bwMode="auto"/>
        <p:txBody>
          <a:bodyPr>
            <a:normAutofit fontScale="92500" lnSpcReduction="10000"/>
          </a:bodyPr>
          <a:lstStyle/>
          <a:p>
            <a:pPr>
              <a:lnSpc>
                <a:spcPct val="120000"/>
              </a:lnSpc>
              <a:spcBef>
                <a:spcPts val="0"/>
              </a:spcBef>
              <a:defRPr/>
            </a:pPr>
            <a:r>
              <a:rPr lang="de-DE"/>
              <a:t>Geprägt von Ronald Mace (1970)</a:t>
            </a:r>
            <a:endParaRPr/>
          </a:p>
          <a:p>
            <a:pPr>
              <a:lnSpc>
                <a:spcPct val="120000"/>
              </a:lnSpc>
              <a:spcBef>
                <a:spcPts val="0"/>
              </a:spcBef>
              <a:defRPr/>
            </a:pPr>
            <a:r>
              <a:rPr lang="de-DE" b="1"/>
              <a:t>Ausgangssituation</a:t>
            </a:r>
            <a:r>
              <a:rPr lang="de-DE"/>
              <a:t>: Infragestellen der herkömmlichen Praxis der Produktion von Produkten für den „</a:t>
            </a:r>
            <a:r>
              <a:rPr lang="de-DE" i="1"/>
              <a:t>Durchschnitts</a:t>
            </a:r>
            <a:r>
              <a:rPr lang="de-DE"/>
              <a:t>“-Nutzer</a:t>
            </a:r>
            <a:endParaRPr/>
          </a:p>
          <a:p>
            <a:pPr marL="125" indent="0">
              <a:lnSpc>
                <a:spcPct val="120000"/>
              </a:lnSpc>
              <a:buNone/>
              <a:defRPr/>
            </a:pPr>
            <a:r>
              <a:rPr lang="de-DE" sz="2200" b="1"/>
              <a:t>Prinzipien</a:t>
            </a:r>
            <a:endParaRPr lang="de-DE" b="1"/>
          </a:p>
          <a:p>
            <a:pPr marL="363538" indent="-363538">
              <a:lnSpc>
                <a:spcPct val="120000"/>
              </a:lnSpc>
              <a:spcBef>
                <a:spcPts val="0"/>
              </a:spcBef>
              <a:spcAft>
                <a:spcPts val="500"/>
              </a:spcAft>
              <a:buFont typeface="+mj-lt"/>
              <a:buAutoNum type="arabicPeriod"/>
              <a:defRPr/>
            </a:pPr>
            <a:r>
              <a:rPr lang="de-DE"/>
              <a:t>Gleichberechtigte Nutzung</a:t>
            </a:r>
            <a:endParaRPr/>
          </a:p>
          <a:p>
            <a:pPr marL="363538" indent="-363538">
              <a:lnSpc>
                <a:spcPct val="120000"/>
              </a:lnSpc>
              <a:spcBef>
                <a:spcPts val="0"/>
              </a:spcBef>
              <a:spcAft>
                <a:spcPts val="500"/>
              </a:spcAft>
              <a:buFont typeface="+mj-lt"/>
              <a:buAutoNum type="arabicPeriod"/>
              <a:defRPr/>
            </a:pPr>
            <a:r>
              <a:rPr lang="de-DE"/>
              <a:t>Flexibilität in der Nutzung</a:t>
            </a:r>
            <a:endParaRPr/>
          </a:p>
          <a:p>
            <a:pPr marL="363538" indent="-363538">
              <a:lnSpc>
                <a:spcPct val="120000"/>
              </a:lnSpc>
              <a:spcBef>
                <a:spcPts val="0"/>
              </a:spcBef>
              <a:spcAft>
                <a:spcPts val="500"/>
              </a:spcAft>
              <a:buFont typeface="+mj-lt"/>
              <a:buAutoNum type="arabicPeriod"/>
              <a:defRPr/>
            </a:pPr>
            <a:r>
              <a:rPr lang="de-DE"/>
              <a:t>Einfach und intuitiv</a:t>
            </a:r>
            <a:endParaRPr/>
          </a:p>
          <a:p>
            <a:pPr marL="363538" indent="-363538">
              <a:lnSpc>
                <a:spcPct val="120000"/>
              </a:lnSpc>
              <a:spcBef>
                <a:spcPts val="0"/>
              </a:spcBef>
              <a:spcAft>
                <a:spcPts val="500"/>
              </a:spcAft>
              <a:buFont typeface="+mj-lt"/>
              <a:buAutoNum type="arabicPeriod"/>
              <a:defRPr/>
            </a:pPr>
            <a:r>
              <a:rPr lang="de-DE"/>
              <a:t>Wahrnehmbare Informationen</a:t>
            </a:r>
            <a:endParaRPr/>
          </a:p>
          <a:p>
            <a:pPr marL="363538" indent="-363538">
              <a:lnSpc>
                <a:spcPct val="120000"/>
              </a:lnSpc>
              <a:spcBef>
                <a:spcPts val="0"/>
              </a:spcBef>
              <a:spcAft>
                <a:spcPts val="500"/>
              </a:spcAft>
              <a:buFont typeface="+mj-lt"/>
              <a:buAutoNum type="arabicPeriod"/>
              <a:defRPr/>
            </a:pPr>
            <a:r>
              <a:rPr lang="de-DE"/>
              <a:t>Fehlertoleranz</a:t>
            </a:r>
            <a:endParaRPr/>
          </a:p>
          <a:p>
            <a:pPr marL="363538" indent="-363538">
              <a:lnSpc>
                <a:spcPct val="120000"/>
              </a:lnSpc>
              <a:spcBef>
                <a:spcPts val="0"/>
              </a:spcBef>
              <a:spcAft>
                <a:spcPts val="500"/>
              </a:spcAft>
              <a:buFont typeface="+mj-lt"/>
              <a:buAutoNum type="arabicPeriod"/>
              <a:defRPr/>
            </a:pPr>
            <a:r>
              <a:rPr lang="de-DE"/>
              <a:t>Geringer körperlicher Aufwand</a:t>
            </a:r>
            <a:endParaRPr/>
          </a:p>
          <a:p>
            <a:pPr marL="363538" indent="-363538">
              <a:lnSpc>
                <a:spcPct val="120000"/>
              </a:lnSpc>
              <a:spcBef>
                <a:spcPts val="0"/>
              </a:spcBef>
              <a:spcAft>
                <a:spcPts val="500"/>
              </a:spcAft>
              <a:buFont typeface="+mj-lt"/>
              <a:buAutoNum type="arabicPeriod"/>
              <a:defRPr/>
            </a:pPr>
            <a:r>
              <a:rPr lang="de-DE"/>
              <a:t>Größe und Raum für Zugang und Nutzung</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Burgstahler 2011, 2020; Duncan 2018</a:t>
            </a:r>
            <a:endParaRPr/>
          </a:p>
        </p:txBody>
      </p:sp>
      <p:sp>
        <p:nvSpPr>
          <p:cNvPr id="6" name="Inhaltsplatzhalter 4"/>
          <p:cNvSpPr>
            <a:spLocks noGrp="1"/>
          </p:cNvSpPr>
          <p:nvPr>
            <p:ph sz="quarter" idx="11"/>
          </p:nvPr>
        </p:nvSpPr>
        <p:spPr bwMode="auto">
          <a:xfrm>
            <a:off x="6203950" y="1233488"/>
            <a:ext cx="5761038" cy="2411412"/>
          </a:xfrm>
          <a:prstGeom prst="rect">
            <a:avLst/>
          </a:prstGeom>
          <a:ln w="28575">
            <a:solidFill>
              <a:schemeClr val="tx1"/>
            </a:solidFill>
          </a:ln>
        </p:spPr>
        <p:txBody>
          <a:bodyPr>
            <a:normAutofit fontScale="85000" lnSpcReduction="10000"/>
          </a:bodyPr>
          <a:lstStyle/>
          <a:p>
            <a:pPr marL="125" indent="0" algn="just">
              <a:buNone/>
              <a:defRPr/>
            </a:pPr>
            <a:r>
              <a:rPr lang="de-DE"/>
              <a:t>„</a:t>
            </a:r>
            <a:r>
              <a:rPr lang="de-DE" i="1"/>
              <a:t>The </a:t>
            </a:r>
            <a:r>
              <a:rPr lang="de-DE" i="1"/>
              <a:t>term</a:t>
            </a:r>
            <a:r>
              <a:rPr lang="de-DE" i="1"/>
              <a:t> ‚universal design‘ </a:t>
            </a:r>
            <a:r>
              <a:rPr lang="de-DE" i="1"/>
              <a:t>means</a:t>
            </a:r>
            <a:r>
              <a:rPr lang="de-DE" i="1"/>
              <a:t> a </a:t>
            </a:r>
            <a:r>
              <a:rPr lang="de-DE" b="1" i="1">
                <a:solidFill>
                  <a:srgbClr val="184994"/>
                </a:solidFill>
              </a:rPr>
              <a:t>concept</a:t>
            </a:r>
            <a:r>
              <a:rPr lang="de-DE" i="1"/>
              <a:t> </a:t>
            </a:r>
            <a:r>
              <a:rPr lang="de-DE" i="1"/>
              <a:t>or</a:t>
            </a:r>
            <a:r>
              <a:rPr lang="de-DE" i="1"/>
              <a:t> </a:t>
            </a:r>
            <a:r>
              <a:rPr lang="de-DE" b="1" i="1">
                <a:solidFill>
                  <a:srgbClr val="184994"/>
                </a:solidFill>
              </a:rPr>
              <a:t>philosophy</a:t>
            </a:r>
            <a:r>
              <a:rPr lang="de-DE" i="1"/>
              <a:t> for </a:t>
            </a:r>
            <a:r>
              <a:rPr lang="de-DE" b="1" i="1">
                <a:solidFill>
                  <a:srgbClr val="184994"/>
                </a:solidFill>
              </a:rPr>
              <a:t>designing</a:t>
            </a:r>
            <a:r>
              <a:rPr lang="de-DE" i="1"/>
              <a:t> and </a:t>
            </a:r>
            <a:r>
              <a:rPr lang="de-DE" b="1" i="1">
                <a:solidFill>
                  <a:srgbClr val="184994"/>
                </a:solidFill>
              </a:rPr>
              <a:t>delivering</a:t>
            </a:r>
            <a:r>
              <a:rPr lang="de-DE" i="1"/>
              <a:t> </a:t>
            </a:r>
            <a:r>
              <a:rPr lang="de-DE" b="1" i="1">
                <a:solidFill>
                  <a:srgbClr val="184994"/>
                </a:solidFill>
              </a:rPr>
              <a:t>products</a:t>
            </a:r>
            <a:r>
              <a:rPr lang="de-DE" i="1"/>
              <a:t> and </a:t>
            </a:r>
            <a:r>
              <a:rPr lang="de-DE" b="1" i="1">
                <a:solidFill>
                  <a:srgbClr val="184994"/>
                </a:solidFill>
              </a:rPr>
              <a:t>services</a:t>
            </a:r>
            <a:r>
              <a:rPr lang="de-DE" i="1"/>
              <a:t> </a:t>
            </a:r>
            <a:r>
              <a:rPr lang="de-DE" i="1"/>
              <a:t>that</a:t>
            </a:r>
            <a:r>
              <a:rPr lang="de-DE" i="1"/>
              <a:t> </a:t>
            </a:r>
            <a:r>
              <a:rPr lang="de-DE" i="1"/>
              <a:t>are</a:t>
            </a:r>
            <a:r>
              <a:rPr lang="de-DE" i="1"/>
              <a:t> </a:t>
            </a:r>
            <a:r>
              <a:rPr lang="de-DE" i="1"/>
              <a:t>u</a:t>
            </a:r>
            <a:r>
              <a:rPr lang="de-DE" b="1" i="1">
                <a:solidFill>
                  <a:srgbClr val="184994"/>
                </a:solidFill>
              </a:rPr>
              <a:t>sable</a:t>
            </a:r>
            <a:r>
              <a:rPr lang="de-DE" b="1" i="1">
                <a:solidFill>
                  <a:srgbClr val="184994"/>
                </a:solidFill>
              </a:rPr>
              <a:t> </a:t>
            </a:r>
            <a:r>
              <a:rPr lang="de-DE" b="1" i="1">
                <a:solidFill>
                  <a:srgbClr val="184994"/>
                </a:solidFill>
              </a:rPr>
              <a:t>by</a:t>
            </a:r>
            <a:r>
              <a:rPr lang="de-DE" b="1" i="1">
                <a:solidFill>
                  <a:srgbClr val="184994"/>
                </a:solidFill>
              </a:rPr>
              <a:t> </a:t>
            </a:r>
            <a:r>
              <a:rPr lang="de-DE" b="1" i="1">
                <a:solidFill>
                  <a:srgbClr val="184994"/>
                </a:solidFill>
              </a:rPr>
              <a:t>people</a:t>
            </a:r>
            <a:r>
              <a:rPr lang="de-DE" b="1" i="1">
                <a:solidFill>
                  <a:srgbClr val="184994"/>
                </a:solidFill>
              </a:rPr>
              <a:t> </a:t>
            </a:r>
            <a:r>
              <a:rPr lang="de-DE" b="1" i="1">
                <a:solidFill>
                  <a:srgbClr val="184994"/>
                </a:solidFill>
              </a:rPr>
              <a:t>with</a:t>
            </a:r>
            <a:r>
              <a:rPr lang="de-DE" b="1" i="1">
                <a:solidFill>
                  <a:srgbClr val="184994"/>
                </a:solidFill>
              </a:rPr>
              <a:t> </a:t>
            </a:r>
            <a:r>
              <a:rPr lang="de-DE" b="1" i="1">
                <a:solidFill>
                  <a:srgbClr val="184994"/>
                </a:solidFill>
              </a:rPr>
              <a:t>the</a:t>
            </a:r>
            <a:r>
              <a:rPr lang="de-DE" b="1" i="1">
                <a:solidFill>
                  <a:srgbClr val="184994"/>
                </a:solidFill>
              </a:rPr>
              <a:t> </a:t>
            </a:r>
            <a:r>
              <a:rPr lang="de-DE" b="1" i="1">
                <a:solidFill>
                  <a:srgbClr val="184994"/>
                </a:solidFill>
              </a:rPr>
              <a:t>widest</a:t>
            </a:r>
            <a:r>
              <a:rPr lang="de-DE" b="1" i="1">
                <a:solidFill>
                  <a:srgbClr val="184994"/>
                </a:solidFill>
              </a:rPr>
              <a:t> possible rang </a:t>
            </a:r>
            <a:r>
              <a:rPr lang="de-DE" b="1" i="1">
                <a:solidFill>
                  <a:srgbClr val="184994"/>
                </a:solidFill>
              </a:rPr>
              <a:t>of</a:t>
            </a:r>
            <a:r>
              <a:rPr lang="de-DE" b="1" i="1">
                <a:solidFill>
                  <a:srgbClr val="184994"/>
                </a:solidFill>
              </a:rPr>
              <a:t> </a:t>
            </a:r>
            <a:r>
              <a:rPr lang="de-DE" b="1" i="1">
                <a:solidFill>
                  <a:srgbClr val="184994"/>
                </a:solidFill>
              </a:rPr>
              <a:t>functional</a:t>
            </a:r>
            <a:r>
              <a:rPr lang="de-DE" b="1" i="1">
                <a:solidFill>
                  <a:srgbClr val="184994"/>
                </a:solidFill>
              </a:rPr>
              <a:t> </a:t>
            </a:r>
            <a:r>
              <a:rPr lang="de-DE" b="1" i="1">
                <a:solidFill>
                  <a:srgbClr val="184994"/>
                </a:solidFill>
              </a:rPr>
              <a:t>capabilities</a:t>
            </a:r>
            <a:r>
              <a:rPr lang="de-DE" i="1"/>
              <a:t>, </a:t>
            </a:r>
            <a:r>
              <a:rPr lang="de-DE" i="1"/>
              <a:t>which</a:t>
            </a:r>
            <a:r>
              <a:rPr lang="de-DE" i="1"/>
              <a:t> </a:t>
            </a:r>
            <a:r>
              <a:rPr lang="de-DE" i="1"/>
              <a:t>include</a:t>
            </a:r>
            <a:r>
              <a:rPr lang="de-DE" i="1"/>
              <a:t> </a:t>
            </a:r>
            <a:r>
              <a:rPr lang="de-DE" i="1"/>
              <a:t>products</a:t>
            </a:r>
            <a:r>
              <a:rPr lang="de-DE" i="1"/>
              <a:t> and </a:t>
            </a:r>
            <a:r>
              <a:rPr lang="de-DE" i="1"/>
              <a:t>services</a:t>
            </a:r>
            <a:r>
              <a:rPr lang="de-DE" i="1"/>
              <a:t> </a:t>
            </a:r>
            <a:r>
              <a:rPr lang="de-DE" i="1"/>
              <a:t>that</a:t>
            </a:r>
            <a:r>
              <a:rPr lang="de-DE" i="1"/>
              <a:t> </a:t>
            </a:r>
            <a:r>
              <a:rPr lang="de-DE" i="1"/>
              <a:t>are</a:t>
            </a:r>
            <a:r>
              <a:rPr lang="de-DE" i="1"/>
              <a:t> </a:t>
            </a:r>
            <a:r>
              <a:rPr lang="de-DE" i="1"/>
              <a:t>directly</a:t>
            </a:r>
            <a:r>
              <a:rPr lang="de-DE" i="1"/>
              <a:t> </a:t>
            </a:r>
            <a:r>
              <a:rPr lang="de-DE" i="1"/>
              <a:t>accessible</a:t>
            </a:r>
            <a:r>
              <a:rPr lang="de-DE" i="1"/>
              <a:t> (</a:t>
            </a:r>
            <a:r>
              <a:rPr lang="de-DE" i="1"/>
              <a:t>without</a:t>
            </a:r>
            <a:r>
              <a:rPr lang="de-DE" i="1"/>
              <a:t> </a:t>
            </a:r>
            <a:r>
              <a:rPr lang="de-DE" i="1"/>
              <a:t>requiring</a:t>
            </a:r>
            <a:r>
              <a:rPr lang="de-DE" i="1"/>
              <a:t> assistive </a:t>
            </a:r>
            <a:r>
              <a:rPr lang="de-DE" i="1"/>
              <a:t>technologies</a:t>
            </a:r>
            <a:r>
              <a:rPr lang="de-DE" i="1"/>
              <a:t>) and </a:t>
            </a:r>
            <a:r>
              <a:rPr lang="de-DE" i="1"/>
              <a:t>products</a:t>
            </a:r>
            <a:r>
              <a:rPr lang="de-DE" i="1"/>
              <a:t> and </a:t>
            </a:r>
            <a:r>
              <a:rPr lang="de-DE" i="1"/>
              <a:t>services</a:t>
            </a:r>
            <a:r>
              <a:rPr lang="de-DE" i="1"/>
              <a:t> </a:t>
            </a:r>
            <a:r>
              <a:rPr lang="de-DE" i="1"/>
              <a:t>that</a:t>
            </a:r>
            <a:r>
              <a:rPr lang="de-DE" i="1"/>
              <a:t> </a:t>
            </a:r>
            <a:r>
              <a:rPr lang="de-DE" i="1"/>
              <a:t>are</a:t>
            </a:r>
            <a:r>
              <a:rPr lang="de-DE" i="1"/>
              <a:t> interoperable </a:t>
            </a:r>
            <a:r>
              <a:rPr lang="de-DE" i="1"/>
              <a:t>with</a:t>
            </a:r>
            <a:r>
              <a:rPr lang="de-DE" i="1"/>
              <a:t> assistive </a:t>
            </a:r>
            <a:r>
              <a:rPr lang="de-DE" i="1"/>
              <a:t>technologies</a:t>
            </a:r>
            <a:r>
              <a:rPr lang="de-DE"/>
              <a:t>.“</a:t>
            </a:r>
            <a:endParaRPr/>
          </a:p>
        </p:txBody>
      </p:sp>
      <p:pic>
        <p:nvPicPr>
          <p:cNvPr id="7" name="Picture 2" descr="Picture 2"/>
          <p:cNvPicPr>
            <a:picLocks noChangeAspect="1"/>
          </p:cNvPicPr>
          <p:nvPr/>
        </p:nvPicPr>
        <p:blipFill>
          <a:blip r:embed="rId3"/>
          <a:stretch/>
        </p:blipFill>
        <p:spPr bwMode="auto">
          <a:xfrm>
            <a:off x="7716253" y="3932218"/>
            <a:ext cx="2679032" cy="2458012"/>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Architektur (UD) 					Bildung (UDL)</a:t>
            </a:r>
            <a:endParaRPr/>
          </a:p>
        </p:txBody>
      </p:sp>
      <p:sp>
        <p:nvSpPr>
          <p:cNvPr id="8" name="Textplatzhalter 7"/>
          <p:cNvSpPr>
            <a:spLocks noGrp="1"/>
          </p:cNvSpPr>
          <p:nvPr>
            <p:ph type="body" sz="quarter" idx="11"/>
          </p:nvPr>
        </p:nvSpPr>
        <p:spPr bwMode="auto"/>
        <p:txBody>
          <a:bodyPr/>
          <a:lstStyle/>
          <a:p>
            <a:pPr>
              <a:defRPr/>
            </a:pPr>
            <a:r>
              <a:rPr lang="de-DE"/>
              <a:t>Quellen: </a:t>
            </a:r>
            <a:endParaRPr/>
          </a:p>
          <a:p>
            <a:pPr>
              <a:defRPr/>
            </a:pPr>
            <a:r>
              <a:rPr lang="de-DE"/>
              <a:t>CEEDAR Center 2015; vgl. § 4 BGG</a:t>
            </a:r>
            <a:endParaRPr/>
          </a:p>
        </p:txBody>
      </p:sp>
      <p:cxnSp>
        <p:nvCxnSpPr>
          <p:cNvPr id="5" name="Gerade Verbindung mit Pfeil 4"/>
          <p:cNvCxnSpPr>
            <a:cxnSpLocks/>
          </p:cNvCxnSpPr>
          <p:nvPr/>
        </p:nvCxnSpPr>
        <p:spPr bwMode="auto">
          <a:xfrm>
            <a:off x="3117668" y="619036"/>
            <a:ext cx="1570174"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aphicFrame>
        <p:nvGraphicFramePr>
          <p:cNvPr id="6" name="Tabelle 5"/>
          <p:cNvGraphicFramePr>
            <a:graphicFrameLocks xmlns:a="http://schemas.openxmlformats.org/drawingml/2006/main"/>
          </p:cNvGraphicFramePr>
          <p:nvPr/>
        </p:nvGraphicFramePr>
        <p:xfrm>
          <a:off x="227013" y="1233486"/>
          <a:ext cx="11739600" cy="2377440"/>
        </p:xfrm>
        <a:graphic>
          <a:graphicData uri="http://schemas.openxmlformats.org/drawingml/2006/table">
            <a:tbl>
              <a:tblPr firstRow="1" firstCol="0" lastRow="0" lastCol="0" bandRow="1" bandCol="0"/>
              <a:tblGrid>
                <a:gridCol w="2473200"/>
                <a:gridCol w="4633200"/>
                <a:gridCol w="4633200"/>
              </a:tblGrid>
              <a:tr h="360000">
                <a:tc>
                  <a:txBody>
                    <a:bodyPr/>
                    <a:p>
                      <a:pPr algn="l" defTabSz="457200">
                        <a:defRPr sz="1800"/>
                      </a:pPr>
                      <a:endParaRPr lang="de-DE"/>
                    </a:p>
                  </a:txBody>
                  <a:tcPr marL="45720" marR="45720">
                    <a:solidFill>
                      <a:srgbClr val="3B5988"/>
                    </a:solidFill>
                  </a:tcPr>
                </a:tc>
                <a:tc>
                  <a:txBody>
                    <a:bodyPr/>
                    <a:p>
                      <a:pPr algn="ctr" defTabSz="457200">
                        <a:defRPr sz="1800" b="0">
                          <a:solidFill>
                            <a:srgbClr val="000000"/>
                          </a:solidFill>
                        </a:defRPr>
                      </a:pPr>
                      <a:r>
                        <a:rPr lang="de-DE" b="1">
                          <a:solidFill>
                            <a:srgbClr val="FFFFFF"/>
                          </a:solidFill>
                        </a:rPr>
                        <a:t>Universal Design (UD)</a:t>
                      </a:r>
                      <a:endParaRPr/>
                    </a:p>
                  </a:txBody>
                  <a:tcPr marL="45720" marR="45720">
                    <a:solidFill>
                      <a:srgbClr val="3B5988"/>
                    </a:solidFill>
                  </a:tcPr>
                </a:tc>
                <a:tc>
                  <a:txBody>
                    <a:bodyPr/>
                    <a:p>
                      <a:pPr algn="ctr" defTabSz="457200">
                        <a:defRPr sz="1800" b="0">
                          <a:solidFill>
                            <a:srgbClr val="000000"/>
                          </a:solidFill>
                        </a:defRPr>
                      </a:pPr>
                      <a:r>
                        <a:rPr lang="de-DE" b="1">
                          <a:solidFill>
                            <a:srgbClr val="FFFFFF"/>
                          </a:solidFill>
                        </a:rPr>
                        <a:t>Universal Design for Learning (UDL)</a:t>
                      </a:r>
                      <a:endParaRPr/>
                    </a:p>
                  </a:txBody>
                  <a:tcPr marL="45720" marR="45720">
                    <a:solidFill>
                      <a:srgbClr val="3B5988"/>
                    </a:solidFill>
                  </a:tcPr>
                </a:tc>
              </a:tr>
              <a:tr h="360000">
                <a:tc>
                  <a:txBody>
                    <a:bodyPr/>
                    <a:p>
                      <a:pPr algn="l" defTabSz="457200">
                        <a:defRPr sz="1800"/>
                      </a:pPr>
                      <a:r>
                        <a:rPr lang="de-DE" b="1"/>
                        <a:t>Umwelt</a:t>
                      </a:r>
                      <a:endParaRPr/>
                    </a:p>
                  </a:txBody>
                  <a:tcPr marL="45720" marR="45720">
                    <a:solidFill>
                      <a:srgbClr val="CDD0D9"/>
                    </a:solidFill>
                  </a:tcPr>
                </a:tc>
                <a:tc>
                  <a:txBody>
                    <a:bodyPr/>
                    <a:p>
                      <a:pPr algn="l" defTabSz="457200">
                        <a:defRPr sz="1800"/>
                      </a:pPr>
                      <a:r>
                        <a:rPr lang="de-DE"/>
                        <a:t>Physikalisch</a:t>
                      </a:r>
                      <a:endParaRPr/>
                    </a:p>
                  </a:txBody>
                  <a:tcPr marL="45720" marR="45720">
                    <a:solidFill>
                      <a:srgbClr val="CDD0D9"/>
                    </a:solidFill>
                  </a:tcPr>
                </a:tc>
                <a:tc>
                  <a:txBody>
                    <a:bodyPr/>
                    <a:p>
                      <a:pPr algn="l" defTabSz="457200">
                        <a:defRPr sz="1800"/>
                      </a:pPr>
                      <a:r>
                        <a:rPr lang="de-DE"/>
                        <a:t>Instrumentell</a:t>
                      </a:r>
                      <a:endParaRPr/>
                    </a:p>
                  </a:txBody>
                  <a:tcPr marL="45720" marR="45720">
                    <a:solidFill>
                      <a:srgbClr val="CDD0D9"/>
                    </a:solidFill>
                  </a:tcPr>
                </a:tc>
              </a:tr>
              <a:tr h="360000">
                <a:tc>
                  <a:txBody>
                    <a:bodyPr/>
                    <a:p>
                      <a:pPr algn="l" defTabSz="457200">
                        <a:defRPr sz="1800"/>
                      </a:pPr>
                      <a:r>
                        <a:rPr lang="de-DE" b="1"/>
                        <a:t>Barrieren</a:t>
                      </a:r>
                      <a:endParaRPr/>
                    </a:p>
                  </a:txBody>
                  <a:tcPr marL="45720" marR="45720">
                    <a:solidFill>
                      <a:srgbClr val="E7E9ED"/>
                    </a:solidFill>
                  </a:tcPr>
                </a:tc>
                <a:tc>
                  <a:txBody>
                    <a:bodyPr/>
                    <a:p>
                      <a:pPr algn="l" defTabSz="457200">
                        <a:defRPr sz="1800"/>
                      </a:pPr>
                      <a:r>
                        <a:rPr lang="de-DE"/>
                        <a:t>Architektonischer Natur</a:t>
                      </a:r>
                      <a:endParaRPr/>
                    </a:p>
                  </a:txBody>
                  <a:tcPr marL="45720" marR="45720">
                    <a:solidFill>
                      <a:srgbClr val="E7E9ED"/>
                    </a:solidFill>
                  </a:tcPr>
                </a:tc>
                <a:tc>
                  <a:txBody>
                    <a:bodyPr/>
                    <a:p>
                      <a:pPr algn="l" defTabSz="457200">
                        <a:defRPr sz="1800"/>
                      </a:pPr>
                      <a:r>
                        <a:rPr lang="de-DE"/>
                        <a:t>Curricularer Natur</a:t>
                      </a:r>
                      <a:endParaRPr/>
                    </a:p>
                  </a:txBody>
                  <a:tcPr marL="45720" marR="45720">
                    <a:solidFill>
                      <a:srgbClr val="E7E9ED"/>
                    </a:solidFill>
                  </a:tcPr>
                </a:tc>
              </a:tr>
              <a:tr h="360000">
                <a:tc>
                  <a:txBody>
                    <a:bodyPr/>
                    <a:p>
                      <a:pPr algn="l" defTabSz="457200">
                        <a:defRPr sz="1800"/>
                      </a:pPr>
                      <a:r>
                        <a:rPr lang="de-DE" b="1"/>
                        <a:t>Gestaltungsziele</a:t>
                      </a:r>
                      <a:endParaRPr/>
                    </a:p>
                  </a:txBody>
                  <a:tcPr marL="45720" marR="45720">
                    <a:solidFill>
                      <a:srgbClr val="CDD0D9"/>
                    </a:solidFill>
                  </a:tcPr>
                </a:tc>
                <a:tc>
                  <a:txBody>
                    <a:bodyPr/>
                    <a:p>
                      <a:pPr algn="l" defTabSz="457200">
                        <a:defRPr sz="1800"/>
                      </a:pPr>
                      <a:r>
                        <a:rPr lang="de-DE"/>
                        <a:t>Physischer Raum</a:t>
                      </a:r>
                      <a:endParaRPr/>
                    </a:p>
                  </a:txBody>
                  <a:tcPr marL="45720" marR="45720">
                    <a:solidFill>
                      <a:srgbClr val="CDD0D9"/>
                    </a:solidFill>
                  </a:tcPr>
                </a:tc>
                <a:tc>
                  <a:txBody>
                    <a:bodyPr/>
                    <a:p>
                      <a:pPr marL="285750" indent="-285750" algn="l" defTabSz="457200">
                        <a:buSzPct val="100000"/>
                        <a:buFont typeface="Arial"/>
                        <a:buChar char="•"/>
                        <a:defRPr sz="1800"/>
                      </a:pPr>
                      <a:r>
                        <a:rPr lang="de-DE"/>
                        <a:t>Lehrplan</a:t>
                      </a:r>
                      <a:endParaRPr/>
                    </a:p>
                    <a:p>
                      <a:pPr marL="285750" indent="-285750" algn="l" defTabSz="457200">
                        <a:buSzPct val="100000"/>
                        <a:buFont typeface="Arial"/>
                        <a:buChar char="•"/>
                        <a:defRPr sz="1800"/>
                      </a:pPr>
                      <a:r>
                        <a:rPr lang="de-DE"/>
                        <a:t>Unterricht</a:t>
                      </a:r>
                      <a:endParaRPr/>
                    </a:p>
                  </a:txBody>
                  <a:tcPr marL="45720" marR="45720">
                    <a:solidFill>
                      <a:srgbClr val="CDD0D9"/>
                    </a:solidFill>
                  </a:tcPr>
                </a:tc>
              </a:tr>
              <a:tr h="360000">
                <a:tc>
                  <a:txBody>
                    <a:bodyPr/>
                    <a:p>
                      <a:pPr algn="l" defTabSz="457200">
                        <a:defRPr sz="1800"/>
                      </a:pPr>
                      <a:r>
                        <a:rPr lang="de-DE" b="1"/>
                        <a:t>Kostenfaktoren</a:t>
                      </a:r>
                      <a:endParaRPr/>
                    </a:p>
                  </a:txBody>
                  <a:tcPr marL="45720" marR="45720">
                    <a:solidFill>
                      <a:srgbClr val="E7E9ED"/>
                    </a:solidFill>
                  </a:tcPr>
                </a:tc>
                <a:tc>
                  <a:txBody>
                    <a:bodyPr/>
                    <a:p>
                      <a:pPr marL="285750" indent="-285750" algn="l" defTabSz="457200">
                        <a:buSzPct val="100000"/>
                        <a:buFont typeface="Arial"/>
                        <a:buChar char="•"/>
                        <a:defRPr sz="1800"/>
                      </a:pPr>
                      <a:r>
                        <a:rPr lang="de-DE"/>
                        <a:t>Kostenintensiv</a:t>
                      </a:r>
                      <a:endParaRPr/>
                    </a:p>
                    <a:p>
                      <a:pPr marL="285750" indent="-285750" algn="l" defTabSz="457200">
                        <a:buSzPct val="100000"/>
                        <a:buFont typeface="Arial"/>
                        <a:buChar char="•"/>
                        <a:defRPr sz="1800"/>
                      </a:pPr>
                      <a:r>
                        <a:rPr lang="de-DE"/>
                        <a:t>Mangelnde Eleganz</a:t>
                      </a:r>
                      <a:endParaRPr/>
                    </a:p>
                  </a:txBody>
                  <a:tcPr marL="45720" marR="45720">
                    <a:solidFill>
                      <a:srgbClr val="E7E9ED"/>
                    </a:solidFill>
                  </a:tcPr>
                </a:tc>
                <a:tc>
                  <a:txBody>
                    <a:bodyPr/>
                    <a:p>
                      <a:pPr marL="285750" indent="-285750" algn="l" defTabSz="457200">
                        <a:buSzPct val="100000"/>
                        <a:buFont typeface="Arial"/>
                        <a:buChar char="•"/>
                        <a:defRPr sz="1800"/>
                      </a:pPr>
                      <a:r>
                        <a:rPr lang="de-DE"/>
                        <a:t>Zeitaufwändig</a:t>
                      </a:r>
                      <a:endParaRPr/>
                    </a:p>
                    <a:p>
                      <a:pPr marL="285750" indent="-285750" algn="l" defTabSz="457200">
                        <a:buSzPct val="100000"/>
                        <a:buFont typeface="Arial"/>
                        <a:buChar char="•"/>
                        <a:defRPr sz="1800"/>
                      </a:pPr>
                      <a:r>
                        <a:rPr lang="de-DE"/>
                        <a:t>Schwierigkeiten in der Umsetzung</a:t>
                      </a:r>
                      <a:endParaRPr/>
                    </a:p>
                  </a:txBody>
                  <a:tcPr marL="45720" marR="45720">
                    <a:solidFill>
                      <a:srgbClr val="E7E9ED"/>
                    </a:solidFill>
                  </a:tcPr>
                </a:tc>
              </a:tr>
            </a:tbl>
          </a:graphicData>
        </a:graphic>
      </p:graphicFrame>
      <p:sp>
        <p:nvSpPr>
          <p:cNvPr id="9" name="Inhaltsplatzhalter 5"/>
          <p:cNvSpPr txBox="1"/>
          <p:nvPr/>
        </p:nvSpPr>
        <p:spPr bwMode="auto">
          <a:xfrm>
            <a:off x="6203950" y="3828415"/>
            <a:ext cx="5761038" cy="2445382"/>
          </a:xfrm>
          <a:prstGeom prst="rect">
            <a:avLst/>
          </a:prstGeom>
          <a:noFill/>
          <a:ln>
            <a:noFill/>
          </a:ln>
        </p:spPr>
        <p:txBody>
          <a:bodyPr vert="horz" wrap="square" lIns="90000" tIns="46800" rIns="90000" bIns="46800" numCol="1" anchor="t" anchorCtr="0" compatLnSpc="1">
            <a:prstTxWarp prst="textNoShape"/>
            <a:normAutofit/>
          </a:bodyPr>
          <a:lstStyle>
            <a:lvl1pPr marL="0" indent="0" algn="l" defTabSz="457200">
              <a:spcBef>
                <a:spcPts val="0"/>
              </a:spcBef>
              <a:spcAft>
                <a:spcPts val="0"/>
              </a:spcAft>
              <a:buFont typeface="Arial"/>
              <a:buNone/>
              <a:defRPr sz="1000">
                <a:solidFill>
                  <a:srgbClr val="000000"/>
                </a:solidFill>
                <a:latin typeface="Arial"/>
                <a:ea typeface="ヒラギノ角ゴ Pro W3"/>
                <a:cs typeface="Arial"/>
              </a:defRPr>
            </a:lvl1pPr>
            <a:lvl2pPr marL="630000" indent="-270000" algn="l" defTabSz="457200">
              <a:spcBef>
                <a:spcPts val="0"/>
              </a:spcBef>
              <a:spcAft>
                <a:spcPts val="600"/>
              </a:spcAft>
              <a:buFont typeface="Courier New"/>
              <a:buChar char="o"/>
              <a:defRPr>
                <a:solidFill>
                  <a:srgbClr val="000000"/>
                </a:solidFill>
                <a:latin typeface="Arial"/>
                <a:ea typeface="ヒラギノ角ゴ Pro W3"/>
                <a:cs typeface="Arial"/>
              </a:defRPr>
            </a:lvl2pPr>
            <a:lvl3pPr marL="957600" indent="-237600" algn="l" defTabSz="457200">
              <a:spcBef>
                <a:spcPts val="0"/>
              </a:spcBef>
              <a:spcAft>
                <a:spcPts val="500"/>
              </a:spcAft>
              <a:buFont typeface="Wingdings"/>
              <a:buChar char="§"/>
              <a:defRPr sz="1600">
                <a:solidFill>
                  <a:schemeClr val="tx1"/>
                </a:solidFill>
                <a:latin typeface="Arial"/>
                <a:ea typeface="ヒラギノ角ゴ Pro W3"/>
                <a:cs typeface="Arial"/>
              </a:defRPr>
            </a:lvl3pPr>
            <a:lvl4pPr marL="1260000" indent="-179388" algn="l" defTabSz="457200">
              <a:spcBef>
                <a:spcPts val="0"/>
              </a:spcBef>
              <a:spcAft>
                <a:spcPts val="400"/>
              </a:spcAft>
              <a:buFont typeface="Symbol"/>
              <a:buChar char="-"/>
              <a:defRPr sz="1400">
                <a:solidFill>
                  <a:schemeClr val="tx1"/>
                </a:solidFill>
                <a:latin typeface="Arial"/>
                <a:ea typeface="ヒラギノ角ゴ Pro W3"/>
                <a:cs typeface="Arial"/>
              </a:defRPr>
            </a:lvl4pPr>
            <a:lvl5pPr marL="1530000" indent="-180000" algn="l" defTabSz="457200">
              <a:spcBef>
                <a:spcPts val="0"/>
              </a:spcBef>
              <a:spcAft>
                <a:spcPts val="300"/>
              </a:spcAft>
              <a:buFont typeface="Arial"/>
              <a:buChar char="•"/>
              <a:defRPr sz="1200" b="0">
                <a:solidFill>
                  <a:schemeClr val="tx1"/>
                </a:solidFill>
                <a:latin typeface="Arial"/>
                <a:ea typeface="Arial"/>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125">
              <a:defRPr/>
            </a:pPr>
            <a:r>
              <a:rPr lang="de-DE" sz="1700" b="1"/>
              <a:t>Universal Design for Learning in der Bildung</a:t>
            </a:r>
            <a:endParaRPr/>
          </a:p>
          <a:p>
            <a:pPr marL="285750" indent="-285750">
              <a:buFont typeface="Arial"/>
              <a:buChar char="•"/>
              <a:defRPr/>
            </a:pPr>
            <a:r>
              <a:rPr lang="de-DE" sz="1700"/>
              <a:t>Die (didaktische) Gestaltung von Lehrplänen und Unterricht basierend auf den Prinzipien des Universal Design for Learning führt dazu, dass fast alle Lernenden ohne zusätzliche/fremde Hilfe und besondere Erschwernis solche Angebote nutzen können.</a:t>
            </a:r>
            <a:endParaRPr/>
          </a:p>
          <a:p>
            <a:pPr marL="285750" indent="-285750">
              <a:spcBef>
                <a:spcPts val="400"/>
              </a:spcBef>
              <a:spcAft>
                <a:spcPts val="700"/>
              </a:spcAft>
              <a:buFont typeface="Arial"/>
              <a:buChar char="•"/>
              <a:defRPr/>
            </a:pPr>
            <a:r>
              <a:rPr lang="de-DE" sz="1700" b="1"/>
              <a:t>Ziel</a:t>
            </a:r>
            <a:r>
              <a:rPr lang="de-DE" sz="1700"/>
              <a:t>: Inklusion</a:t>
            </a:r>
            <a:endParaRPr/>
          </a:p>
        </p:txBody>
      </p:sp>
      <p:sp>
        <p:nvSpPr>
          <p:cNvPr id="10" name="Inhaltsplatzhalter 8"/>
          <p:cNvSpPr>
            <a:spLocks noGrp="1"/>
          </p:cNvSpPr>
          <p:nvPr>
            <p:ph sz="quarter" idx="10"/>
          </p:nvPr>
        </p:nvSpPr>
        <p:spPr bwMode="auto">
          <a:xfrm>
            <a:off x="227012" y="3828415"/>
            <a:ext cx="5761037" cy="2445382"/>
          </a:xfrm>
        </p:spPr>
        <p:txBody>
          <a:bodyPr>
            <a:normAutofit fontScale="85000" lnSpcReduction="10000"/>
          </a:bodyPr>
          <a:lstStyle/>
          <a:p>
            <a:pPr marL="125" indent="0">
              <a:buNone/>
              <a:defRPr/>
            </a:pPr>
            <a:r>
              <a:rPr lang="de-DE" b="1"/>
              <a:t>Universal Design in der Architektur</a:t>
            </a:r>
            <a:endParaRPr/>
          </a:p>
          <a:p>
            <a:pPr>
              <a:defRPr/>
            </a:pPr>
            <a:r>
              <a:rPr lang="de-DE"/>
              <a:t>Die (architektonische) Gestaltung von Gebäuden und Produkten basierend auf den Prinzipien des Universal Design führt dazu, dass fast alle Menschen ohne zusätzliche/fremde Hilfe und besondere Erschwernis solche Anlagen nutzen können.</a:t>
            </a:r>
            <a:endParaRPr/>
          </a:p>
          <a:p>
            <a:pPr>
              <a:defRPr/>
            </a:pPr>
            <a:r>
              <a:rPr lang="de-DE" b="1"/>
              <a:t>Ziel</a:t>
            </a:r>
            <a:r>
              <a:rPr lang="de-DE"/>
              <a:t>: Barrierefreiheit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Universal Design for Learning (UDL)</a:t>
            </a:r>
            <a:endParaRPr/>
          </a:p>
        </p:txBody>
      </p:sp>
      <p:sp>
        <p:nvSpPr>
          <p:cNvPr id="6" name="Textplatzhalter 6"/>
          <p:cNvSpPr>
            <a:spLocks noGrp="1"/>
          </p:cNvSpPr>
          <p:nvPr>
            <p:ph sz="quarter" idx="10"/>
          </p:nvPr>
        </p:nvSpPr>
        <p:spPr bwMode="auto">
          <a:xfrm>
            <a:off x="227013" y="1233488"/>
            <a:ext cx="5761037" cy="5040312"/>
          </a:xfrm>
          <a:prstGeom prst="rect">
            <a:avLst/>
          </a:prstGeom>
        </p:spPr>
        <p:txBody>
          <a:bodyPr>
            <a:normAutofit/>
          </a:bodyPr>
          <a:lstStyle/>
          <a:p>
            <a:pPr marL="0" indent="124">
              <a:lnSpc>
                <a:spcPct val="120000"/>
              </a:lnSpc>
              <a:spcBef>
                <a:spcPts val="0"/>
              </a:spcBef>
              <a:buSzTx/>
              <a:buNone/>
              <a:defRPr sz="1600" b="1"/>
            </a:pPr>
            <a:r>
              <a:rPr lang="de-DE" sz="1800"/>
              <a:t>Basiert auf einer Vielzahl von Lerntheorien</a:t>
            </a:r>
            <a:endParaRPr/>
          </a:p>
          <a:p>
            <a:pPr>
              <a:lnSpc>
                <a:spcPct val="120000"/>
              </a:lnSpc>
              <a:spcBef>
                <a:spcPts val="0"/>
              </a:spcBef>
              <a:defRPr sz="1600"/>
            </a:pPr>
            <a:r>
              <a:rPr lang="de-DE" sz="1600"/>
              <a:t>Theorie des sozialen Lernens </a:t>
            </a:r>
            <a:r>
              <a:rPr lang="de-DE" sz="1400"/>
              <a:t>(Bandura und Walters 1977)</a:t>
            </a:r>
            <a:endParaRPr/>
          </a:p>
          <a:p>
            <a:pPr>
              <a:lnSpc>
                <a:spcPct val="120000"/>
              </a:lnSpc>
              <a:spcBef>
                <a:spcPts val="0"/>
              </a:spcBef>
              <a:defRPr sz="1600"/>
            </a:pPr>
            <a:r>
              <a:rPr lang="de-DE" sz="1600"/>
              <a:t>Multiple kognitive Lerntheorien </a:t>
            </a:r>
            <a:r>
              <a:rPr lang="de-DE" sz="1400"/>
              <a:t>(</a:t>
            </a:r>
            <a:r>
              <a:rPr lang="de-DE" sz="1400"/>
              <a:t>Sweller</a:t>
            </a:r>
            <a:r>
              <a:rPr lang="de-DE" sz="1400"/>
              <a:t> 1994; Mayer 2005)</a:t>
            </a:r>
            <a:endParaRPr/>
          </a:p>
          <a:p>
            <a:pPr>
              <a:lnSpc>
                <a:spcPct val="120000"/>
              </a:lnSpc>
              <a:spcBef>
                <a:spcPts val="0"/>
              </a:spcBef>
              <a:defRPr sz="1600"/>
            </a:pPr>
            <a:r>
              <a:rPr lang="de-DE" sz="1600"/>
              <a:t>Theorie der sozialen Entwicklung </a:t>
            </a:r>
            <a:r>
              <a:rPr lang="de-DE" sz="1400"/>
              <a:t>(</a:t>
            </a:r>
            <a:r>
              <a:rPr lang="de-DE" sz="1400"/>
              <a:t>Vygotsky</a:t>
            </a:r>
            <a:r>
              <a:rPr lang="de-DE" sz="1400"/>
              <a:t> 1977)</a:t>
            </a:r>
            <a:endParaRPr/>
          </a:p>
          <a:p>
            <a:pPr>
              <a:lnSpc>
                <a:spcPct val="120000"/>
              </a:lnSpc>
              <a:spcBef>
                <a:spcPts val="0"/>
              </a:spcBef>
              <a:defRPr sz="1600"/>
            </a:pPr>
            <a:r>
              <a:rPr lang="de-DE" sz="1600"/>
              <a:t>Theorie der Selbstbestimmung </a:t>
            </a:r>
            <a:r>
              <a:rPr lang="de-DE" sz="1400"/>
              <a:t>(Deci und Ryan 2004)</a:t>
            </a:r>
            <a:endParaRPr/>
          </a:p>
          <a:p>
            <a:pPr>
              <a:lnSpc>
                <a:spcPct val="120000"/>
              </a:lnSpc>
              <a:spcBef>
                <a:spcPts val="0"/>
              </a:spcBef>
              <a:defRPr sz="1600"/>
            </a:pPr>
            <a:r>
              <a:rPr lang="de-DE" sz="1600"/>
              <a:t>Theorie des selbstregulierten Lernens </a:t>
            </a:r>
            <a:r>
              <a:rPr lang="de-DE" sz="1400"/>
              <a:t>(Zimmerman 1986)</a:t>
            </a:r>
            <a:endParaRPr/>
          </a:p>
          <a:p>
            <a:pPr marL="0" indent="124">
              <a:lnSpc>
                <a:spcPct val="110000"/>
              </a:lnSpc>
              <a:buSzTx/>
              <a:buNone/>
              <a:defRPr sz="1600" b="1"/>
            </a:pPr>
            <a:r>
              <a:rPr lang="de-DE" sz="1800"/>
              <a:t>Proaktiver Ansatz</a:t>
            </a:r>
            <a:endParaRPr/>
          </a:p>
          <a:p>
            <a:pPr>
              <a:lnSpc>
                <a:spcPct val="120000"/>
              </a:lnSpc>
              <a:spcBef>
                <a:spcPts val="0"/>
              </a:spcBef>
              <a:defRPr sz="1600"/>
            </a:pPr>
            <a:r>
              <a:rPr lang="de-DE" sz="1600"/>
              <a:t>Pragmatisches Rahmenkonzept zur inklusiven Unterrichtsplanung</a:t>
            </a:r>
            <a:endParaRPr/>
          </a:p>
          <a:p>
            <a:pPr>
              <a:lnSpc>
                <a:spcPct val="120000"/>
              </a:lnSpc>
              <a:spcBef>
                <a:spcPts val="0"/>
              </a:spcBef>
              <a:defRPr sz="1600"/>
            </a:pPr>
            <a:r>
              <a:rPr lang="de-DE" sz="1600"/>
              <a:t>Zielgerichtete Planung der Lernumgebung zur Wahrung und Förderung der Variabilität der Lernenden</a:t>
            </a:r>
            <a:endParaRPr/>
          </a:p>
          <a:p>
            <a:pPr>
              <a:lnSpc>
                <a:spcPct val="120000"/>
              </a:lnSpc>
              <a:spcBef>
                <a:spcPts val="0"/>
              </a:spcBef>
              <a:defRPr sz="1600"/>
            </a:pPr>
            <a:r>
              <a:rPr lang="de-DE" sz="1600"/>
              <a:t>Identifikation und Reduktion von Lernbarrieren</a:t>
            </a:r>
            <a:endParaRPr/>
          </a:p>
        </p:txBody>
      </p:sp>
      <p:sp>
        <p:nvSpPr>
          <p:cNvPr id="7" name="“The concept of UDL is the intersection where all our initiatives - integrated units, multi-sensory teaching, multiple intelligences, differentiated instruction, use of computers in schools, performance-based assessment, and others come together.”"/>
          <p:cNvSpPr txBox="1"/>
          <p:nvPr/>
        </p:nvSpPr>
        <p:spPr bwMode="auto">
          <a:xfrm>
            <a:off x="6203949" y="1233486"/>
            <a:ext cx="5761038" cy="1566050"/>
          </a:xfrm>
          <a:prstGeom prst="rect">
            <a:avLst/>
          </a:prstGeom>
          <a:noFill/>
          <a:ln w="28575" cap="flat">
            <a:solidFill>
              <a:schemeClr val="tx1"/>
            </a:solidFill>
            <a:miter lim="400000"/>
          </a:ln>
          <a:effectLst/>
        </p:spPr>
        <p:txBody>
          <a:bodyPr wrap="square" lIns="179999" tIns="179999" rIns="179999" bIns="179999" numCol="1" anchor="t">
            <a:normAutofit fontScale="92500" lnSpcReduction="10000"/>
          </a:bodyPr>
          <a:lstStyle/>
          <a:p>
            <a:pPr marL="0" marR="0" lvl="0" indent="124" algn="l" defTabSz="457200">
              <a:lnSpc>
                <a:spcPct val="110000"/>
              </a:lnSpc>
              <a:spcBef>
                <a:spcPts val="700"/>
              </a:spcBef>
              <a:spcAft>
                <a:spcPts val="0"/>
              </a:spcAft>
              <a:buClrTx/>
              <a:buSzTx/>
              <a:buFontTx/>
              <a:buNone/>
              <a:defRPr sz="1600"/>
            </a:pPr>
            <a:r>
              <a:rPr sz="1600" b="0" i="0" u="none" strike="noStrike" cap="none" spc="0">
                <a:ln>
                  <a:noFill/>
                </a:ln>
                <a:solidFill>
                  <a:prstClr val="black"/>
                </a:solidFill>
                <a:latin typeface="Arial"/>
              </a:rPr>
              <a:t>“</a:t>
            </a:r>
            <a:r>
              <a:rPr sz="1600" b="0" i="1" u="none" strike="noStrike" cap="none" spc="0">
                <a:ln>
                  <a:noFill/>
                </a:ln>
                <a:solidFill>
                  <a:prstClr val="black"/>
                </a:solidFill>
                <a:latin typeface="Arial"/>
              </a:rPr>
              <a:t>The </a:t>
            </a:r>
            <a:r>
              <a:rPr sz="1600" b="1" i="1" u="none" strike="noStrike" cap="none" spc="0">
                <a:ln>
                  <a:noFill/>
                </a:ln>
                <a:solidFill>
                  <a:srgbClr val="184994"/>
                </a:solidFill>
                <a:latin typeface="Arial"/>
              </a:rPr>
              <a:t>concept</a:t>
            </a:r>
            <a:r>
              <a:rPr sz="1600" b="0" i="1" u="none" strike="noStrike" cap="none" spc="0">
                <a:ln>
                  <a:noFill/>
                </a:ln>
                <a:solidFill>
                  <a:prstClr val="black"/>
                </a:solidFill>
                <a:latin typeface="Arial"/>
              </a:rPr>
              <a:t> of UDL is the </a:t>
            </a:r>
            <a:r>
              <a:rPr sz="1600" b="1" i="1" u="none" strike="noStrike" cap="none" spc="0">
                <a:ln>
                  <a:noFill/>
                </a:ln>
                <a:solidFill>
                  <a:srgbClr val="184994"/>
                </a:solidFill>
                <a:latin typeface="Arial"/>
              </a:rPr>
              <a:t>intersection</a:t>
            </a:r>
            <a:r>
              <a:rPr sz="1600" b="0" i="1" u="none" strike="noStrike" cap="none" spc="0">
                <a:ln>
                  <a:noFill/>
                </a:ln>
                <a:solidFill>
                  <a:prstClr val="black"/>
                </a:solidFill>
                <a:latin typeface="Arial"/>
              </a:rPr>
              <a:t> </a:t>
            </a:r>
            <a:r>
              <a:rPr sz="1600" b="1" i="1" u="none" strike="noStrike" cap="none" spc="0">
                <a:ln>
                  <a:noFill/>
                </a:ln>
                <a:solidFill>
                  <a:srgbClr val="184994"/>
                </a:solidFill>
                <a:latin typeface="Arial"/>
              </a:rPr>
              <a:t>where</a:t>
            </a:r>
            <a:r>
              <a:rPr sz="1600" b="0" i="1" u="none" strike="noStrike" cap="none" spc="0">
                <a:ln>
                  <a:noFill/>
                </a:ln>
                <a:solidFill>
                  <a:prstClr val="black"/>
                </a:solidFill>
                <a:latin typeface="Arial"/>
              </a:rPr>
              <a:t> </a:t>
            </a:r>
            <a:r>
              <a:rPr sz="1600" b="1" i="1" u="none" strike="noStrike" cap="none" spc="0">
                <a:ln>
                  <a:noFill/>
                </a:ln>
                <a:solidFill>
                  <a:srgbClr val="184994"/>
                </a:solidFill>
                <a:latin typeface="Arial"/>
              </a:rPr>
              <a:t>all our initiatives </a:t>
            </a:r>
            <a:r>
              <a:rPr sz="1600" b="0" i="1" u="none" strike="noStrike" cap="none" spc="0">
                <a:ln>
                  <a:noFill/>
                </a:ln>
                <a:solidFill>
                  <a:prstClr val="black"/>
                </a:solidFill>
                <a:latin typeface="Arial"/>
              </a:rPr>
              <a:t>- integrated units, multi-sensory teaching, multiple intelligences, differentiated instruction, use of computers in schools, performance-based assessment, and others </a:t>
            </a:r>
            <a:r>
              <a:rPr sz="1600" b="1" i="1" u="none" strike="noStrike" cap="none" spc="0">
                <a:ln>
                  <a:noFill/>
                </a:ln>
                <a:solidFill>
                  <a:srgbClr val="184994"/>
                </a:solidFill>
                <a:latin typeface="Arial"/>
              </a:rPr>
              <a:t>come together</a:t>
            </a:r>
            <a:r>
              <a:rPr sz="1600" b="0" i="1" u="none" strike="noStrike" cap="none" spc="0">
                <a:ln>
                  <a:noFill/>
                </a:ln>
                <a:solidFill>
                  <a:prstClr val="black"/>
                </a:solidFill>
                <a:latin typeface="Arial"/>
              </a:rPr>
              <a:t>.</a:t>
            </a:r>
            <a:r>
              <a:rPr sz="1600" b="0" i="0" u="none" strike="noStrike" cap="none" spc="0">
                <a:ln>
                  <a:noFill/>
                </a:ln>
                <a:solidFill>
                  <a:prstClr val="black"/>
                </a:solidFill>
                <a:latin typeface="Arial"/>
              </a:rPr>
              <a:t>”</a:t>
            </a:r>
            <a:endParaRPr/>
          </a:p>
        </p:txBody>
      </p:sp>
      <p:pic>
        <p:nvPicPr>
          <p:cNvPr id="8" name="Grafik 13" descr="Grafik 13"/>
          <p:cNvPicPr>
            <a:picLocks noChangeAspect="1"/>
          </p:cNvPicPr>
          <p:nvPr/>
        </p:nvPicPr>
        <p:blipFill>
          <a:blip r:embed="rId3"/>
          <a:stretch/>
        </p:blipFill>
        <p:spPr bwMode="auto">
          <a:xfrm>
            <a:off x="7171242" y="3125441"/>
            <a:ext cx="1080001" cy="1080001"/>
          </a:xfrm>
          <a:prstGeom prst="rect">
            <a:avLst/>
          </a:prstGeom>
          <a:ln w="12700">
            <a:miter lim="400000"/>
          </a:ln>
        </p:spPr>
      </p:pic>
      <p:pic>
        <p:nvPicPr>
          <p:cNvPr id="9" name="Grafik 14" descr="Grafik 14"/>
          <p:cNvPicPr>
            <a:picLocks noChangeAspect="1"/>
          </p:cNvPicPr>
          <p:nvPr/>
        </p:nvPicPr>
        <p:blipFill>
          <a:blip r:embed="rId4"/>
          <a:stretch/>
        </p:blipFill>
        <p:spPr bwMode="auto">
          <a:xfrm>
            <a:off x="9945747" y="4183171"/>
            <a:ext cx="1080001" cy="1080000"/>
          </a:xfrm>
          <a:prstGeom prst="rect">
            <a:avLst/>
          </a:prstGeom>
          <a:ln w="12700">
            <a:miter lim="400000"/>
          </a:ln>
        </p:spPr>
      </p:pic>
      <p:pic>
        <p:nvPicPr>
          <p:cNvPr id="10" name="Grafik 15" descr="Grafik 15"/>
          <p:cNvPicPr>
            <a:picLocks noChangeAspect="1"/>
          </p:cNvPicPr>
          <p:nvPr/>
        </p:nvPicPr>
        <p:blipFill>
          <a:blip r:embed="rId5"/>
          <a:stretch/>
        </p:blipFill>
        <p:spPr bwMode="auto">
          <a:xfrm>
            <a:off x="7177499" y="5236526"/>
            <a:ext cx="1080001" cy="1080001"/>
          </a:xfrm>
          <a:prstGeom prst="rect">
            <a:avLst/>
          </a:prstGeom>
          <a:ln w="12700">
            <a:miter lim="400000"/>
          </a:ln>
        </p:spPr>
      </p:pic>
      <p:sp>
        <p:nvSpPr>
          <p:cNvPr id="11" name="Textfeld 16"/>
          <p:cNvSpPr txBox="1"/>
          <p:nvPr/>
        </p:nvSpPr>
        <p:spPr bwMode="auto">
          <a:xfrm>
            <a:off x="8251243" y="3147714"/>
            <a:ext cx="2774505" cy="707541"/>
          </a:xfrm>
          <a:prstGeom prst="rect">
            <a:avLst/>
          </a:prstGeom>
          <a:ln w="12700">
            <a:miter lim="400000"/>
          </a:ln>
        </p:spPr>
        <p:txBody>
          <a:bodyPr lIns="89999" tIns="89999" rIns="89999" bIns="89999">
            <a:spAutoFit/>
          </a:bodyPr>
          <a:lstStyle/>
          <a:p>
            <a:pPr marL="0" marR="0" lvl="0" indent="0" algn="just" defTabSz="457200">
              <a:lnSpc>
                <a:spcPct val="100000"/>
              </a:lnSpc>
              <a:spcBef>
                <a:spcPts val="500"/>
              </a:spcBef>
              <a:spcAft>
                <a:spcPts val="0"/>
              </a:spcAft>
              <a:buClrTx/>
              <a:buSzTx/>
              <a:buFontTx/>
              <a:buNone/>
              <a:defRPr sz="1600" b="1">
                <a:solidFill>
                  <a:srgbClr val="6F518B"/>
                </a:solidFill>
              </a:defRPr>
            </a:pPr>
            <a:r>
              <a:rPr lang="de-DE" sz="1600" b="1" i="0" u="none" strike="noStrike" cap="none" spc="0">
                <a:ln>
                  <a:noFill/>
                </a:ln>
                <a:solidFill>
                  <a:srgbClr val="6F518B"/>
                </a:solidFill>
                <a:latin typeface="Arial"/>
              </a:rPr>
              <a:t>Recognition Networks</a:t>
            </a:r>
            <a:endParaRPr/>
          </a:p>
          <a:p>
            <a:pPr marL="0" marR="0" lvl="0" indent="0" algn="just" defTabSz="457200">
              <a:lnSpc>
                <a:spcPct val="100000"/>
              </a:lnSpc>
              <a:spcBef>
                <a:spcPts val="500"/>
              </a:spcBef>
              <a:spcAft>
                <a:spcPts val="0"/>
              </a:spcAft>
              <a:buClrTx/>
              <a:buSzTx/>
              <a:buFontTx/>
              <a:buNone/>
              <a:defRPr sz="1400"/>
            </a:pPr>
            <a:r>
              <a:rPr lang="de-DE" sz="1400" b="0" i="0" u="none" strike="noStrike" cap="none" spc="0">
                <a:ln>
                  <a:noFill/>
                </a:ln>
                <a:solidFill>
                  <a:prstClr val="black"/>
                </a:solidFill>
                <a:latin typeface="Arial"/>
              </a:rPr>
              <a:t>Das „</a:t>
            </a:r>
            <a:r>
              <a:rPr lang="de-DE" sz="1400" b="0" i="0" u="none" strike="noStrike" cap="none" spc="0">
                <a:ln>
                  <a:noFill/>
                </a:ln>
                <a:solidFill>
                  <a:srgbClr val="6F518B"/>
                </a:solidFill>
                <a:latin typeface="Arial"/>
              </a:rPr>
              <a:t>Was</a:t>
            </a:r>
            <a:r>
              <a:rPr lang="de-DE" sz="1400" b="0" i="0" u="none" strike="noStrike" cap="none" spc="0">
                <a:ln>
                  <a:noFill/>
                </a:ln>
                <a:solidFill>
                  <a:prstClr val="black"/>
                </a:solidFill>
                <a:latin typeface="Arial"/>
              </a:rPr>
              <a:t>“ beim Lernen</a:t>
            </a:r>
            <a:endParaRPr/>
          </a:p>
        </p:txBody>
      </p:sp>
      <p:sp>
        <p:nvSpPr>
          <p:cNvPr id="12" name="Textfeld 17"/>
          <p:cNvSpPr txBox="1"/>
          <p:nvPr/>
        </p:nvSpPr>
        <p:spPr bwMode="auto">
          <a:xfrm>
            <a:off x="7171243" y="4205442"/>
            <a:ext cx="2774504" cy="707541"/>
          </a:xfrm>
          <a:prstGeom prst="rect">
            <a:avLst/>
          </a:prstGeom>
          <a:ln w="12700">
            <a:miter lim="400000"/>
          </a:ln>
        </p:spPr>
        <p:txBody>
          <a:bodyPr lIns="89999" tIns="89999" rIns="89999" bIns="89999">
            <a:spAutoFit/>
          </a:bodyPr>
          <a:lstStyle/>
          <a:p>
            <a:pPr marL="0" marR="0" lvl="0" indent="0" algn="just" defTabSz="457200">
              <a:lnSpc>
                <a:spcPct val="100000"/>
              </a:lnSpc>
              <a:spcBef>
                <a:spcPts val="500"/>
              </a:spcBef>
              <a:spcAft>
                <a:spcPts val="0"/>
              </a:spcAft>
              <a:buClrTx/>
              <a:buSzTx/>
              <a:buFontTx/>
              <a:buNone/>
              <a:defRPr sz="1600" b="1">
                <a:solidFill>
                  <a:srgbClr val="00A8F3"/>
                </a:solidFill>
              </a:defRPr>
            </a:pPr>
            <a:r>
              <a:rPr lang="de-DE" sz="1600" b="1" i="0" u="none" strike="noStrike" cap="none" spc="0">
                <a:ln>
                  <a:noFill/>
                </a:ln>
                <a:solidFill>
                  <a:srgbClr val="00A8F3"/>
                </a:solidFill>
                <a:latin typeface="Arial"/>
              </a:rPr>
              <a:t>Strategic Networks</a:t>
            </a:r>
            <a:endParaRPr/>
          </a:p>
          <a:p>
            <a:pPr marL="0" marR="0" lvl="0" indent="0" algn="just" defTabSz="457200">
              <a:lnSpc>
                <a:spcPct val="100000"/>
              </a:lnSpc>
              <a:spcBef>
                <a:spcPts val="500"/>
              </a:spcBef>
              <a:spcAft>
                <a:spcPts val="0"/>
              </a:spcAft>
              <a:buClrTx/>
              <a:buSzTx/>
              <a:buFontTx/>
              <a:buNone/>
              <a:defRPr sz="1400"/>
            </a:pPr>
            <a:r>
              <a:rPr lang="de-DE" sz="1400" b="0" i="0" u="none" strike="noStrike" cap="none" spc="0">
                <a:ln>
                  <a:noFill/>
                </a:ln>
                <a:solidFill>
                  <a:prstClr val="black"/>
                </a:solidFill>
                <a:latin typeface="Arial"/>
              </a:rPr>
              <a:t>Das „</a:t>
            </a:r>
            <a:r>
              <a:rPr lang="de-DE" sz="1400" b="0" i="0" u="none" strike="noStrike" cap="none" spc="0">
                <a:ln>
                  <a:noFill/>
                </a:ln>
                <a:solidFill>
                  <a:srgbClr val="00A8F3"/>
                </a:solidFill>
                <a:latin typeface="Arial"/>
              </a:rPr>
              <a:t>Wie</a:t>
            </a:r>
            <a:r>
              <a:rPr lang="de-DE" sz="1400" b="0" i="0" u="none" strike="noStrike" cap="none" spc="0">
                <a:ln>
                  <a:noFill/>
                </a:ln>
                <a:solidFill>
                  <a:prstClr val="black"/>
                </a:solidFill>
                <a:latin typeface="Arial"/>
              </a:rPr>
              <a:t>“ beim Lernen</a:t>
            </a:r>
            <a:endParaRPr/>
          </a:p>
        </p:txBody>
      </p:sp>
      <p:sp>
        <p:nvSpPr>
          <p:cNvPr id="13" name="Textfeld 18"/>
          <p:cNvSpPr txBox="1"/>
          <p:nvPr/>
        </p:nvSpPr>
        <p:spPr bwMode="auto">
          <a:xfrm>
            <a:off x="8251243" y="5269276"/>
            <a:ext cx="2774504" cy="707541"/>
          </a:xfrm>
          <a:prstGeom prst="rect">
            <a:avLst/>
          </a:prstGeom>
          <a:ln w="12700">
            <a:miter lim="400000"/>
          </a:ln>
        </p:spPr>
        <p:txBody>
          <a:bodyPr lIns="89999" tIns="89999" rIns="89999" bIns="89999">
            <a:spAutoFit/>
          </a:bodyPr>
          <a:lstStyle/>
          <a:p>
            <a:pPr marL="0" marR="0" lvl="0" indent="0" algn="just" defTabSz="457200">
              <a:lnSpc>
                <a:spcPct val="100000"/>
              </a:lnSpc>
              <a:spcBef>
                <a:spcPts val="500"/>
              </a:spcBef>
              <a:spcAft>
                <a:spcPts val="0"/>
              </a:spcAft>
              <a:buClrTx/>
              <a:buSzTx/>
              <a:buFontTx/>
              <a:buNone/>
              <a:defRPr sz="1600" b="1">
                <a:solidFill>
                  <a:srgbClr val="12AD3E"/>
                </a:solidFill>
              </a:defRPr>
            </a:pPr>
            <a:r>
              <a:rPr lang="de-DE" sz="1600" b="1" i="0" u="none" strike="noStrike" cap="none" spc="0">
                <a:ln>
                  <a:noFill/>
                </a:ln>
                <a:solidFill>
                  <a:srgbClr val="12AD3E"/>
                </a:solidFill>
                <a:latin typeface="Arial"/>
              </a:rPr>
              <a:t>Affective Networks</a:t>
            </a:r>
            <a:endParaRPr/>
          </a:p>
          <a:p>
            <a:pPr marL="0" marR="0" lvl="0" indent="0" algn="just" defTabSz="457200">
              <a:lnSpc>
                <a:spcPct val="100000"/>
              </a:lnSpc>
              <a:spcBef>
                <a:spcPts val="500"/>
              </a:spcBef>
              <a:spcAft>
                <a:spcPts val="0"/>
              </a:spcAft>
              <a:buClrTx/>
              <a:buSzTx/>
              <a:buFontTx/>
              <a:buNone/>
              <a:defRPr sz="1400"/>
            </a:pPr>
            <a:r>
              <a:rPr lang="de-DE" sz="1400" b="0" i="0" u="none" strike="noStrike" cap="none" spc="0">
                <a:ln>
                  <a:noFill/>
                </a:ln>
                <a:solidFill>
                  <a:prstClr val="black"/>
                </a:solidFill>
                <a:latin typeface="Arial"/>
              </a:rPr>
              <a:t>Das „</a:t>
            </a:r>
            <a:r>
              <a:rPr lang="de-DE" sz="1400" b="0" i="0" u="none" strike="noStrike" cap="none" spc="0">
                <a:ln>
                  <a:noFill/>
                </a:ln>
                <a:solidFill>
                  <a:srgbClr val="12AD3E"/>
                </a:solidFill>
                <a:latin typeface="Arial"/>
              </a:rPr>
              <a:t>Warum</a:t>
            </a:r>
            <a:r>
              <a:rPr lang="de-DE" sz="1400" b="0" i="0" u="none" strike="noStrike" cap="none" spc="0">
                <a:ln>
                  <a:noFill/>
                </a:ln>
                <a:solidFill>
                  <a:prstClr val="black"/>
                </a:solidFill>
                <a:latin typeface="Arial"/>
              </a:rPr>
              <a:t>“ beim Lernen</a:t>
            </a:r>
            <a:endParaRPr/>
          </a:p>
        </p:txBody>
      </p:sp>
      <p:sp>
        <p:nvSpPr>
          <p:cNvPr id="14" name="Textplatzhalter 4"/>
          <p:cNvSpPr>
            <a:spLocks noGrp="1"/>
          </p:cNvSpPr>
          <p:nvPr>
            <p:ph type="body" sz="quarter" idx="13"/>
          </p:nvPr>
        </p:nvSpPr>
        <p:spPr bwMode="auto">
          <a:xfrm>
            <a:off x="226800" y="6308725"/>
            <a:ext cx="5436000" cy="396875"/>
          </a:xfrm>
        </p:spPr>
        <p:txBody>
          <a:bodyPr/>
          <a:lstStyle/>
          <a:p>
            <a:pPr>
              <a:defRPr/>
            </a:pPr>
            <a:r>
              <a:rPr lang="de-DE"/>
              <a:t>Quellen: </a:t>
            </a:r>
            <a:endParaRPr/>
          </a:p>
          <a:p>
            <a:pPr>
              <a:defRPr/>
            </a:pPr>
            <a:r>
              <a:rPr lang="de-DE"/>
              <a:t>Israel et al. 2015; Zhang et al. 2022; Department </a:t>
            </a:r>
            <a:r>
              <a:rPr lang="de-DE"/>
              <a:t>of</a:t>
            </a:r>
            <a:r>
              <a:rPr lang="de-DE"/>
              <a:t> Education </a:t>
            </a:r>
            <a:r>
              <a:rPr lang="de-DE"/>
              <a:t>of</a:t>
            </a:r>
            <a:r>
              <a:rPr lang="de-DE"/>
              <a:t> </a:t>
            </a:r>
            <a:r>
              <a:rPr lang="de-DE"/>
              <a:t>the</a:t>
            </a:r>
            <a:r>
              <a:rPr lang="de-DE"/>
              <a:t> State </a:t>
            </a:r>
            <a:r>
              <a:rPr lang="de-DE"/>
              <a:t>of</a:t>
            </a:r>
            <a:r>
              <a:rPr lang="de-DE"/>
              <a:t> New Jersey o. J.</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Die vier Säulen des UDL-Curriculums</a:t>
            </a:r>
            <a:endParaRPr/>
          </a:p>
        </p:txBody>
      </p:sp>
      <p:sp>
        <p:nvSpPr>
          <p:cNvPr id="3" name="Textplatzhalter 2"/>
          <p:cNvSpPr>
            <a:spLocks noGrp="1"/>
          </p:cNvSpPr>
          <p:nvPr>
            <p:ph type="body" sz="quarter" idx="11"/>
          </p:nvPr>
        </p:nvSpPr>
        <p:spPr bwMode="auto"/>
        <p:txBody>
          <a:bodyPr/>
          <a:lstStyle/>
          <a:p>
            <a:pPr>
              <a:defRPr/>
            </a:pPr>
            <a:r>
              <a:rPr lang="de-DE"/>
              <a:t>Quelle:</a:t>
            </a:r>
            <a:br>
              <a:rPr lang="de-DE"/>
            </a:br>
            <a:r>
              <a:rPr lang="de-DE"/>
              <a:t>CAST 2011</a:t>
            </a:r>
            <a:endParaRP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2091167" y="1142362"/>
            <a:ext cx="8009665" cy="5040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de-DE"/>
              <a:t>Säule 1: Ziele</a:t>
            </a:r>
            <a:endParaRPr/>
          </a:p>
        </p:txBody>
      </p:sp>
      <p:sp>
        <p:nvSpPr>
          <p:cNvPr id="12" name="Textplatzhalter 11"/>
          <p:cNvSpPr>
            <a:spLocks noGrp="1"/>
          </p:cNvSpPr>
          <p:nvPr>
            <p:ph type="body" sz="quarter" idx="13"/>
          </p:nvPr>
        </p:nvSpPr>
        <p:spPr bwMode="auto"/>
        <p:txBody>
          <a:bodyPr/>
          <a:lstStyle/>
          <a:p>
            <a:pPr>
              <a:defRPr/>
            </a:pPr>
            <a:endParaRPr lang="de-DE"/>
          </a:p>
        </p:txBody>
      </p:sp>
      <p:sp>
        <p:nvSpPr>
          <p:cNvPr id="15" name="Inhaltsplatzhalter 5"/>
          <p:cNvSpPr>
            <a:spLocks noGrp="1"/>
          </p:cNvSpPr>
          <p:nvPr>
            <p:ph sz="quarter" idx="11"/>
          </p:nvPr>
        </p:nvSpPr>
        <p:spPr bwMode="auto">
          <a:xfrm>
            <a:off x="6203950" y="1233488"/>
            <a:ext cx="5850518" cy="2411412"/>
          </a:xfrm>
        </p:spPr>
        <p:txBody>
          <a:bodyPr/>
          <a:lstStyle/>
          <a:p>
            <a:pPr marL="125" indent="0">
              <a:spcBef>
                <a:spcPts val="700"/>
              </a:spcBef>
              <a:buNone/>
              <a:defRPr/>
            </a:pPr>
            <a:r>
              <a:rPr lang="de-DE" sz="1800" b="1"/>
              <a:t>Unterrichtsziel 1</a:t>
            </a:r>
            <a:endParaRPr/>
          </a:p>
          <a:p>
            <a:pPr marL="125" indent="0">
              <a:spcBef>
                <a:spcPts val="700"/>
              </a:spcBef>
              <a:buNone/>
              <a:defRPr/>
            </a:pPr>
            <a:r>
              <a:rPr lang="de-DE" sz="1800"/>
              <a:t>Die Lernenden können grundlegende Konzepte der Objektorientierung (z. B. Abstraktion, </a:t>
            </a:r>
            <a:r>
              <a:rPr lang="de-DE" sz="1800"/>
              <a:t>Datenkapse-lung</a:t>
            </a:r>
            <a:r>
              <a:rPr lang="de-DE" sz="1800"/>
              <a:t>, Wiederverwendung, Beziehungen, </a:t>
            </a:r>
            <a:r>
              <a:rPr lang="de-DE" sz="1800"/>
              <a:t>Polymorphis-mus</a:t>
            </a:r>
            <a:r>
              <a:rPr lang="de-DE" sz="1800"/>
              <a:t>) bei der Erstellung objektorientierter Modelle unter Verwendung der Unified Modelling Language (UML) sachgerecht anwenden</a:t>
            </a:r>
            <a:endParaRPr lang="de-DE"/>
          </a:p>
        </p:txBody>
      </p:sp>
      <p:sp>
        <p:nvSpPr>
          <p:cNvPr id="16" name="Inhaltsplatzhalter 6"/>
          <p:cNvSpPr>
            <a:spLocks noGrp="1"/>
          </p:cNvSpPr>
          <p:nvPr>
            <p:ph sz="quarter" idx="12"/>
          </p:nvPr>
        </p:nvSpPr>
        <p:spPr bwMode="auto">
          <a:xfrm>
            <a:off x="6203950" y="3860800"/>
            <a:ext cx="5850518" cy="2413000"/>
          </a:xfrm>
        </p:spPr>
        <p:txBody>
          <a:bodyPr/>
          <a:lstStyle/>
          <a:p>
            <a:pPr marL="125" indent="0">
              <a:spcBef>
                <a:spcPts val="700"/>
              </a:spcBef>
              <a:buNone/>
              <a:defRPr/>
            </a:pPr>
            <a:r>
              <a:rPr lang="de-DE" sz="1800" b="1"/>
              <a:t>Unterrichtsziel 2</a:t>
            </a:r>
            <a:endParaRPr/>
          </a:p>
          <a:p>
            <a:pPr marL="125" indent="0">
              <a:spcBef>
                <a:spcPts val="700"/>
              </a:spcBef>
              <a:buNone/>
              <a:defRPr/>
            </a:pPr>
            <a:r>
              <a:rPr lang="de-DE" sz="1800"/>
              <a:t>Die Lernenden demonstrieren ihr Wissen über grundlegende Konzepte der Objektorientierung </a:t>
            </a:r>
            <a:br>
              <a:rPr lang="de-DE" sz="1800"/>
            </a:br>
            <a:r>
              <a:rPr lang="de-DE" sz="1800"/>
              <a:t>(z. B. Abstraktion, Datenkapselung, </a:t>
            </a:r>
            <a:r>
              <a:rPr lang="de-DE" sz="1800"/>
              <a:t>Wiederverwen</a:t>
            </a:r>
            <a:r>
              <a:rPr lang="de-DE" sz="1800"/>
              <a:t>-dung, Beziehungen, Polymorphismus) bei der Erstellung objektorientierter Modelle</a:t>
            </a:r>
            <a:endParaRPr/>
          </a:p>
        </p:txBody>
      </p:sp>
      <p:sp>
        <p:nvSpPr>
          <p:cNvPr id="19" name="Inhaltsplatzhalter 1"/>
          <p:cNvSpPr>
            <a:spLocks noGrp="1"/>
          </p:cNvSpPr>
          <p:nvPr>
            <p:ph sz="quarter" idx="10"/>
          </p:nvPr>
        </p:nvSpPr>
        <p:spPr bwMode="auto">
          <a:xfrm>
            <a:off x="227013" y="1233488"/>
            <a:ext cx="5761037" cy="5040312"/>
          </a:xfrm>
        </p:spPr>
        <p:txBody>
          <a:bodyPr/>
          <a:lstStyle/>
          <a:p>
            <a:pPr marL="125" indent="0">
              <a:buNone/>
              <a:defRPr/>
            </a:pPr>
            <a:r>
              <a:rPr lang="de-DE" b="1"/>
              <a:t>Fragen</a:t>
            </a:r>
            <a:endParaRPr/>
          </a:p>
          <a:p>
            <a:pPr marL="319088" indent="-319088">
              <a:buFont typeface="+mj-lt"/>
              <a:buAutoNum type="arabicPeriod"/>
              <a:defRPr/>
            </a:pPr>
            <a:r>
              <a:rPr lang="de-DE"/>
              <a:t>Was sind Unterrichtsziele und wofür benötigen wir diese?</a:t>
            </a:r>
            <a:endParaRPr/>
          </a:p>
          <a:p>
            <a:pPr marL="319088" indent="-319088">
              <a:buFont typeface="+mj-lt"/>
              <a:buAutoNum type="arabicPeriod"/>
              <a:defRPr/>
            </a:pPr>
            <a:r>
              <a:rPr lang="de-DE"/>
              <a:t>Nebenstehende Unterrichtsziele sind gegeben:</a:t>
            </a:r>
            <a:endParaRPr/>
          </a:p>
          <a:p>
            <a:pPr marL="702900" lvl="1" indent="-342900">
              <a:buFont typeface="+mj-lt"/>
              <a:buAutoNum type="alphaLcParenR"/>
              <a:defRPr/>
            </a:pPr>
            <a:r>
              <a:rPr lang="de-DE"/>
              <a:t>Beschreiben Sie, inwiefern sich die Unterrichtsziele voneinander unterscheiden.</a:t>
            </a:r>
            <a:endParaRPr/>
          </a:p>
          <a:p>
            <a:pPr marL="702900" lvl="1" indent="-342900">
              <a:buFont typeface="+mj-lt"/>
              <a:buAutoNum type="alphaLcParenR"/>
              <a:defRPr/>
            </a:pPr>
            <a:r>
              <a:rPr lang="de-DE"/>
              <a:t>Begründen Sie, welches der Unterrichtsziele Sie für einen inklusiven Unterricht für geeigneter halten.</a:t>
            </a:r>
            <a:endParaRPr/>
          </a:p>
          <a:p>
            <a:pPr marL="363538" indent="-363538">
              <a:buFont typeface="+mj-lt"/>
              <a:buAutoNum type="arabicPeriod"/>
              <a:defRPr/>
            </a:pPr>
            <a:r>
              <a:rPr lang="de-DE"/>
              <a:t>Was nehmen Sie für sich mit, wenn es darum geht, Unterrichtsziele zu formulieren?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de-DE"/>
              <a:t>Säule 1: Ziele</a:t>
            </a:r>
            <a:endParaRPr/>
          </a:p>
        </p:txBody>
      </p:sp>
      <p:sp>
        <p:nvSpPr>
          <p:cNvPr id="12" name="Textplatzhalter 11"/>
          <p:cNvSpPr>
            <a:spLocks noGrp="1"/>
          </p:cNvSpPr>
          <p:nvPr>
            <p:ph type="body" sz="quarter" idx="13"/>
          </p:nvPr>
        </p:nvSpPr>
        <p:spPr bwMode="auto"/>
        <p:txBody>
          <a:bodyPr/>
          <a:lstStyle/>
          <a:p>
            <a:pPr>
              <a:defRPr/>
            </a:pPr>
            <a:r>
              <a:rPr lang="de-DE"/>
              <a:t>Quelle:</a:t>
            </a:r>
            <a:br>
              <a:rPr lang="de-DE"/>
            </a:br>
            <a:r>
              <a:rPr lang="de-DE"/>
              <a:t>CAST 2011</a:t>
            </a:r>
            <a:endParaRPr/>
          </a:p>
        </p:txBody>
      </p:sp>
      <p:sp>
        <p:nvSpPr>
          <p:cNvPr id="15" name="Inhaltsplatzhalter 5"/>
          <p:cNvSpPr>
            <a:spLocks noGrp="1"/>
          </p:cNvSpPr>
          <p:nvPr>
            <p:ph sz="quarter" idx="11"/>
          </p:nvPr>
        </p:nvSpPr>
        <p:spPr bwMode="auto">
          <a:xfrm>
            <a:off x="6203950" y="1233488"/>
            <a:ext cx="5850518" cy="2411412"/>
          </a:xfrm>
        </p:spPr>
        <p:txBody>
          <a:bodyPr/>
          <a:lstStyle/>
          <a:p>
            <a:pPr marL="125" indent="0">
              <a:spcBef>
                <a:spcPts val="700"/>
              </a:spcBef>
              <a:buNone/>
              <a:defRPr/>
            </a:pPr>
            <a:r>
              <a:rPr lang="de-DE" sz="1800" b="1">
                <a:solidFill>
                  <a:srgbClr val="BFBFBF"/>
                </a:solidFill>
              </a:rPr>
              <a:t>Unterrichtsziel 1</a:t>
            </a:r>
            <a:endParaRPr/>
          </a:p>
          <a:p>
            <a:pPr marL="125" indent="0">
              <a:spcBef>
                <a:spcPts val="700"/>
              </a:spcBef>
              <a:buNone/>
              <a:defRPr/>
            </a:pPr>
            <a:r>
              <a:rPr lang="de-DE" sz="1800">
                <a:solidFill>
                  <a:srgbClr val="BFBFBF"/>
                </a:solidFill>
              </a:rPr>
              <a:t>Die Lernenden können grundlegende Konzepte der Objektorientierung (z. B. Abstraktion, </a:t>
            </a:r>
            <a:r>
              <a:rPr lang="de-DE" sz="1800">
                <a:solidFill>
                  <a:srgbClr val="BFBFBF"/>
                </a:solidFill>
              </a:rPr>
              <a:t>Datenkapse-lung</a:t>
            </a:r>
            <a:r>
              <a:rPr lang="de-DE" sz="1800">
                <a:solidFill>
                  <a:srgbClr val="BFBFBF"/>
                </a:solidFill>
              </a:rPr>
              <a:t>, Wiederverwendung, Beziehungen, </a:t>
            </a:r>
            <a:r>
              <a:rPr lang="de-DE" sz="1800">
                <a:solidFill>
                  <a:srgbClr val="BFBFBF"/>
                </a:solidFill>
              </a:rPr>
              <a:t>Polymorphis-mus</a:t>
            </a:r>
            <a:r>
              <a:rPr lang="de-DE" sz="1800">
                <a:solidFill>
                  <a:srgbClr val="BFBFBF"/>
                </a:solidFill>
              </a:rPr>
              <a:t>) bei der Erstellung objektorientierter Modelle unter Verwendung der Unified Modelling Language (UML) sachgerecht anwenden</a:t>
            </a:r>
            <a:endParaRPr lang="de-DE">
              <a:solidFill>
                <a:srgbClr val="BFBFBF"/>
              </a:solidFill>
            </a:endParaRPr>
          </a:p>
        </p:txBody>
      </p:sp>
      <p:sp>
        <p:nvSpPr>
          <p:cNvPr id="16" name="Inhaltsplatzhalter 6"/>
          <p:cNvSpPr>
            <a:spLocks noGrp="1"/>
          </p:cNvSpPr>
          <p:nvPr>
            <p:ph sz="quarter" idx="12"/>
          </p:nvPr>
        </p:nvSpPr>
        <p:spPr bwMode="auto">
          <a:xfrm>
            <a:off x="6203950" y="3860800"/>
            <a:ext cx="5850518" cy="2413000"/>
          </a:xfrm>
        </p:spPr>
        <p:txBody>
          <a:bodyPr/>
          <a:lstStyle/>
          <a:p>
            <a:pPr marL="125" indent="0">
              <a:spcBef>
                <a:spcPts val="700"/>
              </a:spcBef>
              <a:buNone/>
              <a:defRPr/>
            </a:pPr>
            <a:r>
              <a:rPr lang="de-DE" sz="1800" b="1"/>
              <a:t>Unterrichtsziel 2</a:t>
            </a:r>
            <a:endParaRPr/>
          </a:p>
          <a:p>
            <a:pPr marL="125" indent="0">
              <a:spcBef>
                <a:spcPts val="700"/>
              </a:spcBef>
              <a:buNone/>
              <a:defRPr/>
            </a:pPr>
            <a:r>
              <a:rPr lang="de-DE" sz="1800" i="1"/>
              <a:t>Die Lernenden demonstrieren ihr Wissen über grundlegende Konzepte der Objektorientierung </a:t>
            </a:r>
            <a:br>
              <a:rPr lang="de-DE" sz="1800" i="1"/>
            </a:br>
            <a:r>
              <a:rPr lang="de-DE" sz="1800" i="1"/>
              <a:t>(z. B. Abstraktion, Datenkapselung, </a:t>
            </a:r>
            <a:r>
              <a:rPr lang="de-DE" sz="1800" i="1"/>
              <a:t>Wiederverwen</a:t>
            </a:r>
            <a:r>
              <a:rPr lang="de-DE" sz="1800" i="1"/>
              <a:t>-dung, Beziehungen, Polymorphismus) bei der Erstellung objektorientierter Modelle</a:t>
            </a:r>
            <a:endParaRPr/>
          </a:p>
        </p:txBody>
      </p:sp>
      <p:sp>
        <p:nvSpPr>
          <p:cNvPr id="19" name="Inhaltsplatzhalter 1"/>
          <p:cNvSpPr>
            <a:spLocks noGrp="1"/>
          </p:cNvSpPr>
          <p:nvPr>
            <p:ph sz="quarter" idx="10"/>
          </p:nvPr>
        </p:nvSpPr>
        <p:spPr bwMode="auto">
          <a:xfrm>
            <a:off x="227013" y="1233488"/>
            <a:ext cx="5761037" cy="5040312"/>
          </a:xfrm>
        </p:spPr>
        <p:txBody>
          <a:bodyPr/>
          <a:lstStyle/>
          <a:p>
            <a:pPr marL="125" indent="0">
              <a:spcBef>
                <a:spcPts val="300"/>
              </a:spcBef>
              <a:buNone/>
              <a:defRPr/>
            </a:pPr>
            <a:r>
              <a:rPr lang="de-DE" b="1"/>
              <a:t>Ziele</a:t>
            </a:r>
            <a:endParaRPr/>
          </a:p>
          <a:p>
            <a:pPr>
              <a:spcBef>
                <a:spcPts val="300"/>
              </a:spcBef>
              <a:defRPr/>
            </a:pPr>
            <a:r>
              <a:rPr lang="de-DE"/>
              <a:t>Ziele = Beschreibung von Lernerwartungen</a:t>
            </a:r>
            <a:endParaRPr/>
          </a:p>
          <a:p>
            <a:pPr>
              <a:spcBef>
                <a:spcPts val="300"/>
              </a:spcBef>
              <a:defRPr/>
            </a:pPr>
            <a:r>
              <a:rPr lang="de-DE"/>
              <a:t>Im Allgemeinen auf Standards ausgerichtet</a:t>
            </a:r>
            <a:endParaRPr/>
          </a:p>
          <a:p>
            <a:pPr>
              <a:spcBef>
                <a:spcPts val="300"/>
              </a:spcBef>
              <a:defRPr/>
            </a:pPr>
            <a:endParaRPr lang="de-DE"/>
          </a:p>
          <a:p>
            <a:pPr marL="125" indent="0">
              <a:spcBef>
                <a:spcPts val="300"/>
              </a:spcBef>
              <a:buNone/>
              <a:defRPr/>
            </a:pPr>
            <a:r>
              <a:rPr lang="de-DE" b="1"/>
              <a:t>Ziele aus der UDL-Perspektive</a:t>
            </a:r>
            <a:endParaRPr/>
          </a:p>
          <a:p>
            <a:pPr>
              <a:spcBef>
                <a:spcPts val="300"/>
              </a:spcBef>
              <a:defRPr/>
            </a:pPr>
            <a:r>
              <a:rPr lang="de-DE"/>
              <a:t>Ziele spiegeln Variabilität der Lernenden wider</a:t>
            </a:r>
            <a:endParaRPr/>
          </a:p>
          <a:p>
            <a:pPr>
              <a:spcBef>
                <a:spcPts val="300"/>
              </a:spcBef>
              <a:defRPr/>
            </a:pPr>
            <a:r>
              <a:rPr lang="de-DE"/>
              <a:t>Unterscheidung zwischen Zielen und Mitteln</a:t>
            </a:r>
            <a:endParaRPr/>
          </a:p>
          <a:p>
            <a:pPr>
              <a:spcBef>
                <a:spcPts val="300"/>
              </a:spcBef>
              <a:defRPr/>
            </a:pPr>
            <a:r>
              <a:rPr lang="de-DE"/>
              <a:t>Berücksichtigung aller drei Lernnetzwerke</a:t>
            </a:r>
            <a:endParaRPr/>
          </a:p>
          <a:p>
            <a:pPr>
              <a:spcBef>
                <a:spcPts val="300"/>
              </a:spcBef>
              <a:defRPr/>
            </a:pPr>
            <a:r>
              <a:rPr lang="de-DE"/>
              <a:t>Für alle Lernenden herausfordernd</a:t>
            </a:r>
            <a:endParaRPr/>
          </a:p>
          <a:p>
            <a:pPr>
              <a:spcBef>
                <a:spcPts val="300"/>
              </a:spcBef>
              <a:defRPr/>
            </a:pPr>
            <a:r>
              <a:rPr lang="de-DE"/>
              <a:t>Aktive Partizipation der Lernenden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Säule 2: Methoden</a:t>
            </a:r>
            <a:endParaRPr/>
          </a:p>
        </p:txBody>
      </p:sp>
      <p:sp>
        <p:nvSpPr>
          <p:cNvPr id="3" name="Inhaltsplatzhalter 2"/>
          <p:cNvSpPr>
            <a:spLocks noGrp="1"/>
          </p:cNvSpPr>
          <p:nvPr>
            <p:ph sz="quarter" idx="10"/>
          </p:nvPr>
        </p:nvSpPr>
        <p:spPr bwMode="auto"/>
        <p:txBody>
          <a:bodyPr/>
          <a:lstStyle/>
          <a:p>
            <a:pPr marL="125" indent="0">
              <a:buNone/>
              <a:defRPr/>
            </a:pPr>
            <a:r>
              <a:rPr lang="de-DE" b="1"/>
              <a:t>Methoden</a:t>
            </a:r>
            <a:endParaRPr/>
          </a:p>
          <a:p>
            <a:pPr>
              <a:defRPr/>
            </a:pPr>
            <a:r>
              <a:rPr lang="de-DE"/>
              <a:t>Unterrichtsentscheidungen, Ansätze, Verfahren oder Routinen zur Verbesserung oder Beschleunigung des Lernprozesses</a:t>
            </a:r>
            <a:endParaRPr/>
          </a:p>
          <a:p>
            <a:pPr>
              <a:defRPr/>
            </a:pPr>
            <a:r>
              <a:rPr lang="de-DE"/>
              <a:t>Differenzierung der Methode je nach Zielsetzung</a:t>
            </a:r>
            <a:endParaRPr/>
          </a:p>
          <a:p>
            <a:pPr marL="125" indent="0">
              <a:spcBef>
                <a:spcPts val="1400"/>
              </a:spcBef>
              <a:buNone/>
              <a:defRPr/>
            </a:pPr>
            <a:r>
              <a:rPr lang="de-DE" b="1"/>
              <a:t>Methoden aus der UDL-Perspektive</a:t>
            </a:r>
            <a:endParaRPr/>
          </a:p>
          <a:p>
            <a:pPr>
              <a:defRPr/>
            </a:pPr>
            <a:r>
              <a:rPr lang="de-DE"/>
              <a:t>Differenzierung basierend auf der Variabilität der Lernenden nach …</a:t>
            </a:r>
            <a:endParaRPr/>
          </a:p>
          <a:p>
            <a:pPr lvl="1">
              <a:defRPr/>
            </a:pPr>
            <a:r>
              <a:rPr lang="de-DE"/>
              <a:t>Kontext der Aufgabe</a:t>
            </a:r>
            <a:endParaRPr/>
          </a:p>
          <a:p>
            <a:pPr lvl="1">
              <a:defRPr/>
            </a:pPr>
            <a:r>
              <a:rPr lang="de-DE"/>
              <a:t>Sozio-emotionalen Ressourcen</a:t>
            </a:r>
            <a:endParaRPr/>
          </a:p>
          <a:p>
            <a:pPr lvl="1">
              <a:defRPr/>
            </a:pPr>
            <a:r>
              <a:rPr lang="de-DE"/>
              <a:t>Klassenraumklima</a:t>
            </a:r>
            <a:endParaRPr/>
          </a:p>
          <a:p>
            <a:pPr>
              <a:defRPr/>
            </a:pPr>
            <a:r>
              <a:rPr lang="de-DE"/>
              <a:t>Berücksichtigung aller drei Lernnetzwerke</a:t>
            </a:r>
            <a:endParaRPr/>
          </a:p>
          <a:p>
            <a:pPr>
              <a:defRPr/>
            </a:pPr>
            <a:r>
              <a:rPr lang="de-DE"/>
              <a:t>Kontinuierliche Überwachung der Lernenden mit Methodenadaption</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CAST 2011</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Säule 3: Material</a:t>
            </a:r>
            <a:endParaRPr/>
          </a:p>
        </p:txBody>
      </p:sp>
      <p:sp>
        <p:nvSpPr>
          <p:cNvPr id="3" name="Inhaltsplatzhalter 2"/>
          <p:cNvSpPr>
            <a:spLocks noGrp="1"/>
          </p:cNvSpPr>
          <p:nvPr>
            <p:ph sz="quarter" idx="10"/>
          </p:nvPr>
        </p:nvSpPr>
        <p:spPr bwMode="auto"/>
        <p:txBody>
          <a:bodyPr/>
          <a:lstStyle/>
          <a:p>
            <a:pPr marL="125" indent="0">
              <a:buNone/>
              <a:defRPr/>
            </a:pPr>
            <a:r>
              <a:rPr lang="de-DE" b="1"/>
              <a:t>Material</a:t>
            </a:r>
            <a:endParaRPr/>
          </a:p>
          <a:p>
            <a:pPr>
              <a:defRPr/>
            </a:pPr>
            <a:r>
              <a:rPr lang="de-DE"/>
              <a:t>Medien, die</a:t>
            </a:r>
            <a:endParaRPr/>
          </a:p>
          <a:p>
            <a:pPr marL="702900" lvl="1" indent="-342900">
              <a:buFont typeface="+mj-lt"/>
              <a:buAutoNum type="arabicPeriod"/>
              <a:defRPr/>
            </a:pPr>
            <a:r>
              <a:rPr lang="de-DE"/>
              <a:t>zur Präsentation von Lerninhalten oder</a:t>
            </a:r>
            <a:endParaRPr/>
          </a:p>
          <a:p>
            <a:pPr marL="702900" lvl="1" indent="-342900">
              <a:buFont typeface="+mj-lt"/>
              <a:buAutoNum type="arabicPeriod"/>
              <a:defRPr/>
            </a:pPr>
            <a:r>
              <a:rPr lang="de-DE"/>
              <a:t>zur Demonstration von Kompetenzerwerb durch Lernende verwendet werden</a:t>
            </a:r>
            <a:endParaRPr/>
          </a:p>
          <a:p>
            <a:pPr lvl="1">
              <a:defRPr/>
            </a:pPr>
            <a:endParaRPr lang="de-DE"/>
          </a:p>
          <a:p>
            <a:pPr marL="125" indent="0">
              <a:buNone/>
              <a:defRPr/>
            </a:pPr>
            <a:r>
              <a:rPr lang="de-DE" b="1"/>
              <a:t>Material aus der UDL-Perspektive</a:t>
            </a:r>
            <a:endParaRPr/>
          </a:p>
          <a:p>
            <a:pPr>
              <a:defRPr/>
            </a:pPr>
            <a:r>
              <a:rPr lang="de-DE"/>
              <a:t>Orientierung an Zielsetzung</a:t>
            </a:r>
            <a:endParaRPr/>
          </a:p>
          <a:p>
            <a:pPr>
              <a:defRPr/>
            </a:pPr>
            <a:r>
              <a:rPr lang="de-DE"/>
              <a:t>Anregung zur proaktiven Auseinandersetzung durch Lernende</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CAST 2011</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Säule 4: Bewertung</a:t>
            </a:r>
            <a:endParaRPr/>
          </a:p>
        </p:txBody>
      </p:sp>
      <p:sp>
        <p:nvSpPr>
          <p:cNvPr id="4" name="Inhaltsplatzhalter 3"/>
          <p:cNvSpPr>
            <a:spLocks noGrp="1"/>
          </p:cNvSpPr>
          <p:nvPr>
            <p:ph sz="quarter" idx="11"/>
          </p:nvPr>
        </p:nvSpPr>
        <p:spPr bwMode="auto"/>
        <p:txBody>
          <a:bodyPr>
            <a:normAutofit fontScale="92500"/>
          </a:bodyPr>
          <a:lstStyle/>
          <a:p>
            <a:pPr marL="125" indent="0">
              <a:buNone/>
              <a:defRPr/>
            </a:pPr>
            <a:r>
              <a:rPr lang="de-DE" b="1"/>
              <a:t>Bewertung</a:t>
            </a:r>
            <a:endParaRPr/>
          </a:p>
          <a:p>
            <a:pPr>
              <a:spcBef>
                <a:spcPts val="0"/>
              </a:spcBef>
              <a:defRPr/>
            </a:pPr>
            <a:r>
              <a:rPr lang="de-DE"/>
              <a:t>Prozess der Sammlung von Informationen über die Leistungen von Lernenden, um fundierte pädagogische Entscheidungen zu treffen</a:t>
            </a:r>
            <a:endParaRPr/>
          </a:p>
          <a:p>
            <a:pPr marL="125" indent="0">
              <a:buNone/>
              <a:defRPr/>
            </a:pPr>
            <a:r>
              <a:rPr lang="de-DE" b="1"/>
              <a:t>Bewertung aus der UDL-Perspektive</a:t>
            </a:r>
            <a:endParaRPr/>
          </a:p>
          <a:p>
            <a:pPr>
              <a:spcBef>
                <a:spcPts val="0"/>
              </a:spcBef>
              <a:defRPr/>
            </a:pPr>
            <a:r>
              <a:rPr lang="de-DE"/>
              <a:t>Verbesserung der Reliabilität und Aktualität zur Sicherstellung der Aussagekraft</a:t>
            </a:r>
            <a:endParaRPr/>
          </a:p>
          <a:p>
            <a:pPr>
              <a:spcBef>
                <a:spcPts val="0"/>
              </a:spcBef>
              <a:defRPr/>
            </a:pPr>
            <a:r>
              <a:rPr lang="de-DE"/>
              <a:t>Effektive UDL-Bewertungsfaktoren</a:t>
            </a:r>
            <a:endParaRPr/>
          </a:p>
          <a:p>
            <a:pPr lvl="1">
              <a:defRPr/>
            </a:pPr>
            <a:r>
              <a:rPr lang="de-DE"/>
              <a:t>Konzentration liegt auf </a:t>
            </a:r>
            <a:r>
              <a:rPr lang="de-DE" i="1"/>
              <a:t>Ziel</a:t>
            </a:r>
            <a:r>
              <a:rPr lang="de-DE"/>
              <a:t>, nicht auf dem </a:t>
            </a:r>
            <a:r>
              <a:rPr lang="de-DE" i="1"/>
              <a:t>Mittel</a:t>
            </a:r>
            <a:endParaRPr/>
          </a:p>
          <a:p>
            <a:pPr lvl="1">
              <a:defRPr/>
            </a:pPr>
            <a:r>
              <a:rPr lang="de-DE"/>
              <a:t>Sie sind fortlaufend und auf den Fortschritt der Lernenden ausgerichtet</a:t>
            </a:r>
            <a:endParaRPr/>
          </a:p>
          <a:p>
            <a:pPr lvl="1">
              <a:defRPr/>
            </a:pPr>
            <a:r>
              <a:rPr lang="de-DE"/>
              <a:t>Messen sowohl Produkt als auch Prozess</a:t>
            </a:r>
            <a:endParaRPr/>
          </a:p>
          <a:p>
            <a:pPr lvl="1">
              <a:defRPr/>
            </a:pPr>
            <a:r>
              <a:rPr lang="de-DE"/>
              <a:t>Flexibilität &gt; Starrheit</a:t>
            </a:r>
            <a:endParaRPr/>
          </a:p>
        </p:txBody>
      </p:sp>
      <p:sp>
        <p:nvSpPr>
          <p:cNvPr id="5" name="Textplatzhalter 4"/>
          <p:cNvSpPr>
            <a:spLocks noGrp="1"/>
          </p:cNvSpPr>
          <p:nvPr>
            <p:ph type="body" sz="quarter" idx="13"/>
          </p:nvPr>
        </p:nvSpPr>
        <p:spPr bwMode="auto"/>
        <p:txBody>
          <a:bodyPr/>
          <a:lstStyle/>
          <a:p>
            <a:pPr>
              <a:defRPr/>
            </a:pPr>
            <a:r>
              <a:rPr lang="de-DE"/>
              <a:t>Quelle: </a:t>
            </a:r>
            <a:br>
              <a:rPr lang="de-DE"/>
            </a:br>
            <a:r>
              <a:rPr lang="de-DE"/>
              <a:t>CAST 2011; </a:t>
            </a:r>
            <a:r>
              <a:rPr lang="de-DE"/>
              <a:t>Traxler</a:t>
            </a:r>
            <a:r>
              <a:rPr lang="de-DE"/>
              <a:t> 1985, S. 25</a:t>
            </a:r>
            <a:endParaRPr/>
          </a:p>
        </p:txBody>
      </p:sp>
      <p:pic>
        <p:nvPicPr>
          <p:cNvPr id="6" name="Inhaltsplatzhalter 2" descr="Inhaltsplatzhalter 2"/>
          <p:cNvPicPr>
            <a:picLocks noChangeAspect="1"/>
          </p:cNvPicPr>
          <p:nvPr/>
        </p:nvPicPr>
        <p:blipFill>
          <a:blip r:embed="rId3"/>
          <a:stretch/>
        </p:blipFill>
        <p:spPr bwMode="auto">
          <a:xfrm>
            <a:off x="368968" y="2313126"/>
            <a:ext cx="5406191" cy="2919342"/>
          </a:xfrm>
          <a:prstGeom prst="rect">
            <a:avLst/>
          </a:prstGeom>
          <a:ln w="12700">
            <a:miter lim="400000"/>
          </a:ln>
        </p:spPr>
      </p:pic>
      <p:sp>
        <p:nvSpPr>
          <p:cNvPr id="7" name="Inhaltsplatzhalter 5"/>
          <p:cNvSpPr txBox="1"/>
          <p:nvPr/>
        </p:nvSpPr>
        <p:spPr bwMode="auto">
          <a:xfrm>
            <a:off x="227010" y="1233486"/>
            <a:ext cx="5761038" cy="1194510"/>
          </a:xfrm>
          <a:prstGeom prst="rect">
            <a:avLst/>
          </a:prstGeom>
          <a:ln w="12700">
            <a:miter lim="400000"/>
          </a:ln>
        </p:spPr>
        <p:txBody>
          <a:bodyPr lIns="179999" tIns="179999" rIns="179999" bIns="179999">
            <a:spAutoFit/>
          </a:bodyPr>
          <a:lstStyle/>
          <a:p>
            <a:pPr indent="124" defTabSz="457200">
              <a:spcBef>
                <a:spcPts val="700"/>
              </a:spcBef>
              <a:defRPr b="1"/>
            </a:pPr>
            <a:r>
              <a:rPr lang="de-DE"/>
              <a:t>In welchem Zusammenhang steht die Karikatur mit dem pädagogischen UDL-Rahmen und der UDL-Säule „</a:t>
            </a:r>
            <a:r>
              <a:rPr lang="de-DE" i="1"/>
              <a:t>Bewertung“?</a:t>
            </a:r>
            <a:endParaRPr/>
          </a:p>
        </p:txBody>
      </p:sp>
      <p:sp>
        <p:nvSpPr>
          <p:cNvPr id="8" name="Inhaltsplatzhalter 5"/>
          <p:cNvSpPr txBox="1"/>
          <p:nvPr/>
        </p:nvSpPr>
        <p:spPr bwMode="auto">
          <a:xfrm>
            <a:off x="227010" y="5125451"/>
            <a:ext cx="5761040" cy="1148344"/>
          </a:xfrm>
          <a:prstGeom prst="rect">
            <a:avLst/>
          </a:prstGeom>
          <a:ln w="12700">
            <a:miter lim="400000"/>
          </a:ln>
        </p:spPr>
        <p:txBody>
          <a:bodyPr lIns="179999" tIns="179999" rIns="179999" bIns="179999">
            <a:spAutoFit/>
          </a:bodyPr>
          <a:lstStyle/>
          <a:p>
            <a:pPr indent="124" defTabSz="457200">
              <a:spcBef>
                <a:spcPts val="700"/>
              </a:spcBef>
              <a:defRPr sz="1700" b="1"/>
            </a:pPr>
            <a:r>
              <a:rPr lang="de-DE"/>
              <a:t>Zitat: </a:t>
            </a:r>
            <a:r>
              <a:rPr lang="de-DE" i="1"/>
              <a:t>„</a:t>
            </a:r>
            <a:r>
              <a:rPr lang="de-DE" b="0" i="1"/>
              <a:t>Zum Ziele einer gerechten Auslese lautet die Prüfungsaufgabe für sie alle gleich: Klettern Sie auf den Baum!“</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Zum Begriff „Inklusion“</a:t>
            </a:r>
            <a:endParaRPr/>
          </a:p>
        </p:txBody>
      </p:sp>
      <p:sp>
        <p:nvSpPr>
          <p:cNvPr id="3" name="Inhaltsplatzhalter 2"/>
          <p:cNvSpPr>
            <a:spLocks noGrp="1"/>
          </p:cNvSpPr>
          <p:nvPr>
            <p:ph sz="quarter" idx="10"/>
          </p:nvPr>
        </p:nvSpPr>
        <p:spPr bwMode="auto"/>
        <p:txBody>
          <a:bodyPr/>
          <a:lstStyle/>
          <a:p>
            <a:pPr>
              <a:defRPr/>
            </a:pPr>
            <a:r>
              <a:rPr lang="de-DE"/>
              <a:t>Höchst heterogen besetzter Begriff mit teilweise </a:t>
            </a:r>
            <a:r>
              <a:rPr lang="de-DE" b="1" i="1"/>
              <a:t>unterschiedlichen Bedeutungen</a:t>
            </a:r>
            <a:endParaRPr/>
          </a:p>
          <a:p>
            <a:pPr marL="630000" lvl="1" indent="-269999">
              <a:spcBef>
                <a:spcPts val="600"/>
              </a:spcBef>
              <a:buFont typeface="Courier New"/>
              <a:defRPr sz="1800"/>
            </a:pPr>
            <a:r>
              <a:rPr lang="de-DE" i="1"/>
              <a:t>Menschenrechtsbasierte, politische Forderung</a:t>
            </a:r>
            <a:endParaRPr/>
          </a:p>
          <a:p>
            <a:pPr marL="957599" lvl="2" indent="-237600">
              <a:spcBef>
                <a:spcPts val="500"/>
              </a:spcBef>
              <a:defRPr sz="1600"/>
            </a:pPr>
            <a:r>
              <a:rPr lang="de-DE"/>
              <a:t>Teilhabe auf allen gesellschaftlichen Ebenen</a:t>
            </a:r>
            <a:endParaRPr/>
          </a:p>
          <a:p>
            <a:pPr marL="957599" lvl="2" indent="-237600">
              <a:spcBef>
                <a:spcPts val="500"/>
              </a:spcBef>
              <a:defRPr sz="1600"/>
            </a:pPr>
            <a:r>
              <a:rPr lang="de-DE"/>
              <a:t>Forderung nach generellem Abbau von gesellschaftlichen Barrieren</a:t>
            </a:r>
            <a:endParaRPr/>
          </a:p>
          <a:p>
            <a:pPr marL="630000" lvl="1" indent="-269999">
              <a:spcBef>
                <a:spcPts val="600"/>
              </a:spcBef>
              <a:buFont typeface="Courier New"/>
              <a:defRPr sz="1800"/>
            </a:pPr>
            <a:r>
              <a:rPr lang="de-DE" i="1"/>
              <a:t>Bildungspolitischer Anspruch</a:t>
            </a:r>
            <a:endParaRPr/>
          </a:p>
          <a:p>
            <a:pPr marL="957599" lvl="2" indent="-237600">
              <a:spcBef>
                <a:spcPts val="500"/>
              </a:spcBef>
              <a:defRPr sz="1600"/>
            </a:pPr>
            <a:r>
              <a:rPr lang="de-DE"/>
              <a:t>Gemeinsame Bildung und Erziehung aller Lernenden</a:t>
            </a:r>
            <a:endParaRPr/>
          </a:p>
          <a:p>
            <a:pPr marL="957599" lvl="2" indent="-237600">
              <a:spcBef>
                <a:spcPts val="500"/>
              </a:spcBef>
              <a:defRPr sz="1600"/>
            </a:pPr>
            <a:r>
              <a:rPr lang="de-DE"/>
              <a:t>Abbau von Förderschulen</a:t>
            </a:r>
            <a:endParaRPr/>
          </a:p>
          <a:p>
            <a:pPr marL="957599" lvl="2" indent="-237600">
              <a:spcBef>
                <a:spcPts val="500"/>
              </a:spcBef>
              <a:defRPr sz="1600"/>
            </a:pPr>
            <a:r>
              <a:rPr lang="de-DE"/>
              <a:t>Aufnahme von Lernenden mit Förderbedarf in das Regelschulsystem</a:t>
            </a:r>
            <a:endParaRPr/>
          </a:p>
        </p:txBody>
      </p:sp>
      <p:sp>
        <p:nvSpPr>
          <p:cNvPr id="4" name="Inhaltsplatzhalter 3"/>
          <p:cNvSpPr>
            <a:spLocks noGrp="1"/>
          </p:cNvSpPr>
          <p:nvPr>
            <p:ph sz="quarter" idx="11"/>
          </p:nvPr>
        </p:nvSpPr>
        <p:spPr bwMode="auto"/>
        <p:txBody>
          <a:bodyPr/>
          <a:lstStyle/>
          <a:p>
            <a:pPr marL="630000" lvl="1" indent="-269999">
              <a:spcBef>
                <a:spcPts val="600"/>
              </a:spcBef>
              <a:buFont typeface="Courier New"/>
              <a:defRPr sz="1800" b="1"/>
            </a:pPr>
            <a:r>
              <a:rPr lang="de-DE" i="1"/>
              <a:t>Unterrichtspraktische Betrachtung</a:t>
            </a:r>
            <a:endParaRPr/>
          </a:p>
          <a:p>
            <a:pPr marL="957599" lvl="2">
              <a:spcBef>
                <a:spcPts val="500"/>
              </a:spcBef>
              <a:defRPr sz="1600" b="1"/>
            </a:pPr>
            <a:r>
              <a:rPr lang="de-DE" i="1"/>
              <a:t>gemeinsame Beschulung von Lernenden mit und ohne Behinderung</a:t>
            </a:r>
            <a:endParaRPr/>
          </a:p>
          <a:p>
            <a:pPr marL="957599" lvl="2">
              <a:spcBef>
                <a:spcPts val="500"/>
              </a:spcBef>
              <a:defRPr sz="1600" b="1"/>
            </a:pPr>
            <a:r>
              <a:rPr lang="de-DE" i="1"/>
              <a:t>wie kann gemeinsamer Unterricht für diese Gruppe aussehen?</a:t>
            </a:r>
            <a:endParaRPr/>
          </a:p>
          <a:p>
            <a:pPr marL="630000" lvl="1" indent="-269999">
              <a:spcBef>
                <a:spcPts val="600"/>
              </a:spcBef>
              <a:buFont typeface="Courier New"/>
              <a:defRPr sz="1800"/>
            </a:pPr>
            <a:r>
              <a:rPr lang="de-DE" i="1"/>
              <a:t>Menschenrechtsbasierte, pädagogische Forderung</a:t>
            </a:r>
            <a:endParaRPr/>
          </a:p>
          <a:p>
            <a:pPr marL="957599" lvl="2" indent="-237600">
              <a:spcBef>
                <a:spcPts val="500"/>
              </a:spcBef>
              <a:defRPr sz="1600"/>
            </a:pPr>
            <a:r>
              <a:rPr lang="de-DE"/>
              <a:t>Kritik am reinen Fokus auf Behinderungen, stattdessen Berücksichtigung weiterer sozialer Differenzkategorien</a:t>
            </a:r>
            <a:endParaRPr/>
          </a:p>
          <a:p>
            <a:pPr marL="630000" lvl="1" indent="-269999">
              <a:spcBef>
                <a:spcPts val="600"/>
              </a:spcBef>
              <a:buFont typeface="Courier New"/>
              <a:defRPr sz="1800"/>
            </a:pPr>
            <a:r>
              <a:rPr lang="de-DE" i="1"/>
              <a:t>Sozialwissenschaftliche Betrachtung</a:t>
            </a:r>
            <a:endParaRPr/>
          </a:p>
          <a:p>
            <a:pPr marL="957599" lvl="2" indent="-237600">
              <a:spcBef>
                <a:spcPts val="500"/>
              </a:spcBef>
              <a:defRPr sz="1600"/>
            </a:pPr>
            <a:r>
              <a:rPr lang="de-DE"/>
              <a:t>Inklusion nur durch Exklusion denkbar</a:t>
            </a:r>
            <a:endParaRPr/>
          </a:p>
          <a:p>
            <a:pPr marL="957599" lvl="2" indent="-237600">
              <a:spcBef>
                <a:spcPts val="500"/>
              </a:spcBef>
              <a:defRPr sz="1600"/>
            </a:pPr>
            <a:r>
              <a:rPr lang="de-DE"/>
              <a:t>Beschreibung gesellschaftskonstitutiver Prozesse, die in der Schule wirksam sind</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Budde 2018, S. 49ff.</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Universal Design for Learning (UDL)</a:t>
            </a:r>
            <a:endParaRPr/>
          </a:p>
        </p:txBody>
      </p:sp>
      <p:sp>
        <p:nvSpPr>
          <p:cNvPr id="3" name="Textplatzhalter 2"/>
          <p:cNvSpPr>
            <a:spLocks noGrp="1"/>
          </p:cNvSpPr>
          <p:nvPr>
            <p:ph type="body" sz="quarter" idx="11"/>
          </p:nvPr>
        </p:nvSpPr>
        <p:spPr bwMode="auto"/>
        <p:txBody>
          <a:bodyPr/>
          <a:lstStyle/>
          <a:p>
            <a:pPr>
              <a:defRPr/>
            </a:pPr>
            <a:r>
              <a:rPr lang="de-DE"/>
              <a:t>Quelle:</a:t>
            </a:r>
            <a:br>
              <a:rPr lang="de-DE"/>
            </a:br>
            <a:r>
              <a:rPr lang="de-DE"/>
              <a:t>CAST 2018</a:t>
            </a:r>
            <a:endParaRPr/>
          </a:p>
        </p:txBody>
      </p:sp>
      <p:pic>
        <p:nvPicPr>
          <p:cNvPr id="4" name="Inhaltsplatzhalter 22" descr="Inhaltsplatzhalter 22"/>
          <p:cNvPicPr>
            <a:picLocks noChangeAspect="1"/>
          </p:cNvPicPr>
          <p:nvPr/>
        </p:nvPicPr>
        <p:blipFill>
          <a:blip r:embed="rId3"/>
          <a:srcRect l="8233" t="4293" r="8585" b="0"/>
          <a:stretch/>
        </p:blipFill>
        <p:spPr bwMode="auto">
          <a:xfrm>
            <a:off x="5051500" y="1074472"/>
            <a:ext cx="6990111" cy="5687325"/>
          </a:xfrm>
          <a:prstGeom prst="rect">
            <a:avLst/>
          </a:prstGeom>
          <a:ln w="12700">
            <a:miter lim="400000"/>
          </a:ln>
        </p:spPr>
      </p:pic>
      <p:sp>
        <p:nvSpPr>
          <p:cNvPr id="5" name="Rechteck 7"/>
          <p:cNvSpPr/>
          <p:nvPr/>
        </p:nvSpPr>
        <p:spPr bwMode="auto">
          <a:xfrm>
            <a:off x="436227" y="2413795"/>
            <a:ext cx="11482722" cy="895619"/>
          </a:xfrm>
          <a:prstGeom prst="rect">
            <a:avLst/>
          </a:prstGeom>
          <a:ln>
            <a:solidFill>
              <a:srgbClr val="000000"/>
            </a:solidFill>
          </a:ln>
        </p:spPr>
        <p:txBody>
          <a:bodyPr lIns="45719" rIns="45719"/>
          <a:lstStyle/>
          <a:p>
            <a:pPr>
              <a:spcBef>
                <a:spcPts val="500"/>
              </a:spcBef>
              <a:defRPr sz="1400" b="1"/>
            </a:pPr>
            <a:r>
              <a:rPr lang="de-DE" sz="1600"/>
              <a:t>Zugang</a:t>
            </a:r>
            <a:endParaRPr/>
          </a:p>
          <a:p>
            <a:pPr marL="171450" indent="-171450">
              <a:spcBef>
                <a:spcPts val="500"/>
              </a:spcBef>
              <a:buSzPct val="100000"/>
              <a:buFont typeface="Arial"/>
              <a:buChar char="•"/>
              <a:defRPr sz="1400"/>
            </a:pPr>
            <a:r>
              <a:rPr lang="de-DE" sz="1600"/>
              <a:t>Leitlinien, die den Zugang zum Lernziel </a:t>
            </a:r>
            <a:br>
              <a:rPr lang="de-DE" sz="1600"/>
            </a:br>
            <a:r>
              <a:rPr lang="de-DE" sz="1600"/>
              <a:t>verbessern</a:t>
            </a:r>
            <a:endParaRPr/>
          </a:p>
          <a:p>
            <a:pPr algn="just">
              <a:defRPr sz="1400"/>
            </a:pPr>
            <a:endParaRPr sz="1600"/>
          </a:p>
        </p:txBody>
      </p:sp>
      <p:sp>
        <p:nvSpPr>
          <p:cNvPr id="6" name="Rechteck 8"/>
          <p:cNvSpPr/>
          <p:nvPr/>
        </p:nvSpPr>
        <p:spPr bwMode="auto">
          <a:xfrm>
            <a:off x="436227" y="3313642"/>
            <a:ext cx="11482722" cy="1302149"/>
          </a:xfrm>
          <a:prstGeom prst="rect">
            <a:avLst/>
          </a:prstGeom>
          <a:ln>
            <a:solidFill>
              <a:srgbClr val="000000"/>
            </a:solidFill>
          </a:ln>
        </p:spPr>
        <p:txBody>
          <a:bodyPr lIns="45719" rIns="45719"/>
          <a:lstStyle/>
          <a:p>
            <a:pPr>
              <a:spcBef>
                <a:spcPts val="500"/>
              </a:spcBef>
              <a:defRPr sz="1400" b="1"/>
            </a:pPr>
            <a:r>
              <a:rPr lang="de-DE" sz="1600"/>
              <a:t>Entwicklung</a:t>
            </a:r>
            <a:endParaRPr/>
          </a:p>
          <a:p>
            <a:pPr marL="171450" indent="-171450">
              <a:spcBef>
                <a:spcPts val="500"/>
              </a:spcBef>
              <a:buSzPct val="100000"/>
              <a:buFont typeface="Arial"/>
              <a:buChar char="•"/>
              <a:defRPr sz="1400"/>
            </a:pPr>
            <a:r>
              <a:rPr lang="de-DE" sz="1600"/>
              <a:t>Leitlinien, die die Entwicklung eines Lernziels </a:t>
            </a:r>
            <a:br>
              <a:rPr lang="de-DE" sz="1600"/>
            </a:br>
            <a:r>
              <a:rPr lang="de-DE" sz="1600"/>
              <a:t>verbessern</a:t>
            </a:r>
            <a:endParaRPr/>
          </a:p>
          <a:p>
            <a:pPr algn="just">
              <a:defRPr sz="1400"/>
            </a:pPr>
            <a:endParaRPr sz="1600"/>
          </a:p>
        </p:txBody>
      </p:sp>
      <p:sp>
        <p:nvSpPr>
          <p:cNvPr id="7" name="Rechteck 9"/>
          <p:cNvSpPr/>
          <p:nvPr/>
        </p:nvSpPr>
        <p:spPr bwMode="auto">
          <a:xfrm>
            <a:off x="436226" y="4620019"/>
            <a:ext cx="11482723" cy="1092995"/>
          </a:xfrm>
          <a:prstGeom prst="rect">
            <a:avLst/>
          </a:prstGeom>
          <a:ln>
            <a:solidFill>
              <a:srgbClr val="000000"/>
            </a:solidFill>
          </a:ln>
        </p:spPr>
        <p:txBody>
          <a:bodyPr lIns="45719" rIns="45719"/>
          <a:lstStyle/>
          <a:p>
            <a:pPr>
              <a:spcBef>
                <a:spcPts val="500"/>
              </a:spcBef>
              <a:defRPr sz="1400" b="1"/>
            </a:pPr>
            <a:r>
              <a:rPr lang="de-DE" sz="1600"/>
              <a:t>Verinnerlichung</a:t>
            </a:r>
            <a:endParaRPr/>
          </a:p>
          <a:p>
            <a:pPr marL="171450" indent="-171450">
              <a:spcBef>
                <a:spcPts val="500"/>
              </a:spcBef>
              <a:buSzPct val="100000"/>
              <a:buFont typeface="Arial"/>
              <a:buChar char="•"/>
              <a:defRPr sz="1400"/>
            </a:pPr>
            <a:r>
              <a:rPr lang="de-DE" sz="1600"/>
              <a:t>Leitlinien zur Stärkung der Lernenden beim </a:t>
            </a:r>
            <a:br>
              <a:rPr lang="de-DE" sz="1600"/>
            </a:br>
            <a:r>
              <a:rPr lang="de-DE" sz="1600"/>
              <a:t>Erwerb von Kompetenzen</a:t>
            </a:r>
            <a:endParaRPr/>
          </a:p>
          <a:p>
            <a:pPr algn="just">
              <a:defRPr sz="1400"/>
            </a:pPr>
            <a:endParaRP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Universal Design for Learning (UDL)</a:t>
            </a:r>
            <a:endParaRPr/>
          </a:p>
        </p:txBody>
      </p:sp>
      <p:sp>
        <p:nvSpPr>
          <p:cNvPr id="3" name="Textplatzhalter 2"/>
          <p:cNvSpPr>
            <a:spLocks noGrp="1"/>
          </p:cNvSpPr>
          <p:nvPr>
            <p:ph type="body" sz="quarter" idx="11"/>
          </p:nvPr>
        </p:nvSpPr>
        <p:spPr bwMode="auto"/>
        <p:txBody>
          <a:bodyPr/>
          <a:lstStyle/>
          <a:p>
            <a:pPr>
              <a:defRPr/>
            </a:pPr>
            <a:r>
              <a:rPr lang="de-DE"/>
              <a:t>Quelle: </a:t>
            </a:r>
            <a:br>
              <a:rPr lang="de-DE"/>
            </a:br>
            <a:r>
              <a:rPr lang="de-DE" u="sng">
                <a:hlinkClick r:id="rId3" tooltip="https://udlguidelines.cast.org/"/>
              </a:rPr>
              <a:t>https://udlguidelines.cast.org/</a:t>
            </a:r>
            <a:endParaRPr lang="de-DE"/>
          </a:p>
        </p:txBody>
      </p:sp>
      <p:pic>
        <p:nvPicPr>
          <p:cNvPr id="4" name="Grafik 3" descr="Ein Bild, das Text, Screenshot, Website, Webseite enthält.&#10;&#10;Automatisch generierte Beschreibung">
            <a:hlinkClick r:id="rId3"/>
          </p:cNvPr>
          <p:cNvPicPr>
            <a:picLocks noChangeAspect="1"/>
          </p:cNvPicPr>
          <p:nvPr/>
        </p:nvPicPr>
        <p:blipFill>
          <a:blip r:embed="rId4"/>
          <a:stretch/>
        </p:blipFill>
        <p:spPr bwMode="auto">
          <a:xfrm>
            <a:off x="1867100" y="1020069"/>
            <a:ext cx="8457800" cy="524271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Erkennungsnetzwerke – Das „Was“ des Lernens</a:t>
            </a:r>
            <a:endParaRPr/>
          </a:p>
        </p:txBody>
      </p:sp>
      <p:sp>
        <p:nvSpPr>
          <p:cNvPr id="3" name="Inhaltsplatzhalter 2"/>
          <p:cNvSpPr>
            <a:spLocks noGrp="1"/>
          </p:cNvSpPr>
          <p:nvPr>
            <p:ph sz="quarter" idx="10"/>
          </p:nvPr>
        </p:nvSpPr>
        <p:spPr bwMode="auto"/>
        <p:txBody>
          <a:bodyPr>
            <a:normAutofit fontScale="92500" lnSpcReduction="20000"/>
          </a:bodyPr>
          <a:lstStyle/>
          <a:p>
            <a:pPr marL="125" indent="0">
              <a:lnSpc>
                <a:spcPct val="120000"/>
              </a:lnSpc>
              <a:spcBef>
                <a:spcPts val="300"/>
              </a:spcBef>
              <a:buNone/>
              <a:defRPr/>
            </a:pPr>
            <a:r>
              <a:rPr lang="de-DE" b="1"/>
              <a:t>Definition</a:t>
            </a:r>
            <a:endParaRPr/>
          </a:p>
          <a:p>
            <a:pPr>
              <a:lnSpc>
                <a:spcPct val="120000"/>
              </a:lnSpc>
              <a:spcBef>
                <a:spcPts val="300"/>
              </a:spcBef>
              <a:defRPr/>
            </a:pPr>
            <a:r>
              <a:rPr lang="de-DE"/>
              <a:t>Zuständig dafür, wie Lernende Informationen in der Umgebung wahrnehmen und in </a:t>
            </a:r>
            <a:br>
              <a:rPr lang="de-DE"/>
            </a:br>
            <a:r>
              <a:rPr lang="de-DE"/>
              <a:t>verwertbares Wissen umwandeln</a:t>
            </a:r>
            <a:endParaRPr/>
          </a:p>
          <a:p>
            <a:pPr marL="125" indent="0">
              <a:lnSpc>
                <a:spcPct val="120000"/>
              </a:lnSpc>
              <a:spcBef>
                <a:spcPts val="300"/>
              </a:spcBef>
              <a:buNone/>
              <a:defRPr/>
            </a:pPr>
            <a:r>
              <a:rPr lang="de-DE" b="1"/>
              <a:t>Mögliche Barrieren</a:t>
            </a:r>
            <a:endParaRPr/>
          </a:p>
          <a:p>
            <a:pPr>
              <a:lnSpc>
                <a:spcPct val="120000"/>
              </a:lnSpc>
              <a:spcBef>
                <a:spcPts val="300"/>
              </a:spcBef>
              <a:defRPr/>
            </a:pPr>
            <a:r>
              <a:rPr lang="de-DE"/>
              <a:t>Präsentationsformat erfordert besondere Anstrengung oder Unterstützung</a:t>
            </a:r>
            <a:endParaRPr/>
          </a:p>
          <a:p>
            <a:pPr>
              <a:lnSpc>
                <a:spcPct val="120000"/>
              </a:lnSpc>
              <a:spcBef>
                <a:spcPts val="300"/>
              </a:spcBef>
              <a:defRPr/>
            </a:pPr>
            <a:r>
              <a:rPr lang="de-DE"/>
              <a:t>Unterschiedlich ausgeprägtes Verständnis von Sachverhalten durch unterschiedliche Darstellungsformen</a:t>
            </a:r>
            <a:endParaRPr/>
          </a:p>
          <a:p>
            <a:pPr>
              <a:lnSpc>
                <a:spcPct val="120000"/>
              </a:lnSpc>
              <a:spcBef>
                <a:spcPts val="300"/>
              </a:spcBef>
              <a:defRPr/>
            </a:pPr>
            <a:r>
              <a:rPr lang="de-DE"/>
              <a:t>Unterschiedlich ausgeprägte Informationsverarbeitungskompetenzen</a:t>
            </a:r>
            <a:endParaRPr/>
          </a:p>
          <a:p>
            <a:pPr marL="125" indent="0">
              <a:lnSpc>
                <a:spcPct val="120000"/>
              </a:lnSpc>
              <a:spcBef>
                <a:spcPts val="300"/>
              </a:spcBef>
              <a:buNone/>
              <a:defRPr/>
            </a:pPr>
            <a:r>
              <a:rPr lang="de-DE" b="1"/>
              <a:t>Prinzipien</a:t>
            </a:r>
            <a:endParaRPr/>
          </a:p>
          <a:p>
            <a:pPr marL="363538" indent="-363538">
              <a:lnSpc>
                <a:spcPct val="120000"/>
              </a:lnSpc>
              <a:spcBef>
                <a:spcPts val="300"/>
              </a:spcBef>
              <a:buFont typeface="+mj-lt"/>
              <a:buAutoNum type="arabicPeriod"/>
              <a:defRPr/>
            </a:pPr>
            <a:r>
              <a:rPr lang="de-DE"/>
              <a:t>Perzeptionsmöglichkeiten</a:t>
            </a:r>
            <a:endParaRPr/>
          </a:p>
          <a:p>
            <a:pPr marL="363538" indent="-363538">
              <a:lnSpc>
                <a:spcPct val="120000"/>
              </a:lnSpc>
              <a:spcBef>
                <a:spcPts val="300"/>
              </a:spcBef>
              <a:buFont typeface="+mj-lt"/>
              <a:buAutoNum type="arabicPeriod"/>
              <a:defRPr/>
            </a:pPr>
            <a:r>
              <a:rPr lang="de-DE"/>
              <a:t>Möglichkeiten für Sprache und Symbole</a:t>
            </a:r>
            <a:endParaRPr/>
          </a:p>
          <a:p>
            <a:pPr marL="363538" indent="-363538">
              <a:lnSpc>
                <a:spcPct val="120000"/>
              </a:lnSpc>
              <a:spcBef>
                <a:spcPts val="300"/>
              </a:spcBef>
              <a:buFont typeface="+mj-lt"/>
              <a:buAutoNum type="arabicPeriod"/>
              <a:defRPr/>
            </a:pPr>
            <a:r>
              <a:rPr lang="de-DE"/>
              <a:t>Verständnismöglichkeiten</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CAST 2018</a:t>
            </a:r>
            <a:endParaRPr/>
          </a:p>
        </p:txBody>
      </p:sp>
      <p:pic>
        <p:nvPicPr>
          <p:cNvPr id="5" name="Grafik 4" descr="Grafik 4"/>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Erkennungsnetzwerke – Das „Was“ des Lernens</a:t>
            </a:r>
            <a:endParaRPr/>
          </a:p>
        </p:txBody>
      </p:sp>
      <p:sp>
        <p:nvSpPr>
          <p:cNvPr id="3" name="Inhaltsplatzhalter 2"/>
          <p:cNvSpPr>
            <a:spLocks noGrp="1"/>
          </p:cNvSpPr>
          <p:nvPr>
            <p:ph sz="quarter" idx="10"/>
          </p:nvPr>
        </p:nvSpPr>
        <p:spPr bwMode="auto"/>
        <p:txBody>
          <a:bodyPr/>
          <a:lstStyle/>
          <a:p>
            <a:pPr marL="125" indent="0">
              <a:buNone/>
              <a:defRPr/>
            </a:pPr>
            <a:r>
              <a:rPr lang="de-DE" b="1"/>
              <a:t>Prinzip 1: Perzeptionsmöglichkeiten</a:t>
            </a:r>
            <a:endParaRPr/>
          </a:p>
          <a:p>
            <a:pPr>
              <a:defRPr/>
            </a:pPr>
            <a:r>
              <a:rPr lang="de-DE"/>
              <a:t>Informatische Sachverhalte durch Lernvideos vermitteln</a:t>
            </a:r>
            <a:endParaRPr/>
          </a:p>
          <a:p>
            <a:pPr lvl="1">
              <a:defRPr/>
            </a:pPr>
            <a:r>
              <a:rPr lang="de-DE" b="1"/>
              <a:t>Zusätzlich</a:t>
            </a:r>
            <a:r>
              <a:rPr lang="de-DE"/>
              <a:t>: Nutzung von Untertiteln zur Förderung gehörloser Lernender und Lernender, </a:t>
            </a:r>
            <a:br>
              <a:rPr lang="de-DE"/>
            </a:br>
            <a:r>
              <a:rPr lang="de-DE"/>
              <a:t>deren Muttersprache nicht Deutsch ist</a:t>
            </a:r>
            <a:endParaRPr/>
          </a:p>
          <a:p>
            <a:pPr>
              <a:defRPr/>
            </a:pPr>
            <a:r>
              <a:rPr lang="de-DE"/>
              <a:t>Codebeispiele in verschiedenen Formaten zur Verfügung stellen</a:t>
            </a:r>
            <a:endParaRPr/>
          </a:p>
          <a:p>
            <a:pPr lvl="1">
              <a:defRPr/>
            </a:pPr>
            <a:r>
              <a:rPr lang="de-DE"/>
              <a:t>Als Java-Quelltext</a:t>
            </a:r>
            <a:endParaRPr/>
          </a:p>
          <a:p>
            <a:pPr lvl="1">
              <a:defRPr/>
            </a:pPr>
            <a:r>
              <a:rPr lang="de-DE"/>
              <a:t>Als Diagramm (z. B. UML-Klassendiagramm, Datenflussdiagramm, Programmablaufplan)</a:t>
            </a:r>
            <a:endParaRPr/>
          </a:p>
          <a:p>
            <a:pPr lvl="1">
              <a:defRPr/>
            </a:pPr>
            <a:r>
              <a:rPr lang="de-DE"/>
              <a:t>Textualisierte Sprachform</a:t>
            </a:r>
            <a:endParaRPr/>
          </a:p>
          <a:p>
            <a:pPr lvl="1">
              <a:defRPr/>
            </a:pPr>
            <a:r>
              <a:rPr lang="de-DE"/>
              <a:t>Physische Repräsentationen</a:t>
            </a:r>
            <a:endParaRPr/>
          </a:p>
        </p:txBody>
      </p:sp>
      <p:sp>
        <p:nvSpPr>
          <p:cNvPr id="4" name="Textplatzhalter 3"/>
          <p:cNvSpPr>
            <a:spLocks noGrp="1"/>
          </p:cNvSpPr>
          <p:nvPr>
            <p:ph type="body" sz="quarter" idx="11"/>
          </p:nvPr>
        </p:nvSpPr>
        <p:spPr bwMode="auto"/>
        <p:txBody>
          <a:bodyPr/>
          <a:lstStyle/>
          <a:p>
            <a:pPr>
              <a:defRPr/>
            </a:pPr>
            <a:r>
              <a:rPr lang="de-DE"/>
              <a:t>Quellen: </a:t>
            </a:r>
            <a:endParaRPr/>
          </a:p>
          <a:p>
            <a:pPr>
              <a:defRPr/>
            </a:pPr>
            <a:r>
              <a:rPr lang="de-DE"/>
              <a:t>Israel und Ray 2017; Israel et al. 2017</a:t>
            </a:r>
            <a:endParaRPr/>
          </a:p>
        </p:txBody>
      </p:sp>
      <p:pic>
        <p:nvPicPr>
          <p:cNvPr id="5" name="Grafik 4" descr="Grafik 4"/>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de-DE"/>
              <a:t>Erkennungsnetzwerke – Das „Was“ des Lernens</a:t>
            </a:r>
            <a:endParaRPr/>
          </a:p>
        </p:txBody>
      </p:sp>
      <p:sp>
        <p:nvSpPr>
          <p:cNvPr id="7" name="Inhaltsplatzhalter 6"/>
          <p:cNvSpPr>
            <a:spLocks noGrp="1"/>
          </p:cNvSpPr>
          <p:nvPr>
            <p:ph sz="quarter" idx="10"/>
          </p:nvPr>
        </p:nvSpPr>
        <p:spPr bwMode="auto"/>
        <p:txBody>
          <a:bodyPr/>
          <a:lstStyle/>
          <a:p>
            <a:pPr marL="125" indent="0">
              <a:buNone/>
              <a:defRPr/>
            </a:pPr>
            <a:r>
              <a:rPr lang="de-DE" b="1"/>
              <a:t>Prinzip 2: Möglichkeiten für Sprache und Symbole</a:t>
            </a:r>
            <a:endParaRPr/>
          </a:p>
          <a:p>
            <a:pPr>
              <a:defRPr/>
            </a:pPr>
            <a:r>
              <a:rPr lang="de-DE"/>
              <a:t>Informatische Sachverhalte sowohl in sprachlicher als auch nicht-sprachlicher </a:t>
            </a:r>
            <a:br>
              <a:rPr lang="de-DE"/>
            </a:br>
            <a:r>
              <a:rPr lang="de-DE"/>
              <a:t>Form präsentieren</a:t>
            </a:r>
            <a:endParaRPr/>
          </a:p>
          <a:p>
            <a:pPr lvl="1">
              <a:defRPr/>
            </a:pPr>
            <a:r>
              <a:rPr lang="de-DE"/>
              <a:t>Das Konzept von Koordinationsebenen </a:t>
            </a:r>
            <a:br>
              <a:rPr lang="de-DE"/>
            </a:br>
            <a:r>
              <a:rPr lang="de-DE"/>
              <a:t>von Sprites in Scratch: </a:t>
            </a:r>
            <a:br>
              <a:rPr lang="de-DE"/>
            </a:br>
            <a:r>
              <a:rPr lang="de-DE"/>
              <a:t>sprachlich – grafisch – gestisch</a:t>
            </a:r>
            <a:endParaRPr/>
          </a:p>
          <a:p>
            <a:pPr>
              <a:defRPr/>
            </a:pPr>
            <a:r>
              <a:rPr lang="de-DE"/>
              <a:t>Vokabular durch Unterstützungsangebote verdeutlichen (z. B. Definitionen, Erklärungen, Illustrationen, Übersetzungen)</a:t>
            </a:r>
            <a:endParaRPr/>
          </a:p>
          <a:p>
            <a:pPr lvl="1">
              <a:defRPr/>
            </a:pPr>
            <a:r>
              <a:rPr lang="de-DE"/>
              <a:t>API: </a:t>
            </a:r>
            <a:r>
              <a:rPr lang="de-DE"/>
              <a:t>Application</a:t>
            </a:r>
            <a:r>
              <a:rPr lang="de-DE"/>
              <a:t> Programming Interface – Programmierschnittstelle vs.  zu  unterscheiden von OOP-Schnittstellen</a:t>
            </a:r>
            <a:endParaRPr/>
          </a:p>
        </p:txBody>
      </p:sp>
      <p:sp>
        <p:nvSpPr>
          <p:cNvPr id="10" name="Inhaltsplatzhalter 9"/>
          <p:cNvSpPr>
            <a:spLocks noGrp="1"/>
          </p:cNvSpPr>
          <p:nvPr>
            <p:ph sz="quarter" idx="11"/>
          </p:nvPr>
        </p:nvSpPr>
        <p:spPr bwMode="auto"/>
        <p:txBody>
          <a:bodyPr/>
          <a:lstStyle/>
          <a:p>
            <a:pPr marL="125" indent="0">
              <a:spcBef>
                <a:spcPts val="700"/>
              </a:spcBef>
              <a:buNone/>
              <a:defRPr/>
            </a:pPr>
            <a:r>
              <a:rPr lang="de-DE" b="1"/>
              <a:t>Prinzip 3: </a:t>
            </a:r>
            <a:br>
              <a:rPr lang="de-DE" b="1"/>
            </a:br>
            <a:r>
              <a:rPr lang="de-DE" b="1"/>
              <a:t>Verständnismöglichkeiten</a:t>
            </a:r>
            <a:endParaRPr/>
          </a:p>
          <a:p>
            <a:pPr>
              <a:spcBef>
                <a:spcPts val="700"/>
              </a:spcBef>
              <a:defRPr/>
            </a:pPr>
            <a:r>
              <a:rPr lang="de-DE"/>
              <a:t>Inhalte mit Vorkenntnissen </a:t>
            </a:r>
            <a:br>
              <a:rPr lang="de-DE"/>
            </a:br>
            <a:r>
              <a:rPr lang="de-DE"/>
              <a:t>verknüpfen (z. B. KWL-Methode, </a:t>
            </a:r>
            <a:br>
              <a:rPr lang="de-DE"/>
            </a:br>
            <a:r>
              <a:rPr lang="de-DE"/>
              <a:t>Advance Organizer)</a:t>
            </a:r>
            <a:endParaRPr/>
          </a:p>
          <a:p>
            <a:pPr>
              <a:spcBef>
                <a:spcPts val="700"/>
              </a:spcBef>
              <a:defRPr/>
            </a:pPr>
            <a:r>
              <a:rPr lang="de-DE"/>
              <a:t>Analogien und Metaphern verwenden</a:t>
            </a:r>
            <a:endParaRPr/>
          </a:p>
          <a:p>
            <a:pPr>
              <a:spcBef>
                <a:spcPts val="700"/>
              </a:spcBef>
              <a:defRPr/>
            </a:pPr>
            <a:r>
              <a:rPr lang="de-DE"/>
              <a:t>Zusammenfassungen des Unterrichtsinhalts zur Verfügung stellen</a:t>
            </a:r>
            <a:endParaRPr/>
          </a:p>
        </p:txBody>
      </p:sp>
      <p:sp>
        <p:nvSpPr>
          <p:cNvPr id="11" name="Textplatzhalter 10"/>
          <p:cNvSpPr>
            <a:spLocks noGrp="1"/>
          </p:cNvSpPr>
          <p:nvPr>
            <p:ph type="body" sz="quarter" idx="13"/>
          </p:nvPr>
        </p:nvSpPr>
        <p:spPr bwMode="auto"/>
        <p:txBody>
          <a:bodyPr/>
          <a:lstStyle/>
          <a:p>
            <a:pPr>
              <a:defRPr/>
            </a:pPr>
            <a:r>
              <a:rPr lang="de-DE"/>
              <a:t>Quellen: </a:t>
            </a:r>
            <a:endParaRPr/>
          </a:p>
          <a:p>
            <a:pPr>
              <a:defRPr/>
            </a:pPr>
            <a:r>
              <a:rPr lang="de-DE"/>
              <a:t>Israel und Ray 2017; Israel et al. 2017</a:t>
            </a:r>
            <a:endParaRPr/>
          </a:p>
        </p:txBody>
      </p:sp>
      <p:pic>
        <p:nvPicPr>
          <p:cNvPr id="12" name="Grafik 4" descr="Grafik 4"/>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Fallbeispiel</a:t>
            </a:r>
            <a:endParaRPr/>
          </a:p>
        </p:txBody>
      </p:sp>
      <p:sp>
        <p:nvSpPr>
          <p:cNvPr id="3" name="Inhaltsplatzhalter 2"/>
          <p:cNvSpPr>
            <a:spLocks noGrp="1"/>
          </p:cNvSpPr>
          <p:nvPr>
            <p:ph sz="quarter" idx="10"/>
          </p:nvPr>
        </p:nvSpPr>
        <p:spPr bwMode="auto">
          <a:xfrm>
            <a:off x="227012" y="1233488"/>
            <a:ext cx="5940000" cy="5040312"/>
          </a:xfrm>
        </p:spPr>
        <p:txBody>
          <a:bodyPr/>
          <a:lstStyle/>
          <a:p>
            <a:pPr marL="125" indent="0">
              <a:buNone/>
              <a:defRPr/>
            </a:pPr>
            <a:r>
              <a:rPr lang="de-DE"/>
              <a:t>In Ihrem Unterricht haben Sie folgende Lernende:</a:t>
            </a:r>
            <a:endParaRPr/>
          </a:p>
          <a:p>
            <a:pPr>
              <a:spcBef>
                <a:spcPts val="700"/>
              </a:spcBef>
              <a:defRPr/>
            </a:pPr>
            <a:r>
              <a:rPr lang="de-DE" b="1"/>
              <a:t>Anna</a:t>
            </a:r>
            <a:r>
              <a:rPr lang="de-DE"/>
              <a:t> ist durch eine </a:t>
            </a:r>
            <a:r>
              <a:rPr lang="de-DE" b="1"/>
              <a:t>Farbsinnstörung in Form einer Tritanopie (H53.5)</a:t>
            </a:r>
            <a:r>
              <a:rPr lang="de-DE"/>
              <a:t> mit einer </a:t>
            </a:r>
            <a:r>
              <a:rPr lang="de-DE" b="1"/>
              <a:t>leichten binokularen Sehbeeinträchtigung (H54.3) </a:t>
            </a:r>
            <a:r>
              <a:rPr lang="de-DE"/>
              <a:t>beeinträchtigt</a:t>
            </a:r>
            <a:endParaRPr/>
          </a:p>
          <a:p>
            <a:pPr>
              <a:spcBef>
                <a:spcPts val="700"/>
              </a:spcBef>
              <a:defRPr/>
            </a:pPr>
            <a:r>
              <a:rPr lang="de-DE" b="1"/>
              <a:t>Markus</a:t>
            </a:r>
            <a:r>
              <a:rPr lang="de-DE"/>
              <a:t> wurde mit einem </a:t>
            </a:r>
            <a:r>
              <a:rPr lang="de-DE" b="1"/>
              <a:t>binauralen Hörverlust (H90.0) </a:t>
            </a:r>
            <a:r>
              <a:rPr lang="de-DE"/>
              <a:t>und</a:t>
            </a:r>
            <a:endParaRPr/>
          </a:p>
          <a:p>
            <a:pPr>
              <a:spcBef>
                <a:spcPts val="700"/>
              </a:spcBef>
              <a:defRPr/>
            </a:pPr>
            <a:r>
              <a:rPr lang="de-DE" b="1"/>
              <a:t>Leon</a:t>
            </a:r>
            <a:r>
              <a:rPr lang="de-DE"/>
              <a:t> wurde mit einer </a:t>
            </a:r>
            <a:r>
              <a:rPr lang="de-DE" b="1"/>
              <a:t>binokularen Blindheit (H54.0)</a:t>
            </a:r>
            <a:r>
              <a:rPr lang="de-DE"/>
              <a:t> diagnostiziert</a:t>
            </a:r>
            <a:endParaRPr/>
          </a:p>
          <a:p>
            <a:pPr marL="125" indent="0">
              <a:buNone/>
              <a:defRPr/>
            </a:pPr>
            <a:r>
              <a:rPr lang="de-DE"/>
              <a:t>Welche Maßnahmen können Sie im Rahmen des UDL-Modells ergreifen, um alle Lernende bestmöglich zu fördern?</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Melillo et al. 2017</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Inhaltsplatzhalter 8"/>
          <p:cNvSpPr>
            <a:spLocks noGrp="1"/>
          </p:cNvSpPr>
          <p:nvPr>
            <p:ph sz="quarter" idx="11"/>
          </p:nvPr>
        </p:nvSpPr>
        <p:spPr bwMode="auto"/>
        <p:txBody>
          <a:bodyPr/>
          <a:lstStyle/>
          <a:p>
            <a:pPr marL="125" indent="0">
              <a:buNone/>
              <a:defRPr/>
            </a:pPr>
            <a:r>
              <a:rPr lang="de-DE" b="1"/>
              <a:t>Inklusiver Unterricht für Anna</a:t>
            </a:r>
            <a:endParaRPr/>
          </a:p>
          <a:p>
            <a:pPr>
              <a:spcBef>
                <a:spcPts val="0"/>
              </a:spcBef>
              <a:defRPr/>
            </a:pPr>
            <a:r>
              <a:rPr lang="de-DE" sz="2000"/>
              <a:t>Vergrößerung der Schrift</a:t>
            </a:r>
            <a:endParaRPr/>
          </a:p>
          <a:p>
            <a:pPr>
              <a:spcBef>
                <a:spcPts val="0"/>
              </a:spcBef>
              <a:defRPr/>
            </a:pPr>
            <a:r>
              <a:rPr lang="de-DE" sz="2000"/>
              <a:t>Kontrastierung </a:t>
            </a:r>
            <a:endParaRPr/>
          </a:p>
          <a:p>
            <a:pPr>
              <a:spcBef>
                <a:spcPts val="0"/>
              </a:spcBef>
              <a:defRPr/>
            </a:pPr>
            <a:r>
              <a:rPr lang="de-DE" sz="2000"/>
              <a:t>Änderung des Farbschemas</a:t>
            </a:r>
            <a:endParaRPr/>
          </a:p>
          <a:p>
            <a:pPr>
              <a:spcBef>
                <a:spcPts val="0"/>
              </a:spcBef>
              <a:defRPr/>
            </a:pPr>
            <a:r>
              <a:rPr lang="de-DE" sz="2000"/>
              <a:t>Nutzung besonderer Schriftarten </a:t>
            </a:r>
            <a:br>
              <a:rPr lang="de-DE" sz="2000"/>
            </a:br>
            <a:r>
              <a:rPr lang="de-DE" sz="2000"/>
              <a:t>(z. B. </a:t>
            </a:r>
            <a:r>
              <a:rPr lang="de-DE" sz="2000" u="sng">
                <a:hlinkClick r:id="rId3" tooltip="https://material.io/blog/atkinson-hyperlegible-design"/>
              </a:rPr>
              <a:t>Atkinson </a:t>
            </a:r>
            <a:r>
              <a:rPr lang="de-DE" sz="2000" u="sng">
                <a:hlinkClick r:id="rId3" tooltip="https://material.io/blog/atkinson-hyperlegible-design"/>
              </a:rPr>
              <a:t>Hyperlegible</a:t>
            </a:r>
            <a:r>
              <a:rPr lang="de-DE" sz="2000"/>
              <a:t>)</a:t>
            </a:r>
            <a:endParaRPr/>
          </a:p>
        </p:txBody>
      </p:sp>
      <p:sp>
        <p:nvSpPr>
          <p:cNvPr id="2" name="Titel 1"/>
          <p:cNvSpPr>
            <a:spLocks noGrp="1"/>
          </p:cNvSpPr>
          <p:nvPr>
            <p:ph type="title"/>
          </p:nvPr>
        </p:nvSpPr>
        <p:spPr bwMode="auto"/>
        <p:txBody>
          <a:bodyPr/>
          <a:lstStyle/>
          <a:p>
            <a:pPr>
              <a:defRPr/>
            </a:pPr>
            <a:r>
              <a:rPr lang="de-DE"/>
              <a:t>Fallbeispiel</a:t>
            </a:r>
            <a:endParaRPr/>
          </a:p>
        </p:txBody>
      </p:sp>
      <p:sp>
        <p:nvSpPr>
          <p:cNvPr id="3" name="Inhaltsplatzhalter 2"/>
          <p:cNvSpPr>
            <a:spLocks noGrp="1"/>
          </p:cNvSpPr>
          <p:nvPr>
            <p:ph sz="quarter" idx="10"/>
          </p:nvPr>
        </p:nvSpPr>
        <p:spPr bwMode="auto">
          <a:xfrm>
            <a:off x="227012" y="1233488"/>
            <a:ext cx="5940000" cy="5040312"/>
          </a:xfrm>
        </p:spPr>
        <p:txBody>
          <a:bodyPr/>
          <a:lstStyle/>
          <a:p>
            <a:pPr marL="125" indent="0">
              <a:buNone/>
              <a:defRPr/>
            </a:pPr>
            <a:r>
              <a:rPr lang="de-DE"/>
              <a:t>In Ihrem Unterricht haben Sie folgende Lernende:</a:t>
            </a:r>
            <a:endParaRPr/>
          </a:p>
          <a:p>
            <a:pPr>
              <a:spcBef>
                <a:spcPts val="700"/>
              </a:spcBef>
              <a:defRPr/>
            </a:pPr>
            <a:r>
              <a:rPr lang="de-DE" b="1"/>
              <a:t>Anna</a:t>
            </a:r>
            <a:r>
              <a:rPr lang="de-DE"/>
              <a:t> ist durch eine </a:t>
            </a:r>
            <a:r>
              <a:rPr lang="de-DE" b="1"/>
              <a:t>Farbsinnstörung in Form einer Tritanopie (H53.5)</a:t>
            </a:r>
            <a:r>
              <a:rPr lang="de-DE"/>
              <a:t> mit einer </a:t>
            </a:r>
            <a:r>
              <a:rPr lang="de-DE" b="1"/>
              <a:t>leichten binokularen Sehbeeinträchtigung (H54.3) </a:t>
            </a:r>
            <a:r>
              <a:rPr lang="de-DE"/>
              <a:t>beeinträchtigt</a:t>
            </a:r>
            <a:endParaRPr/>
          </a:p>
          <a:p>
            <a:pPr>
              <a:spcBef>
                <a:spcPts val="700"/>
              </a:spcBef>
              <a:defRPr/>
            </a:pPr>
            <a:r>
              <a:rPr lang="de-DE" b="1">
                <a:solidFill>
                  <a:srgbClr val="BFBFBF"/>
                </a:solidFill>
              </a:rPr>
              <a:t>Markus</a:t>
            </a:r>
            <a:r>
              <a:rPr lang="de-DE">
                <a:solidFill>
                  <a:srgbClr val="BFBFBF"/>
                </a:solidFill>
              </a:rPr>
              <a:t> wurde mit einem </a:t>
            </a:r>
            <a:r>
              <a:rPr lang="de-DE" b="1">
                <a:solidFill>
                  <a:srgbClr val="BFBFBF"/>
                </a:solidFill>
              </a:rPr>
              <a:t>binauralen Hörverlust (H90.0) </a:t>
            </a:r>
            <a:r>
              <a:rPr lang="de-DE">
                <a:solidFill>
                  <a:srgbClr val="BFBFBF"/>
                </a:solidFill>
              </a:rPr>
              <a:t>und</a:t>
            </a:r>
            <a:endParaRPr/>
          </a:p>
          <a:p>
            <a:pPr>
              <a:spcBef>
                <a:spcPts val="700"/>
              </a:spcBef>
              <a:defRPr/>
            </a:pPr>
            <a:r>
              <a:rPr lang="de-DE" b="1">
                <a:solidFill>
                  <a:srgbClr val="BFBFBF"/>
                </a:solidFill>
              </a:rPr>
              <a:t>Leon</a:t>
            </a:r>
            <a:r>
              <a:rPr lang="de-DE">
                <a:solidFill>
                  <a:srgbClr val="BFBFBF"/>
                </a:solidFill>
              </a:rPr>
              <a:t> wurde mit einer </a:t>
            </a:r>
            <a:r>
              <a:rPr lang="de-DE" b="1">
                <a:solidFill>
                  <a:srgbClr val="BFBFBF"/>
                </a:solidFill>
              </a:rPr>
              <a:t>binokularen Blindheit (H54.0)</a:t>
            </a:r>
            <a:r>
              <a:rPr lang="de-DE">
                <a:solidFill>
                  <a:srgbClr val="BFBFBF"/>
                </a:solidFill>
              </a:rPr>
              <a:t> diagnostiziert</a:t>
            </a:r>
            <a:endParaRPr/>
          </a:p>
          <a:p>
            <a:pPr marL="125" indent="0">
              <a:buNone/>
              <a:defRPr/>
            </a:pPr>
            <a:r>
              <a:rPr lang="de-DE"/>
              <a:t>Welche Maßnahmen können Sie im Rahmen des UDL-Modells ergreifen, um alle Lernende bestmöglich zu fördern?</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Melillo et al. 2017</a:t>
            </a:r>
            <a:endParaRPr/>
          </a:p>
        </p:txBody>
      </p:sp>
      <p:pic>
        <p:nvPicPr>
          <p:cNvPr id="4" name="Picture 2" descr="Picture 2"/>
          <p:cNvPicPr>
            <a:picLocks noChangeAspect="1"/>
          </p:cNvPicPr>
          <p:nvPr/>
        </p:nvPicPr>
        <p:blipFill>
          <a:blip r:embed="rId4"/>
          <a:stretch/>
        </p:blipFill>
        <p:spPr bwMode="auto">
          <a:xfrm>
            <a:off x="10078081" y="1796336"/>
            <a:ext cx="1998547" cy="1237491"/>
          </a:xfrm>
          <a:prstGeom prst="rect">
            <a:avLst/>
          </a:prstGeom>
          <a:ln w="12700">
            <a:miter lim="400000"/>
          </a:ln>
        </p:spPr>
      </p:pic>
      <p:pic>
        <p:nvPicPr>
          <p:cNvPr id="8" name="Grafik 3" descr="Grafik 3"/>
          <p:cNvPicPr>
            <a:picLocks noChangeAspect="1"/>
          </p:cNvPicPr>
          <p:nvPr/>
        </p:nvPicPr>
        <p:blipFill>
          <a:blip r:embed="rId5"/>
          <a:stretch/>
        </p:blipFill>
        <p:spPr bwMode="auto">
          <a:xfrm>
            <a:off x="7104619" y="3692931"/>
            <a:ext cx="3972735" cy="2365787"/>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4" grpId="0" animBg="1" advAuto="0"/>
      <p:bldP spid="8" grpId="0"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Inhaltsplatzhalter 8"/>
          <p:cNvSpPr>
            <a:spLocks noGrp="1"/>
          </p:cNvSpPr>
          <p:nvPr>
            <p:ph sz="quarter" idx="11"/>
          </p:nvPr>
        </p:nvSpPr>
        <p:spPr bwMode="auto"/>
        <p:txBody>
          <a:bodyPr/>
          <a:lstStyle/>
          <a:p>
            <a:pPr marL="125" indent="0">
              <a:buNone/>
              <a:defRPr/>
            </a:pPr>
            <a:r>
              <a:rPr lang="de-DE" b="1"/>
              <a:t>Inklusiver Unterricht für Markus </a:t>
            </a:r>
            <a:endParaRPr/>
          </a:p>
          <a:p>
            <a:pPr>
              <a:spcBef>
                <a:spcPts val="0"/>
              </a:spcBef>
              <a:defRPr/>
            </a:pPr>
            <a:r>
              <a:rPr lang="de-DE"/>
              <a:t>Nutzung von Textäquivalenten </a:t>
            </a:r>
            <a:br>
              <a:rPr lang="de-DE"/>
            </a:br>
            <a:r>
              <a:rPr lang="de-DE"/>
              <a:t>(Speech-</a:t>
            </a:r>
            <a:r>
              <a:rPr lang="de-DE"/>
              <a:t>to</a:t>
            </a:r>
            <a:r>
              <a:rPr lang="de-DE"/>
              <a:t>-Text)</a:t>
            </a:r>
            <a:endParaRPr/>
          </a:p>
          <a:p>
            <a:pPr>
              <a:spcBef>
                <a:spcPts val="0"/>
              </a:spcBef>
              <a:defRPr/>
            </a:pPr>
            <a:r>
              <a:rPr lang="de-DE"/>
              <a:t>Schlüsselinformationen in den für Lernende dominanten Sprachen zur Verfügung stellen (z. B. Englisch, Gebärdensprache)</a:t>
            </a:r>
            <a:endParaRPr/>
          </a:p>
        </p:txBody>
      </p:sp>
      <p:sp>
        <p:nvSpPr>
          <p:cNvPr id="2" name="Titel 1"/>
          <p:cNvSpPr>
            <a:spLocks noGrp="1"/>
          </p:cNvSpPr>
          <p:nvPr>
            <p:ph type="title"/>
          </p:nvPr>
        </p:nvSpPr>
        <p:spPr bwMode="auto"/>
        <p:txBody>
          <a:bodyPr/>
          <a:lstStyle/>
          <a:p>
            <a:pPr>
              <a:defRPr/>
            </a:pPr>
            <a:r>
              <a:rPr lang="de-DE"/>
              <a:t>Fallbeispiel</a:t>
            </a:r>
            <a:endParaRPr/>
          </a:p>
        </p:txBody>
      </p:sp>
      <p:sp>
        <p:nvSpPr>
          <p:cNvPr id="3" name="Inhaltsplatzhalter 2"/>
          <p:cNvSpPr>
            <a:spLocks noGrp="1"/>
          </p:cNvSpPr>
          <p:nvPr>
            <p:ph sz="quarter" idx="10"/>
          </p:nvPr>
        </p:nvSpPr>
        <p:spPr bwMode="auto">
          <a:xfrm>
            <a:off x="227012" y="1233488"/>
            <a:ext cx="5940000" cy="5040312"/>
          </a:xfrm>
        </p:spPr>
        <p:txBody>
          <a:bodyPr/>
          <a:lstStyle/>
          <a:p>
            <a:pPr marL="125" indent="0">
              <a:buNone/>
              <a:defRPr/>
            </a:pPr>
            <a:r>
              <a:rPr lang="de-DE"/>
              <a:t>In Ihrem Unterricht haben Sie folgende Lernende:</a:t>
            </a:r>
            <a:endParaRPr/>
          </a:p>
          <a:p>
            <a:pPr>
              <a:spcBef>
                <a:spcPts val="700"/>
              </a:spcBef>
              <a:defRPr/>
            </a:pPr>
            <a:r>
              <a:rPr lang="de-DE" b="1">
                <a:solidFill>
                  <a:srgbClr val="BFBFBF"/>
                </a:solidFill>
              </a:rPr>
              <a:t>Anna</a:t>
            </a:r>
            <a:r>
              <a:rPr lang="de-DE">
                <a:solidFill>
                  <a:srgbClr val="BFBFBF"/>
                </a:solidFill>
              </a:rPr>
              <a:t> ist durch eine </a:t>
            </a:r>
            <a:r>
              <a:rPr lang="de-DE" b="1">
                <a:solidFill>
                  <a:srgbClr val="BFBFBF"/>
                </a:solidFill>
              </a:rPr>
              <a:t>Farbsinnstörung in Form einer Tritanopie (H53.5)</a:t>
            </a:r>
            <a:r>
              <a:rPr lang="de-DE">
                <a:solidFill>
                  <a:srgbClr val="BFBFBF"/>
                </a:solidFill>
              </a:rPr>
              <a:t> mit einer </a:t>
            </a:r>
            <a:r>
              <a:rPr lang="de-DE" b="1">
                <a:solidFill>
                  <a:srgbClr val="BFBFBF"/>
                </a:solidFill>
              </a:rPr>
              <a:t>leichten binokularen Sehbeeinträchtigung (H54.3) </a:t>
            </a:r>
            <a:r>
              <a:rPr lang="de-DE">
                <a:solidFill>
                  <a:srgbClr val="BFBFBF"/>
                </a:solidFill>
              </a:rPr>
              <a:t>beeinträchtigt</a:t>
            </a:r>
            <a:endParaRPr/>
          </a:p>
          <a:p>
            <a:pPr>
              <a:spcBef>
                <a:spcPts val="700"/>
              </a:spcBef>
              <a:defRPr/>
            </a:pPr>
            <a:r>
              <a:rPr lang="de-DE" b="1">
                <a:solidFill>
                  <a:schemeClr val="tx1"/>
                </a:solidFill>
              </a:rPr>
              <a:t>Markus</a:t>
            </a:r>
            <a:r>
              <a:rPr lang="de-DE">
                <a:solidFill>
                  <a:schemeClr val="tx1"/>
                </a:solidFill>
              </a:rPr>
              <a:t> wurde mit einem </a:t>
            </a:r>
            <a:r>
              <a:rPr lang="de-DE" b="1">
                <a:solidFill>
                  <a:schemeClr val="tx1"/>
                </a:solidFill>
              </a:rPr>
              <a:t>binauralen Hörverlust (H90.0) </a:t>
            </a:r>
            <a:r>
              <a:rPr lang="de-DE">
                <a:solidFill>
                  <a:schemeClr val="tx1"/>
                </a:solidFill>
              </a:rPr>
              <a:t>und</a:t>
            </a:r>
            <a:endParaRPr/>
          </a:p>
          <a:p>
            <a:pPr>
              <a:spcBef>
                <a:spcPts val="700"/>
              </a:spcBef>
              <a:defRPr/>
            </a:pPr>
            <a:r>
              <a:rPr lang="de-DE" b="1">
                <a:solidFill>
                  <a:srgbClr val="BFBFBF"/>
                </a:solidFill>
              </a:rPr>
              <a:t>Leon</a:t>
            </a:r>
            <a:r>
              <a:rPr lang="de-DE">
                <a:solidFill>
                  <a:srgbClr val="BFBFBF"/>
                </a:solidFill>
              </a:rPr>
              <a:t> wurde mit einer </a:t>
            </a:r>
            <a:r>
              <a:rPr lang="de-DE" b="1">
                <a:solidFill>
                  <a:srgbClr val="BFBFBF"/>
                </a:solidFill>
              </a:rPr>
              <a:t>binokularen Blindheit (H54.0)</a:t>
            </a:r>
            <a:r>
              <a:rPr lang="de-DE">
                <a:solidFill>
                  <a:srgbClr val="BFBFBF"/>
                </a:solidFill>
              </a:rPr>
              <a:t> diagnostiziert</a:t>
            </a:r>
            <a:endParaRPr/>
          </a:p>
          <a:p>
            <a:pPr marL="125" indent="0">
              <a:buNone/>
              <a:defRPr/>
            </a:pPr>
            <a:r>
              <a:rPr lang="de-DE"/>
              <a:t>Welche Maßnahmen können Sie im Rahmen des UDL-Modells ergreifen, um alle Lernende bestmöglich zu fördern?</a:t>
            </a:r>
            <a:endParaRPr/>
          </a:p>
        </p:txBody>
      </p:sp>
      <p:sp>
        <p:nvSpPr>
          <p:cNvPr id="5" name="Textplatzhalter 4"/>
          <p:cNvSpPr>
            <a:spLocks noGrp="1"/>
          </p:cNvSpPr>
          <p:nvPr>
            <p:ph type="body" sz="quarter" idx="13"/>
          </p:nvPr>
        </p:nvSpPr>
        <p:spPr bwMode="auto">
          <a:xfrm>
            <a:off x="226800" y="6308725"/>
            <a:ext cx="5005088" cy="396875"/>
          </a:xfrm>
        </p:spPr>
        <p:txBody>
          <a:bodyPr/>
          <a:lstStyle/>
          <a:p>
            <a:pPr>
              <a:defRPr/>
            </a:pPr>
            <a:r>
              <a:rPr lang="de-DE"/>
              <a:t>Quelle: Melillo et al. 2017; Abbildung „Das Fingeralphabet“ </a:t>
            </a:r>
            <a:r>
              <a:rPr lang="de-DE" sz="1000">
                <a:latin typeface="+mn-lt"/>
                <a:ea typeface="Calibri"/>
                <a:cs typeface="Times New Roman"/>
              </a:rPr>
              <a:t>von Landesverband Bayern der Gehörlosen e. V. unter der Lizenz </a:t>
            </a:r>
            <a:r>
              <a:rPr lang="de-DE" sz="1000" u="sng">
                <a:latin typeface="+mn-lt"/>
                <a:ea typeface="Calibri"/>
                <a:cs typeface="Times New Roman"/>
                <a:hlinkClick r:id="rId3" tooltip="https://creativecommons.org/licenses/by-sa/4.0/deed.en"/>
              </a:rPr>
              <a:t>CC BY-SA 4.0 </a:t>
            </a:r>
            <a:r>
              <a:rPr lang="de-DE" sz="1000">
                <a:latin typeface="+mn-lt"/>
                <a:ea typeface="Calibri"/>
                <a:cs typeface="Times New Roman"/>
              </a:rPr>
              <a:t>via </a:t>
            </a:r>
            <a:r>
              <a:rPr lang="de-DE" sz="1000" u="sng">
                <a:latin typeface="+mn-lt"/>
                <a:ea typeface="Calibri"/>
                <a:cs typeface="Times New Roman"/>
                <a:hlinkClick r:id="rId4" tooltip="https://commons.wikimedia.org/w/index.php?curid=53190516"/>
              </a:rPr>
              <a:t>Wikimedia Commons</a:t>
            </a:r>
            <a:endParaRPr lang="de-DE" sz="1000">
              <a:latin typeface="+mn-lt"/>
              <a:ea typeface="Calibri"/>
              <a:cs typeface="Times New Roman"/>
            </a:endParaRPr>
          </a:p>
          <a:p>
            <a:pPr>
              <a:defRPr/>
            </a:pPr>
            <a:endParaRPr lang="de-DE"/>
          </a:p>
        </p:txBody>
      </p:sp>
      <p:pic>
        <p:nvPicPr>
          <p:cNvPr id="6" name="Grafik 3" descr="Grafik 3"/>
          <p:cNvPicPr>
            <a:picLocks noChangeAspect="1"/>
          </p:cNvPicPr>
          <p:nvPr/>
        </p:nvPicPr>
        <p:blipFill>
          <a:blip r:embed="rId5"/>
          <a:stretch/>
        </p:blipFill>
        <p:spPr bwMode="auto">
          <a:xfrm>
            <a:off x="6484507" y="3594457"/>
            <a:ext cx="3168689" cy="3074196"/>
          </a:xfrm>
          <a:prstGeom prst="rect">
            <a:avLst/>
          </a:prstGeom>
          <a:ln w="12700">
            <a:miter lim="400000"/>
          </a:ln>
        </p:spPr>
      </p:pic>
      <p:pic>
        <p:nvPicPr>
          <p:cNvPr id="7" name="Picture 2" descr="Picture 2"/>
          <p:cNvPicPr>
            <a:picLocks noChangeAspect="1"/>
          </p:cNvPicPr>
          <p:nvPr/>
        </p:nvPicPr>
        <p:blipFill>
          <a:blip r:embed="rId6"/>
          <a:stretch/>
        </p:blipFill>
        <p:spPr bwMode="auto">
          <a:xfrm>
            <a:off x="9911828" y="3594456"/>
            <a:ext cx="2075083" cy="3074196"/>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6" grpId="0" animBg="1" advAuto="0"/>
      <p:bldP spid="7" grpId="0"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 name="Inhaltsplatzhalter 8"/>
          <p:cNvSpPr>
            <a:spLocks noGrp="1"/>
          </p:cNvSpPr>
          <p:nvPr>
            <p:ph sz="quarter" idx="11"/>
          </p:nvPr>
        </p:nvSpPr>
        <p:spPr bwMode="auto"/>
        <p:txBody>
          <a:bodyPr/>
          <a:lstStyle/>
          <a:p>
            <a:pPr marL="125" indent="0">
              <a:buNone/>
              <a:defRPr/>
            </a:pPr>
            <a:r>
              <a:rPr lang="de-DE" b="1"/>
              <a:t>Inklusiver Unterricht für Leon </a:t>
            </a:r>
            <a:endParaRPr/>
          </a:p>
          <a:p>
            <a:pPr>
              <a:spcBef>
                <a:spcPts val="0"/>
              </a:spcBef>
              <a:defRPr/>
            </a:pPr>
            <a:r>
              <a:rPr lang="de-DE"/>
              <a:t>Assistive Technologien</a:t>
            </a:r>
            <a:endParaRPr/>
          </a:p>
          <a:p>
            <a:pPr lvl="1">
              <a:defRPr/>
            </a:pPr>
            <a:r>
              <a:rPr lang="de-DE"/>
              <a:t>Physische Repräsentationen (3D-Artefakte, Roboter)</a:t>
            </a:r>
            <a:endParaRPr/>
          </a:p>
          <a:p>
            <a:pPr lvl="1">
              <a:defRPr/>
            </a:pPr>
            <a:r>
              <a:rPr lang="de-DE"/>
              <a:t>Sonifikationsbibliotheken</a:t>
            </a:r>
            <a:endParaRPr lang="de-DE"/>
          </a:p>
          <a:p>
            <a:pPr lvl="1">
              <a:defRPr/>
            </a:pPr>
            <a:r>
              <a:rPr lang="de-DE"/>
              <a:t>Screen Reader</a:t>
            </a:r>
            <a:endParaRPr/>
          </a:p>
          <a:p>
            <a:pPr>
              <a:spcBef>
                <a:spcPts val="0"/>
              </a:spcBef>
              <a:defRPr/>
            </a:pPr>
            <a:r>
              <a:rPr lang="de-DE"/>
              <a:t>Code in Brailleschrift bereitstellen</a:t>
            </a:r>
            <a:endParaRPr/>
          </a:p>
          <a:p>
            <a:pPr>
              <a:spcBef>
                <a:spcPts val="0"/>
              </a:spcBef>
              <a:defRPr/>
            </a:pPr>
            <a:r>
              <a:rPr lang="de-DE"/>
              <a:t>CS-Unplugged-Aktivitäten</a:t>
            </a:r>
            <a:endParaRPr/>
          </a:p>
        </p:txBody>
      </p:sp>
      <p:sp>
        <p:nvSpPr>
          <p:cNvPr id="2" name="Titel 1"/>
          <p:cNvSpPr>
            <a:spLocks noGrp="1"/>
          </p:cNvSpPr>
          <p:nvPr>
            <p:ph type="title"/>
          </p:nvPr>
        </p:nvSpPr>
        <p:spPr bwMode="auto"/>
        <p:txBody>
          <a:bodyPr/>
          <a:lstStyle/>
          <a:p>
            <a:pPr>
              <a:defRPr/>
            </a:pPr>
            <a:r>
              <a:rPr lang="de-DE"/>
              <a:t>Fallbeispiel</a:t>
            </a:r>
            <a:endParaRPr/>
          </a:p>
        </p:txBody>
      </p:sp>
      <p:sp>
        <p:nvSpPr>
          <p:cNvPr id="3" name="Inhaltsplatzhalter 2"/>
          <p:cNvSpPr>
            <a:spLocks noGrp="1"/>
          </p:cNvSpPr>
          <p:nvPr>
            <p:ph sz="quarter" idx="10"/>
          </p:nvPr>
        </p:nvSpPr>
        <p:spPr bwMode="auto">
          <a:xfrm>
            <a:off x="227012" y="1233488"/>
            <a:ext cx="5940000" cy="5040312"/>
          </a:xfrm>
        </p:spPr>
        <p:txBody>
          <a:bodyPr/>
          <a:lstStyle/>
          <a:p>
            <a:pPr marL="125" indent="0">
              <a:buNone/>
              <a:defRPr/>
            </a:pPr>
            <a:r>
              <a:rPr lang="de-DE"/>
              <a:t>In Ihrem Unterricht haben Sie folgende Lernende:</a:t>
            </a:r>
            <a:endParaRPr/>
          </a:p>
          <a:p>
            <a:pPr>
              <a:spcBef>
                <a:spcPts val="700"/>
              </a:spcBef>
              <a:defRPr/>
            </a:pPr>
            <a:r>
              <a:rPr lang="de-DE" b="1">
                <a:solidFill>
                  <a:srgbClr val="BFBFBF"/>
                </a:solidFill>
              </a:rPr>
              <a:t>Anna</a:t>
            </a:r>
            <a:r>
              <a:rPr lang="de-DE">
                <a:solidFill>
                  <a:srgbClr val="BFBFBF"/>
                </a:solidFill>
              </a:rPr>
              <a:t> ist durch eine </a:t>
            </a:r>
            <a:r>
              <a:rPr lang="de-DE" b="1">
                <a:solidFill>
                  <a:srgbClr val="BFBFBF"/>
                </a:solidFill>
              </a:rPr>
              <a:t>Farbsinnstörung in Form einer Tritanopie (H53.5)</a:t>
            </a:r>
            <a:r>
              <a:rPr lang="de-DE">
                <a:solidFill>
                  <a:srgbClr val="BFBFBF"/>
                </a:solidFill>
              </a:rPr>
              <a:t> mit einer </a:t>
            </a:r>
            <a:r>
              <a:rPr lang="de-DE" b="1">
                <a:solidFill>
                  <a:srgbClr val="BFBFBF"/>
                </a:solidFill>
              </a:rPr>
              <a:t>leichten binokularen Sehbeeinträchtigung (H54.3) </a:t>
            </a:r>
            <a:r>
              <a:rPr lang="de-DE">
                <a:solidFill>
                  <a:srgbClr val="BFBFBF"/>
                </a:solidFill>
              </a:rPr>
              <a:t>beeinträchtigt</a:t>
            </a:r>
            <a:endParaRPr/>
          </a:p>
          <a:p>
            <a:pPr>
              <a:spcBef>
                <a:spcPts val="700"/>
              </a:spcBef>
              <a:defRPr/>
            </a:pPr>
            <a:r>
              <a:rPr lang="de-DE" b="1">
                <a:solidFill>
                  <a:srgbClr val="BFBFBF"/>
                </a:solidFill>
              </a:rPr>
              <a:t>Markus</a:t>
            </a:r>
            <a:r>
              <a:rPr lang="de-DE">
                <a:solidFill>
                  <a:srgbClr val="BFBFBF"/>
                </a:solidFill>
              </a:rPr>
              <a:t> wurde mit einem </a:t>
            </a:r>
            <a:r>
              <a:rPr lang="de-DE" b="1">
                <a:solidFill>
                  <a:srgbClr val="BFBFBF"/>
                </a:solidFill>
              </a:rPr>
              <a:t>binauralen Hörverlust (H90.0) </a:t>
            </a:r>
            <a:r>
              <a:rPr lang="de-DE">
                <a:solidFill>
                  <a:srgbClr val="BFBFBF"/>
                </a:solidFill>
              </a:rPr>
              <a:t>und</a:t>
            </a:r>
            <a:endParaRPr/>
          </a:p>
          <a:p>
            <a:pPr>
              <a:spcBef>
                <a:spcPts val="700"/>
              </a:spcBef>
              <a:defRPr/>
            </a:pPr>
            <a:r>
              <a:rPr lang="de-DE" b="1">
                <a:solidFill>
                  <a:schemeClr val="tx1"/>
                </a:solidFill>
              </a:rPr>
              <a:t>Leon</a:t>
            </a:r>
            <a:r>
              <a:rPr lang="de-DE">
                <a:solidFill>
                  <a:schemeClr val="tx1"/>
                </a:solidFill>
              </a:rPr>
              <a:t> wurde mit einer </a:t>
            </a:r>
            <a:r>
              <a:rPr lang="de-DE" b="1">
                <a:solidFill>
                  <a:schemeClr val="tx1"/>
                </a:solidFill>
              </a:rPr>
              <a:t>binokularen Blindheit (H54.0)</a:t>
            </a:r>
            <a:r>
              <a:rPr lang="de-DE">
                <a:solidFill>
                  <a:schemeClr val="tx1"/>
                </a:solidFill>
              </a:rPr>
              <a:t> diagnostiziert</a:t>
            </a:r>
            <a:endParaRPr/>
          </a:p>
          <a:p>
            <a:pPr marL="125" indent="0">
              <a:buNone/>
              <a:defRPr/>
            </a:pPr>
            <a:r>
              <a:rPr lang="de-DE"/>
              <a:t>Welche Maßnahmen können Sie im Rahmen des UDL-Modells ergreifen, um alle Lernende bestmöglich zu fördern?</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Melillo et al. 2017</a:t>
            </a:r>
            <a:endParaRPr/>
          </a:p>
        </p:txBody>
      </p:sp>
      <p:pic>
        <p:nvPicPr>
          <p:cNvPr id="6" name="Grafik 3" descr="Grafik 3"/>
          <p:cNvPicPr>
            <a:picLocks noChangeAspect="1"/>
          </p:cNvPicPr>
          <p:nvPr/>
        </p:nvPicPr>
        <p:blipFill>
          <a:blip r:embed="rId3"/>
          <a:stretch/>
        </p:blipFill>
        <p:spPr bwMode="auto">
          <a:xfrm>
            <a:off x="6214341" y="4368177"/>
            <a:ext cx="5761038" cy="2393997"/>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6" grpId="0"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Strategische Netzwerke – Das „Wie“ des Lernens</a:t>
            </a:r>
            <a:endParaRPr/>
          </a:p>
        </p:txBody>
      </p:sp>
      <p:sp>
        <p:nvSpPr>
          <p:cNvPr id="3" name="Inhaltsplatzhalter 2"/>
          <p:cNvSpPr>
            <a:spLocks noGrp="1"/>
          </p:cNvSpPr>
          <p:nvPr>
            <p:ph sz="quarter" idx="10"/>
          </p:nvPr>
        </p:nvSpPr>
        <p:spPr bwMode="auto"/>
        <p:txBody>
          <a:bodyPr/>
          <a:lstStyle/>
          <a:p>
            <a:pPr marL="125" indent="0">
              <a:buNone/>
              <a:defRPr/>
            </a:pPr>
            <a:r>
              <a:rPr lang="de-DE" b="1"/>
              <a:t>Definition</a:t>
            </a:r>
            <a:endParaRPr/>
          </a:p>
          <a:p>
            <a:pPr>
              <a:defRPr/>
            </a:pPr>
            <a:r>
              <a:rPr lang="de-DE"/>
              <a:t>Zuständig dafür, wie Lernende zielgerichtete Handlungen durchführen</a:t>
            </a:r>
            <a:endParaRPr/>
          </a:p>
          <a:p>
            <a:pPr marL="125" indent="0">
              <a:spcBef>
                <a:spcPts val="1400"/>
              </a:spcBef>
              <a:buNone/>
              <a:defRPr/>
            </a:pPr>
            <a:r>
              <a:rPr lang="de-DE" b="1"/>
              <a:t>Mögliche Barrieren</a:t>
            </a:r>
            <a:endParaRPr/>
          </a:p>
          <a:p>
            <a:pPr>
              <a:defRPr/>
            </a:pPr>
            <a:r>
              <a:rPr lang="de-DE"/>
              <a:t>Begrenzte Schnittstellen zur Navigation und Interaktion mit Medien</a:t>
            </a:r>
            <a:endParaRPr/>
          </a:p>
          <a:p>
            <a:pPr>
              <a:defRPr/>
            </a:pPr>
            <a:r>
              <a:rPr lang="de-DE"/>
              <a:t>Reduktion der Kapazitäten exekutiver Funktionen durch Kompetenzbewältigung oder Behinderung</a:t>
            </a:r>
            <a:endParaRPr/>
          </a:p>
          <a:p>
            <a:pPr marL="125" indent="0">
              <a:spcBef>
                <a:spcPts val="1400"/>
              </a:spcBef>
              <a:buNone/>
              <a:defRPr/>
            </a:pPr>
            <a:r>
              <a:rPr lang="de-DE" b="1"/>
              <a:t>Prinzipien</a:t>
            </a:r>
            <a:endParaRPr/>
          </a:p>
          <a:p>
            <a:pPr marL="457325" indent="-457200">
              <a:buFont typeface="+mj-lt"/>
              <a:buAutoNum type="arabicPeriod" startAt="4"/>
              <a:defRPr/>
            </a:pPr>
            <a:r>
              <a:rPr lang="de-DE"/>
              <a:t>Möglichkeiten für motorische Handlungen</a:t>
            </a:r>
            <a:endParaRPr/>
          </a:p>
          <a:p>
            <a:pPr marL="457325" indent="-457200">
              <a:buFont typeface="+mj-lt"/>
              <a:buAutoNum type="arabicPeriod" startAt="4"/>
              <a:defRPr/>
            </a:pPr>
            <a:r>
              <a:rPr lang="de-DE"/>
              <a:t>Möglichkeiten für Ausdruck und Kommunikation</a:t>
            </a:r>
            <a:endParaRPr/>
          </a:p>
          <a:p>
            <a:pPr marL="457325" indent="-457200">
              <a:buFont typeface="+mj-lt"/>
              <a:buAutoNum type="arabicPeriod" startAt="4"/>
              <a:defRPr/>
            </a:pPr>
            <a:r>
              <a:rPr lang="de-DE"/>
              <a:t>Möglichkeiten für exekutive Funktionen</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CAST 2018</a:t>
            </a:r>
            <a:endParaRPr/>
          </a:p>
        </p:txBody>
      </p:sp>
      <p:pic>
        <p:nvPicPr>
          <p:cNvPr id="5" name="Grafik 5" descr="Grafik 5"/>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Zum Begriff „Inklusion“</a:t>
            </a:r>
            <a:endParaRPr/>
          </a:p>
        </p:txBody>
      </p:sp>
      <p:sp>
        <p:nvSpPr>
          <p:cNvPr id="3" name="Inhaltsplatzhalter 2"/>
          <p:cNvSpPr>
            <a:spLocks noGrp="1"/>
          </p:cNvSpPr>
          <p:nvPr>
            <p:ph sz="quarter" idx="10"/>
          </p:nvPr>
        </p:nvSpPr>
        <p:spPr bwMode="auto"/>
        <p:txBody>
          <a:bodyPr/>
          <a:lstStyle/>
          <a:p>
            <a:pPr>
              <a:defRPr/>
            </a:pPr>
            <a:r>
              <a:rPr lang="de-DE"/>
              <a:t>„Unter </a:t>
            </a:r>
            <a:r>
              <a:rPr lang="de-DE" i="1"/>
              <a:t>Inklusion</a:t>
            </a:r>
            <a:r>
              <a:rPr lang="de-DE"/>
              <a:t> wird die gleichrangige gesellschaftliche Partizipation aller Menschen einschließlich derjenigen mit Behinderungen unter Gewährung dafür notwendiger Hilfen verstanden“ </a:t>
            </a:r>
            <a:br>
              <a:rPr lang="de-DE"/>
            </a:br>
            <a:r>
              <a:rPr lang="de-DE" sz="1400"/>
              <a:t>(Textor 2015, S. 27)</a:t>
            </a:r>
            <a:endParaRPr/>
          </a:p>
          <a:p>
            <a:pPr>
              <a:defRPr/>
            </a:pPr>
            <a:r>
              <a:rPr lang="de-DE"/>
              <a:t>„Der über den Begriff </a:t>
            </a:r>
            <a:r>
              <a:rPr lang="de-DE" i="1"/>
              <a:t>Inklusion</a:t>
            </a:r>
            <a:r>
              <a:rPr lang="de-DE"/>
              <a:t> in Abgrenzung zum Begriff </a:t>
            </a:r>
            <a:r>
              <a:rPr lang="de-DE" i="1"/>
              <a:t>Integration</a:t>
            </a:r>
            <a:r>
              <a:rPr lang="de-DE"/>
              <a:t> zu vollziehende Perspektiv-wechsel fordert, dass sich nicht der Mensch an das […] Bildungssystem […] anpassen muss, sondern das jeweilige Spezialsystem oder auch das gesamte Gesellschaftssystem so verändert werden muss, dass alle Menschen gleichermaßen Zugang haben.“</a:t>
            </a:r>
            <a:br>
              <a:rPr lang="de-DE"/>
            </a:br>
            <a:r>
              <a:rPr lang="de-DE" sz="1400"/>
              <a:t>(s. Hirschberg und </a:t>
            </a:r>
            <a:r>
              <a:rPr lang="de-DE" sz="1400"/>
              <a:t>Köbsell</a:t>
            </a:r>
            <a:r>
              <a:rPr lang="de-DE" sz="1400"/>
              <a:t> 2015, S. 564)</a:t>
            </a:r>
            <a:endParaRPr lang="de-DE" sz="1400">
              <a:highlight>
                <a:srgbClr val="FF0000"/>
              </a:highlight>
            </a:endParaRPr>
          </a:p>
          <a:p>
            <a:pPr>
              <a:defRPr/>
            </a:pPr>
            <a:r>
              <a:rPr lang="de-DE"/>
              <a:t>„Der Inklusionsbegriff, der hier verwendet wird, schließt sich an die weite Definition an, wie sie die UNESCO in ihren Leitlinien definiert, geht also über die oft sehr einseitig geführte Sicht, die nur vom gemeinsamen Unterricht von Kindern mit und ohne Beeinträchtigungen / Behinderungen spricht, hinaus.“ </a:t>
            </a:r>
            <a:br>
              <a:rPr lang="de-DE"/>
            </a:br>
            <a:r>
              <a:rPr lang="de-DE" sz="1400"/>
              <a:t>(Saalfrank und Zierer 2017, S. 22)</a:t>
            </a:r>
            <a:endParaRPr/>
          </a:p>
        </p:txBody>
      </p:sp>
      <p:sp>
        <p:nvSpPr>
          <p:cNvPr id="4" name="Textplatzhalter 3"/>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Erkennungsnetzwerke – Das „Was“ des Lernens</a:t>
            </a:r>
            <a:endParaRPr/>
          </a:p>
        </p:txBody>
      </p:sp>
      <p:sp>
        <p:nvSpPr>
          <p:cNvPr id="3" name="Inhaltsplatzhalter 2"/>
          <p:cNvSpPr>
            <a:spLocks noGrp="1"/>
          </p:cNvSpPr>
          <p:nvPr>
            <p:ph sz="quarter" idx="10"/>
          </p:nvPr>
        </p:nvSpPr>
        <p:spPr bwMode="auto"/>
        <p:txBody>
          <a:bodyPr>
            <a:normAutofit fontScale="92500" lnSpcReduction="10000"/>
          </a:bodyPr>
          <a:lstStyle/>
          <a:p>
            <a:pPr marL="125" indent="0">
              <a:lnSpc>
                <a:spcPct val="110000"/>
              </a:lnSpc>
              <a:buNone/>
              <a:defRPr/>
            </a:pPr>
            <a:r>
              <a:rPr lang="de-DE" b="1"/>
              <a:t>Prinzip 4: Möglichkeiten für motorische Handlungen</a:t>
            </a:r>
            <a:endParaRPr/>
          </a:p>
          <a:p>
            <a:pPr>
              <a:lnSpc>
                <a:spcPct val="110000"/>
              </a:lnSpc>
              <a:spcBef>
                <a:spcPts val="700"/>
              </a:spcBef>
              <a:defRPr/>
            </a:pPr>
            <a:r>
              <a:rPr lang="de-DE"/>
              <a:t>Nutzung von </a:t>
            </a:r>
            <a:r>
              <a:rPr lang="de-DE" sz="2000" b="0" i="0">
                <a:latin typeface="+mn-lt"/>
              </a:rPr>
              <a:t>adaptierter</a:t>
            </a:r>
            <a:r>
              <a:rPr lang="de-DE"/>
              <a:t> Technologie</a:t>
            </a:r>
            <a:endParaRPr/>
          </a:p>
          <a:p>
            <a:pPr>
              <a:lnSpc>
                <a:spcPct val="110000"/>
              </a:lnSpc>
              <a:spcBef>
                <a:spcPts val="700"/>
              </a:spcBef>
              <a:defRPr/>
            </a:pPr>
            <a:r>
              <a:rPr lang="de-DE"/>
              <a:t>CS-Unplugged Aktivitäten einbeziehen</a:t>
            </a:r>
            <a:endParaRPr/>
          </a:p>
          <a:p>
            <a:pPr marL="125" indent="0">
              <a:lnSpc>
                <a:spcPct val="110000"/>
              </a:lnSpc>
              <a:buNone/>
              <a:defRPr/>
            </a:pPr>
            <a:r>
              <a:rPr lang="de-DE" b="1"/>
              <a:t>Prinzip 5: Möglichkeiten für Ausdruck und Kommunikation</a:t>
            </a:r>
            <a:endParaRPr/>
          </a:p>
          <a:p>
            <a:pPr>
              <a:lnSpc>
                <a:spcPct val="110000"/>
              </a:lnSpc>
              <a:spcBef>
                <a:spcPts val="700"/>
              </a:spcBef>
              <a:defRPr/>
            </a:pPr>
            <a:r>
              <a:rPr lang="de-DE"/>
              <a:t>Formulierungshilfen in Form von Satzanfängen oder Satzteilen für die Kommunikation, um Feedback zu geben oder Aufgaben bzw. Antworten vorzustellen</a:t>
            </a:r>
            <a:endParaRPr/>
          </a:p>
          <a:p>
            <a:pPr>
              <a:lnSpc>
                <a:spcPct val="110000"/>
              </a:lnSpc>
              <a:spcBef>
                <a:spcPts val="700"/>
              </a:spcBef>
              <a:defRPr/>
            </a:pPr>
            <a:r>
              <a:rPr lang="de-DE"/>
              <a:t>Unterstützungsmöglichkeiten zur Förderung instrumenteller Kompetenzen durch Mentoren, Tutoren, Software</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Israel und Ray 2017; Israel et al. 2017</a:t>
            </a:r>
            <a:endParaRPr/>
          </a:p>
        </p:txBody>
      </p:sp>
      <p:sp>
        <p:nvSpPr>
          <p:cNvPr id="8" name="Inhaltsplatzhalter 1"/>
          <p:cNvSpPr>
            <a:spLocks noGrp="1"/>
          </p:cNvSpPr>
          <p:nvPr>
            <p:ph sz="quarter" idx="11"/>
          </p:nvPr>
        </p:nvSpPr>
        <p:spPr bwMode="auto">
          <a:xfrm>
            <a:off x="6203950" y="2067792"/>
            <a:ext cx="5761038" cy="4206008"/>
          </a:xfrm>
        </p:spPr>
        <p:txBody>
          <a:bodyPr/>
          <a:lstStyle/>
          <a:p>
            <a:pPr marL="125" indent="0">
              <a:buNone/>
              <a:defRPr/>
            </a:pPr>
            <a:r>
              <a:rPr lang="de-DE" sz="1900" b="1"/>
              <a:t>Prinzip 6: Möglichkeiten für </a:t>
            </a:r>
            <a:br>
              <a:rPr lang="de-DE" sz="1900" b="1"/>
            </a:br>
            <a:r>
              <a:rPr lang="de-DE" sz="1900" b="1"/>
              <a:t>exekutive Funktionen</a:t>
            </a:r>
            <a:endParaRPr/>
          </a:p>
          <a:p>
            <a:pPr>
              <a:spcBef>
                <a:spcPts val="700"/>
              </a:spcBef>
              <a:defRPr/>
            </a:pPr>
            <a:r>
              <a:rPr lang="de-DE" sz="1900"/>
              <a:t>Lernziele setzen, Lernfortschritt der Lernenden dokumentieren (z. B. Vorher-Nachher-Relationen, Prozessportfolio) und durch „Ich kann …“-Aussagen überprüfen</a:t>
            </a:r>
            <a:endParaRPr/>
          </a:p>
          <a:p>
            <a:pPr>
              <a:spcBef>
                <a:spcPts val="700"/>
              </a:spcBef>
              <a:defRPr/>
            </a:pPr>
            <a:r>
              <a:rPr lang="de-DE" sz="1900"/>
              <a:t>Hilfsmittel zur Planung, Zielsetzung, Priorisierung und Fehlersuche zur Verfügung stellen</a:t>
            </a:r>
            <a:endParaRPr/>
          </a:p>
          <a:p>
            <a:pPr>
              <a:spcBef>
                <a:spcPts val="700"/>
              </a:spcBef>
              <a:defRPr/>
            </a:pPr>
            <a:r>
              <a:rPr lang="de-DE" sz="1900"/>
              <a:t>Bewusste Aufmerksamkeitssteuerung</a:t>
            </a:r>
            <a:endParaRPr/>
          </a:p>
        </p:txBody>
      </p:sp>
      <p:pic>
        <p:nvPicPr>
          <p:cNvPr id="9" name="Grafik 5" descr="Grafik 5"/>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r>
              <a:rPr lang="de-DE"/>
              <a:t>Fallbeispiel</a:t>
            </a:r>
            <a:endParaRPr/>
          </a:p>
        </p:txBody>
      </p:sp>
      <p:sp>
        <p:nvSpPr>
          <p:cNvPr id="6" name="Inhaltsplatzhalter 5"/>
          <p:cNvSpPr>
            <a:spLocks noGrp="1"/>
          </p:cNvSpPr>
          <p:nvPr>
            <p:ph sz="quarter" idx="10"/>
          </p:nvPr>
        </p:nvSpPr>
        <p:spPr bwMode="auto"/>
        <p:txBody>
          <a:bodyPr/>
          <a:lstStyle/>
          <a:p>
            <a:pPr marL="125" indent="0">
              <a:buNone/>
              <a:defRPr/>
            </a:pPr>
            <a:r>
              <a:rPr lang="de-DE"/>
              <a:t>In Ihrem Unterricht haben Sie folgende Schülerin:</a:t>
            </a:r>
            <a:endParaRPr/>
          </a:p>
          <a:p>
            <a:pPr>
              <a:spcBef>
                <a:spcPts val="700"/>
              </a:spcBef>
              <a:defRPr/>
            </a:pPr>
            <a:r>
              <a:rPr lang="de-DE" b="1"/>
              <a:t>Emma</a:t>
            </a:r>
            <a:r>
              <a:rPr lang="de-DE"/>
              <a:t> ist durch eine </a:t>
            </a:r>
            <a:r>
              <a:rPr lang="de-DE" b="1"/>
              <a:t>Broca-Aphasie (R47.0) </a:t>
            </a:r>
            <a:r>
              <a:rPr lang="de-DE"/>
              <a:t>beeinträchtigt</a:t>
            </a:r>
            <a:endParaRPr/>
          </a:p>
          <a:p>
            <a:pPr marL="125" indent="0">
              <a:buNone/>
              <a:defRPr/>
            </a:pPr>
            <a:r>
              <a:rPr lang="de-DE"/>
              <a:t>Welche Maßnahmen können Sie im Rahmen des UDL-Modells ergreifen, um alle Lernenden bestmöglich zu fördern?</a:t>
            </a:r>
            <a:endParaRPr/>
          </a:p>
        </p:txBody>
      </p:sp>
      <p:sp>
        <p:nvSpPr>
          <p:cNvPr id="7" name="Inhaltsplatzhalter 6"/>
          <p:cNvSpPr>
            <a:spLocks noGrp="1"/>
          </p:cNvSpPr>
          <p:nvPr>
            <p:ph sz="quarter" idx="11"/>
          </p:nvPr>
        </p:nvSpPr>
        <p:spPr bwMode="auto"/>
        <p:txBody>
          <a:bodyPr/>
          <a:lstStyle/>
          <a:p>
            <a:pPr marL="125" indent="0">
              <a:buNone/>
              <a:defRPr/>
            </a:pPr>
            <a:r>
              <a:rPr lang="de-DE" b="1"/>
              <a:t>Inklusiver Unterricht für Emma</a:t>
            </a:r>
            <a:endParaRPr/>
          </a:p>
          <a:p>
            <a:pPr>
              <a:defRPr/>
            </a:pPr>
            <a:r>
              <a:rPr lang="de-DE"/>
              <a:t>Nutzung unterschiedlicher Präsentations-formen</a:t>
            </a:r>
            <a:endParaRPr/>
          </a:p>
          <a:p>
            <a:pPr lvl="1">
              <a:defRPr/>
            </a:pPr>
            <a:r>
              <a:rPr lang="de-DE"/>
              <a:t>Verbal</a:t>
            </a:r>
            <a:endParaRPr/>
          </a:p>
          <a:p>
            <a:pPr lvl="1">
              <a:defRPr/>
            </a:pPr>
            <a:r>
              <a:rPr lang="de-DE"/>
              <a:t>Paraverbal</a:t>
            </a:r>
            <a:endParaRPr/>
          </a:p>
          <a:p>
            <a:pPr lvl="1">
              <a:defRPr/>
            </a:pPr>
            <a:r>
              <a:rPr lang="de-DE"/>
              <a:t>Nonverbal (Gestik, Mimik, Blickkontakt)</a:t>
            </a:r>
            <a:endParaRPr/>
          </a:p>
          <a:p>
            <a:pPr>
              <a:defRPr/>
            </a:pPr>
            <a:r>
              <a:rPr lang="de-DE"/>
              <a:t>Formulierungshilfen</a:t>
            </a:r>
            <a:endParaRPr/>
          </a:p>
          <a:p>
            <a:pPr lvl="1">
              <a:defRPr/>
            </a:pPr>
            <a:r>
              <a:rPr lang="de-DE"/>
              <a:t>Satzanfänge oder -teile (z. B. „Ich denke, dass…“, „Ich stimme mit … überein, weil …“)</a:t>
            </a:r>
            <a:endParaRPr/>
          </a:p>
          <a:p>
            <a:pPr lvl="1">
              <a:defRPr/>
            </a:pPr>
            <a:r>
              <a:rPr lang="de-DE"/>
              <a:t>Wortfelder</a:t>
            </a:r>
            <a:endParaRPr/>
          </a:p>
          <a:p>
            <a:pPr lvl="1">
              <a:defRPr/>
            </a:pPr>
            <a:r>
              <a:rPr lang="de-DE"/>
              <a:t>Bildkarten</a:t>
            </a:r>
            <a:endParaRPr/>
          </a:p>
          <a:p>
            <a:pPr lvl="1">
              <a:defRPr/>
            </a:pPr>
            <a:r>
              <a:rPr lang="de-DE"/>
              <a:t>Ankerdiagramme</a:t>
            </a:r>
            <a:endParaRPr/>
          </a:p>
        </p:txBody>
      </p:sp>
      <p:sp>
        <p:nvSpPr>
          <p:cNvPr id="8" name="Textplatzhalter 7"/>
          <p:cNvSpPr>
            <a:spLocks noGrp="1"/>
          </p:cNvSpPr>
          <p:nvPr>
            <p:ph type="body" sz="quarter" idx="13"/>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Strategische Netzwerke – Das „Wie“ des Lernens</a:t>
            </a:r>
            <a:endParaRPr/>
          </a:p>
        </p:txBody>
      </p:sp>
      <p:sp>
        <p:nvSpPr>
          <p:cNvPr id="3" name="Inhaltsplatzhalter 2"/>
          <p:cNvSpPr>
            <a:spLocks noGrp="1"/>
          </p:cNvSpPr>
          <p:nvPr>
            <p:ph sz="quarter" idx="10"/>
          </p:nvPr>
        </p:nvSpPr>
        <p:spPr bwMode="auto"/>
        <p:txBody>
          <a:bodyPr>
            <a:normAutofit fontScale="92500" lnSpcReduction="20000"/>
          </a:bodyPr>
          <a:lstStyle/>
          <a:p>
            <a:pPr marL="125" indent="0">
              <a:lnSpc>
                <a:spcPct val="110000"/>
              </a:lnSpc>
              <a:spcBef>
                <a:spcPts val="0"/>
              </a:spcBef>
              <a:buNone/>
              <a:defRPr/>
            </a:pPr>
            <a:r>
              <a:rPr lang="de-DE" b="1"/>
              <a:t>Definition</a:t>
            </a:r>
            <a:endParaRPr/>
          </a:p>
          <a:p>
            <a:pPr>
              <a:lnSpc>
                <a:spcPct val="110000"/>
              </a:lnSpc>
              <a:defRPr/>
            </a:pPr>
            <a:r>
              <a:rPr lang="de-DE"/>
              <a:t>Zuständig dafür, wie Lernende aktiviert und motiviert bleiben</a:t>
            </a:r>
            <a:endParaRPr/>
          </a:p>
          <a:p>
            <a:pPr marL="125" indent="0">
              <a:lnSpc>
                <a:spcPct val="120000"/>
              </a:lnSpc>
              <a:spcBef>
                <a:spcPts val="1400"/>
              </a:spcBef>
              <a:buNone/>
              <a:defRPr/>
            </a:pPr>
            <a:r>
              <a:rPr lang="de-DE" b="1"/>
              <a:t>Mögliche Barrieren</a:t>
            </a:r>
            <a:endParaRPr/>
          </a:p>
          <a:p>
            <a:pPr>
              <a:lnSpc>
                <a:spcPct val="110000"/>
              </a:lnSpc>
              <a:defRPr/>
            </a:pPr>
            <a:r>
              <a:rPr lang="de-DE"/>
              <a:t>Ignoranz von inter- und intraindividuellen Faktoren bei der Förderung von Lern- und Leistungsmotivation</a:t>
            </a:r>
            <a:endParaRPr/>
          </a:p>
          <a:p>
            <a:pPr>
              <a:lnSpc>
                <a:spcPct val="110000"/>
              </a:lnSpc>
              <a:defRPr/>
            </a:pPr>
            <a:r>
              <a:rPr lang="de-DE"/>
              <a:t>Abfall von erforderlicher Anstrengung und Konzentration beim Erwerb von Kompetenzen und Strategien</a:t>
            </a:r>
            <a:endParaRPr/>
          </a:p>
          <a:p>
            <a:pPr>
              <a:lnSpc>
                <a:spcPct val="110000"/>
              </a:lnSpc>
              <a:defRPr/>
            </a:pPr>
            <a:r>
              <a:rPr lang="de-DE"/>
              <a:t>Außer Acht lassen intrinsischer Motivation (→ Affekte, Impulsivität, Engagement)</a:t>
            </a:r>
            <a:endParaRPr/>
          </a:p>
          <a:p>
            <a:pPr marL="125" indent="0">
              <a:lnSpc>
                <a:spcPct val="110000"/>
              </a:lnSpc>
              <a:spcBef>
                <a:spcPts val="1400"/>
              </a:spcBef>
              <a:buNone/>
              <a:defRPr/>
            </a:pPr>
            <a:r>
              <a:rPr lang="de-DE" b="1"/>
              <a:t>Prinzipien</a:t>
            </a:r>
            <a:endParaRPr/>
          </a:p>
          <a:p>
            <a:pPr marL="457325" indent="-457200">
              <a:lnSpc>
                <a:spcPct val="110000"/>
              </a:lnSpc>
              <a:buFont typeface="+mj-lt"/>
              <a:buAutoNum type="arabicPeriod" startAt="7"/>
              <a:defRPr/>
            </a:pPr>
            <a:r>
              <a:rPr lang="de-DE"/>
              <a:t>Möglichkeiten zum Einbeziehen verschiedener Lerninteressen</a:t>
            </a:r>
            <a:endParaRPr/>
          </a:p>
          <a:p>
            <a:pPr marL="457325" indent="-457200">
              <a:lnSpc>
                <a:spcPct val="110000"/>
              </a:lnSpc>
              <a:buFont typeface="+mj-lt"/>
              <a:buAutoNum type="arabicPeriod" startAt="7"/>
              <a:defRPr/>
            </a:pPr>
            <a:r>
              <a:rPr lang="de-DE"/>
              <a:t>Möglichkeiten zur Förderung von Anstrengung und Ausdauer</a:t>
            </a:r>
            <a:endParaRPr/>
          </a:p>
          <a:p>
            <a:pPr marL="457325" indent="-457200">
              <a:lnSpc>
                <a:spcPct val="110000"/>
              </a:lnSpc>
              <a:buFont typeface="+mj-lt"/>
              <a:buAutoNum type="arabicPeriod" startAt="7"/>
              <a:defRPr/>
            </a:pPr>
            <a:r>
              <a:rPr lang="de-DE"/>
              <a:t>Möglichkeiten für selbstreguliertes Lernen</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CAST 2018</a:t>
            </a:r>
            <a:endParaRPr/>
          </a:p>
        </p:txBody>
      </p:sp>
      <p:pic>
        <p:nvPicPr>
          <p:cNvPr id="5" name="Grafik 4" descr="Grafik 4"/>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Erkennungsnetzwerke – Das „Was“ des Lernens</a:t>
            </a:r>
            <a:endParaRPr/>
          </a:p>
        </p:txBody>
      </p:sp>
      <p:sp>
        <p:nvSpPr>
          <p:cNvPr id="3" name="Inhaltsplatzhalter 2"/>
          <p:cNvSpPr>
            <a:spLocks noGrp="1"/>
          </p:cNvSpPr>
          <p:nvPr>
            <p:ph sz="quarter" idx="10"/>
          </p:nvPr>
        </p:nvSpPr>
        <p:spPr bwMode="auto"/>
        <p:txBody>
          <a:bodyPr>
            <a:normAutofit fontScale="85000" lnSpcReduction="20000"/>
          </a:bodyPr>
          <a:lstStyle/>
          <a:p>
            <a:pPr marL="125" indent="0">
              <a:lnSpc>
                <a:spcPct val="120000"/>
              </a:lnSpc>
              <a:spcBef>
                <a:spcPts val="700"/>
              </a:spcBef>
              <a:buNone/>
              <a:defRPr/>
            </a:pPr>
            <a:r>
              <a:rPr lang="de-DE" b="1"/>
              <a:t>Prinzip 7: Möglichkeiten zum Einbeziehen verschiedener Lerninteressen</a:t>
            </a:r>
            <a:endParaRPr/>
          </a:p>
          <a:p>
            <a:pPr>
              <a:lnSpc>
                <a:spcPct val="120000"/>
              </a:lnSpc>
              <a:spcBef>
                <a:spcPts val="300"/>
              </a:spcBef>
              <a:defRPr/>
            </a:pPr>
            <a:r>
              <a:rPr lang="de-DE"/>
              <a:t>Wahlmöglichkeiten anbieten</a:t>
            </a:r>
            <a:endParaRPr/>
          </a:p>
          <a:p>
            <a:pPr>
              <a:lnSpc>
                <a:spcPct val="120000"/>
              </a:lnSpc>
              <a:spcBef>
                <a:spcPts val="300"/>
              </a:spcBef>
              <a:defRPr/>
            </a:pPr>
            <a:r>
              <a:rPr lang="de-DE"/>
              <a:t>Alter, Hintergründe und Interessenlage der Lernenden bei der Erstellung von Themen, Projekten und Aktivitäten berücksichtigen</a:t>
            </a:r>
            <a:endParaRPr/>
          </a:p>
          <a:p>
            <a:pPr marL="125" indent="0">
              <a:lnSpc>
                <a:spcPct val="120000"/>
              </a:lnSpc>
              <a:spcBef>
                <a:spcPts val="700"/>
              </a:spcBef>
              <a:buNone/>
              <a:defRPr/>
            </a:pPr>
            <a:r>
              <a:rPr lang="de-DE" b="1"/>
              <a:t>Prinzip 8: Möglichkeiten zur Förderung von Anstrengung und Ausdauer</a:t>
            </a:r>
            <a:endParaRPr/>
          </a:p>
          <a:p>
            <a:pPr>
              <a:lnSpc>
                <a:spcPct val="120000"/>
              </a:lnSpc>
              <a:spcBef>
                <a:spcPts val="300"/>
              </a:spcBef>
              <a:defRPr/>
            </a:pPr>
            <a:r>
              <a:rPr lang="de-DE"/>
              <a:t>Unterstützungen oder Erweiterungen anbieten</a:t>
            </a:r>
            <a:endParaRPr/>
          </a:p>
          <a:p>
            <a:pPr lvl="1">
              <a:lnSpc>
                <a:spcPct val="120000"/>
              </a:lnSpc>
              <a:defRPr/>
            </a:pPr>
            <a:r>
              <a:rPr lang="de-DE"/>
              <a:t>Unterstützungen: Unterschiedliche Anspruchsniveaus anbieten (Lücken-Code vs. freies Programmieren)</a:t>
            </a:r>
            <a:endParaRPr/>
          </a:p>
          <a:p>
            <a:pPr lvl="1">
              <a:lnSpc>
                <a:spcPct val="120000"/>
              </a:lnSpc>
              <a:defRPr/>
            </a:pPr>
            <a:r>
              <a:rPr lang="de-DE"/>
              <a:t>Erweiterungen: Zusatzaufgaben für Lernende zur Verfügung stellen</a:t>
            </a:r>
            <a:endParaRPr/>
          </a:p>
          <a:p>
            <a:pPr>
              <a:lnSpc>
                <a:spcPct val="120000"/>
              </a:lnSpc>
              <a:spcBef>
                <a:spcPts val="300"/>
              </a:spcBef>
              <a:defRPr/>
            </a:pPr>
            <a:r>
              <a:rPr lang="de-DE"/>
              <a:t>Wechsel von Sozialformen (z. B. Pair-</a:t>
            </a:r>
            <a:r>
              <a:rPr lang="de-DE"/>
              <a:t>Programming</a:t>
            </a:r>
            <a:r>
              <a:rPr lang="de-DE"/>
              <a:t>, Partner- oder Gruppenarbeit)</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Israel und Ray 2017; Israel et al. 2017</a:t>
            </a:r>
            <a:endParaRPr/>
          </a:p>
        </p:txBody>
      </p:sp>
      <p:sp>
        <p:nvSpPr>
          <p:cNvPr id="6" name="Inhaltsplatzhalter 1"/>
          <p:cNvSpPr>
            <a:spLocks noGrp="1"/>
          </p:cNvSpPr>
          <p:nvPr>
            <p:ph sz="quarter" idx="11"/>
          </p:nvPr>
        </p:nvSpPr>
        <p:spPr bwMode="auto">
          <a:xfrm>
            <a:off x="6203950" y="2673488"/>
            <a:ext cx="5761038" cy="3600312"/>
          </a:xfrm>
        </p:spPr>
        <p:txBody>
          <a:bodyPr/>
          <a:lstStyle/>
          <a:p>
            <a:pPr marL="125" indent="0">
              <a:buNone/>
              <a:defRPr/>
            </a:pPr>
            <a:r>
              <a:rPr lang="de-DE" sz="1700" b="1"/>
              <a:t>Prinzip 9: Möglichkeiten für </a:t>
            </a:r>
            <a:br>
              <a:rPr lang="de-DE" sz="1700" b="1"/>
            </a:br>
            <a:r>
              <a:rPr lang="de-DE" sz="1700" b="1"/>
              <a:t>selbstreguliertes Lernen</a:t>
            </a:r>
            <a:endParaRPr/>
          </a:p>
          <a:p>
            <a:pPr>
              <a:spcBef>
                <a:spcPts val="300"/>
              </a:spcBef>
              <a:defRPr/>
            </a:pPr>
            <a:r>
              <a:rPr lang="de-DE" sz="1700"/>
              <a:t>Vermitteln von metakognitiven Strategien zur Selbstreflexion</a:t>
            </a:r>
            <a:endParaRPr/>
          </a:p>
          <a:p>
            <a:pPr>
              <a:spcBef>
                <a:spcPts val="300"/>
              </a:spcBef>
              <a:defRPr/>
            </a:pPr>
            <a:r>
              <a:rPr lang="de-DE" sz="1700"/>
              <a:t>Bewältigungsstrategien in Unterricht integrieren, um kognitive Belastung zu bewältigen (z. B. Biofeedback-Methode)</a:t>
            </a:r>
            <a:endParaRPr/>
          </a:p>
          <a:p>
            <a:pPr>
              <a:spcBef>
                <a:spcPts val="300"/>
              </a:spcBef>
              <a:defRPr/>
            </a:pPr>
            <a:r>
              <a:rPr lang="de-DE" sz="1700"/>
              <a:t>Klare Erwartungen hinsichtlich Aufgabenstellung, Zusammenarbeit und Hilfesuche kommunizieren</a:t>
            </a:r>
            <a:endParaRPr/>
          </a:p>
          <a:p>
            <a:pPr>
              <a:defRPr/>
            </a:pPr>
            <a:endParaRPr lang="de-DE"/>
          </a:p>
        </p:txBody>
      </p:sp>
      <p:pic>
        <p:nvPicPr>
          <p:cNvPr id="7" name="Grafik 4" descr="Grafik 4"/>
          <p:cNvPicPr>
            <a:picLocks noChangeAspect="1"/>
          </p:cNvPicPr>
          <p:nvPr/>
        </p:nvPicPr>
        <p:blipFill>
          <a:blip r:embed="rId3"/>
          <a:stretch/>
        </p:blipFill>
        <p:spPr bwMode="auto">
          <a:xfrm>
            <a:off x="10524987" y="1233486"/>
            <a:ext cx="1440001" cy="144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Fallbeispiel</a:t>
            </a:r>
            <a:endParaRPr/>
          </a:p>
        </p:txBody>
      </p:sp>
      <p:sp>
        <p:nvSpPr>
          <p:cNvPr id="3" name="Inhaltsplatzhalter 2"/>
          <p:cNvSpPr>
            <a:spLocks noGrp="1"/>
          </p:cNvSpPr>
          <p:nvPr>
            <p:ph sz="quarter" idx="10"/>
          </p:nvPr>
        </p:nvSpPr>
        <p:spPr bwMode="auto"/>
        <p:txBody>
          <a:bodyPr/>
          <a:lstStyle/>
          <a:p>
            <a:pPr marL="125" indent="0">
              <a:buNone/>
              <a:defRPr/>
            </a:pPr>
            <a:r>
              <a:rPr lang="de-DE"/>
              <a:t>In Ihrem Unterricht haben Sie folgende Schüler:</a:t>
            </a:r>
            <a:endParaRPr/>
          </a:p>
          <a:p>
            <a:pPr>
              <a:spcBef>
                <a:spcPts val="700"/>
              </a:spcBef>
              <a:defRPr/>
            </a:pPr>
            <a:r>
              <a:rPr lang="de-DE" b="1"/>
              <a:t>Linus</a:t>
            </a:r>
            <a:r>
              <a:rPr lang="de-DE"/>
              <a:t> wurde mit einer </a:t>
            </a:r>
            <a:r>
              <a:rPr lang="de-DE" b="1"/>
              <a:t>hyperkinetischen Störung in Form einer einfachen Aktivitäts- und Aufmerksamkeitsstörung (F90.0) </a:t>
            </a:r>
            <a:r>
              <a:rPr lang="de-DE"/>
              <a:t>diagnostiziert</a:t>
            </a:r>
            <a:endParaRPr/>
          </a:p>
          <a:p>
            <a:pPr>
              <a:spcBef>
                <a:spcPts val="700"/>
              </a:spcBef>
              <a:defRPr/>
            </a:pPr>
            <a:r>
              <a:rPr lang="de-DE" b="1"/>
              <a:t>Sophia</a:t>
            </a:r>
            <a:r>
              <a:rPr lang="de-DE"/>
              <a:t> hat </a:t>
            </a:r>
            <a:r>
              <a:rPr lang="de-DE" b="1"/>
              <a:t>Trisomie 21 in Form einer meiotischen Non-</a:t>
            </a:r>
            <a:r>
              <a:rPr lang="de-DE" b="1"/>
              <a:t>disjunction</a:t>
            </a:r>
            <a:r>
              <a:rPr lang="de-DE" b="1"/>
              <a:t> (Q90.0)</a:t>
            </a:r>
            <a:endParaRPr/>
          </a:p>
          <a:p>
            <a:pPr marL="125" indent="0">
              <a:buNone/>
              <a:defRPr/>
            </a:pPr>
            <a:r>
              <a:rPr lang="de-DE"/>
              <a:t>Welche Maßnahmen können Sie im Rahmen des UDL-Modells ergreifen, um alle Lernenden bestmöglich zu fördern?</a:t>
            </a:r>
            <a:endParaRPr/>
          </a:p>
        </p:txBody>
      </p:sp>
      <p:sp>
        <p:nvSpPr>
          <p:cNvPr id="4" name="Inhaltsplatzhalter 3"/>
          <p:cNvSpPr>
            <a:spLocks noGrp="1"/>
          </p:cNvSpPr>
          <p:nvPr>
            <p:ph sz="quarter" idx="11"/>
          </p:nvPr>
        </p:nvSpPr>
        <p:spPr bwMode="auto"/>
        <p:txBody>
          <a:bodyPr/>
          <a:lstStyle/>
          <a:p>
            <a:pPr marL="125" indent="0">
              <a:spcBef>
                <a:spcPts val="0"/>
              </a:spcBef>
              <a:buNone/>
              <a:defRPr/>
            </a:pPr>
            <a:r>
              <a:rPr lang="de-DE" b="1"/>
              <a:t>Inklusiver Unterricht für Linus und Sophia</a:t>
            </a:r>
            <a:endParaRPr/>
          </a:p>
          <a:p>
            <a:pPr>
              <a:spcBef>
                <a:spcPts val="0"/>
              </a:spcBef>
              <a:defRPr/>
            </a:pPr>
            <a:r>
              <a:rPr lang="de-DE" sz="1800"/>
              <a:t>Wahlmöglichkeiten anbieten, Autonomie fördern</a:t>
            </a:r>
            <a:endParaRPr/>
          </a:p>
          <a:p>
            <a:pPr lvl="1">
              <a:defRPr/>
            </a:pPr>
            <a:r>
              <a:rPr lang="de-DE" sz="1600"/>
              <a:t>Schwierigkeitsniveau</a:t>
            </a:r>
            <a:endParaRPr/>
          </a:p>
          <a:p>
            <a:pPr lvl="1">
              <a:defRPr/>
            </a:pPr>
            <a:r>
              <a:rPr lang="de-DE" sz="1600"/>
              <a:t>Art der Belohnung oder Anerkennung</a:t>
            </a:r>
            <a:endParaRPr/>
          </a:p>
          <a:p>
            <a:pPr lvl="1">
              <a:defRPr/>
            </a:pPr>
            <a:r>
              <a:rPr lang="de-DE" sz="1600"/>
              <a:t>Inhalt</a:t>
            </a:r>
            <a:endParaRPr/>
          </a:p>
          <a:p>
            <a:pPr lvl="1">
              <a:defRPr/>
            </a:pPr>
            <a:r>
              <a:rPr lang="de-DE" sz="1600"/>
              <a:t>Werkzeuge zur Informationsbeschaffung oder </a:t>
            </a:r>
            <a:br>
              <a:rPr lang="de-DE" sz="1600"/>
            </a:br>
            <a:r>
              <a:rPr lang="de-DE" sz="1600"/>
              <a:t>-produktion</a:t>
            </a:r>
            <a:endParaRPr/>
          </a:p>
          <a:p>
            <a:pPr lvl="1">
              <a:defRPr/>
            </a:pPr>
            <a:r>
              <a:rPr lang="de-DE" sz="1600"/>
              <a:t>Farben, Design, Grafik, Layout</a:t>
            </a:r>
            <a:endParaRPr/>
          </a:p>
          <a:p>
            <a:pPr>
              <a:spcBef>
                <a:spcPts val="0"/>
              </a:spcBef>
              <a:defRPr/>
            </a:pPr>
            <a:r>
              <a:rPr lang="de-DE" sz="1800"/>
              <a:t>Variation </a:t>
            </a:r>
            <a:r>
              <a:rPr lang="de-DE" sz="1800"/>
              <a:t>is</a:t>
            </a:r>
            <a:r>
              <a:rPr lang="de-DE" sz="1800"/>
              <a:t> </a:t>
            </a:r>
            <a:r>
              <a:rPr lang="de-DE" sz="1800"/>
              <a:t>key</a:t>
            </a:r>
            <a:endParaRPr lang="de-DE" sz="1800"/>
          </a:p>
          <a:p>
            <a:pPr lvl="1">
              <a:defRPr/>
            </a:pPr>
            <a:r>
              <a:rPr lang="de-DE" sz="1600"/>
              <a:t>Aktivitäten (➜ Sozialformen; Methoden)</a:t>
            </a:r>
            <a:endParaRPr/>
          </a:p>
          <a:p>
            <a:pPr lvl="1">
              <a:defRPr/>
            </a:pPr>
            <a:r>
              <a:rPr lang="de-DE" sz="1600"/>
              <a:t>Grad der sensorischen Stimulation</a:t>
            </a:r>
            <a:endParaRPr/>
          </a:p>
          <a:p>
            <a:pPr lvl="1">
              <a:defRPr/>
            </a:pPr>
            <a:r>
              <a:rPr lang="de-DE" sz="1600"/>
              <a:t>Arbeitstempo und -dauer</a:t>
            </a:r>
            <a:endParaRPr/>
          </a:p>
          <a:p>
            <a:pPr>
              <a:spcBef>
                <a:spcPts val="0"/>
              </a:spcBef>
              <a:defRPr/>
            </a:pPr>
            <a:r>
              <a:rPr lang="de-DE" sz="1800"/>
              <a:t>(Klassen-/Verhaltens-)Routinen etablieren</a:t>
            </a:r>
            <a:endParaRPr/>
          </a:p>
          <a:p>
            <a:pPr>
              <a:spcBef>
                <a:spcPts val="0"/>
              </a:spcBef>
              <a:defRPr/>
            </a:pPr>
            <a:r>
              <a:rPr lang="de-DE" sz="1800"/>
              <a:t>Bewegungsdrang kanalisieren</a:t>
            </a:r>
            <a:endParaRPr/>
          </a:p>
          <a:p>
            <a:pPr>
              <a:spcBef>
                <a:spcPts val="0"/>
              </a:spcBef>
              <a:defRPr/>
            </a:pPr>
            <a:r>
              <a:rPr lang="de-DE" sz="1800"/>
              <a:t>Vermittlung von Lernstrategien</a:t>
            </a:r>
            <a:endParaRPr/>
          </a:p>
        </p:txBody>
      </p:sp>
      <p:sp>
        <p:nvSpPr>
          <p:cNvPr id="5" name="Textplatzhalter 4"/>
          <p:cNvSpPr>
            <a:spLocks noGrp="1"/>
          </p:cNvSpPr>
          <p:nvPr>
            <p:ph type="body" sz="quarter" idx="13"/>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Universal Design of Instruction (UDI)</a:t>
            </a:r>
            <a:endParaRPr lang="de-DE"/>
          </a:p>
        </p:txBody>
      </p:sp>
      <p:sp>
        <p:nvSpPr>
          <p:cNvPr id="3" name="Inhaltsplatzhalter 2"/>
          <p:cNvSpPr>
            <a:spLocks noGrp="1"/>
          </p:cNvSpPr>
          <p:nvPr>
            <p:ph sz="quarter" idx="10"/>
          </p:nvPr>
        </p:nvSpPr>
        <p:spPr bwMode="auto"/>
        <p:txBody>
          <a:bodyPr/>
          <a:lstStyle/>
          <a:p>
            <a:pPr>
              <a:defRPr b="1"/>
            </a:pPr>
            <a:r>
              <a:rPr lang="de-DE"/>
              <a:t>Alternativkonzept</a:t>
            </a:r>
            <a:r>
              <a:rPr lang="de-DE" b="0"/>
              <a:t> zum Universal Design for Learning (UDL)</a:t>
            </a:r>
            <a:endParaRPr/>
          </a:p>
          <a:p>
            <a:pPr>
              <a:defRPr/>
            </a:pPr>
            <a:r>
              <a:rPr lang="de-DE"/>
              <a:t>Entwickelt von Sheryl Burgstahler an der University </a:t>
            </a:r>
            <a:r>
              <a:rPr lang="de-DE"/>
              <a:t>of</a:t>
            </a:r>
            <a:r>
              <a:rPr lang="de-DE"/>
              <a:t> Washington</a:t>
            </a:r>
            <a:endParaRPr/>
          </a:p>
          <a:p>
            <a:pPr>
              <a:defRPr/>
            </a:pPr>
            <a:r>
              <a:rPr lang="de-DE"/>
              <a:t>Rahmenkonzept zur Gestaltung zugänglicher, nutzbarer und integrativer Lehr- und Lernprodukte und -umgebungen, das sich auf alle Aspekte des Unterrichts bezieht</a:t>
            </a:r>
            <a:endParaRPr/>
          </a:p>
          <a:p>
            <a:pPr>
              <a:defRPr/>
            </a:pPr>
            <a:r>
              <a:rPr lang="de-DE"/>
              <a:t>Umfasst UD-, UDL- und WCAG-Prinzipien</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Burgstahler 2020</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Universal Design of Instruction (UDI)</a:t>
            </a:r>
            <a:endParaRPr lang="de-DE"/>
          </a:p>
        </p:txBody>
      </p:sp>
      <p:sp>
        <p:nvSpPr>
          <p:cNvPr id="4" name="Inhaltsplatzhalter 3"/>
          <p:cNvSpPr>
            <a:spLocks noGrp="1"/>
          </p:cNvSpPr>
          <p:nvPr>
            <p:ph sz="quarter" idx="11"/>
          </p:nvPr>
        </p:nvSpPr>
        <p:spPr bwMode="auto"/>
        <p:txBody>
          <a:bodyPr/>
          <a:lstStyle/>
          <a:p>
            <a:pPr marL="9525" indent="0" defTabSz="457200">
              <a:spcBef>
                <a:spcPts val="700"/>
              </a:spcBef>
              <a:buNone/>
              <a:defRPr sz="1400" b="1"/>
            </a:pPr>
            <a:r>
              <a:rPr lang="de-DE"/>
              <a:t>UDI-Prozess</a:t>
            </a:r>
            <a:endParaRPr lang="de-DE" sz="4400"/>
          </a:p>
          <a:p>
            <a:pPr marL="268288" indent="-268288" defTabSz="457200">
              <a:spcBef>
                <a:spcPts val="700"/>
              </a:spcBef>
              <a:buSzPct val="100000"/>
              <a:buAutoNum type="arabicPeriod"/>
              <a:defRPr sz="1400" b="1">
                <a:solidFill>
                  <a:srgbClr val="184994"/>
                </a:solidFill>
              </a:defRPr>
            </a:pPr>
            <a:r>
              <a:rPr lang="de-DE">
                <a:solidFill>
                  <a:schemeClr val="tx1"/>
                </a:solidFill>
              </a:rPr>
              <a:t>Identifikation</a:t>
            </a:r>
            <a:r>
              <a:rPr lang="de-DE" b="0">
                <a:solidFill>
                  <a:schemeClr val="tx1"/>
                </a:solidFill>
              </a:rPr>
              <a:t> von Kurs und evidenzbasierten Lehrmethoden</a:t>
            </a:r>
            <a:endParaRPr lang="de-DE" sz="4400">
              <a:solidFill>
                <a:schemeClr val="tx1"/>
              </a:solidFill>
            </a:endParaRPr>
          </a:p>
          <a:p>
            <a:pPr marL="268288" indent="-268288" defTabSz="457200">
              <a:spcBef>
                <a:spcPts val="700"/>
              </a:spcBef>
              <a:buSzPct val="100000"/>
              <a:buAutoNum type="arabicPeriod"/>
              <a:defRPr sz="1400" b="1">
                <a:solidFill>
                  <a:srgbClr val="184994"/>
                </a:solidFill>
              </a:defRPr>
            </a:pPr>
            <a:r>
              <a:rPr lang="de-DE">
                <a:solidFill>
                  <a:schemeClr val="tx1"/>
                </a:solidFill>
              </a:rPr>
              <a:t>Berücksichtigung</a:t>
            </a:r>
            <a:r>
              <a:rPr lang="de-DE" b="0">
                <a:solidFill>
                  <a:schemeClr val="tx1"/>
                </a:solidFill>
              </a:rPr>
              <a:t> der Heterogenität der Lernenden und ihrer individuellen Ausprägungen</a:t>
            </a:r>
            <a:endParaRPr lang="de-DE" sz="4400">
              <a:solidFill>
                <a:schemeClr val="tx1"/>
              </a:solidFill>
            </a:endParaRPr>
          </a:p>
          <a:p>
            <a:pPr marL="268288" indent="-268288" defTabSz="457200">
              <a:spcBef>
                <a:spcPts val="700"/>
              </a:spcBef>
              <a:buSzPct val="100000"/>
              <a:buAutoNum type="arabicPeriod"/>
              <a:defRPr sz="1400" b="1">
                <a:solidFill>
                  <a:srgbClr val="184994"/>
                </a:solidFill>
              </a:defRPr>
            </a:pPr>
            <a:r>
              <a:rPr lang="de-DE">
                <a:solidFill>
                  <a:schemeClr val="tx1"/>
                </a:solidFill>
              </a:rPr>
              <a:t>Integration</a:t>
            </a:r>
            <a:r>
              <a:rPr lang="de-DE" b="0">
                <a:solidFill>
                  <a:schemeClr val="tx1"/>
                </a:solidFill>
              </a:rPr>
              <a:t> und </a:t>
            </a:r>
            <a:r>
              <a:rPr lang="de-DE">
                <a:solidFill>
                  <a:schemeClr val="tx1"/>
                </a:solidFill>
              </a:rPr>
              <a:t>Anwendung</a:t>
            </a:r>
            <a:r>
              <a:rPr lang="de-DE" b="0">
                <a:solidFill>
                  <a:schemeClr val="tx1"/>
                </a:solidFill>
              </a:rPr>
              <a:t> der UDI-Prinzipien im Unterricht in Abstimmung mit evidenzbasierten Lehrmethoden</a:t>
            </a:r>
            <a:endParaRPr lang="de-DE" sz="4400">
              <a:solidFill>
                <a:schemeClr val="tx1"/>
              </a:solidFill>
            </a:endParaRPr>
          </a:p>
          <a:p>
            <a:pPr marL="268288" indent="-268288" defTabSz="457200">
              <a:spcBef>
                <a:spcPts val="700"/>
              </a:spcBef>
              <a:buSzPct val="100000"/>
              <a:buAutoNum type="arabicPeriod"/>
              <a:defRPr sz="1400" b="1">
                <a:solidFill>
                  <a:srgbClr val="184994"/>
                </a:solidFill>
              </a:defRPr>
            </a:pPr>
            <a:r>
              <a:rPr lang="de-DE">
                <a:solidFill>
                  <a:schemeClr val="tx1"/>
                </a:solidFill>
              </a:rPr>
              <a:t>Planung</a:t>
            </a:r>
            <a:r>
              <a:rPr lang="de-DE" b="0">
                <a:solidFill>
                  <a:schemeClr val="tx1"/>
                </a:solidFill>
              </a:rPr>
              <a:t> von Vorkehrungen zur Unterstützung von Lernenden, für die das Konzept noch keinen uneingeschränkten Zugang vorsieht</a:t>
            </a:r>
            <a:endParaRPr lang="de-DE" sz="4400">
              <a:solidFill>
                <a:schemeClr val="tx1"/>
              </a:solidFill>
            </a:endParaRPr>
          </a:p>
          <a:p>
            <a:pPr marL="268288" indent="-268288" defTabSz="457200">
              <a:spcBef>
                <a:spcPts val="700"/>
              </a:spcBef>
              <a:buSzPct val="100000"/>
              <a:buAutoNum type="arabicPeriod"/>
              <a:defRPr sz="1400" b="1">
                <a:solidFill>
                  <a:srgbClr val="184994"/>
                </a:solidFill>
              </a:defRPr>
            </a:pPr>
            <a:r>
              <a:rPr lang="de-DE">
                <a:solidFill>
                  <a:schemeClr val="tx1"/>
                </a:solidFill>
              </a:rPr>
              <a:t>Evaluation</a:t>
            </a:r>
            <a:r>
              <a:rPr lang="de-DE" b="0">
                <a:solidFill>
                  <a:schemeClr val="tx1"/>
                </a:solidFill>
              </a:rPr>
              <a:t> der Wirksamkeit des Unterrichts durch Beobachtung, Beurteilung des Lernprozesses und formatives Feedback mit anschließender Adaption (Zu Schritt 3 zurückkehren)</a:t>
            </a:r>
            <a:endParaRPr lang="de-DE" sz="4400">
              <a:solidFill>
                <a:schemeClr val="tx1"/>
              </a:solidFill>
            </a:endParaRPr>
          </a:p>
          <a:p>
            <a:pPr marL="9525" indent="0" defTabSz="457200">
              <a:spcBef>
                <a:spcPts val="700"/>
              </a:spcBef>
              <a:buNone/>
              <a:defRPr sz="1400" b="1"/>
            </a:pPr>
            <a:r>
              <a:rPr lang="de-DE"/>
              <a:t>Wichtig</a:t>
            </a:r>
            <a:r>
              <a:rPr lang="de-DE" b="0"/>
              <a:t>: </a:t>
            </a:r>
            <a:r>
              <a:rPr lang="de-DE" b="0" i="1"/>
              <a:t>Bei der Anwendung sollte die Lehrkraft potenzielle Unterschiede in individuellen Fähigkeiten, Lernstilen und </a:t>
            </a:r>
            <a:br>
              <a:rPr lang="de-DE" b="0" i="1"/>
            </a:br>
            <a:r>
              <a:rPr lang="de-DE" b="0" i="1"/>
              <a:t>-präferenzen, dem Alter, Geschlecht, der sexuellen Orientierung, Kultur und den Behinderungen berücksichtigen (s. Theorie der multiplen Intelligenzen)</a:t>
            </a:r>
            <a:endParaRPr/>
          </a:p>
        </p:txBody>
      </p:sp>
      <p:sp>
        <p:nvSpPr>
          <p:cNvPr id="5" name="Textplatzhalter 4"/>
          <p:cNvSpPr>
            <a:spLocks noGrp="1"/>
          </p:cNvSpPr>
          <p:nvPr>
            <p:ph type="body" sz="quarter" idx="13"/>
          </p:nvPr>
        </p:nvSpPr>
        <p:spPr bwMode="auto"/>
        <p:txBody>
          <a:bodyPr/>
          <a:lstStyle/>
          <a:p>
            <a:pPr>
              <a:defRPr/>
            </a:pPr>
            <a:r>
              <a:rPr lang="de-DE"/>
              <a:t>Quellen:</a:t>
            </a:r>
            <a:endParaRPr/>
          </a:p>
          <a:p>
            <a:pPr>
              <a:defRPr/>
            </a:pPr>
            <a:r>
              <a:rPr lang="de-DE"/>
              <a:t>Burgstahler 2020; Rao et al. 2014</a:t>
            </a:r>
            <a:endParaRPr/>
          </a:p>
        </p:txBody>
      </p:sp>
      <p:sp>
        <p:nvSpPr>
          <p:cNvPr id="8" name="Textplatzhalter 7"/>
          <p:cNvSpPr>
            <a:spLocks noGrp="1"/>
          </p:cNvSpPr>
          <p:nvPr>
            <p:ph sz="quarter" idx="10"/>
          </p:nvPr>
        </p:nvSpPr>
        <p:spPr bwMode="auto">
          <a:xfrm>
            <a:off x="227013" y="1233488"/>
            <a:ext cx="5761037" cy="5040312"/>
          </a:xfrm>
          <a:prstGeom prst="rect">
            <a:avLst/>
          </a:prstGeom>
        </p:spPr>
        <p:txBody>
          <a:bodyPr>
            <a:normAutofit/>
          </a:bodyPr>
          <a:lstStyle/>
          <a:p>
            <a:pPr marL="0" indent="124">
              <a:buSzTx/>
              <a:buNone/>
              <a:defRPr sz="1400" b="1"/>
            </a:pPr>
            <a:r>
              <a:rPr lang="de-DE"/>
              <a:t>Prinzipien</a:t>
            </a:r>
            <a:endParaRPr/>
          </a:p>
          <a:p>
            <a:pPr marL="268288" indent="-268288">
              <a:spcBef>
                <a:spcPts val="700"/>
              </a:spcBef>
              <a:buFontTx/>
              <a:buAutoNum type="arabicPeriod"/>
              <a:defRPr sz="1400"/>
            </a:pPr>
            <a:r>
              <a:rPr lang="de-DE" sz="1400"/>
              <a:t>Klassenklima</a:t>
            </a:r>
            <a:endParaRPr/>
          </a:p>
          <a:p>
            <a:pPr marL="268288" indent="-268288">
              <a:spcBef>
                <a:spcPts val="700"/>
              </a:spcBef>
              <a:buFontTx/>
              <a:buAutoNum type="arabicPeriod"/>
              <a:defRPr sz="1400"/>
            </a:pPr>
            <a:r>
              <a:rPr lang="de-DE" sz="1400"/>
              <a:t>Interaktion</a:t>
            </a:r>
            <a:endParaRPr/>
          </a:p>
          <a:p>
            <a:pPr marL="268288" indent="-268288">
              <a:spcBef>
                <a:spcPts val="700"/>
              </a:spcBef>
              <a:buFontTx/>
              <a:buAutoNum type="arabicPeriod"/>
              <a:defRPr sz="1400"/>
            </a:pPr>
            <a:r>
              <a:rPr lang="de-DE" sz="1400"/>
              <a:t>Physische Umgebung und Produkte</a:t>
            </a:r>
            <a:endParaRPr/>
          </a:p>
          <a:p>
            <a:pPr marL="268288" indent="-268288">
              <a:spcBef>
                <a:spcPts val="700"/>
              </a:spcBef>
              <a:buFontTx/>
              <a:buAutoNum type="arabicPeriod"/>
              <a:defRPr sz="1400"/>
            </a:pPr>
            <a:r>
              <a:rPr lang="de-DE" sz="1400"/>
              <a:t>Liefermethoden</a:t>
            </a:r>
            <a:endParaRPr/>
          </a:p>
          <a:p>
            <a:pPr marL="268288" indent="-268288">
              <a:spcBef>
                <a:spcPts val="700"/>
              </a:spcBef>
              <a:buFontTx/>
              <a:buAutoNum type="arabicPeriod"/>
              <a:defRPr sz="1400"/>
            </a:pPr>
            <a:r>
              <a:rPr lang="de-DE" sz="1400"/>
              <a:t>Informationsressourcen und -technologien</a:t>
            </a:r>
            <a:endParaRPr/>
          </a:p>
          <a:p>
            <a:pPr marL="268288" indent="-268288">
              <a:spcBef>
                <a:spcPts val="700"/>
              </a:spcBef>
              <a:buFontTx/>
              <a:buAutoNum type="arabicPeriod"/>
              <a:defRPr sz="1400"/>
            </a:pPr>
            <a:r>
              <a:rPr lang="de-DE" sz="1400"/>
              <a:t>Rückmeldung</a:t>
            </a:r>
            <a:endParaRPr/>
          </a:p>
          <a:p>
            <a:pPr marL="268288" indent="-268288">
              <a:spcBef>
                <a:spcPts val="700"/>
              </a:spcBef>
              <a:buFontTx/>
              <a:buAutoNum type="arabicPeriod"/>
              <a:defRPr sz="1400"/>
            </a:pPr>
            <a:r>
              <a:rPr lang="de-DE" sz="1400"/>
              <a:t>Bewertung</a:t>
            </a:r>
            <a:endParaRPr/>
          </a:p>
          <a:p>
            <a:pPr marL="268288" indent="-268288">
              <a:spcBef>
                <a:spcPts val="700"/>
              </a:spcBef>
              <a:buFontTx/>
              <a:buAutoNum type="arabicPeriod"/>
              <a:defRPr sz="1400"/>
            </a:pPr>
            <a:r>
              <a:rPr lang="de-DE" sz="1400"/>
              <a:t>Unterkunft</a:t>
            </a:r>
            <a:endParaRPr/>
          </a:p>
        </p:txBody>
      </p:sp>
      <p:grpSp>
        <p:nvGrpSpPr>
          <p:cNvPr id="9" name="Gruppieren 16"/>
          <p:cNvGrpSpPr/>
          <p:nvPr/>
        </p:nvGrpSpPr>
        <p:grpSpPr bwMode="auto">
          <a:xfrm>
            <a:off x="382872" y="5017044"/>
            <a:ext cx="5713129" cy="686865"/>
            <a:chOff x="0" y="0"/>
            <a:chExt cx="5713128" cy="686864"/>
          </a:xfrm>
        </p:grpSpPr>
        <p:pic>
          <p:nvPicPr>
            <p:cNvPr id="10" name="Grafik 8" descr="Grafik 8"/>
            <p:cNvPicPr>
              <a:picLocks noChangeAspect="1"/>
            </p:cNvPicPr>
            <p:nvPr/>
          </p:nvPicPr>
          <p:blipFill>
            <a:blip r:embed="rId3"/>
            <a:stretch/>
          </p:blipFill>
          <p:spPr bwMode="auto">
            <a:xfrm>
              <a:off x="3578189" y="271992"/>
              <a:ext cx="153830" cy="152401"/>
            </a:xfrm>
            <a:prstGeom prst="rect">
              <a:avLst/>
            </a:prstGeom>
            <a:ln w="12700" cap="flat">
              <a:noFill/>
              <a:miter lim="400000"/>
            </a:ln>
            <a:effectLst/>
          </p:spPr>
        </p:pic>
        <p:pic>
          <p:nvPicPr>
            <p:cNvPr id="11" name="Grafik 9" descr="Grafik 9"/>
            <p:cNvPicPr>
              <a:picLocks noChangeAspect="1"/>
            </p:cNvPicPr>
            <p:nvPr/>
          </p:nvPicPr>
          <p:blipFill>
            <a:blip r:embed="rId4"/>
            <a:stretch/>
          </p:blipFill>
          <p:spPr bwMode="auto">
            <a:xfrm>
              <a:off x="3519182" y="273152"/>
              <a:ext cx="153830" cy="152401"/>
            </a:xfrm>
            <a:prstGeom prst="rect">
              <a:avLst/>
            </a:prstGeom>
            <a:ln w="12700" cap="flat">
              <a:noFill/>
              <a:miter lim="400000"/>
            </a:ln>
            <a:effectLst/>
          </p:spPr>
        </p:pic>
        <p:pic>
          <p:nvPicPr>
            <p:cNvPr id="12" name="Grafik 10" descr="Grafik 10"/>
            <p:cNvPicPr>
              <a:picLocks noChangeAspect="1"/>
            </p:cNvPicPr>
            <p:nvPr/>
          </p:nvPicPr>
          <p:blipFill>
            <a:blip r:embed="rId5"/>
            <a:stretch/>
          </p:blipFill>
          <p:spPr bwMode="auto">
            <a:xfrm>
              <a:off x="3518705" y="20115"/>
              <a:ext cx="153830" cy="152401"/>
            </a:xfrm>
            <a:prstGeom prst="rect">
              <a:avLst/>
            </a:prstGeom>
            <a:ln w="12700" cap="flat">
              <a:noFill/>
              <a:miter lim="400000"/>
            </a:ln>
            <a:effectLst/>
          </p:spPr>
        </p:pic>
        <p:pic>
          <p:nvPicPr>
            <p:cNvPr id="13" name="Grafik 11" descr="Grafik 11"/>
            <p:cNvPicPr>
              <a:picLocks noChangeAspect="1"/>
            </p:cNvPicPr>
            <p:nvPr/>
          </p:nvPicPr>
          <p:blipFill>
            <a:blip r:embed="rId6"/>
            <a:stretch/>
          </p:blipFill>
          <p:spPr bwMode="auto">
            <a:xfrm>
              <a:off x="0" y="21187"/>
              <a:ext cx="153829" cy="152401"/>
            </a:xfrm>
            <a:prstGeom prst="rect">
              <a:avLst/>
            </a:prstGeom>
            <a:ln w="12700" cap="flat">
              <a:noFill/>
              <a:miter lim="400000"/>
            </a:ln>
            <a:effectLst/>
          </p:spPr>
        </p:pic>
        <p:pic>
          <p:nvPicPr>
            <p:cNvPr id="14" name="Grafik 12" descr="Grafik 12"/>
            <p:cNvPicPr>
              <a:picLocks noChangeAspect="1"/>
            </p:cNvPicPr>
            <p:nvPr/>
          </p:nvPicPr>
          <p:blipFill>
            <a:blip r:embed="rId7"/>
            <a:stretch/>
          </p:blipFill>
          <p:spPr bwMode="auto">
            <a:xfrm>
              <a:off x="0" y="277825"/>
              <a:ext cx="153829" cy="152401"/>
            </a:xfrm>
            <a:prstGeom prst="rect">
              <a:avLst/>
            </a:prstGeom>
            <a:ln w="12700" cap="flat">
              <a:noFill/>
              <a:miter lim="400000"/>
            </a:ln>
            <a:effectLst/>
          </p:spPr>
        </p:pic>
        <p:pic>
          <p:nvPicPr>
            <p:cNvPr id="15" name="Grafik 13" descr="Grafik 13"/>
            <p:cNvPicPr>
              <a:picLocks noChangeAspect="1"/>
            </p:cNvPicPr>
            <p:nvPr/>
          </p:nvPicPr>
          <p:blipFill>
            <a:blip r:embed="rId8"/>
            <a:stretch/>
          </p:blipFill>
          <p:spPr bwMode="auto">
            <a:xfrm>
              <a:off x="0" y="534463"/>
              <a:ext cx="153829" cy="152401"/>
            </a:xfrm>
            <a:prstGeom prst="rect">
              <a:avLst/>
            </a:prstGeom>
            <a:ln w="12700" cap="flat">
              <a:noFill/>
              <a:miter lim="400000"/>
            </a:ln>
            <a:effectLst/>
          </p:spPr>
        </p:pic>
        <p:sp>
          <p:nvSpPr>
            <p:cNvPr id="16" name="Inhaltsplatzhalter 4"/>
            <p:cNvSpPr txBox="1"/>
            <p:nvPr/>
          </p:nvSpPr>
          <p:spPr bwMode="auto">
            <a:xfrm>
              <a:off x="254957" y="4673"/>
              <a:ext cx="3205219" cy="630430"/>
            </a:xfrm>
            <a:prstGeom prst="rect">
              <a:avLst/>
            </a:prstGeom>
            <a:noFill/>
            <a:ln w="12700" cap="flat">
              <a:noFill/>
              <a:miter lim="400000"/>
            </a:ln>
            <a:effectLst/>
          </p:spPr>
          <p:txBody>
            <a:bodyPr wrap="square" lIns="0" tIns="0" rIns="0" bIns="0" numCol="1" anchor="t">
              <a:spAutoFit/>
            </a:bodyPr>
            <a:lstStyle/>
            <a:p>
              <a:pPr defTabSz="457200">
                <a:spcBef>
                  <a:spcPts val="700"/>
                </a:spcBef>
                <a:defRPr sz="1100"/>
              </a:pPr>
              <a:r>
                <a:rPr/>
                <a:t>Multiple Darstellungsmöglichkeiten</a:t>
              </a:r>
              <a:endParaRPr sz="2000"/>
            </a:p>
            <a:p>
              <a:pPr defTabSz="457200">
                <a:spcBef>
                  <a:spcPts val="700"/>
                </a:spcBef>
                <a:defRPr sz="1100"/>
              </a:pPr>
              <a:r>
                <a:rPr/>
                <a:t>Multiple Handlungs- und Ausdrucksmöglichkeiten</a:t>
              </a:r>
              <a:endParaRPr sz="2000"/>
            </a:p>
            <a:p>
              <a:pPr defTabSz="457200">
                <a:spcBef>
                  <a:spcPts val="700"/>
                </a:spcBef>
                <a:defRPr sz="1100"/>
              </a:pPr>
              <a:r>
                <a:rPr/>
                <a:t>Multiple Möglichkeiten des Engagements</a:t>
              </a:r>
              <a:endParaRPr/>
            </a:p>
          </p:txBody>
        </p:sp>
        <p:sp>
          <p:nvSpPr>
            <p:cNvPr id="17" name="Inhaltsplatzhalter 4"/>
            <p:cNvSpPr txBox="1"/>
            <p:nvPr/>
          </p:nvSpPr>
          <p:spPr bwMode="auto">
            <a:xfrm>
              <a:off x="3790548" y="0"/>
              <a:ext cx="1922580" cy="389130"/>
            </a:xfrm>
            <a:prstGeom prst="rect">
              <a:avLst/>
            </a:prstGeom>
            <a:noFill/>
            <a:ln w="12700" cap="flat">
              <a:noFill/>
              <a:miter lim="400000"/>
            </a:ln>
            <a:effectLst/>
          </p:spPr>
          <p:txBody>
            <a:bodyPr wrap="square" lIns="0" tIns="0" rIns="0" bIns="0" numCol="1" anchor="t">
              <a:spAutoFit/>
            </a:bodyPr>
            <a:lstStyle/>
            <a:p>
              <a:pPr defTabSz="457200">
                <a:spcBef>
                  <a:spcPts val="700"/>
                </a:spcBef>
                <a:defRPr sz="1100"/>
              </a:pPr>
              <a:r>
                <a:rPr/>
                <a:t>WCAG-Guidelines</a:t>
              </a:r>
              <a:endParaRPr/>
            </a:p>
            <a:p>
              <a:pPr defTabSz="457200">
                <a:spcBef>
                  <a:spcPts val="700"/>
                </a:spcBef>
                <a:defRPr sz="1100"/>
              </a:pPr>
              <a:r>
                <a:rPr/>
                <a:t>Universal-Design-Guideline</a:t>
              </a:r>
              <a:endParaRPr/>
            </a:p>
          </p:txBody>
        </p:sp>
      </p:grpSp>
      <p:pic>
        <p:nvPicPr>
          <p:cNvPr id="18" name="Grafik 17" descr="Grafik 17"/>
          <p:cNvPicPr>
            <a:picLocks noChangeAspect="1"/>
          </p:cNvPicPr>
          <p:nvPr/>
        </p:nvPicPr>
        <p:blipFill>
          <a:blip r:embed="rId9"/>
          <a:stretch/>
        </p:blipFill>
        <p:spPr bwMode="auto">
          <a:xfrm>
            <a:off x="2017939" y="1829053"/>
            <a:ext cx="952501" cy="152401"/>
          </a:xfrm>
          <a:prstGeom prst="rect">
            <a:avLst/>
          </a:prstGeom>
          <a:ln w="12700">
            <a:miter lim="400000"/>
          </a:ln>
        </p:spPr>
      </p:pic>
      <p:pic>
        <p:nvPicPr>
          <p:cNvPr id="19" name="Grafik 18" descr="Grafik 18"/>
          <p:cNvPicPr>
            <a:picLocks noChangeAspect="1"/>
          </p:cNvPicPr>
          <p:nvPr/>
        </p:nvPicPr>
        <p:blipFill>
          <a:blip r:embed="rId10"/>
          <a:stretch/>
        </p:blipFill>
        <p:spPr bwMode="auto">
          <a:xfrm>
            <a:off x="1754981" y="2245386"/>
            <a:ext cx="1352551" cy="152401"/>
          </a:xfrm>
          <a:prstGeom prst="rect">
            <a:avLst/>
          </a:prstGeom>
          <a:ln w="12700">
            <a:miter lim="400000"/>
          </a:ln>
        </p:spPr>
      </p:pic>
      <p:pic>
        <p:nvPicPr>
          <p:cNvPr id="20" name="Grafik 19" descr="Grafik 19"/>
          <p:cNvPicPr>
            <a:picLocks noChangeAspect="1"/>
          </p:cNvPicPr>
          <p:nvPr/>
        </p:nvPicPr>
        <p:blipFill>
          <a:blip r:embed="rId11"/>
          <a:stretch/>
        </p:blipFill>
        <p:spPr bwMode="auto">
          <a:xfrm>
            <a:off x="3784103" y="2621902"/>
            <a:ext cx="1952626" cy="152401"/>
          </a:xfrm>
          <a:prstGeom prst="rect">
            <a:avLst/>
          </a:prstGeom>
          <a:ln w="12700">
            <a:miter lim="400000"/>
          </a:ln>
        </p:spPr>
      </p:pic>
      <p:pic>
        <p:nvPicPr>
          <p:cNvPr id="21" name="Grafik 20" descr="Grafik 20"/>
          <p:cNvPicPr>
            <a:picLocks noChangeAspect="1"/>
          </p:cNvPicPr>
          <p:nvPr/>
        </p:nvPicPr>
        <p:blipFill>
          <a:blip r:embed="rId12"/>
          <a:stretch/>
        </p:blipFill>
        <p:spPr bwMode="auto">
          <a:xfrm>
            <a:off x="2183435" y="3024241"/>
            <a:ext cx="1752601" cy="152401"/>
          </a:xfrm>
          <a:prstGeom prst="rect">
            <a:avLst/>
          </a:prstGeom>
          <a:ln w="12700">
            <a:miter lim="400000"/>
          </a:ln>
        </p:spPr>
      </p:pic>
      <p:pic>
        <p:nvPicPr>
          <p:cNvPr id="22" name="Grafik 21" descr="Grafik 21"/>
          <p:cNvPicPr>
            <a:picLocks noChangeAspect="1"/>
          </p:cNvPicPr>
          <p:nvPr/>
        </p:nvPicPr>
        <p:blipFill>
          <a:blip r:embed="rId13"/>
          <a:stretch/>
        </p:blipFill>
        <p:spPr bwMode="auto">
          <a:xfrm>
            <a:off x="4341004" y="3402872"/>
            <a:ext cx="1552576" cy="152401"/>
          </a:xfrm>
          <a:prstGeom prst="rect">
            <a:avLst/>
          </a:prstGeom>
          <a:ln w="12700">
            <a:miter lim="400000"/>
          </a:ln>
        </p:spPr>
      </p:pic>
      <p:pic>
        <p:nvPicPr>
          <p:cNvPr id="23" name="Grafik 22" descr="Grafik 22"/>
          <p:cNvPicPr>
            <a:picLocks noChangeAspect="1"/>
          </p:cNvPicPr>
          <p:nvPr/>
        </p:nvPicPr>
        <p:blipFill>
          <a:blip r:embed="rId14"/>
          <a:stretch/>
        </p:blipFill>
        <p:spPr bwMode="auto">
          <a:xfrm>
            <a:off x="2017939" y="3798034"/>
            <a:ext cx="952501" cy="152401"/>
          </a:xfrm>
          <a:prstGeom prst="rect">
            <a:avLst/>
          </a:prstGeom>
          <a:ln w="12700">
            <a:miter lim="400000"/>
          </a:ln>
        </p:spPr>
      </p:pic>
      <p:pic>
        <p:nvPicPr>
          <p:cNvPr id="24" name="Grafik 23" descr="Grafik 23"/>
          <p:cNvPicPr>
            <a:picLocks noChangeAspect="1"/>
          </p:cNvPicPr>
          <p:nvPr/>
        </p:nvPicPr>
        <p:blipFill>
          <a:blip r:embed="rId15"/>
          <a:stretch/>
        </p:blipFill>
        <p:spPr bwMode="auto">
          <a:xfrm>
            <a:off x="1764188" y="4184508"/>
            <a:ext cx="952501" cy="152401"/>
          </a:xfrm>
          <a:prstGeom prst="rect">
            <a:avLst/>
          </a:prstGeom>
          <a:ln w="12700">
            <a:miter lim="400000"/>
          </a:ln>
        </p:spPr>
      </p:pic>
      <p:pic>
        <p:nvPicPr>
          <p:cNvPr id="25" name="Grafik 24" descr="Grafik 24"/>
          <p:cNvPicPr>
            <a:picLocks noChangeAspect="1"/>
          </p:cNvPicPr>
          <p:nvPr/>
        </p:nvPicPr>
        <p:blipFill>
          <a:blip r:embed="rId16"/>
          <a:stretch/>
        </p:blipFill>
        <p:spPr bwMode="auto">
          <a:xfrm>
            <a:off x="1754981" y="4570984"/>
            <a:ext cx="1152526" cy="1524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Universal Instructional Design (UID)</a:t>
            </a:r>
            <a:endParaRPr/>
          </a:p>
        </p:txBody>
      </p:sp>
      <p:sp>
        <p:nvSpPr>
          <p:cNvPr id="3" name="Inhaltsplatzhalter 2"/>
          <p:cNvSpPr>
            <a:spLocks noGrp="1"/>
          </p:cNvSpPr>
          <p:nvPr>
            <p:ph sz="quarter" idx="10"/>
          </p:nvPr>
        </p:nvSpPr>
        <p:spPr bwMode="auto"/>
        <p:txBody>
          <a:bodyPr/>
          <a:lstStyle/>
          <a:p>
            <a:pPr>
              <a:defRPr/>
            </a:pPr>
            <a:r>
              <a:rPr lang="de-DE" b="1"/>
              <a:t>Alternativkonzept </a:t>
            </a:r>
            <a:r>
              <a:rPr lang="de-DE"/>
              <a:t>zum Universal Design for Learning (UDL)</a:t>
            </a:r>
            <a:endParaRPr/>
          </a:p>
          <a:p>
            <a:pPr>
              <a:defRPr/>
            </a:pPr>
            <a:r>
              <a:rPr lang="de-DE"/>
              <a:t>Entwickelt von Emily Goff und Jeanne L. </a:t>
            </a:r>
            <a:r>
              <a:rPr lang="de-DE"/>
              <a:t>Higbee</a:t>
            </a:r>
            <a:endParaRPr lang="de-DE"/>
          </a:p>
          <a:p>
            <a:pPr>
              <a:defRPr/>
            </a:pPr>
            <a:r>
              <a:rPr lang="de-DE"/>
              <a:t>Prozess zur Gestaltung und Durchführung von Unterricht mit Berücksichtigung potenzieller Bedürfnisse aller Lernenden</a:t>
            </a:r>
            <a:endParaRPr/>
          </a:p>
          <a:p>
            <a:pPr marL="125" indent="0">
              <a:spcBef>
                <a:spcPts val="2100"/>
              </a:spcBef>
              <a:buNone/>
              <a:defRPr/>
            </a:pPr>
            <a:r>
              <a:rPr lang="de-DE" sz="2000" b="1"/>
              <a:t>Prinzipien</a:t>
            </a:r>
            <a:endParaRPr/>
          </a:p>
          <a:p>
            <a:pPr marL="363538" indent="-363538">
              <a:spcBef>
                <a:spcPts val="300"/>
              </a:spcBef>
              <a:buFont typeface="+mj-lt"/>
              <a:buAutoNum type="arabicPeriod"/>
              <a:defRPr/>
            </a:pPr>
            <a:r>
              <a:rPr lang="de-DE"/>
              <a:t>Einladende Klassenzimmer schaffen</a:t>
            </a:r>
            <a:endParaRPr/>
          </a:p>
          <a:p>
            <a:pPr marL="363538" indent="-363538">
              <a:spcBef>
                <a:spcPts val="300"/>
              </a:spcBef>
              <a:buFont typeface="+mj-lt"/>
              <a:buAutoNum type="arabicPeriod"/>
              <a:defRPr/>
            </a:pPr>
            <a:r>
              <a:rPr lang="de-DE"/>
              <a:t>Wesentliche Bestandteile eines Kurses festlegen</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Rao et al. 2014</a:t>
            </a:r>
            <a:endParaRPr/>
          </a:p>
        </p:txBody>
      </p:sp>
      <p:sp>
        <p:nvSpPr>
          <p:cNvPr id="8" name="Inhaltsplatzhalter 1"/>
          <p:cNvSpPr>
            <a:spLocks noGrp="1"/>
          </p:cNvSpPr>
          <p:nvPr>
            <p:ph sz="quarter" idx="11"/>
          </p:nvPr>
        </p:nvSpPr>
        <p:spPr bwMode="auto">
          <a:xfrm>
            <a:off x="6203950" y="1233488"/>
            <a:ext cx="5988050" cy="5040312"/>
          </a:xfrm>
        </p:spPr>
        <p:txBody>
          <a:bodyPr/>
          <a:lstStyle/>
          <a:p>
            <a:pPr marL="457200" indent="-457200">
              <a:spcBef>
                <a:spcPts val="300"/>
              </a:spcBef>
              <a:buFont typeface="+mj-lt"/>
              <a:buAutoNum type="arabicPeriod" startAt="3"/>
              <a:defRPr/>
            </a:pPr>
            <a:r>
              <a:rPr lang="de-DE"/>
              <a:t>Klare Erwartungen kommunizieren</a:t>
            </a:r>
            <a:endParaRPr/>
          </a:p>
          <a:p>
            <a:pPr marL="457200" indent="-457200">
              <a:spcBef>
                <a:spcPts val="300"/>
              </a:spcBef>
              <a:buFont typeface="+mj-lt"/>
              <a:buAutoNum type="arabicPeriod" startAt="3"/>
              <a:defRPr/>
            </a:pPr>
            <a:r>
              <a:rPr lang="de-DE"/>
              <a:t>Rechtzeitiges und konstruktives Feedback</a:t>
            </a:r>
            <a:endParaRPr/>
          </a:p>
          <a:p>
            <a:pPr marL="457200" indent="-457200">
              <a:spcBef>
                <a:spcPts val="300"/>
              </a:spcBef>
              <a:buFont typeface="+mj-lt"/>
              <a:buAutoNum type="arabicPeriod" startAt="3"/>
              <a:defRPr/>
            </a:pPr>
            <a:r>
              <a:rPr lang="de-DE"/>
              <a:t>Nutzung von natürlichen Lernhilfen, einschließlich Technologien, erkunden</a:t>
            </a:r>
            <a:endParaRPr/>
          </a:p>
          <a:p>
            <a:pPr marL="457200" indent="-457200">
              <a:spcBef>
                <a:spcPts val="300"/>
              </a:spcBef>
              <a:buFont typeface="+mj-lt"/>
              <a:buAutoNum type="arabicPeriod" startAt="3"/>
              <a:defRPr/>
            </a:pPr>
            <a:r>
              <a:rPr lang="de-DE"/>
              <a:t>Entwicklung von Lehrmethoden, die unterschiedliche Lernstile, Kompetenzen, Wissensformen sowie Vorerfahrungen und Hintergrundwissen berücksichtigen</a:t>
            </a:r>
            <a:endParaRPr/>
          </a:p>
          <a:p>
            <a:pPr marL="457200" indent="-457200">
              <a:spcBef>
                <a:spcPts val="300"/>
              </a:spcBef>
              <a:buFont typeface="+mj-lt"/>
              <a:buAutoNum type="arabicPeriod" startAt="3"/>
              <a:defRPr/>
            </a:pPr>
            <a:r>
              <a:rPr lang="de-DE"/>
              <a:t>Schaffung vielfältiger Möglichkeiten für Lernende, ihr Wissen unter Beweis zu stellen</a:t>
            </a:r>
            <a:endParaRPr/>
          </a:p>
          <a:p>
            <a:pPr marL="457200" indent="-457200">
              <a:spcBef>
                <a:spcPts val="300"/>
              </a:spcBef>
              <a:buFont typeface="+mj-lt"/>
              <a:buAutoNum type="arabicPeriod" startAt="3"/>
              <a:defRPr/>
            </a:pPr>
            <a:r>
              <a:rPr lang="de-DE"/>
              <a:t>Förderung der Lehrkraft-Lehrkraft-, Lernende-Lernende- und Lehrkraft-Lernende-Interaktion auf bisubjektiver Ebene</a:t>
            </a:r>
            <a:endParaRPr/>
          </a:p>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Ein Vergleich zwischen den pädagogischen Rahmenwerken</a:t>
            </a:r>
            <a:endParaRPr/>
          </a:p>
        </p:txBody>
      </p:sp>
      <p:sp>
        <p:nvSpPr>
          <p:cNvPr id="3" name="Inhaltsplatzhalter 2"/>
          <p:cNvSpPr>
            <a:spLocks noGrp="1"/>
          </p:cNvSpPr>
          <p:nvPr>
            <p:ph sz="quarter" idx="10"/>
          </p:nvPr>
        </p:nvSpPr>
        <p:spPr bwMode="auto"/>
        <p:txBody>
          <a:bodyPr/>
          <a:lstStyle/>
          <a:p>
            <a:pPr marL="0" indent="124">
              <a:buSzTx/>
              <a:buNone/>
              <a:defRPr b="1"/>
            </a:pPr>
            <a:r>
              <a:rPr lang="de-DE"/>
              <a:t>Gemeinsamkeiten</a:t>
            </a:r>
            <a:endParaRPr/>
          </a:p>
          <a:p>
            <a:pPr>
              <a:defRPr/>
            </a:pPr>
            <a:r>
              <a:rPr lang="de-DE"/>
              <a:t>Schwerpunkt liegt auf dem kognitiven Zugang und dem Aufzeigen von Wegen, wie Bildungsressourcen, die Pädagogik der Lehrkräfte und die flexible Gestaltung von Lehrplänen und Unterricht auf die Bedürfnisse der Lernenden eingehen und Lernende unterstützt werden können</a:t>
            </a:r>
            <a:endParaRPr/>
          </a:p>
        </p:txBody>
      </p:sp>
      <p:sp>
        <p:nvSpPr>
          <p:cNvPr id="4" name="Inhaltsplatzhalter 3"/>
          <p:cNvSpPr>
            <a:spLocks noGrp="1"/>
          </p:cNvSpPr>
          <p:nvPr>
            <p:ph sz="quarter" idx="11"/>
          </p:nvPr>
        </p:nvSpPr>
        <p:spPr bwMode="auto"/>
        <p:txBody>
          <a:bodyPr/>
          <a:lstStyle/>
          <a:p>
            <a:pPr marL="9525" indent="0" defTabSz="457200">
              <a:spcBef>
                <a:spcPts val="700"/>
              </a:spcBef>
              <a:buNone/>
              <a:defRPr sz="2000" b="1"/>
            </a:pPr>
            <a:r>
              <a:rPr lang="de-DE"/>
              <a:t>Unterschiede</a:t>
            </a:r>
            <a:endParaRPr/>
          </a:p>
          <a:p>
            <a:pPr marL="269999" indent="-269875" defTabSz="457200">
              <a:spcBef>
                <a:spcPts val="700"/>
              </a:spcBef>
              <a:buSzPct val="100000"/>
              <a:buFont typeface="Arial"/>
              <a:buChar char="•"/>
              <a:defRPr sz="2000"/>
            </a:pPr>
            <a:r>
              <a:rPr lang="de-DE"/>
              <a:t>UDI- und UID-Rahmenwerke bieten im Vergleich zum UDL-Rahmenwerk umfassendere, weniger spezifische Leitlinien</a:t>
            </a:r>
            <a:endParaRPr/>
          </a:p>
          <a:p>
            <a:pPr marL="269999" indent="-269875" defTabSz="457200">
              <a:spcBef>
                <a:spcPts val="700"/>
              </a:spcBef>
              <a:buSzPct val="100000"/>
              <a:buFont typeface="Arial"/>
              <a:buChar char="•"/>
              <a:defRPr sz="2000"/>
            </a:pPr>
            <a:r>
              <a:rPr lang="de-DE"/>
              <a:t>UDI- und UID-Rahmenwerke berücksichtigen im Gegensatz zum UDL-Rahmenwerk zusätzliche Faktoren</a:t>
            </a:r>
            <a:endParaRPr/>
          </a:p>
          <a:p>
            <a:pPr marL="630000" lvl="1" indent="-269999" defTabSz="457200">
              <a:spcBef>
                <a:spcPts val="600"/>
              </a:spcBef>
              <a:buSzPct val="100000"/>
              <a:buFont typeface="Courier New"/>
              <a:buChar char="o"/>
              <a:defRPr/>
            </a:pPr>
            <a:r>
              <a:rPr lang="de-DE"/>
              <a:t>Lernende-Lehrkraft-Interaktion</a:t>
            </a:r>
            <a:endParaRPr/>
          </a:p>
          <a:p>
            <a:pPr marL="630000" lvl="1" indent="-269999" defTabSz="457200">
              <a:spcBef>
                <a:spcPts val="600"/>
              </a:spcBef>
              <a:buSzPct val="100000"/>
              <a:buFont typeface="Courier New"/>
              <a:buChar char="o"/>
              <a:defRPr/>
            </a:pPr>
            <a:r>
              <a:rPr lang="de-DE"/>
              <a:t>Unterrichtsumfeld</a:t>
            </a:r>
            <a:endParaRPr/>
          </a:p>
          <a:p>
            <a:pPr marL="630000" lvl="1" indent="-269999" defTabSz="457200">
              <a:spcBef>
                <a:spcPts val="600"/>
              </a:spcBef>
              <a:buSzPct val="100000"/>
              <a:buFont typeface="Courier New"/>
              <a:buChar char="o"/>
              <a:defRPr/>
            </a:pPr>
            <a:r>
              <a:rPr lang="de-DE"/>
              <a:t>Web Content Accessibility Guidelines (WCAG)</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Rao et al. 2014</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3" name="Inhaltsplatzhalter 2"/>
          <p:cNvSpPr>
            <a:spLocks noGrp="1"/>
          </p:cNvSpPr>
          <p:nvPr>
            <p:ph sz="quarter" idx="10"/>
          </p:nvPr>
        </p:nvSpPr>
        <p:spPr bwMode="auto"/>
        <p:txBody>
          <a:bodyPr/>
          <a:lstStyle/>
          <a:p>
            <a:pPr marL="125" indent="0">
              <a:buNone/>
              <a:defRPr/>
            </a:pPr>
            <a:r>
              <a:rPr lang="de-DE" b="1"/>
              <a:t>Fallbeispiel</a:t>
            </a:r>
            <a:endParaRPr/>
          </a:p>
          <a:p>
            <a:pPr marL="125" indent="0">
              <a:buNone/>
              <a:defRPr/>
            </a:pPr>
            <a:r>
              <a:rPr lang="de-DE"/>
              <a:t>Angenommen, Sie planen für Informatik-unterricht am Gymnasium in der EF eine Unterrichtssequenz, in der es um grundlegende Konzepte der objektorientierten </a:t>
            </a:r>
            <a:r>
              <a:rPr lang="de-DE"/>
              <a:t>Programmie-rung</a:t>
            </a:r>
            <a:r>
              <a:rPr lang="de-DE"/>
              <a:t> gehen soll, z. B. Abstraktion, </a:t>
            </a:r>
            <a:r>
              <a:rPr lang="de-DE"/>
              <a:t>Datenkap-selung</a:t>
            </a:r>
            <a:r>
              <a:rPr lang="de-DE"/>
              <a:t>, Wiederverwendung (u. a. Entwurfs-muster), Beziehungen, Polymorphismus.</a:t>
            </a:r>
            <a:endParaRPr/>
          </a:p>
          <a:p>
            <a:pPr marL="125" indent="0">
              <a:buNone/>
              <a:defRPr/>
            </a:pPr>
            <a:r>
              <a:rPr lang="de-DE"/>
              <a:t>Um der Variabilität der Lernenden gerecht zu werden, entscheiden Sie sich dazu, das UDL-Modell als pädagogisches Rahmenwerk bei der Unterrichtsplanung zu verwenden.</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QUA-</a:t>
            </a:r>
            <a:r>
              <a:rPr lang="de-DE"/>
              <a:t>LiS</a:t>
            </a:r>
            <a:r>
              <a:rPr lang="de-DE"/>
              <a:t> NRW 2018</a:t>
            </a:r>
            <a:endParaRPr/>
          </a:p>
        </p:txBody>
      </p:sp>
      <p:graphicFrame>
        <p:nvGraphicFramePr>
          <p:cNvPr id="7" name="Inhaltsplatzhalter 6"/>
          <p:cNvGraphicFramePr>
            <a:graphicFrameLocks xmlns:a="http://schemas.openxmlformats.org/drawingml/2006/main" noGrp="1"/>
          </p:cNvGraphicFramePr>
          <p:nvPr>
            <p:ph sz="quarter" idx="11"/>
          </p:nvPr>
        </p:nvGraphicFramePr>
        <p:xfrm>
          <a:off x="5988987" y="1016000"/>
          <a:ext cx="5976000" cy="5334000"/>
        </p:xfrm>
        <a:graphic>
          <a:graphicData uri="http://schemas.openxmlformats.org/drawingml/2006/table">
            <a:tbl>
              <a:tblPr firstRow="1" firstCol="0" lastRow="0" lastCol="0" bandRow="1" bandCol="0">
                <a:tableStyleId>{5C22544A-7EE6-4342-B048-85BDC9FD1C3A}</a:tableStyleId>
              </a:tblPr>
              <a:tblGrid>
                <a:gridCol w="2880000"/>
                <a:gridCol w="3096000"/>
              </a:tblGrid>
              <a:tr h="302441">
                <a:tc gridSpan="2">
                  <a:txBody>
                    <a:bodyPr/>
                    <a:p>
                      <a:pPr algn="ctr">
                        <a:defRPr/>
                      </a:pPr>
                      <a:r>
                        <a:rPr lang="de-DE" sz="1400">
                          <a:solidFill>
                            <a:schemeClr val="tx1"/>
                          </a:solidFill>
                        </a:rPr>
                        <a:t>Einführungsphase</a:t>
                      </a:r>
                      <a:endParaRPr lang="de-DE" sz="14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C0C0C0"/>
                    </a:solidFill>
                  </a:tcPr>
                </a:tc>
                <a:tc hMerge="1">
                  <a:txBody>
                    <a:bodyPr/>
                    <a:p>
                      <a:endParaRPr/>
                    </a:p>
                  </a:txBody>
                </a:tc>
              </a:tr>
              <a:tr h="4990284">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srgbClr val="BFBFBF"/>
                          </a:solidFill>
                          <a:latin typeface="+mn-lt"/>
                          <a:ea typeface="+mn-ea"/>
                          <a:cs typeface="+mn-cs"/>
                        </a:rPr>
                        <a:t>Unterrichtsvorhaben E-III</a:t>
                      </a:r>
                      <a:endParaRPr/>
                    </a:p>
                    <a:p>
                      <a:pPr marL="0" marR="0" lvl="0" indent="0" algn="l" defTabSz="457200">
                        <a:lnSpc>
                          <a:spcPct val="100000"/>
                        </a:lnSpc>
                        <a:spcBef>
                          <a:spcPts val="0"/>
                        </a:spcBef>
                        <a:spcAft>
                          <a:spcPts val="0"/>
                        </a:spcAft>
                        <a:buClrTx/>
                        <a:buSzTx/>
                        <a:buFontTx/>
                        <a:buNone/>
                        <a:defRPr/>
                      </a:pPr>
                      <a:endParaRPr lang="de-DE" sz="1200" b="0" i="1" u="sng"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Thema</a:t>
                      </a:r>
                      <a:r>
                        <a:rPr lang="de-DE" sz="1200" b="0" i="0" u="none" strike="noStrike" cap="none" spc="0">
                          <a:ln>
                            <a:noFill/>
                          </a:ln>
                          <a:solidFill>
                            <a:srgbClr val="BFBFBF"/>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srgbClr val="BFBFBF"/>
                          </a:solidFill>
                          <a:latin typeface="+mn-lt"/>
                          <a:ea typeface="+mn-ea"/>
                          <a:cs typeface="+mn-cs"/>
                        </a:rPr>
                        <a:t>Grundlagen der objektorientierten Programmierung und algorithmischer </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srgbClr val="BFBFBF"/>
                          </a:solidFill>
                          <a:latin typeface="+mn-lt"/>
                          <a:ea typeface="+mn-ea"/>
                          <a:cs typeface="+mn-cs"/>
                        </a:rPr>
                        <a:t>Grundstrukturen in Java anhand von einfachen Animation</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Zentrale Kompetenzen</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Modellieren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Implementieren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Kommunizieren und Kooperieren</a:t>
                      </a:r>
                      <a:endParaRPr/>
                    </a:p>
                    <a:p>
                      <a:pPr marL="171450" marR="0" lvl="0" indent="-171450" algn="l" defTabSz="457200">
                        <a:lnSpc>
                          <a:spcPct val="100000"/>
                        </a:lnSpc>
                        <a:spcBef>
                          <a:spcPts val="0"/>
                        </a:spcBef>
                        <a:spcAft>
                          <a:spcPts val="0"/>
                        </a:spcAft>
                        <a:buClrTx/>
                        <a:buSzTx/>
                        <a:buFont typeface="Arial"/>
                        <a:buChar char="•"/>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 typeface="Arial"/>
                        <a:buNone/>
                        <a:defRPr/>
                      </a:pPr>
                      <a:r>
                        <a:rPr lang="de-DE" sz="1200" b="1" i="0" u="none" strike="noStrike" cap="none" spc="0">
                          <a:ln>
                            <a:noFill/>
                          </a:ln>
                          <a:solidFill>
                            <a:srgbClr val="BFBFBF"/>
                          </a:solidFill>
                          <a:latin typeface="+mn-lt"/>
                          <a:ea typeface="+mn-ea"/>
                          <a:cs typeface="+mn-cs"/>
                        </a:rPr>
                        <a:t>Inhaltsfelder</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Daten und ihre Strukturierung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Algorithmen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Formale Sprachen und Automaten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Inhaltliche Schwerpunkte</a:t>
                      </a:r>
                      <a:r>
                        <a:rPr lang="de-DE" sz="1200" b="0" i="0" u="none" strike="noStrike" cap="none" spc="0">
                          <a:ln>
                            <a:noFill/>
                          </a:ln>
                          <a:solidFill>
                            <a:srgbClr val="BFBFBF"/>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Objekte und Klassen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Syntax und Semantik einer Programmiersprache</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rgbClr val="BFBFBF"/>
                          </a:solidFill>
                          <a:latin typeface="+mn-lt"/>
                          <a:ea typeface="+mn-ea"/>
                          <a:cs typeface="+mn-cs"/>
                        </a:rPr>
                        <a:t>Analyse, Entwurf und </a:t>
                      </a:r>
                      <a:r>
                        <a:rPr lang="de-DE" sz="1200" b="0" i="0" u="none" strike="noStrike" cap="none" spc="0">
                          <a:ln>
                            <a:noFill/>
                          </a:ln>
                          <a:solidFill>
                            <a:srgbClr val="BFBFBF"/>
                          </a:solidFill>
                          <a:latin typeface="+mn-lt"/>
                          <a:ea typeface="+mn-ea"/>
                          <a:cs typeface="+mn-cs"/>
                        </a:rPr>
                        <a:t>Implementie-rung</a:t>
                      </a:r>
                      <a:r>
                        <a:rPr lang="de-DE" sz="1200" b="0" i="0" u="none" strike="noStrike" cap="none" spc="0">
                          <a:ln>
                            <a:noFill/>
                          </a:ln>
                          <a:solidFill>
                            <a:srgbClr val="BFBFBF"/>
                          </a:solidFill>
                          <a:latin typeface="+mn-lt"/>
                          <a:ea typeface="+mn-ea"/>
                          <a:cs typeface="+mn-cs"/>
                        </a:rPr>
                        <a:t> einfacher Algorithmen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rgbClr val="BFBFBF"/>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rgbClr val="BFBFBF"/>
                          </a:solidFill>
                          <a:latin typeface="+mn-lt"/>
                          <a:ea typeface="+mn-ea"/>
                          <a:cs typeface="+mn-cs"/>
                        </a:rPr>
                        <a:t>Zeitbedarf</a:t>
                      </a:r>
                      <a:r>
                        <a:rPr lang="de-DE" sz="1200" b="0" i="0" u="none" strike="noStrike" cap="none" spc="0">
                          <a:ln>
                            <a:noFill/>
                          </a:ln>
                          <a:solidFill>
                            <a:srgbClr val="BFBFBF"/>
                          </a:solidFill>
                          <a:latin typeface="+mn-lt"/>
                          <a:ea typeface="+mn-ea"/>
                          <a:cs typeface="+mn-cs"/>
                        </a:rPr>
                        <a:t>: 18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l" defTabSz="457200">
                        <a:lnSpc>
                          <a:spcPct val="100000"/>
                        </a:lnSpc>
                        <a:spcBef>
                          <a:spcPts val="0"/>
                        </a:spcBef>
                        <a:spcAft>
                          <a:spcPts val="0"/>
                        </a:spcAft>
                        <a:buClrTx/>
                        <a:buSzTx/>
                        <a:buFontTx/>
                        <a:buNone/>
                        <a:defRPr/>
                      </a:pPr>
                      <a:r>
                        <a:rPr lang="de-DE" sz="1200" b="0" i="1" u="sng" strike="noStrike" cap="none" spc="0">
                          <a:ln>
                            <a:noFill/>
                          </a:ln>
                          <a:solidFill>
                            <a:schemeClr val="tx1"/>
                          </a:solidFill>
                          <a:latin typeface="+mn-lt"/>
                          <a:ea typeface="+mn-ea"/>
                          <a:cs typeface="+mn-cs"/>
                        </a:rPr>
                        <a:t>Unterrichtsvorhaben E-IV</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chemeClr val="tx1"/>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chemeClr val="tx1"/>
                          </a:solidFill>
                          <a:latin typeface="+mn-lt"/>
                          <a:ea typeface="+mn-ea"/>
                          <a:cs typeface="+mn-cs"/>
                        </a:rPr>
                        <a:t>Thema</a:t>
                      </a:r>
                      <a:r>
                        <a:rPr lang="de-DE" sz="1200" b="0" i="0" u="none" strike="noStrike" cap="none" spc="0">
                          <a:ln>
                            <a:noFill/>
                          </a:ln>
                          <a:solidFill>
                            <a:schemeClr val="tx1"/>
                          </a:solidFill>
                          <a:latin typeface="+mn-lt"/>
                          <a:ea typeface="+mn-ea"/>
                          <a:cs typeface="+mn-cs"/>
                        </a:rPr>
                        <a:t>:</a:t>
                      </a:r>
                      <a:endParaRPr/>
                    </a:p>
                    <a:p>
                      <a:pPr marL="0" marR="0" lvl="0" indent="0" algn="l" defTabSz="457200">
                        <a:lnSpc>
                          <a:spcPct val="100000"/>
                        </a:lnSpc>
                        <a:spcBef>
                          <a:spcPts val="0"/>
                        </a:spcBef>
                        <a:spcAft>
                          <a:spcPts val="0"/>
                        </a:spcAft>
                        <a:buClrTx/>
                        <a:buSzTx/>
                        <a:buFontTx/>
                        <a:buNone/>
                        <a:defRPr/>
                      </a:pPr>
                      <a:r>
                        <a:rPr lang="de-DE" sz="1200" b="0" i="0" u="none" strike="noStrike" cap="none" spc="0">
                          <a:ln>
                            <a:noFill/>
                          </a:ln>
                          <a:solidFill>
                            <a:schemeClr val="tx1"/>
                          </a:solidFill>
                          <a:latin typeface="+mn-lt"/>
                          <a:ea typeface="+mn-ea"/>
                          <a:cs typeface="+mn-cs"/>
                        </a:rPr>
                        <a:t>Modellierung und Implementierung von Klassen- und Objektbeziehungen anhand von grafischen Spielen und Simulationen</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chemeClr val="tx1"/>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chemeClr val="tx1"/>
                          </a:solidFill>
                          <a:latin typeface="+mn-lt"/>
                          <a:ea typeface="+mn-ea"/>
                          <a:cs typeface="+mn-cs"/>
                        </a:rPr>
                        <a:t>Zentrale Kompetenzen</a:t>
                      </a:r>
                      <a:r>
                        <a:rPr lang="de-DE" sz="1200" b="0" i="0" u="none" strike="noStrike" cap="none" spc="0">
                          <a:ln>
                            <a:noFill/>
                          </a:ln>
                          <a:solidFill>
                            <a:schemeClr val="tx1"/>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Argumentieren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Modellieren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Implementieren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Darstellen und Interpretieren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Kommunizieren und Kooperieren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chemeClr val="tx1"/>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chemeClr val="tx1"/>
                          </a:solidFill>
                          <a:latin typeface="+mn-lt"/>
                          <a:ea typeface="+mn-ea"/>
                          <a:cs typeface="+mn-cs"/>
                        </a:rPr>
                        <a:t>Inhaltsfelder</a:t>
                      </a:r>
                      <a:r>
                        <a:rPr lang="de-DE" sz="1200" b="0" i="0" u="none" strike="noStrike" cap="none" spc="0">
                          <a:ln>
                            <a:noFill/>
                          </a:ln>
                          <a:solidFill>
                            <a:schemeClr val="tx1"/>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Daten und ihre Strukturierung</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Algorithmen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schemeClr val="tx1"/>
                          </a:solidFill>
                          <a:latin typeface="+mn-lt"/>
                          <a:ea typeface="+mn-ea"/>
                          <a:cs typeface="+mn-cs"/>
                        </a:rPr>
                        <a:t>Formale Sprachen und Automaten</a:t>
                      </a:r>
                      <a:endParaRPr/>
                    </a:p>
                    <a:p>
                      <a:pPr marL="0" marR="0" lvl="0" indent="0" algn="l" defTabSz="457200">
                        <a:lnSpc>
                          <a:spcPct val="100000"/>
                        </a:lnSpc>
                        <a:spcBef>
                          <a:spcPts val="0"/>
                        </a:spcBef>
                        <a:spcAft>
                          <a:spcPts val="0"/>
                        </a:spcAft>
                        <a:buClrTx/>
                        <a:buSzTx/>
                        <a:buFont typeface="Arial"/>
                        <a:buNone/>
                        <a:defRPr/>
                      </a:pPr>
                      <a:endParaRPr lang="de-DE" sz="1200" b="0" i="0" u="none" strike="noStrike" cap="none" spc="0">
                        <a:ln>
                          <a:noFill/>
                        </a:ln>
                        <a:solidFill>
                          <a:schemeClr val="tx1"/>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prstClr val="black"/>
                          </a:solidFill>
                          <a:latin typeface="+mn-lt"/>
                          <a:ea typeface="+mn-ea"/>
                          <a:cs typeface="+mn-cs"/>
                        </a:rPr>
                        <a:t>Inhaltliche Schwerpunkte</a:t>
                      </a:r>
                      <a:r>
                        <a:rPr lang="de-DE" sz="1200" b="0" i="0" u="none" strike="noStrike" cap="none" spc="0">
                          <a:ln>
                            <a:noFill/>
                          </a:ln>
                          <a:solidFill>
                            <a:prstClr val="black"/>
                          </a:solidFill>
                          <a:latin typeface="+mn-lt"/>
                          <a:ea typeface="+mn-ea"/>
                          <a:cs typeface="+mn-cs"/>
                        </a:rPr>
                        <a:t>:</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Objekte und Klassen</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Syntax und Semantik einer Programmiersprache</a:t>
                      </a:r>
                      <a:endParaRPr/>
                    </a:p>
                    <a:p>
                      <a:pPr marL="171450" marR="0" lvl="0" indent="-171450" algn="l" defTabSz="4572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mn-lt"/>
                          <a:ea typeface="+mn-ea"/>
                          <a:cs typeface="+mn-cs"/>
                        </a:rPr>
                        <a:t>Analyse, Entwurf und Implementierung einfacher Algorithmen</a:t>
                      </a:r>
                      <a:endParaRPr/>
                    </a:p>
                    <a:p>
                      <a:pPr marL="0" marR="0" lvl="0" indent="0" algn="l" defTabSz="457200">
                        <a:lnSpc>
                          <a:spcPct val="100000"/>
                        </a:lnSpc>
                        <a:spcBef>
                          <a:spcPts val="0"/>
                        </a:spcBef>
                        <a:spcAft>
                          <a:spcPts val="0"/>
                        </a:spcAft>
                        <a:buClrTx/>
                        <a:buSzTx/>
                        <a:buFontTx/>
                        <a:buNone/>
                        <a:defRPr/>
                      </a:pPr>
                      <a:endParaRPr lang="de-DE" sz="1200" b="0" i="0" u="none" strike="noStrike" cap="none" spc="0">
                        <a:ln>
                          <a:noFill/>
                        </a:ln>
                        <a:solidFill>
                          <a:schemeClr val="tx1"/>
                        </a:solidFill>
                        <a:latin typeface="+mn-lt"/>
                        <a:ea typeface="+mn-ea"/>
                        <a:cs typeface="+mn-cs"/>
                      </a:endParaRPr>
                    </a:p>
                    <a:p>
                      <a:pPr marL="0" marR="0" lvl="0" indent="0" algn="l" defTabSz="457200">
                        <a:lnSpc>
                          <a:spcPct val="100000"/>
                        </a:lnSpc>
                        <a:spcBef>
                          <a:spcPts val="0"/>
                        </a:spcBef>
                        <a:spcAft>
                          <a:spcPts val="0"/>
                        </a:spcAft>
                        <a:buClrTx/>
                        <a:buSzTx/>
                        <a:buFontTx/>
                        <a:buNone/>
                        <a:defRPr/>
                      </a:pPr>
                      <a:r>
                        <a:rPr lang="de-DE" sz="1200" b="1" i="0" u="none" strike="noStrike" cap="none" spc="0">
                          <a:ln>
                            <a:noFill/>
                          </a:ln>
                          <a:solidFill>
                            <a:schemeClr val="tx1"/>
                          </a:solidFill>
                          <a:latin typeface="+mn-lt"/>
                          <a:ea typeface="+mn-ea"/>
                          <a:cs typeface="+mn-cs"/>
                        </a:rPr>
                        <a:t>Zeitbedarf</a:t>
                      </a:r>
                      <a:r>
                        <a:rPr lang="de-DE" sz="1200" b="0" i="0" u="none" strike="noStrike" cap="none" spc="0">
                          <a:ln>
                            <a:noFill/>
                          </a:ln>
                          <a:solidFill>
                            <a:schemeClr val="tx1"/>
                          </a:solidFill>
                          <a:latin typeface="+mn-lt"/>
                          <a:ea typeface="+mn-ea"/>
                          <a:cs typeface="+mn-cs"/>
                        </a:rPr>
                        <a:t>: 18 Stunden</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r>
            </a:tbl>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Dimensionen eines weiten Inklusionsbegriffs</a:t>
            </a:r>
            <a:endParaRPr/>
          </a:p>
        </p:txBody>
      </p:sp>
      <p:sp>
        <p:nvSpPr>
          <p:cNvPr id="3" name="Textplatzhalter 2"/>
          <p:cNvSpPr>
            <a:spLocks noGrp="1"/>
          </p:cNvSpPr>
          <p:nvPr>
            <p:ph type="body" sz="quarter" idx="11"/>
          </p:nvPr>
        </p:nvSpPr>
        <p:spPr bwMode="auto"/>
        <p:txBody>
          <a:bodyPr/>
          <a:lstStyle/>
          <a:p>
            <a:pPr>
              <a:defRPr/>
            </a:pPr>
            <a:r>
              <a:rPr lang="de-DE"/>
              <a:t>Quelle:</a:t>
            </a:r>
            <a:br>
              <a:rPr lang="de-DE"/>
            </a:br>
            <a:r>
              <a:rPr lang="de-DE"/>
              <a:t>nach Saalfrank et al. 2017</a:t>
            </a:r>
            <a:endParaRPr/>
          </a:p>
        </p:txBody>
      </p:sp>
      <p:sp>
        <p:nvSpPr>
          <p:cNvPr id="4" name="Rechteck: abgerundete Ecken 3"/>
          <p:cNvSpPr/>
          <p:nvPr/>
        </p:nvSpPr>
        <p:spPr bwMode="auto">
          <a:xfrm>
            <a:off x="1138405" y="1460502"/>
            <a:ext cx="2520000" cy="900000"/>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Kinder / Jugendliche mit Behinderung</a:t>
            </a:r>
            <a:endParaRPr/>
          </a:p>
        </p:txBody>
      </p:sp>
      <p:sp>
        <p:nvSpPr>
          <p:cNvPr id="5" name="Rechteck: abgerundete Ecken 4"/>
          <p:cNvSpPr/>
          <p:nvPr/>
        </p:nvSpPr>
        <p:spPr bwMode="auto">
          <a:xfrm>
            <a:off x="8681312" y="1224071"/>
            <a:ext cx="2520000" cy="900000"/>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Kinder / Jugendliche mit Migrationshintergrund</a:t>
            </a:r>
            <a:endParaRPr/>
          </a:p>
        </p:txBody>
      </p:sp>
      <p:sp>
        <p:nvSpPr>
          <p:cNvPr id="6" name="Rechteck: abgerundete Ecken 5"/>
          <p:cNvSpPr/>
          <p:nvPr/>
        </p:nvSpPr>
        <p:spPr bwMode="auto">
          <a:xfrm>
            <a:off x="8681312" y="3320568"/>
            <a:ext cx="2520000" cy="900000"/>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Kinder / Jugendliche mit Spezial-/Hochbegabung</a:t>
            </a:r>
            <a:endParaRPr/>
          </a:p>
        </p:txBody>
      </p:sp>
      <p:sp>
        <p:nvSpPr>
          <p:cNvPr id="7" name="Rechteck: abgerundete Ecken 6"/>
          <p:cNvSpPr/>
          <p:nvPr/>
        </p:nvSpPr>
        <p:spPr bwMode="auto">
          <a:xfrm>
            <a:off x="8681312" y="5215961"/>
            <a:ext cx="2520000" cy="900000"/>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Kinder / Jugendliche mit bestimmter sexueller Orientierung</a:t>
            </a:r>
            <a:endParaRPr/>
          </a:p>
        </p:txBody>
      </p:sp>
      <p:sp>
        <p:nvSpPr>
          <p:cNvPr id="8" name="Rechteck: abgerundete Ecken 7"/>
          <p:cNvSpPr/>
          <p:nvPr/>
        </p:nvSpPr>
        <p:spPr bwMode="auto">
          <a:xfrm>
            <a:off x="4836000" y="5648707"/>
            <a:ext cx="2520000" cy="900000"/>
          </a:xfrm>
          <a:prstGeom prst="roundRect">
            <a:avLst>
              <a:gd name="adj" fmla="val 16667"/>
            </a:avLst>
          </a:prstGeom>
          <a:solidFill>
            <a:schemeClr val="bg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Kinder / Jugendliche mit unterrepräsentiertem Geschlecht</a:t>
            </a:r>
            <a:endParaRPr/>
          </a:p>
        </p:txBody>
      </p:sp>
      <p:sp>
        <p:nvSpPr>
          <p:cNvPr id="9" name="Ellipse 8"/>
          <p:cNvSpPr/>
          <p:nvPr/>
        </p:nvSpPr>
        <p:spPr bwMode="auto">
          <a:xfrm>
            <a:off x="5016000" y="2702354"/>
            <a:ext cx="2160000" cy="2160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90000" rIns="91440" bIns="90000" numCol="1" spcCol="0" rtlCol="0" fromWordArt="0" anchor="ctr" anchorCtr="0" forceAA="0" compatLnSpc="0">
            <a:noAutofit/>
          </a:bodyPr>
          <a:lstStyle/>
          <a:p>
            <a:pPr algn="ctr">
              <a:defRPr/>
            </a:pPr>
            <a:r>
              <a:rPr lang="de-DE" sz="2000">
                <a:solidFill>
                  <a:schemeClr val="tx1"/>
                </a:solidFill>
              </a:rPr>
              <a:t>Schulische Inklusion als Unterricht für alle</a:t>
            </a:r>
            <a:endParaRPr/>
          </a:p>
        </p:txBody>
      </p:sp>
      <p:sp>
        <p:nvSpPr>
          <p:cNvPr id="10" name="Rechteck: abgerundete Ecken 9"/>
          <p:cNvSpPr/>
          <p:nvPr/>
        </p:nvSpPr>
        <p:spPr bwMode="auto">
          <a:xfrm>
            <a:off x="4836000" y="1016000"/>
            <a:ext cx="2520000" cy="900000"/>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600">
                <a:solidFill>
                  <a:schemeClr val="tx1"/>
                </a:solidFill>
              </a:rPr>
              <a:t>Kinder / Jugendliche aus prekären Verhältnissen</a:t>
            </a:r>
            <a:endParaRPr/>
          </a:p>
        </p:txBody>
      </p:sp>
      <p:sp>
        <p:nvSpPr>
          <p:cNvPr id="11" name="Rechteck: abgerundete Ecken 70"/>
          <p:cNvSpPr/>
          <p:nvPr/>
        </p:nvSpPr>
        <p:spPr bwMode="auto">
          <a:xfrm>
            <a:off x="419878" y="1298961"/>
            <a:ext cx="4012163" cy="3823545"/>
          </a:xfrm>
          <a:prstGeom prst="roundRect">
            <a:avLst>
              <a:gd name="adj" fmla="val 16667"/>
            </a:avLst>
          </a:prstGeom>
          <a:ln w="19050">
            <a:solidFill>
              <a:srgbClr val="BFBFBF"/>
            </a:solidFill>
            <a:prstDash val="dash"/>
          </a:ln>
        </p:spPr>
        <p:txBody>
          <a:bodyPr lIns="45719" rIns="45719"/>
          <a:lstStyle/>
          <a:p>
            <a:pPr algn="just">
              <a:defRPr sz="1400"/>
            </a:pPr>
            <a:endParaRPr lang="de-DE"/>
          </a:p>
        </p:txBody>
      </p:sp>
      <p:sp>
        <p:nvSpPr>
          <p:cNvPr id="12" name="Textfeld 32"/>
          <p:cNvSpPr txBox="1"/>
          <p:nvPr/>
        </p:nvSpPr>
        <p:spPr bwMode="auto">
          <a:xfrm>
            <a:off x="8689344" y="2150017"/>
            <a:ext cx="3187305" cy="738664"/>
          </a:xfrm>
          <a:prstGeom prst="rect">
            <a:avLst/>
          </a:prstGeom>
          <a:ln w="12700">
            <a:miter lim="400000"/>
          </a:ln>
        </p:spPr>
        <p:txBody>
          <a:bodyPr lIns="45719" rIns="45719">
            <a:spAutoFit/>
          </a:bodyPr>
          <a:lstStyle>
            <a:lvl1pPr>
              <a:spcBef>
                <a:spcPts val="500"/>
              </a:spcBef>
              <a:defRPr sz="1400"/>
            </a:lvl1pPr>
          </a:lstStyle>
          <a:p>
            <a:pPr>
              <a:defRPr/>
            </a:pPr>
            <a:r>
              <a:rPr lang="de-DE"/>
              <a:t>z. B. Flüchtlingskinder/-jugendliche </a:t>
            </a:r>
            <a:br>
              <a:rPr lang="de-DE"/>
            </a:br>
            <a:r>
              <a:rPr lang="de-DE"/>
              <a:t>mit keinen, geringen Deutsch- und Englischkenntnissen</a:t>
            </a:r>
            <a:endParaRPr/>
          </a:p>
        </p:txBody>
      </p:sp>
      <p:sp>
        <p:nvSpPr>
          <p:cNvPr id="13" name="Textfeld 29"/>
          <p:cNvSpPr txBox="1"/>
          <p:nvPr/>
        </p:nvSpPr>
        <p:spPr bwMode="auto">
          <a:xfrm>
            <a:off x="8727032" y="4260703"/>
            <a:ext cx="2999370" cy="523220"/>
          </a:xfrm>
          <a:prstGeom prst="rect">
            <a:avLst/>
          </a:prstGeom>
          <a:ln w="12700">
            <a:miter lim="400000"/>
          </a:ln>
        </p:spPr>
        <p:txBody>
          <a:bodyPr lIns="45719" rIns="45719">
            <a:spAutoFit/>
          </a:bodyPr>
          <a:lstStyle/>
          <a:p>
            <a:pPr>
              <a:spcBef>
                <a:spcPts val="500"/>
              </a:spcBef>
              <a:defRPr sz="1400"/>
            </a:pPr>
            <a:r>
              <a:rPr lang="de-DE"/>
              <a:t>z. B. erfolgreiche Teilnehmende</a:t>
            </a:r>
            <a:br>
              <a:rPr lang="de-DE"/>
            </a:br>
            <a:r>
              <a:rPr lang="de-DE"/>
              <a:t>am Bundeswettwerb Informatik</a:t>
            </a:r>
            <a:endParaRPr/>
          </a:p>
        </p:txBody>
      </p:sp>
      <p:sp>
        <p:nvSpPr>
          <p:cNvPr id="14" name="Textfeld 30"/>
          <p:cNvSpPr txBox="1"/>
          <p:nvPr/>
        </p:nvSpPr>
        <p:spPr bwMode="auto">
          <a:xfrm>
            <a:off x="2110082" y="5657737"/>
            <a:ext cx="2592043" cy="523220"/>
          </a:xfrm>
          <a:prstGeom prst="rect">
            <a:avLst/>
          </a:prstGeom>
          <a:ln w="12700">
            <a:miter lim="400000"/>
          </a:ln>
        </p:spPr>
        <p:txBody>
          <a:bodyPr lIns="45719" rIns="45719">
            <a:spAutoFit/>
          </a:bodyPr>
          <a:lstStyle/>
          <a:p>
            <a:pPr algn="r">
              <a:spcBef>
                <a:spcPts val="500"/>
              </a:spcBef>
              <a:defRPr sz="1400"/>
            </a:pPr>
            <a:r>
              <a:rPr lang="de-DE"/>
              <a:t>z. B. Mädchen / junge Frauen </a:t>
            </a:r>
            <a:br>
              <a:rPr lang="de-DE"/>
            </a:br>
            <a:r>
              <a:rPr lang="de-DE"/>
              <a:t>im Wahl[</a:t>
            </a:r>
            <a:r>
              <a:rPr lang="de-DE"/>
              <a:t>pflicht</a:t>
            </a:r>
            <a:r>
              <a:rPr lang="de-DE"/>
              <a:t>]</a:t>
            </a:r>
            <a:r>
              <a:rPr lang="de-DE"/>
              <a:t>fach</a:t>
            </a:r>
            <a:r>
              <a:rPr lang="de-DE"/>
              <a:t> Informatik</a:t>
            </a:r>
            <a:endParaRPr/>
          </a:p>
        </p:txBody>
      </p:sp>
      <p:sp>
        <p:nvSpPr>
          <p:cNvPr id="15" name="Rechteck: abgerundete Ecken 14"/>
          <p:cNvSpPr/>
          <p:nvPr/>
        </p:nvSpPr>
        <p:spPr bwMode="auto">
          <a:xfrm>
            <a:off x="1593089" y="4646812"/>
            <a:ext cx="1620000" cy="36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200">
                <a:solidFill>
                  <a:schemeClr val="tx1"/>
                </a:solidFill>
              </a:rPr>
              <a:t>Sehen</a:t>
            </a:r>
            <a:endParaRPr sz="1200">
              <a:solidFill>
                <a:schemeClr val="tx1"/>
              </a:solidFill>
            </a:endParaRPr>
          </a:p>
        </p:txBody>
      </p:sp>
      <p:sp>
        <p:nvSpPr>
          <p:cNvPr id="16" name="Rechteck: abgerundete Ecken 15"/>
          <p:cNvSpPr/>
          <p:nvPr/>
        </p:nvSpPr>
        <p:spPr bwMode="auto">
          <a:xfrm>
            <a:off x="2486626" y="3903687"/>
            <a:ext cx="1620000" cy="54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200">
                <a:solidFill>
                  <a:schemeClr val="tx1"/>
                </a:solidFill>
              </a:rPr>
              <a:t>Körperliche und motorische Entwicklung</a:t>
            </a:r>
            <a:endParaRPr sz="1200">
              <a:solidFill>
                <a:schemeClr val="tx1"/>
              </a:solidFill>
            </a:endParaRPr>
          </a:p>
        </p:txBody>
      </p:sp>
      <p:sp>
        <p:nvSpPr>
          <p:cNvPr id="17" name="Rechteck: abgerundete Ecken 16"/>
          <p:cNvSpPr/>
          <p:nvPr/>
        </p:nvSpPr>
        <p:spPr bwMode="auto">
          <a:xfrm>
            <a:off x="659124" y="3153521"/>
            <a:ext cx="1620000" cy="54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rmAutofit fontScale="85000" lnSpcReduction="20000"/>
          </a:bodyPr>
          <a:lstStyle/>
          <a:p>
            <a:pPr algn="ctr">
              <a:defRPr/>
            </a:pPr>
            <a:r>
              <a:rPr lang="de-DE" sz="1400">
                <a:solidFill>
                  <a:schemeClr val="tx1"/>
                </a:solidFill>
              </a:rPr>
              <a:t>Hören und Kommunikation</a:t>
            </a:r>
            <a:endParaRPr sz="1400">
              <a:solidFill>
                <a:schemeClr val="tx1"/>
              </a:solidFill>
            </a:endParaRPr>
          </a:p>
        </p:txBody>
      </p:sp>
      <p:sp>
        <p:nvSpPr>
          <p:cNvPr id="18" name="Rechteck: abgerundete Ecken 17"/>
          <p:cNvSpPr/>
          <p:nvPr/>
        </p:nvSpPr>
        <p:spPr bwMode="auto">
          <a:xfrm>
            <a:off x="2486626" y="3144641"/>
            <a:ext cx="1620000" cy="54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200">
                <a:solidFill>
                  <a:schemeClr val="tx1"/>
                </a:solidFill>
              </a:rPr>
              <a:t>Geistige Entwicklung</a:t>
            </a:r>
            <a:endParaRPr sz="1200">
              <a:solidFill>
                <a:schemeClr val="tx1"/>
              </a:solidFill>
            </a:endParaRPr>
          </a:p>
        </p:txBody>
      </p:sp>
      <p:sp>
        <p:nvSpPr>
          <p:cNvPr id="19" name="Rechteck: abgerundete Ecken 18"/>
          <p:cNvSpPr/>
          <p:nvPr/>
        </p:nvSpPr>
        <p:spPr bwMode="auto">
          <a:xfrm>
            <a:off x="659124" y="2583355"/>
            <a:ext cx="1620000" cy="36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200">
                <a:solidFill>
                  <a:schemeClr val="tx1"/>
                </a:solidFill>
              </a:rPr>
              <a:t>Lernen</a:t>
            </a:r>
            <a:endParaRPr sz="1200">
              <a:solidFill>
                <a:schemeClr val="tx1"/>
              </a:solidFill>
            </a:endParaRPr>
          </a:p>
        </p:txBody>
      </p:sp>
      <p:sp>
        <p:nvSpPr>
          <p:cNvPr id="20" name="Rechteck: abgerundete Ecken 19"/>
          <p:cNvSpPr/>
          <p:nvPr/>
        </p:nvSpPr>
        <p:spPr bwMode="auto">
          <a:xfrm>
            <a:off x="659124" y="3903687"/>
            <a:ext cx="1620000" cy="54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200">
                <a:solidFill>
                  <a:schemeClr val="tx1"/>
                </a:solidFill>
              </a:rPr>
              <a:t>Emotionale und soziale Entwicklung</a:t>
            </a:r>
            <a:endParaRPr sz="1200">
              <a:solidFill>
                <a:schemeClr val="tx1"/>
              </a:solidFill>
            </a:endParaRPr>
          </a:p>
        </p:txBody>
      </p:sp>
      <p:sp>
        <p:nvSpPr>
          <p:cNvPr id="21" name="Rechteck: abgerundete Ecken 20"/>
          <p:cNvSpPr/>
          <p:nvPr/>
        </p:nvSpPr>
        <p:spPr bwMode="auto">
          <a:xfrm>
            <a:off x="2486626" y="2583355"/>
            <a:ext cx="1620000" cy="360000"/>
          </a:xfrm>
          <a:prstGeom prst="roundRect">
            <a:avLst>
              <a:gd name="adj" fmla="val 50000"/>
            </a:avLst>
          </a:prstGeom>
          <a:solidFill>
            <a:srgbClr val="FAF4E1"/>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0">
            <a:noAutofit/>
          </a:bodyPr>
          <a:lstStyle/>
          <a:p>
            <a:pPr algn="ctr">
              <a:defRPr/>
            </a:pPr>
            <a:r>
              <a:rPr lang="de-DE" sz="1200">
                <a:solidFill>
                  <a:schemeClr val="tx1"/>
                </a:solidFill>
              </a:rPr>
              <a:t>Sprache</a:t>
            </a:r>
            <a:endParaRPr sz="1200">
              <a:solidFill>
                <a:schemeClr val="tx1"/>
              </a:solidFill>
            </a:endParaRPr>
          </a:p>
        </p:txBody>
      </p:sp>
      <p:cxnSp>
        <p:nvCxnSpPr>
          <p:cNvPr id="22" name="Gerade Verbindung mit Pfeil 21"/>
          <p:cNvCxnSpPr>
            <a:cxnSpLocks/>
            <a:stCxn id="10" idx="2"/>
            <a:endCxn id="9" idx="0"/>
          </p:cNvCxnSpPr>
          <p:nvPr/>
        </p:nvCxnSpPr>
        <p:spPr bwMode="auto">
          <a:xfrm>
            <a:off x="6096000" y="1916000"/>
            <a:ext cx="0" cy="786354"/>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a:cxnSpLocks/>
            <a:stCxn id="5" idx="1"/>
            <a:endCxn id="9" idx="7"/>
          </p:cNvCxnSpPr>
          <p:nvPr/>
        </p:nvCxnSpPr>
        <p:spPr bwMode="auto">
          <a:xfrm flipH="1">
            <a:off x="6859675" y="1674071"/>
            <a:ext cx="1821637" cy="1344608"/>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Gerade Verbindung mit Pfeil 23"/>
          <p:cNvCxnSpPr>
            <a:cxnSpLocks/>
            <a:stCxn id="6" idx="1"/>
            <a:endCxn id="9" idx="6"/>
          </p:cNvCxnSpPr>
          <p:nvPr/>
        </p:nvCxnSpPr>
        <p:spPr bwMode="auto">
          <a:xfrm flipH="1">
            <a:off x="7176000" y="3770568"/>
            <a:ext cx="1505312" cy="11786"/>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 name="Gerade Verbindung mit Pfeil 24"/>
          <p:cNvCxnSpPr>
            <a:cxnSpLocks/>
            <a:stCxn id="7" idx="1"/>
            <a:endCxn id="9" idx="5"/>
          </p:cNvCxnSpPr>
          <p:nvPr/>
        </p:nvCxnSpPr>
        <p:spPr bwMode="auto">
          <a:xfrm flipH="1" flipV="1">
            <a:off x="6859675" y="4546029"/>
            <a:ext cx="1821637" cy="1119932"/>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Gerade Verbindung mit Pfeil 25"/>
          <p:cNvCxnSpPr>
            <a:cxnSpLocks/>
            <a:stCxn id="8" idx="0"/>
            <a:endCxn id="9" idx="4"/>
          </p:cNvCxnSpPr>
          <p:nvPr/>
        </p:nvCxnSpPr>
        <p:spPr bwMode="auto">
          <a:xfrm flipV="1">
            <a:off x="6096000" y="4862354"/>
            <a:ext cx="0" cy="786353"/>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a:cxnSpLocks/>
            <a:endCxn id="9" idx="2"/>
          </p:cNvCxnSpPr>
          <p:nvPr/>
        </p:nvCxnSpPr>
        <p:spPr bwMode="auto">
          <a:xfrm>
            <a:off x="4432041" y="3782354"/>
            <a:ext cx="583959" cy="0"/>
          </a:xfrm>
          <a:prstGeom prst="straightConnector1">
            <a:avLst/>
          </a:prstGeom>
          <a:ln w="1905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3" name="Inhaltsplatzhalter 2"/>
          <p:cNvSpPr>
            <a:spLocks noGrp="1"/>
          </p:cNvSpPr>
          <p:nvPr>
            <p:ph sz="quarter" idx="10"/>
          </p:nvPr>
        </p:nvSpPr>
        <p:spPr bwMode="auto"/>
        <p:txBody>
          <a:bodyPr>
            <a:normAutofit lnSpcReduction="10000"/>
          </a:bodyPr>
          <a:lstStyle/>
          <a:p>
            <a:pPr>
              <a:lnSpc>
                <a:spcPct val="110000"/>
              </a:lnSpc>
              <a:spcBef>
                <a:spcPts val="700"/>
              </a:spcBef>
              <a:defRPr/>
            </a:pPr>
            <a:r>
              <a:rPr lang="de-DE"/>
              <a:t>UDL ist ein flexibles Kreismodell</a:t>
            </a:r>
            <a:endParaRPr/>
          </a:p>
          <a:p>
            <a:pPr>
              <a:lnSpc>
                <a:spcPct val="110000"/>
              </a:lnSpc>
              <a:spcBef>
                <a:spcPts val="700"/>
              </a:spcBef>
              <a:defRPr/>
            </a:pPr>
            <a:r>
              <a:rPr lang="de-DE"/>
              <a:t>Anwendung auf Ziele, Methoden, Materialien und Bewertungen</a:t>
            </a:r>
            <a:endParaRPr/>
          </a:p>
          <a:p>
            <a:pPr>
              <a:lnSpc>
                <a:spcPct val="110000"/>
              </a:lnSpc>
              <a:spcBef>
                <a:spcPts val="700"/>
              </a:spcBef>
              <a:defRPr/>
            </a:pPr>
            <a:r>
              <a:rPr lang="de-DE"/>
              <a:t>Interdependenz zwischen den einzelnen Schritten</a:t>
            </a:r>
            <a:endParaRPr/>
          </a:p>
          <a:p>
            <a:pPr marL="630000" lvl="1" indent="-269999">
              <a:lnSpc>
                <a:spcPct val="110000"/>
              </a:lnSpc>
              <a:spcBef>
                <a:spcPts val="600"/>
              </a:spcBef>
              <a:buFont typeface="Courier New"/>
              <a:defRPr sz="1800"/>
            </a:pPr>
            <a:r>
              <a:rPr lang="de-DE"/>
              <a:t>Ziele </a:t>
            </a:r>
            <a:r>
              <a:rPr lang="de-DE"/>
              <a:t></a:t>
            </a:r>
            <a:r>
              <a:rPr lang="de-DE"/>
              <a:t> Entwicklung von Bewertungen</a:t>
            </a:r>
            <a:endParaRPr/>
          </a:p>
          <a:p>
            <a:pPr marL="0" indent="0">
              <a:lnSpc>
                <a:spcPct val="110000"/>
              </a:lnSpc>
              <a:spcBef>
                <a:spcPts val="2100"/>
              </a:spcBef>
              <a:buSzTx/>
              <a:buNone/>
              <a:defRPr b="1"/>
            </a:pPr>
            <a:r>
              <a:rPr lang="de-DE"/>
              <a:t>Viele Wege „führen nach Rom“</a:t>
            </a:r>
            <a:endParaRPr/>
          </a:p>
          <a:p>
            <a:pPr marL="342900" indent="-342900">
              <a:lnSpc>
                <a:spcPct val="110000"/>
              </a:lnSpc>
              <a:spcBef>
                <a:spcPts val="700"/>
              </a:spcBef>
              <a:defRPr/>
            </a:pPr>
            <a:r>
              <a:rPr lang="de-DE"/>
              <a:t>Es existiert kein vorgeschriebener Weg</a:t>
            </a:r>
            <a:endParaRPr/>
          </a:p>
          <a:p>
            <a:pPr marL="342900" indent="-342900">
              <a:lnSpc>
                <a:spcPct val="110000"/>
              </a:lnSpc>
              <a:spcBef>
                <a:spcPts val="700"/>
              </a:spcBef>
              <a:defRPr/>
            </a:pPr>
            <a:r>
              <a:rPr lang="de-DE"/>
              <a:t>Es liegt im Ermessen der Lehrkraft, UDL auf eine für die Lernenden angemessene Weise einzubinden</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Rao und Meo 2016</a:t>
            </a:r>
            <a:endParaRPr/>
          </a:p>
        </p:txBody>
      </p:sp>
      <p:graphicFrame>
        <p:nvGraphicFramePr>
          <p:cNvPr id="6" name="Inhaltsplatzhalter 8"/>
          <p:cNvGraphicFramePr>
            <a:graphicFrameLocks xmlns:a="http://schemas.openxmlformats.org/drawingml/2006/main" noGrp="1"/>
          </p:cNvGraphicFramePr>
          <p:nvPr>
            <p:ph sz="quarter" idx="11"/>
          </p:nvPr>
        </p:nvGraphicFramePr>
        <p:xfrm>
          <a:off x="6203950" y="1233488"/>
          <a:ext cx="5761038" cy="5040312"/>
          <a:chOff x="0" y="0"/>
          <a:chExt cx="5761038" cy="5040312"/>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4" name="Inhaltsplatzhalter 3"/>
          <p:cNvSpPr>
            <a:spLocks noGrp="1"/>
          </p:cNvSpPr>
          <p:nvPr>
            <p:ph sz="quarter" idx="11"/>
          </p:nvPr>
        </p:nvSpPr>
        <p:spPr bwMode="auto">
          <a:xfrm>
            <a:off x="6203950" y="1233486"/>
            <a:ext cx="5907600" cy="5040311"/>
          </a:xfrm>
        </p:spPr>
        <p:txBody>
          <a:bodyPr/>
          <a:lstStyle/>
          <a:p>
            <a:pPr marL="125" indent="0">
              <a:buNone/>
              <a:defRPr/>
            </a:pPr>
            <a:r>
              <a:rPr lang="de-DE" b="1"/>
              <a:t>Kriterien für gute Ziele nach Drucker (SMART)</a:t>
            </a:r>
            <a:endParaRPr/>
          </a:p>
          <a:p>
            <a:pPr>
              <a:spcBef>
                <a:spcPts val="700"/>
              </a:spcBef>
              <a:defRPr/>
            </a:pPr>
            <a:r>
              <a:rPr lang="de-DE" b="1"/>
              <a:t>S</a:t>
            </a:r>
            <a:r>
              <a:rPr lang="de-DE"/>
              <a:t>pezifisch: Ziele müssen präzise definiert sein</a:t>
            </a:r>
            <a:endParaRPr/>
          </a:p>
          <a:p>
            <a:pPr>
              <a:spcBef>
                <a:spcPts val="700"/>
              </a:spcBef>
              <a:defRPr/>
            </a:pPr>
            <a:r>
              <a:rPr lang="de-DE" b="1"/>
              <a:t>M</a:t>
            </a:r>
            <a:r>
              <a:rPr lang="de-DE"/>
              <a:t>essbar: Ziele müssen messbar sein</a:t>
            </a:r>
            <a:endParaRPr/>
          </a:p>
          <a:p>
            <a:pPr>
              <a:spcBef>
                <a:spcPts val="700"/>
              </a:spcBef>
              <a:defRPr/>
            </a:pPr>
            <a:r>
              <a:rPr lang="de-DE" b="1"/>
              <a:t>A</a:t>
            </a:r>
            <a:r>
              <a:rPr lang="de-DE"/>
              <a:t>ttraktiv: Ziele müssen für die Lernenden ansprechend sein</a:t>
            </a:r>
            <a:endParaRPr/>
          </a:p>
          <a:p>
            <a:pPr>
              <a:spcBef>
                <a:spcPts val="700"/>
              </a:spcBef>
              <a:defRPr/>
            </a:pPr>
            <a:r>
              <a:rPr lang="de-DE" b="1"/>
              <a:t>R</a:t>
            </a:r>
            <a:r>
              <a:rPr lang="de-DE"/>
              <a:t>ealistisch: Ziele müssen möglich und realisierbar sein</a:t>
            </a:r>
            <a:endParaRPr/>
          </a:p>
          <a:p>
            <a:pPr>
              <a:spcBef>
                <a:spcPts val="700"/>
              </a:spcBef>
              <a:defRPr/>
            </a:pPr>
            <a:r>
              <a:rPr lang="de-DE" b="1"/>
              <a:t>T</a:t>
            </a:r>
            <a:r>
              <a:rPr lang="de-DE"/>
              <a:t>erminiert: Ziele müssen binnen einer Zeitspanne erreicht werden</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Rao und Meo 2016</a:t>
            </a:r>
            <a:endParaRPr/>
          </a:p>
        </p:txBody>
      </p:sp>
      <p:sp>
        <p:nvSpPr>
          <p:cNvPr id="6" name="Inhaltsplatzhalter 2"/>
          <p:cNvSpPr txBox="1"/>
          <p:nvPr/>
        </p:nvSpPr>
        <p:spPr bwMode="auto">
          <a:xfrm>
            <a:off x="227012" y="2474165"/>
            <a:ext cx="5761038" cy="3799635"/>
          </a:xfrm>
          <a:prstGeom prst="rect">
            <a:avLst/>
          </a:prstGeom>
          <a:ln w="12700">
            <a:miter lim="400000"/>
          </a:ln>
        </p:spPr>
        <p:txBody>
          <a:bodyPr lIns="179999" tIns="179999" rIns="179999" bIns="179999">
            <a:normAutofit/>
          </a:bodyPr>
          <a:lstStyle/>
          <a:p>
            <a:pPr defTabSz="457200">
              <a:spcBef>
                <a:spcPts val="700"/>
              </a:spcBef>
              <a:defRPr b="1"/>
            </a:pPr>
            <a:r>
              <a:rPr lang="de-DE"/>
              <a:t>Warum</a:t>
            </a:r>
            <a:endParaRPr/>
          </a:p>
          <a:p>
            <a:pPr marL="187325" indent="-187325" defTabSz="457200">
              <a:spcBef>
                <a:spcPts val="700"/>
              </a:spcBef>
              <a:buSzPct val="100000"/>
              <a:buFont typeface="Arial"/>
              <a:buChar char="•"/>
              <a:defRPr/>
            </a:pPr>
            <a:r>
              <a:rPr lang="de-DE"/>
              <a:t>Verständnisgründe</a:t>
            </a:r>
            <a:endParaRPr/>
          </a:p>
          <a:p>
            <a:pPr marL="187325" indent="-187325" defTabSz="457200">
              <a:spcBef>
                <a:spcPts val="700"/>
              </a:spcBef>
              <a:buSzPct val="100000"/>
              <a:buFont typeface="Arial"/>
              <a:buChar char="•"/>
              <a:defRPr/>
            </a:pPr>
            <a:r>
              <a:rPr lang="de-DE"/>
              <a:t>Identifizieren von möglichen Barrieren für Lernende</a:t>
            </a:r>
            <a:endParaRPr/>
          </a:p>
          <a:p>
            <a:pPr marL="187325" indent="-187325" defTabSz="457200">
              <a:spcBef>
                <a:spcPts val="700"/>
              </a:spcBef>
              <a:buSzPct val="100000"/>
              <a:buFont typeface="Arial"/>
              <a:buChar char="•"/>
              <a:defRPr/>
            </a:pPr>
            <a:r>
              <a:rPr lang="de-DE"/>
              <a:t>Dependenz weiterer Komponenten vom Ziel</a:t>
            </a:r>
            <a:endParaRPr/>
          </a:p>
          <a:p>
            <a:pPr defTabSz="457200">
              <a:spcBef>
                <a:spcPts val="700"/>
              </a:spcBef>
              <a:buSzPct val="100000"/>
              <a:defRPr/>
            </a:pPr>
            <a:endParaRPr lang="de-DE"/>
          </a:p>
          <a:p>
            <a:pPr defTabSz="457200">
              <a:spcBef>
                <a:spcPts val="700"/>
              </a:spcBef>
              <a:buSzPct val="100000"/>
              <a:defRPr/>
            </a:pPr>
            <a:r>
              <a:rPr lang="de-DE" b="1"/>
              <a:t>Wie</a:t>
            </a:r>
            <a:endParaRPr/>
          </a:p>
          <a:p>
            <a:pPr marL="274638" indent="-274638" defTabSz="457200">
              <a:spcBef>
                <a:spcPts val="700"/>
              </a:spcBef>
              <a:buSzPct val="100000"/>
              <a:buAutoNum type="arabicPeriod"/>
              <a:defRPr/>
            </a:pPr>
            <a:r>
              <a:rPr lang="de-DE"/>
              <a:t>Analyse der Ziele, die der Lehrplan/das Curriculum vorgibt</a:t>
            </a:r>
            <a:endParaRPr/>
          </a:p>
          <a:p>
            <a:pPr marL="274638" indent="-274638" defTabSz="457200">
              <a:spcBef>
                <a:spcPts val="700"/>
              </a:spcBef>
              <a:buSzPct val="100000"/>
              <a:buAutoNum type="arabicPeriod"/>
              <a:defRPr/>
            </a:pPr>
            <a:r>
              <a:rPr lang="de-DE"/>
              <a:t>Entkopplung der Ziele von Mitteln</a:t>
            </a:r>
            <a:endParaRPr/>
          </a:p>
        </p:txBody>
      </p:sp>
      <p:sp>
        <p:nvSpPr>
          <p:cNvPr id="7" name="Inhaltsplatzhalter 4"/>
          <p:cNvSpPr txBox="1"/>
          <p:nvPr/>
        </p:nvSpPr>
        <p:spPr bwMode="auto">
          <a:xfrm>
            <a:off x="227010" y="1233486"/>
            <a:ext cx="5761040" cy="1240677"/>
          </a:xfrm>
          <a:prstGeom prst="rect">
            <a:avLst/>
          </a:prstGeom>
          <a:ln w="28575">
            <a:solidFill>
              <a:srgbClr val="000000"/>
            </a:solidFill>
          </a:ln>
        </p:spPr>
        <p:txBody>
          <a:bodyPr lIns="179999" tIns="179999" rIns="179999" bIns="179999">
            <a:spAutoFit/>
          </a:bodyPr>
          <a:lstStyle>
            <a:lvl1pPr indent="124" defTabSz="457200">
              <a:spcBef>
                <a:spcPts val="700"/>
              </a:spcBef>
              <a:defRPr sz="1900" b="1">
                <a:solidFill>
                  <a:srgbClr val="3B5988"/>
                </a:solidFill>
              </a:defRPr>
            </a:lvl1pPr>
          </a:lstStyle>
          <a:p>
            <a:pPr>
              <a:defRPr/>
            </a:pPr>
            <a:r>
              <a:rPr lang="de-DE"/>
              <a:t>Was sind die Kompetenzen und Konzepte, die die Lernenden basierend auf dem Lehrplan erlernen sollen?</a:t>
            </a:r>
            <a:endParaRPr/>
          </a:p>
        </p:txBody>
      </p:sp>
      <p:graphicFrame>
        <p:nvGraphicFramePr>
          <p:cNvPr id="3" name="Diagramm 2"/>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MSB-NRW 2014</a:t>
            </a:r>
            <a:endParaRPr/>
          </a:p>
        </p:txBody>
      </p:sp>
      <p:sp>
        <p:nvSpPr>
          <p:cNvPr id="6" name="Inhaltsplatzhalter 5"/>
          <p:cNvSpPr txBox="1"/>
          <p:nvPr/>
        </p:nvSpPr>
        <p:spPr bwMode="auto">
          <a:xfrm>
            <a:off x="6203950" y="1233488"/>
            <a:ext cx="5850518" cy="2411412"/>
          </a:xfrm>
          <a:prstGeom prst="rect">
            <a:avLst/>
          </a:prstGeom>
          <a:noFill/>
          <a:ln>
            <a:noFill/>
          </a:ln>
        </p:spPr>
        <p:txBody>
          <a:bodyPr vert="horz" wrap="square" lIns="180000" tIns="180000" rIns="180000" bIns="180000" numCol="1" anchor="t" anchorCtr="0" compatLnSpc="1">
            <a:prstTxWarp prst="textNoShape"/>
          </a:bodyPr>
          <a:lstStyle>
            <a:lvl1pPr marL="270000" indent="-269875" algn="l" defTabSz="457200">
              <a:spcBef>
                <a:spcPts val="1400"/>
              </a:spcBef>
              <a:spcAft>
                <a:spcPts val="700"/>
              </a:spcAft>
              <a:buFont typeface="Arial"/>
              <a:buChar char="•"/>
              <a:defRPr sz="2000">
                <a:solidFill>
                  <a:srgbClr val="000000"/>
                </a:solidFill>
                <a:latin typeface="Arial"/>
                <a:ea typeface="ヒラギノ角ゴ Pro W3"/>
                <a:cs typeface="Arial"/>
              </a:defRPr>
            </a:lvl1pPr>
            <a:lvl2pPr marL="630000" indent="-270000" algn="l" defTabSz="457200">
              <a:spcBef>
                <a:spcPts val="0"/>
              </a:spcBef>
              <a:spcAft>
                <a:spcPts val="600"/>
              </a:spcAft>
              <a:buFont typeface="Courier New"/>
              <a:buChar char="o"/>
              <a:defRPr>
                <a:solidFill>
                  <a:srgbClr val="000000"/>
                </a:solidFill>
                <a:latin typeface="Arial"/>
                <a:ea typeface="ヒラギノ角ゴ Pro W3"/>
                <a:cs typeface="Arial"/>
              </a:defRPr>
            </a:lvl2pPr>
            <a:lvl3pPr marL="957600" indent="-237600" algn="l" defTabSz="457200">
              <a:spcBef>
                <a:spcPts val="0"/>
              </a:spcBef>
              <a:spcAft>
                <a:spcPts val="500"/>
              </a:spcAft>
              <a:buFont typeface="Wingdings"/>
              <a:buChar char="§"/>
              <a:defRPr sz="1600">
                <a:solidFill>
                  <a:schemeClr val="tx1"/>
                </a:solidFill>
                <a:latin typeface="Arial"/>
                <a:ea typeface="ヒラギノ角ゴ Pro W3"/>
                <a:cs typeface="Arial"/>
              </a:defRPr>
            </a:lvl3pPr>
            <a:lvl4pPr marL="1260000" indent="-179388" algn="l" defTabSz="457200">
              <a:spcBef>
                <a:spcPts val="0"/>
              </a:spcBef>
              <a:spcAft>
                <a:spcPts val="400"/>
              </a:spcAft>
              <a:buFont typeface="Symbol"/>
              <a:buChar char="-"/>
              <a:defRPr sz="1400">
                <a:solidFill>
                  <a:schemeClr val="tx1"/>
                </a:solidFill>
                <a:latin typeface="Arial"/>
                <a:ea typeface="ヒラギノ角ゴ Pro W3"/>
                <a:cs typeface="Arial"/>
              </a:defRPr>
            </a:lvl4pPr>
            <a:lvl5pPr marL="1530000" indent="-180000" algn="l" defTabSz="457200">
              <a:spcBef>
                <a:spcPts val="0"/>
              </a:spcBef>
              <a:spcAft>
                <a:spcPts val="300"/>
              </a:spcAft>
              <a:buFont typeface="Arial"/>
              <a:buChar char="•"/>
              <a:defRPr sz="1200" b="0">
                <a:solidFill>
                  <a:schemeClr val="tx1"/>
                </a:solidFill>
                <a:latin typeface="Arial"/>
                <a:ea typeface="Arial"/>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125" indent="0">
              <a:spcBef>
                <a:spcPts val="700"/>
              </a:spcBef>
              <a:buFont typeface="Arial"/>
              <a:buNone/>
              <a:defRPr/>
            </a:pPr>
            <a:r>
              <a:rPr lang="de-DE" sz="1800"/>
              <a:t>Die Lernenden können grundlegende Konzepte der Objektorientierung (z. B. Abstraktion, </a:t>
            </a:r>
            <a:r>
              <a:rPr lang="de-DE" sz="1800"/>
              <a:t>Datenkapse-lung</a:t>
            </a:r>
            <a:r>
              <a:rPr lang="de-DE" sz="1800"/>
              <a:t>, Wiederverwendung, Beziehungen, </a:t>
            </a:r>
            <a:r>
              <a:rPr lang="de-DE" sz="1800"/>
              <a:t>Polymorphis-mus</a:t>
            </a:r>
            <a:r>
              <a:rPr lang="de-DE" sz="1800"/>
              <a:t>) bei der Erstellung objektorientierter Modelle </a:t>
            </a:r>
            <a:r>
              <a:rPr lang="de-DE" sz="1800" strike="sngStrike"/>
              <a:t>unter Verwendung der Unified Modelling Language (UML) </a:t>
            </a:r>
            <a:r>
              <a:rPr lang="de-DE" sz="1800"/>
              <a:t>sachgerecht anwenden</a:t>
            </a:r>
            <a:endParaRPr lang="de-DE"/>
          </a:p>
        </p:txBody>
      </p:sp>
      <p:sp>
        <p:nvSpPr>
          <p:cNvPr id="7" name="Inhaltsplatzhalter 6"/>
          <p:cNvSpPr txBox="1"/>
          <p:nvPr/>
        </p:nvSpPr>
        <p:spPr bwMode="auto">
          <a:xfrm>
            <a:off x="6203950" y="3860800"/>
            <a:ext cx="5850518" cy="2413000"/>
          </a:xfrm>
          <a:prstGeom prst="rect">
            <a:avLst/>
          </a:prstGeom>
        </p:spPr>
        <p:txBody>
          <a:bodyPr/>
          <a:lstStyle>
            <a:lvl1pPr marL="270000" indent="-269875" algn="l" defTabSz="457200">
              <a:spcBef>
                <a:spcPts val="1400"/>
              </a:spcBef>
              <a:spcAft>
                <a:spcPts val="700"/>
              </a:spcAft>
              <a:buFont typeface="Arial"/>
              <a:buChar char="•"/>
              <a:defRPr sz="2000">
                <a:solidFill>
                  <a:srgbClr val="000000"/>
                </a:solidFill>
                <a:latin typeface="Arial"/>
                <a:ea typeface="ヒラギノ角ゴ Pro W3"/>
                <a:cs typeface="Arial"/>
              </a:defRPr>
            </a:lvl1pPr>
            <a:lvl2pPr marL="630000" indent="-270000" algn="l" defTabSz="457200">
              <a:spcBef>
                <a:spcPts val="0"/>
              </a:spcBef>
              <a:spcAft>
                <a:spcPts val="600"/>
              </a:spcAft>
              <a:buFont typeface="Courier New"/>
              <a:buChar char="o"/>
              <a:defRPr>
                <a:solidFill>
                  <a:srgbClr val="000000"/>
                </a:solidFill>
                <a:latin typeface="Arial"/>
                <a:ea typeface="ヒラギノ角ゴ Pro W3"/>
                <a:cs typeface="Arial"/>
              </a:defRPr>
            </a:lvl2pPr>
            <a:lvl3pPr marL="957600" indent="-237600" algn="l" defTabSz="457200">
              <a:spcBef>
                <a:spcPts val="0"/>
              </a:spcBef>
              <a:spcAft>
                <a:spcPts val="500"/>
              </a:spcAft>
              <a:buFont typeface="Wingdings"/>
              <a:buChar char="§"/>
              <a:defRPr sz="1600">
                <a:solidFill>
                  <a:schemeClr val="tx1"/>
                </a:solidFill>
                <a:latin typeface="Arial"/>
                <a:ea typeface="ヒラギノ角ゴ Pro W3"/>
                <a:cs typeface="Arial"/>
              </a:defRPr>
            </a:lvl3pPr>
            <a:lvl4pPr marL="1260000" indent="-179388" algn="l" defTabSz="457200">
              <a:spcBef>
                <a:spcPts val="0"/>
              </a:spcBef>
              <a:spcAft>
                <a:spcPts val="400"/>
              </a:spcAft>
              <a:buFont typeface="Symbol"/>
              <a:buChar char="-"/>
              <a:defRPr sz="1400">
                <a:solidFill>
                  <a:schemeClr val="tx1"/>
                </a:solidFill>
                <a:latin typeface="Arial"/>
                <a:ea typeface="ヒラギノ角ゴ Pro W3"/>
                <a:cs typeface="Arial"/>
              </a:defRPr>
            </a:lvl4pPr>
            <a:lvl5pPr marL="1530000" indent="-180000" algn="l" defTabSz="457200">
              <a:spcBef>
                <a:spcPts val="0"/>
              </a:spcBef>
              <a:spcAft>
                <a:spcPts val="300"/>
              </a:spcAft>
              <a:buFont typeface="Arial"/>
              <a:buChar char="•"/>
              <a:defRPr sz="1200" b="0">
                <a:solidFill>
                  <a:schemeClr val="tx1"/>
                </a:solidFill>
                <a:latin typeface="Arial"/>
                <a:ea typeface="Arial"/>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125" indent="0">
              <a:spcBef>
                <a:spcPts val="700"/>
              </a:spcBef>
              <a:buFont typeface="Arial"/>
              <a:buNone/>
              <a:defRPr/>
            </a:pPr>
            <a:r>
              <a:rPr lang="de-DE" sz="1800"/>
              <a:t>Die Lernenden </a:t>
            </a:r>
            <a:r>
              <a:rPr lang="de-DE" sz="1800" b="1"/>
              <a:t>demonstrieren</a:t>
            </a:r>
            <a:r>
              <a:rPr lang="de-DE" sz="1800"/>
              <a:t> ihr Wissen über grundlegende Konzepte der Objektorientierung </a:t>
            </a:r>
            <a:br>
              <a:rPr lang="de-DE" sz="1800"/>
            </a:br>
            <a:r>
              <a:rPr lang="de-DE" sz="1800"/>
              <a:t>(z. B. Abstraktion, Datenkapselung, </a:t>
            </a:r>
            <a:r>
              <a:rPr lang="de-DE" sz="1800"/>
              <a:t>Wiederverwen</a:t>
            </a:r>
            <a:r>
              <a:rPr lang="de-DE" sz="1800"/>
              <a:t>-dung, Beziehungen, Polymorphismus) bei der Erstellung objektorientierter Modelle</a:t>
            </a:r>
            <a:endParaRPr/>
          </a:p>
          <a:p>
            <a:pPr>
              <a:spcBef>
                <a:spcPts val="700"/>
              </a:spcBef>
              <a:defRPr/>
            </a:pPr>
            <a:endParaRPr lang="de-DE"/>
          </a:p>
        </p:txBody>
      </p:sp>
      <p:sp>
        <p:nvSpPr>
          <p:cNvPr id="8" name="Pfeil: Chevron 12"/>
          <p:cNvSpPr/>
          <p:nvPr/>
        </p:nvSpPr>
        <p:spPr bwMode="auto">
          <a:xfrm rot="5400000">
            <a:off x="8908767" y="3209306"/>
            <a:ext cx="360001" cy="540001"/>
          </a:xfrm>
          <a:prstGeom prst="chevron">
            <a:avLst>
              <a:gd name="adj" fmla="val 50000"/>
            </a:avLst>
          </a:prstGeom>
          <a:solidFill>
            <a:srgbClr val="3B5988"/>
          </a:solidFill>
          <a:ln>
            <a:solidFill>
              <a:srgbClr val="3B5988"/>
            </a:solidFill>
          </a:ln>
        </p:spPr>
        <p:txBody>
          <a:bodyPr lIns="45719" rIns="45719"/>
          <a:lstStyle/>
          <a:p>
            <a:pPr algn="just">
              <a:defRPr sz="1400"/>
            </a:pPr>
            <a:endParaRPr/>
          </a:p>
        </p:txBody>
      </p:sp>
      <p:sp>
        <p:nvSpPr>
          <p:cNvPr id="9" name="Geschweifte Klammer rechts 14"/>
          <p:cNvSpPr/>
          <p:nvPr/>
        </p:nvSpPr>
        <p:spPr bwMode="auto">
          <a:xfrm>
            <a:off x="5888718" y="1231900"/>
            <a:ext cx="374471" cy="4862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66"/>
                  <a:pt x="10800" y="148"/>
                </a:cubicBezTo>
                <a:lnTo>
                  <a:pt x="10800" y="10652"/>
                </a:lnTo>
                <a:cubicBezTo>
                  <a:pt x="10800" y="10734"/>
                  <a:pt x="15635" y="10800"/>
                  <a:pt x="21600" y="10800"/>
                </a:cubicBezTo>
                <a:cubicBezTo>
                  <a:pt x="15635" y="10800"/>
                  <a:pt x="10800" y="10866"/>
                  <a:pt x="10800" y="10948"/>
                </a:cubicBezTo>
                <a:lnTo>
                  <a:pt x="10800" y="21452"/>
                </a:lnTo>
                <a:cubicBezTo>
                  <a:pt x="10800" y="21534"/>
                  <a:pt x="5965" y="21600"/>
                  <a:pt x="0" y="21600"/>
                </a:cubicBezTo>
              </a:path>
            </a:pathLst>
          </a:custGeom>
          <a:ln w="25400">
            <a:solidFill>
              <a:srgbClr val="000000"/>
            </a:solidFill>
          </a:ln>
        </p:spPr>
        <p:txBody>
          <a:bodyPr lIns="45719" rIns="45719" anchor="ctr"/>
          <a:lstStyle/>
          <a:p>
            <a:pPr algn="ctr">
              <a:defRPr/>
            </a:pPr>
            <a:endParaRPr/>
          </a:p>
        </p:txBody>
      </p:sp>
      <p:pic>
        <p:nvPicPr>
          <p:cNvPr id="10" name="Inhaltsplatzhalter 11" descr="Inhaltsplatzhalter 11"/>
          <p:cNvPicPr>
            <a:picLocks noChangeAspect="1"/>
          </p:cNvPicPr>
          <p:nvPr/>
        </p:nvPicPr>
        <p:blipFill>
          <a:blip r:embed="rId3"/>
          <a:stretch/>
        </p:blipFill>
        <p:spPr bwMode="auto">
          <a:xfrm>
            <a:off x="437663" y="1233486"/>
            <a:ext cx="5339737" cy="4862514"/>
          </a:xfrm>
          <a:prstGeom prst="rect">
            <a:avLst/>
          </a:prstGeom>
          <a:ln w="12700">
            <a:miter lim="400000"/>
          </a:ln>
        </p:spPr>
      </p:pic>
      <p:graphicFrame>
        <p:nvGraphicFramePr>
          <p:cNvPr id="12" name="Diagramm 11"/>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5" r:lo="rId7" r:qs="rId8" r:cs="rId6"/>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4" name="Inhaltsplatzhalter 3"/>
          <p:cNvSpPr>
            <a:spLocks noGrp="1"/>
          </p:cNvSpPr>
          <p:nvPr>
            <p:ph sz="quarter" idx="11"/>
          </p:nvPr>
        </p:nvSpPr>
        <p:spPr bwMode="auto"/>
        <p:txBody>
          <a:bodyPr/>
          <a:lstStyle/>
          <a:p>
            <a:pPr marL="0" indent="124">
              <a:buSzTx/>
              <a:buNone/>
              <a:defRPr b="1"/>
            </a:pPr>
            <a:r>
              <a:rPr lang="de-DE"/>
              <a:t>Wie</a:t>
            </a:r>
            <a:endParaRPr lang="de-DE">
              <a:highlight>
                <a:srgbClr val="FF0000"/>
              </a:highlight>
            </a:endParaRPr>
          </a:p>
          <a:p>
            <a:pPr>
              <a:spcBef>
                <a:spcPts val="700"/>
              </a:spcBef>
              <a:defRPr/>
            </a:pPr>
            <a:r>
              <a:rPr lang="de-DE"/>
              <a:t>Wahlmöglichkeiten zur Verfügung stellen</a:t>
            </a:r>
            <a:endParaRPr/>
          </a:p>
          <a:p>
            <a:pPr marL="630000" lvl="1" indent="-269999">
              <a:spcBef>
                <a:spcPts val="300"/>
              </a:spcBef>
              <a:buFont typeface="Courier New"/>
              <a:defRPr sz="1800"/>
            </a:pPr>
            <a:r>
              <a:rPr lang="de-DE"/>
              <a:t>Poster</a:t>
            </a:r>
            <a:endParaRPr/>
          </a:p>
          <a:p>
            <a:pPr marL="630000" lvl="1" indent="-269999">
              <a:spcBef>
                <a:spcPts val="300"/>
              </a:spcBef>
              <a:buFont typeface="Courier New"/>
              <a:defRPr sz="1800"/>
            </a:pPr>
            <a:r>
              <a:rPr lang="de-DE"/>
              <a:t>Multimedia (Präsentationen, Videos, Podcasts)</a:t>
            </a:r>
            <a:endParaRPr/>
          </a:p>
          <a:p>
            <a:pPr marL="630000" lvl="1" indent="-269999">
              <a:spcBef>
                <a:spcPts val="300"/>
              </a:spcBef>
              <a:buFont typeface="Courier New"/>
              <a:defRPr sz="1800"/>
            </a:pPr>
            <a:r>
              <a:rPr lang="de-DE"/>
              <a:t>Mündlich</a:t>
            </a:r>
            <a:endParaRPr/>
          </a:p>
          <a:p>
            <a:pPr marL="630000" lvl="1" indent="-269999">
              <a:spcBef>
                <a:spcPts val="300"/>
              </a:spcBef>
              <a:buFont typeface="Courier New"/>
              <a:defRPr sz="1800"/>
            </a:pPr>
            <a:r>
              <a:rPr lang="de-DE"/>
              <a:t>Portfolio</a:t>
            </a:r>
            <a:endParaRPr/>
          </a:p>
          <a:p>
            <a:pPr marL="630000" lvl="1" indent="-269999">
              <a:spcBef>
                <a:spcPts val="300"/>
              </a:spcBef>
              <a:buFont typeface="Courier New"/>
              <a:defRPr sz="1800"/>
            </a:pPr>
            <a:r>
              <a:rPr lang="de-DE"/>
              <a:t>Visuell (Diagramme, Abbildungen)</a:t>
            </a:r>
            <a:endParaRPr/>
          </a:p>
          <a:p>
            <a:pPr marL="630000" lvl="1" indent="-269999">
              <a:spcBef>
                <a:spcPts val="300"/>
              </a:spcBef>
              <a:buFont typeface="Courier New"/>
              <a:defRPr sz="1800"/>
            </a:pPr>
            <a:r>
              <a:rPr lang="de-DE"/>
              <a:t>Textuell</a:t>
            </a:r>
            <a:endParaRPr/>
          </a:p>
          <a:p>
            <a:pPr marL="0" indent="124">
              <a:buSzTx/>
              <a:buNone/>
              <a:defRPr b="1"/>
            </a:pPr>
            <a:r>
              <a:rPr lang="de-DE"/>
              <a:t>Format der summativen Beurteilung vorgeschrieben?</a:t>
            </a:r>
            <a:endParaRPr/>
          </a:p>
          <a:p>
            <a:pPr>
              <a:spcBef>
                <a:spcPts val="700"/>
              </a:spcBef>
              <a:defRPr/>
            </a:pPr>
            <a:r>
              <a:rPr lang="de-DE"/>
              <a:t>Auslagerung der Flexibilität in formative Beurteilung während des Lernprozesses</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Rao und Meo 2016</a:t>
            </a:r>
            <a:endParaRPr/>
          </a:p>
        </p:txBody>
      </p:sp>
      <p:sp>
        <p:nvSpPr>
          <p:cNvPr id="6" name="Inhaltsplatzhalter 4"/>
          <p:cNvSpPr txBox="1"/>
          <p:nvPr/>
        </p:nvSpPr>
        <p:spPr bwMode="auto">
          <a:xfrm>
            <a:off x="227010" y="1233486"/>
            <a:ext cx="5761040" cy="1240677"/>
          </a:xfrm>
          <a:prstGeom prst="rect">
            <a:avLst/>
          </a:prstGeom>
          <a:ln w="25400">
            <a:solidFill>
              <a:srgbClr val="000000"/>
            </a:solidFill>
          </a:ln>
        </p:spPr>
        <p:txBody>
          <a:bodyPr lIns="179999" tIns="179999" rIns="179999" bIns="179999">
            <a:spAutoFit/>
          </a:bodyPr>
          <a:lstStyle>
            <a:lvl1pPr indent="124" defTabSz="457200">
              <a:spcBef>
                <a:spcPts val="700"/>
              </a:spcBef>
              <a:defRPr sz="1900" b="1">
                <a:solidFill>
                  <a:srgbClr val="3B5988"/>
                </a:solidFill>
              </a:defRPr>
            </a:lvl1pPr>
          </a:lstStyle>
          <a:p>
            <a:pPr>
              <a:defRPr/>
            </a:pPr>
            <a:r>
              <a:rPr lang="de-DE"/>
              <a:t>Wie können Lernende das Erreichen der festgelegten Ziele auf unterschiedliche Weise nachweisen?</a:t>
            </a:r>
            <a:endParaRPr/>
          </a:p>
        </p:txBody>
      </p:sp>
      <p:sp>
        <p:nvSpPr>
          <p:cNvPr id="7" name="Inhaltsplatzhalter 2"/>
          <p:cNvSpPr txBox="1"/>
          <p:nvPr/>
        </p:nvSpPr>
        <p:spPr bwMode="auto">
          <a:xfrm>
            <a:off x="227012" y="2474165"/>
            <a:ext cx="5761038" cy="3799635"/>
          </a:xfrm>
          <a:prstGeom prst="rect">
            <a:avLst/>
          </a:prstGeom>
          <a:ln w="12700">
            <a:miter lim="400000"/>
          </a:ln>
        </p:spPr>
        <p:txBody>
          <a:bodyPr lIns="179999" tIns="179999" rIns="179999" bIns="179999">
            <a:normAutofit/>
          </a:bodyPr>
          <a:lstStyle/>
          <a:p>
            <a:pPr defTabSz="457200">
              <a:spcBef>
                <a:spcPts val="700"/>
              </a:spcBef>
              <a:defRPr sz="2000" b="1"/>
            </a:pPr>
            <a:r>
              <a:rPr lang="de-DE"/>
              <a:t>Warum</a:t>
            </a:r>
            <a:endParaRPr/>
          </a:p>
          <a:p>
            <a:pPr marL="342900" indent="-342900" defTabSz="457200">
              <a:spcBef>
                <a:spcPts val="700"/>
              </a:spcBef>
              <a:buSzPct val="100000"/>
              <a:buFont typeface="Arial"/>
              <a:buChar char="•"/>
              <a:defRPr sz="2000"/>
            </a:pPr>
            <a:r>
              <a:rPr lang="de-DE"/>
              <a:t>Ermöglicht Flexibilität und wahrt Variabilität der Lernenden</a:t>
            </a:r>
            <a:endParaRPr/>
          </a:p>
        </p:txBody>
      </p:sp>
      <p:graphicFrame>
        <p:nvGraphicFramePr>
          <p:cNvPr id="9" name="Diagramm 8"/>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3" name="Inhaltsplatzhalter 2"/>
          <p:cNvSpPr>
            <a:spLocks noGrp="1"/>
          </p:cNvSpPr>
          <p:nvPr>
            <p:ph sz="quarter" idx="10"/>
          </p:nvPr>
        </p:nvSpPr>
        <p:spPr bwMode="auto"/>
        <p:txBody>
          <a:bodyPr/>
          <a:lstStyle/>
          <a:p>
            <a:pPr marL="125" indent="0">
              <a:buNone/>
              <a:defRPr/>
            </a:pPr>
            <a:r>
              <a:rPr lang="de-DE" b="1"/>
              <a:t>Frage</a:t>
            </a:r>
            <a:endParaRPr/>
          </a:p>
          <a:p>
            <a:pPr>
              <a:defRPr/>
            </a:pPr>
            <a:r>
              <a:rPr lang="de-DE"/>
              <a:t>Wie könnten mögliche Prüfungsmodalitäten aussehen, um den Lernerfolg der Lernenden für das folgende Unterrichtsziel zu prüfen?</a:t>
            </a:r>
            <a:endParaRPr/>
          </a:p>
          <a:p>
            <a:pPr>
              <a:defRPr/>
            </a:pPr>
            <a:endParaRPr lang="de-DE"/>
          </a:p>
          <a:p>
            <a:pPr marL="125" indent="0">
              <a:spcBef>
                <a:spcPts val="700"/>
              </a:spcBef>
              <a:buFont typeface="Arial"/>
              <a:buNone/>
              <a:defRPr/>
            </a:pPr>
            <a:r>
              <a:rPr lang="de-DE" sz="2000" i="1"/>
              <a:t>Die Lernenden demonstrieren ihr Wissen über grundlegende Konzepte der Objektorientierung </a:t>
            </a:r>
            <a:br>
              <a:rPr lang="de-DE" sz="2000" i="1"/>
            </a:br>
            <a:r>
              <a:rPr lang="de-DE" sz="2000" i="1"/>
              <a:t>(z. B. Abstraktion, Datenkapselung, Wieder-verwendung, Beziehungen, Polymorphismus) bei der Erstellung objektorientierter Modelle</a:t>
            </a:r>
            <a:endParaRPr/>
          </a:p>
        </p:txBody>
      </p:sp>
      <p:sp>
        <p:nvSpPr>
          <p:cNvPr id="4" name="Inhaltsplatzhalter 3"/>
          <p:cNvSpPr>
            <a:spLocks noGrp="1"/>
          </p:cNvSpPr>
          <p:nvPr>
            <p:ph sz="quarter" idx="11"/>
          </p:nvPr>
        </p:nvSpPr>
        <p:spPr bwMode="auto"/>
        <p:txBody>
          <a:bodyPr/>
          <a:lstStyle/>
          <a:p>
            <a:pPr marL="125" indent="0">
              <a:buNone/>
              <a:defRPr/>
            </a:pPr>
            <a:r>
              <a:rPr lang="de-DE" b="1"/>
              <a:t>Exemplarische Lösungsvorschläge </a:t>
            </a:r>
            <a:endParaRPr/>
          </a:p>
          <a:p>
            <a:pPr>
              <a:defRPr/>
            </a:pPr>
            <a:r>
              <a:rPr lang="de-DE" b="1"/>
              <a:t>Mündlich / Textuell</a:t>
            </a:r>
            <a:endParaRPr/>
          </a:p>
          <a:p>
            <a:pPr lvl="1">
              <a:defRPr/>
            </a:pPr>
            <a:r>
              <a:rPr lang="de-DE"/>
              <a:t>Analyse und Erläuterung eines Klassendiagramms</a:t>
            </a:r>
            <a:endParaRPr/>
          </a:p>
          <a:p>
            <a:pPr>
              <a:defRPr/>
            </a:pPr>
            <a:r>
              <a:rPr lang="de-DE" b="1"/>
              <a:t>Visuell</a:t>
            </a:r>
            <a:endParaRPr/>
          </a:p>
          <a:p>
            <a:pPr lvl="1">
              <a:defRPr/>
            </a:pPr>
            <a:r>
              <a:rPr lang="de-DE"/>
              <a:t>Erstellung eines Klassendiagramms in UML anhand einer textuellen Aufgaben-beschreibung</a:t>
            </a:r>
            <a:endParaRPr/>
          </a:p>
          <a:p>
            <a:pPr lvl="1">
              <a:defRPr/>
            </a:pPr>
            <a:r>
              <a:rPr lang="de-DE"/>
              <a:t>Erläuterung der Modellierungsmöglichkeiten mittels UML</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QUA-</a:t>
            </a:r>
            <a:r>
              <a:rPr lang="de-DE"/>
              <a:t>LiS</a:t>
            </a:r>
            <a:r>
              <a:rPr lang="de-DE"/>
              <a:t> 2021</a:t>
            </a:r>
            <a:endParaRPr/>
          </a:p>
        </p:txBody>
      </p:sp>
      <p:graphicFrame>
        <p:nvGraphicFramePr>
          <p:cNvPr id="7" name="Diagramm 6"/>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4" name="Inhaltsplatzhalter 3"/>
          <p:cNvSpPr>
            <a:spLocks noGrp="1"/>
          </p:cNvSpPr>
          <p:nvPr>
            <p:ph sz="quarter" idx="11"/>
          </p:nvPr>
        </p:nvSpPr>
        <p:spPr bwMode="auto"/>
        <p:txBody>
          <a:bodyPr/>
          <a:lstStyle/>
          <a:p>
            <a:pPr marL="0" indent="124">
              <a:buSzTx/>
              <a:buNone/>
              <a:defRPr b="1"/>
            </a:pPr>
            <a:r>
              <a:rPr lang="de-DE"/>
              <a:t>Wie</a:t>
            </a:r>
            <a:endParaRPr/>
          </a:p>
          <a:p>
            <a:pPr>
              <a:spcBef>
                <a:spcPts val="700"/>
              </a:spcBef>
              <a:defRPr/>
            </a:pPr>
            <a:r>
              <a:rPr lang="de-DE"/>
              <a:t>Sozialformen (EA, PA, GA)</a:t>
            </a:r>
            <a:endParaRPr/>
          </a:p>
          <a:p>
            <a:pPr>
              <a:spcBef>
                <a:spcPts val="700"/>
              </a:spcBef>
              <a:defRPr/>
            </a:pPr>
            <a:r>
              <a:rPr lang="de-DE"/>
              <a:t>Projektarbeit</a:t>
            </a:r>
            <a:endParaRPr/>
          </a:p>
          <a:p>
            <a:pPr>
              <a:spcBef>
                <a:spcPts val="700"/>
              </a:spcBef>
              <a:defRPr/>
            </a:pPr>
            <a:r>
              <a:rPr lang="de-DE"/>
              <a:t>Rollenspiele</a:t>
            </a:r>
            <a:endParaRPr/>
          </a:p>
          <a:p>
            <a:pPr>
              <a:spcBef>
                <a:spcPts val="700"/>
              </a:spcBef>
              <a:defRPr/>
            </a:pPr>
            <a:r>
              <a:rPr lang="de-DE"/>
              <a:t>Analogien und Metaphern</a:t>
            </a:r>
            <a:endParaRPr/>
          </a:p>
          <a:p>
            <a:pPr>
              <a:spcBef>
                <a:spcPts val="700"/>
              </a:spcBef>
              <a:defRPr/>
            </a:pPr>
            <a:r>
              <a:rPr lang="de-DE"/>
              <a:t>Ankerdiagramm mit allgemeiner Syntax von UML-Diagrammen bereitstellen</a:t>
            </a:r>
            <a:endParaRPr/>
          </a:p>
          <a:p>
            <a:pPr>
              <a:spcBef>
                <a:spcPts val="700"/>
              </a:spcBef>
              <a:defRPr/>
            </a:pPr>
            <a:r>
              <a:rPr lang="de-DE"/>
              <a:t>Beispiele fertiger UML-Diagramme</a:t>
            </a:r>
            <a:endParaRPr/>
          </a:p>
          <a:p>
            <a:pPr>
              <a:spcBef>
                <a:spcPts val="700"/>
              </a:spcBef>
              <a:defRPr/>
            </a:pPr>
            <a:r>
              <a:rPr lang="de-DE"/>
              <a:t>Formulierungshilfen als Alternative zur Diagrammvisualisierung anbieten</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Rao und Meo 2016; Israel et al. 2017</a:t>
            </a:r>
            <a:endParaRPr/>
          </a:p>
        </p:txBody>
      </p:sp>
      <p:sp>
        <p:nvSpPr>
          <p:cNvPr id="6" name="Inhaltsplatzhalter 4"/>
          <p:cNvSpPr txBox="1"/>
          <p:nvPr/>
        </p:nvSpPr>
        <p:spPr bwMode="auto">
          <a:xfrm>
            <a:off x="227010" y="1233486"/>
            <a:ext cx="5761040" cy="1825452"/>
          </a:xfrm>
          <a:prstGeom prst="rect">
            <a:avLst/>
          </a:prstGeom>
          <a:ln w="25400">
            <a:solidFill>
              <a:srgbClr val="000000"/>
            </a:solidFill>
          </a:ln>
        </p:spPr>
        <p:txBody>
          <a:bodyPr lIns="179999" tIns="179999" rIns="179999" bIns="179999">
            <a:spAutoFit/>
          </a:bodyPr>
          <a:lstStyle>
            <a:lvl1pPr indent="124" defTabSz="457200">
              <a:spcBef>
                <a:spcPts val="700"/>
              </a:spcBef>
              <a:defRPr sz="1900" b="1">
                <a:solidFill>
                  <a:srgbClr val="3B5988"/>
                </a:solidFill>
              </a:defRPr>
            </a:lvl1pPr>
          </a:lstStyle>
          <a:p>
            <a:pPr>
              <a:defRPr/>
            </a:pPr>
            <a:r>
              <a:rPr lang="de-DE"/>
              <a:t>Welche Unterstützungen und Hilfsmittel können als Teil des Unterrichts verwendet werden, um den Lernenden zu helfen, den Inhalt zu erlernen und Gelerntes zu demonstrieren?</a:t>
            </a:r>
            <a:endParaRPr/>
          </a:p>
        </p:txBody>
      </p:sp>
      <p:pic>
        <p:nvPicPr>
          <p:cNvPr id="7" name="Grafik 3" descr="Grafik 3"/>
          <p:cNvPicPr>
            <a:picLocks noChangeAspect="1"/>
          </p:cNvPicPr>
          <p:nvPr/>
        </p:nvPicPr>
        <p:blipFill>
          <a:blip r:embed="rId3"/>
          <a:stretch/>
        </p:blipFill>
        <p:spPr bwMode="auto">
          <a:xfrm>
            <a:off x="227010" y="3058941"/>
            <a:ext cx="5761038" cy="3214858"/>
          </a:xfrm>
          <a:prstGeom prst="rect">
            <a:avLst/>
          </a:prstGeom>
          <a:ln w="12700">
            <a:miter lim="400000"/>
          </a:ln>
        </p:spPr>
      </p:pic>
      <p:graphicFrame>
        <p:nvGraphicFramePr>
          <p:cNvPr id="9" name="Diagramm 8"/>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5" r:lo="rId7" r:qs="rId8" r:cs="rId6"/>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4" name="Inhaltsplatzhalter 3"/>
          <p:cNvSpPr>
            <a:spLocks noGrp="1"/>
          </p:cNvSpPr>
          <p:nvPr>
            <p:ph sz="quarter" idx="11"/>
          </p:nvPr>
        </p:nvSpPr>
        <p:spPr bwMode="auto"/>
        <p:txBody>
          <a:bodyPr/>
          <a:lstStyle/>
          <a:p>
            <a:pPr>
              <a:spcBef>
                <a:spcPts val="700"/>
              </a:spcBef>
              <a:defRPr/>
            </a:pPr>
            <a:r>
              <a:rPr lang="de-DE"/>
              <a:t>Aufgaben mit unterschiedlichen Niveaustufen</a:t>
            </a:r>
            <a:endParaRPr/>
          </a:p>
          <a:p>
            <a:pPr>
              <a:spcBef>
                <a:spcPts val="700"/>
              </a:spcBef>
              <a:defRPr/>
            </a:pPr>
            <a:r>
              <a:rPr lang="de-DE"/>
              <a:t>Alternative Darstellungsformen wählen</a:t>
            </a:r>
            <a:endParaRPr/>
          </a:p>
          <a:p>
            <a:pPr marL="630000" lvl="1" indent="-269999">
              <a:spcBef>
                <a:spcPts val="600"/>
              </a:spcBef>
              <a:buFont typeface="Courier New"/>
              <a:defRPr sz="1800"/>
            </a:pPr>
            <a:r>
              <a:rPr lang="de-DE"/>
              <a:t>Text</a:t>
            </a:r>
            <a:endParaRPr/>
          </a:p>
          <a:p>
            <a:pPr marL="630000" lvl="1" indent="-269999">
              <a:spcBef>
                <a:spcPts val="600"/>
              </a:spcBef>
              <a:buFont typeface="Courier New"/>
              <a:defRPr sz="1800"/>
            </a:pPr>
            <a:r>
              <a:rPr lang="de-DE"/>
              <a:t>Bilder</a:t>
            </a:r>
            <a:endParaRPr/>
          </a:p>
          <a:p>
            <a:pPr marL="630000" lvl="1" indent="-269999">
              <a:spcBef>
                <a:spcPts val="600"/>
              </a:spcBef>
              <a:buFont typeface="Courier New"/>
              <a:defRPr sz="1800"/>
            </a:pPr>
            <a:r>
              <a:rPr lang="de-DE"/>
              <a:t>Videos</a:t>
            </a:r>
            <a:endParaRPr/>
          </a:p>
          <a:p>
            <a:pPr>
              <a:spcBef>
                <a:spcPts val="700"/>
              </a:spcBef>
              <a:defRPr/>
            </a:pPr>
            <a:r>
              <a:rPr lang="de-DE"/>
              <a:t>Assistive Technologien</a:t>
            </a:r>
            <a:endParaRPr/>
          </a:p>
          <a:p>
            <a:pPr>
              <a:spcBef>
                <a:spcPts val="700"/>
              </a:spcBef>
              <a:defRPr/>
            </a:pPr>
            <a:r>
              <a:rPr lang="de-DE"/>
              <a:t>Physische / Haptische Darstellungsformen</a:t>
            </a:r>
            <a:endParaRPr/>
          </a:p>
          <a:p>
            <a:pPr marL="630000" lvl="1" indent="-269999">
              <a:spcBef>
                <a:spcPts val="600"/>
              </a:spcBef>
              <a:buFont typeface="Courier New"/>
              <a:defRPr sz="1800"/>
            </a:pPr>
            <a:r>
              <a:rPr lang="de-DE"/>
              <a:t>Karten </a:t>
            </a:r>
            <a:r>
              <a:rPr lang="de-DE"/>
              <a:t></a:t>
            </a:r>
            <a:r>
              <a:rPr lang="de-DE"/>
              <a:t> Klassen</a:t>
            </a:r>
            <a:endParaRPr/>
          </a:p>
          <a:p>
            <a:pPr marL="630000" lvl="1" indent="-269999">
              <a:spcBef>
                <a:spcPts val="600"/>
              </a:spcBef>
              <a:buFont typeface="Courier New"/>
              <a:defRPr sz="1800"/>
            </a:pPr>
            <a:r>
              <a:rPr lang="de-DE"/>
              <a:t>Schnur/Kabel </a:t>
            </a:r>
            <a:r>
              <a:rPr lang="de-DE"/>
              <a:t></a:t>
            </a:r>
            <a:r>
              <a:rPr lang="de-DE"/>
              <a:t> Beziehungen</a:t>
            </a:r>
            <a:endParaRPr/>
          </a:p>
          <a:p>
            <a:pPr marL="630000" lvl="1" indent="-269999">
              <a:spcBef>
                <a:spcPts val="600"/>
              </a:spcBef>
              <a:buFont typeface="Courier New"/>
              <a:defRPr sz="1800"/>
            </a:pPr>
            <a:r>
              <a:rPr lang="de-DE"/>
              <a:t>Stecknadeln </a:t>
            </a:r>
            <a:r>
              <a:rPr lang="de-DE"/>
              <a:t></a:t>
            </a:r>
            <a:r>
              <a:rPr lang="de-DE"/>
              <a:t> Kardinalitäten</a:t>
            </a:r>
            <a:endParaRPr/>
          </a:p>
        </p:txBody>
      </p:sp>
      <p:sp>
        <p:nvSpPr>
          <p:cNvPr id="5" name="Textplatzhalter 4"/>
          <p:cNvSpPr>
            <a:spLocks noGrp="1"/>
          </p:cNvSpPr>
          <p:nvPr>
            <p:ph type="body" sz="quarter" idx="13"/>
          </p:nvPr>
        </p:nvSpPr>
        <p:spPr bwMode="auto">
          <a:xfrm>
            <a:off x="226800" y="6308725"/>
            <a:ext cx="3276000" cy="396875"/>
          </a:xfrm>
        </p:spPr>
        <p:txBody>
          <a:bodyPr/>
          <a:lstStyle/>
          <a:p>
            <a:pPr>
              <a:defRPr/>
            </a:pPr>
            <a:r>
              <a:rPr lang="de-DE"/>
              <a:t>Quellen: </a:t>
            </a:r>
            <a:endParaRPr/>
          </a:p>
          <a:p>
            <a:pPr>
              <a:defRPr/>
            </a:pPr>
            <a:r>
              <a:rPr lang="de-DE"/>
              <a:t>Brookshire</a:t>
            </a:r>
            <a:r>
              <a:rPr lang="de-DE"/>
              <a:t> 2006; Rao und Meo 2016; Israel et al. 2017</a:t>
            </a:r>
            <a:endParaRPr/>
          </a:p>
        </p:txBody>
      </p:sp>
      <p:sp>
        <p:nvSpPr>
          <p:cNvPr id="6" name="Inhaltsplatzhalter 4"/>
          <p:cNvSpPr txBox="1"/>
          <p:nvPr/>
        </p:nvSpPr>
        <p:spPr bwMode="auto">
          <a:xfrm>
            <a:off x="227010" y="1233486"/>
            <a:ext cx="5761040" cy="1825452"/>
          </a:xfrm>
          <a:prstGeom prst="rect">
            <a:avLst/>
          </a:prstGeom>
          <a:ln w="25400">
            <a:solidFill>
              <a:srgbClr val="000000"/>
            </a:solidFill>
          </a:ln>
        </p:spPr>
        <p:txBody>
          <a:bodyPr lIns="179999" tIns="179999" rIns="179999" bIns="179999">
            <a:spAutoFit/>
          </a:bodyPr>
          <a:lstStyle>
            <a:lvl1pPr indent="124" defTabSz="457200">
              <a:spcBef>
                <a:spcPts val="700"/>
              </a:spcBef>
              <a:defRPr sz="1900" b="1">
                <a:solidFill>
                  <a:srgbClr val="3B5988"/>
                </a:solidFill>
              </a:defRPr>
            </a:lvl1pPr>
          </a:lstStyle>
          <a:p>
            <a:pPr>
              <a:defRPr/>
            </a:pPr>
            <a:r>
              <a:rPr lang="de-DE"/>
              <a:t>Welche Ressourcen, Materialien und Werkzeuge können verwendet werden, um mehrere Möglichkeiten anzubieten, Informationen und Konzepte darzustellen und sich mit ihnen zu beschäftigen?</a:t>
            </a:r>
            <a:endParaRPr/>
          </a:p>
        </p:txBody>
      </p:sp>
      <p:graphicFrame>
        <p:nvGraphicFramePr>
          <p:cNvPr id="7" name="Diagramm 6"/>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UDL während der Unterrichtsplanung</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Posey</a:t>
            </a:r>
            <a:r>
              <a:rPr lang="de-DE"/>
              <a:t> o. J.; Israel et al. 2017</a:t>
            </a:r>
            <a:endParaRPr/>
          </a:p>
        </p:txBody>
      </p:sp>
      <p:sp>
        <p:nvSpPr>
          <p:cNvPr id="10" name="Textplatzhalter 6"/>
          <p:cNvSpPr>
            <a:spLocks noGrp="1"/>
          </p:cNvSpPr>
          <p:nvPr>
            <p:ph sz="quarter" idx="10"/>
          </p:nvPr>
        </p:nvSpPr>
        <p:spPr bwMode="auto">
          <a:xfrm>
            <a:off x="227013" y="1233488"/>
            <a:ext cx="5761037" cy="5040312"/>
          </a:xfrm>
          <a:prstGeom prst="rect">
            <a:avLst/>
          </a:prstGeom>
        </p:spPr>
        <p:txBody>
          <a:bodyPr>
            <a:normAutofit/>
          </a:bodyPr>
          <a:lstStyle/>
          <a:p>
            <a:pPr marL="0" indent="124">
              <a:buSzTx/>
              <a:buNone/>
              <a:defRPr b="1"/>
            </a:pPr>
            <a:r>
              <a:rPr lang="de-DE"/>
              <a:t>Schritt 5 – Umsetzung und Beobachtung</a:t>
            </a:r>
            <a:endParaRPr/>
          </a:p>
          <a:p>
            <a:pPr>
              <a:spcBef>
                <a:spcPts val="700"/>
              </a:spcBef>
              <a:defRPr/>
            </a:pPr>
            <a:r>
              <a:rPr lang="de-DE"/>
              <a:t>Durchführung und Beobachtung des Unterrichts, um Rückmeldung zu erhalten</a:t>
            </a:r>
            <a:endParaRPr/>
          </a:p>
          <a:p>
            <a:pPr marL="0" indent="124">
              <a:spcBef>
                <a:spcPts val="2100"/>
              </a:spcBef>
              <a:buSzTx/>
              <a:buNone/>
              <a:defRPr b="1"/>
            </a:pPr>
            <a:r>
              <a:rPr lang="de-DE"/>
              <a:t>Wie</a:t>
            </a:r>
            <a:endParaRPr/>
          </a:p>
          <a:p>
            <a:pPr>
              <a:spcBef>
                <a:spcPts val="700"/>
              </a:spcBef>
              <a:defRPr/>
            </a:pPr>
            <a:r>
              <a:rPr lang="de-DE"/>
              <a:t>Beobachten Sie, wie Lernende die zur Verfügung gestellten Optionen nutzen </a:t>
            </a:r>
            <a:br>
              <a:rPr lang="de-DE"/>
            </a:br>
            <a:r>
              <a:rPr lang="de-DE"/>
              <a:t>– oder auch nicht</a:t>
            </a:r>
            <a:endParaRPr/>
          </a:p>
          <a:p>
            <a:pPr>
              <a:spcBef>
                <a:spcPts val="700"/>
              </a:spcBef>
              <a:defRPr/>
            </a:pPr>
            <a:r>
              <a:rPr lang="de-DE"/>
              <a:t>Unterstützen Sie Lernende während der Arbeitsphase</a:t>
            </a:r>
            <a:endParaRPr/>
          </a:p>
          <a:p>
            <a:pPr>
              <a:spcBef>
                <a:spcPts val="700"/>
              </a:spcBef>
              <a:defRPr/>
            </a:pPr>
            <a:r>
              <a:rPr lang="de-DE"/>
              <a:t>Geben Sie prozessorientiertes Feedback</a:t>
            </a:r>
            <a:endParaRPr/>
          </a:p>
        </p:txBody>
      </p:sp>
      <p:sp>
        <p:nvSpPr>
          <p:cNvPr id="11" name="Inhaltsplatzhalter 1"/>
          <p:cNvSpPr>
            <a:spLocks noGrp="1"/>
          </p:cNvSpPr>
          <p:nvPr>
            <p:ph sz="quarter" idx="11"/>
          </p:nvPr>
        </p:nvSpPr>
        <p:spPr bwMode="auto">
          <a:xfrm>
            <a:off x="6203950" y="1233486"/>
            <a:ext cx="5883972" cy="5040311"/>
          </a:xfrm>
        </p:spPr>
        <p:txBody>
          <a:bodyPr/>
          <a:lstStyle/>
          <a:p>
            <a:pPr marL="9525" indent="0" defTabSz="457200">
              <a:spcBef>
                <a:spcPts val="700"/>
              </a:spcBef>
              <a:buNone/>
              <a:defRPr sz="2000" b="1"/>
            </a:pPr>
            <a:r>
              <a:rPr lang="de-DE"/>
              <a:t>Schritt 6 – Reflexion und Adaption</a:t>
            </a:r>
            <a:endParaRPr/>
          </a:p>
          <a:p>
            <a:pPr marL="269999" indent="-269875" defTabSz="457200">
              <a:spcBef>
                <a:spcPts val="700"/>
              </a:spcBef>
              <a:buSzPct val="100000"/>
              <a:buFont typeface="Arial"/>
              <a:buChar char="•"/>
              <a:defRPr sz="2000"/>
            </a:pPr>
            <a:r>
              <a:rPr lang="de-DE"/>
              <a:t>Reflexion über die durchgeführte Unterrichtsstunde</a:t>
            </a:r>
            <a:endParaRPr/>
          </a:p>
          <a:p>
            <a:pPr marL="9525" indent="0" defTabSz="457200">
              <a:spcBef>
                <a:spcPts val="2100"/>
              </a:spcBef>
              <a:buNone/>
              <a:defRPr sz="2000" b="1"/>
            </a:pPr>
            <a:r>
              <a:rPr lang="de-DE"/>
              <a:t>Wie</a:t>
            </a:r>
            <a:endParaRPr/>
          </a:p>
          <a:p>
            <a:pPr marL="269999" indent="-269875" defTabSz="457200">
              <a:spcBef>
                <a:spcPts val="700"/>
              </a:spcBef>
              <a:buSzPct val="100000"/>
              <a:buFont typeface="Arial"/>
              <a:buChar char="•"/>
              <a:defRPr sz="2000"/>
            </a:pPr>
            <a:r>
              <a:rPr lang="de-DE"/>
              <a:t>Rückmeldungen der Lernenden</a:t>
            </a:r>
            <a:endParaRPr/>
          </a:p>
          <a:p>
            <a:pPr marL="630000" lvl="1" indent="-269999" defTabSz="457200">
              <a:spcBef>
                <a:spcPts val="600"/>
              </a:spcBef>
              <a:buSzPct val="100000"/>
              <a:buFont typeface="Courier New"/>
              <a:buChar char="o"/>
              <a:defRPr/>
            </a:pPr>
            <a:r>
              <a:rPr lang="de-DE"/>
              <a:t>Was hat sie beim Lernen unterstützt/behindert?</a:t>
            </a:r>
            <a:endParaRPr/>
          </a:p>
          <a:p>
            <a:pPr marL="269999" indent="-269875" defTabSz="457200">
              <a:spcBef>
                <a:spcPts val="700"/>
              </a:spcBef>
              <a:buSzPct val="100000"/>
              <a:buFont typeface="Arial"/>
              <a:buChar char="•"/>
              <a:defRPr sz="2000"/>
            </a:pPr>
            <a:r>
              <a:rPr lang="de-DE"/>
              <a:t>Wurde bei der Planung auf Variabilität geachtet?</a:t>
            </a:r>
            <a:endParaRPr/>
          </a:p>
          <a:p>
            <a:pPr marL="269999" indent="-269875" defTabSz="457200">
              <a:spcBef>
                <a:spcPts val="700"/>
              </a:spcBef>
              <a:buSzPct val="100000"/>
              <a:buFont typeface="Arial"/>
              <a:buChar char="•"/>
              <a:defRPr sz="2000"/>
            </a:pPr>
            <a:r>
              <a:rPr lang="de-DE"/>
              <a:t>Gab es flexible Optionen für Engagement, Darstellung, Handlung und Ausdruck, zwischen denen Lernende wählen konnten?</a:t>
            </a:r>
            <a:endParaRPr/>
          </a:p>
        </p:txBody>
      </p:sp>
      <p:graphicFrame>
        <p:nvGraphicFramePr>
          <p:cNvPr id="12" name="Diagramm 11"/>
          <p:cNvGraphicFramePr>
            <a:graphicFrameLocks xmlns:a="http://schemas.openxmlformats.org/drawingml/2006/main"/>
          </p:cNvGraphicFramePr>
          <p:nvPr/>
        </p:nvGraphicFramePr>
        <p:xfrm>
          <a:off x="4496786" y="4752990"/>
          <a:ext cx="5692243" cy="3508343"/>
          <a:chOff x="0" y="0"/>
          <a:chExt cx="5692243" cy="3508343"/>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Tipps für die erfolgreiche Umsetzung vom UDL</a:t>
            </a:r>
            <a:endParaRPr/>
          </a:p>
        </p:txBody>
      </p:sp>
      <p:sp>
        <p:nvSpPr>
          <p:cNvPr id="3" name="Inhaltsplatzhalter 2"/>
          <p:cNvSpPr>
            <a:spLocks noGrp="1"/>
          </p:cNvSpPr>
          <p:nvPr>
            <p:ph sz="quarter" idx="10"/>
          </p:nvPr>
        </p:nvSpPr>
        <p:spPr bwMode="auto"/>
        <p:txBody>
          <a:bodyPr/>
          <a:lstStyle/>
          <a:p>
            <a:pPr marL="0" indent="124">
              <a:buSzTx/>
              <a:buNone/>
              <a:defRPr b="1"/>
            </a:pPr>
            <a:r>
              <a:rPr lang="de-DE"/>
              <a:t>Typische Herausforderungen</a:t>
            </a:r>
            <a:endParaRPr/>
          </a:p>
          <a:p>
            <a:pPr>
              <a:defRPr/>
            </a:pPr>
            <a:r>
              <a:rPr lang="de-DE"/>
              <a:t>UDL als Rahmenwerk ist zu differenziert, sodass Lehrende nicht wissen, wo sie anfangen sollen</a:t>
            </a:r>
            <a:endParaRPr/>
          </a:p>
          <a:p>
            <a:pPr>
              <a:defRPr/>
            </a:pPr>
            <a:r>
              <a:rPr lang="de-DE"/>
              <a:t>Es ist unklar, wie die individuellen Bedürfnisse von Lernenden in diesem Rahmenwerk Anwendung finden</a:t>
            </a:r>
            <a:endParaRPr/>
          </a:p>
          <a:p>
            <a:pPr>
              <a:defRPr/>
            </a:pPr>
            <a:r>
              <a:rPr lang="de-DE"/>
              <a:t>UDL scheint konzeptionell sinnvoll, jedoch ist nicht erkennbar, wie Aktivitäten im Informatikunterricht durch das Modell geplant werden können</a:t>
            </a:r>
            <a:endParaRPr/>
          </a:p>
        </p:txBody>
      </p:sp>
      <p:sp>
        <p:nvSpPr>
          <p:cNvPr id="4" name="Inhaltsplatzhalter 3"/>
          <p:cNvSpPr>
            <a:spLocks noGrp="1"/>
          </p:cNvSpPr>
          <p:nvPr>
            <p:ph sz="quarter" idx="11"/>
          </p:nvPr>
        </p:nvSpPr>
        <p:spPr bwMode="auto"/>
        <p:txBody>
          <a:bodyPr/>
          <a:lstStyle/>
          <a:p>
            <a:pPr marL="9525" indent="0" defTabSz="457200">
              <a:lnSpc>
                <a:spcPct val="90000"/>
              </a:lnSpc>
              <a:spcBef>
                <a:spcPts val="700"/>
              </a:spcBef>
              <a:buNone/>
              <a:defRPr sz="2000" b="1"/>
            </a:pPr>
            <a:r>
              <a:rPr lang="de-DE"/>
              <a:t>Strategien</a:t>
            </a:r>
            <a:endParaRPr/>
          </a:p>
          <a:p>
            <a:pPr marL="269999" indent="-269875" defTabSz="457200">
              <a:lnSpc>
                <a:spcPct val="90000"/>
              </a:lnSpc>
              <a:spcBef>
                <a:spcPts val="700"/>
              </a:spcBef>
              <a:buSzPct val="100000"/>
              <a:buFont typeface="Arial"/>
              <a:buChar char="•"/>
              <a:defRPr sz="2000"/>
            </a:pPr>
            <a:r>
              <a:rPr lang="de-DE"/>
              <a:t>Fangen Sie klein an! </a:t>
            </a:r>
            <a:endParaRPr/>
          </a:p>
          <a:p>
            <a:pPr marL="630000" lvl="1" indent="-269999" defTabSz="457200">
              <a:lnSpc>
                <a:spcPct val="90000"/>
              </a:lnSpc>
              <a:spcBef>
                <a:spcPts val="600"/>
              </a:spcBef>
              <a:buSzPct val="100000"/>
              <a:buFont typeface="Courier New"/>
              <a:buChar char="o"/>
              <a:defRPr/>
            </a:pPr>
            <a:r>
              <a:rPr lang="de-DE"/>
              <a:t>Beginnen Sie mit einer realistischen Anzahl an UDL-Checkpoints</a:t>
            </a:r>
            <a:endParaRPr/>
          </a:p>
          <a:p>
            <a:pPr marL="630000" lvl="1" indent="-269999" defTabSz="457200">
              <a:lnSpc>
                <a:spcPct val="90000"/>
              </a:lnSpc>
              <a:spcBef>
                <a:spcPts val="600"/>
              </a:spcBef>
              <a:buSzPct val="100000"/>
              <a:buFont typeface="Courier New"/>
              <a:buChar char="o"/>
              <a:defRPr/>
            </a:pPr>
            <a:r>
              <a:rPr lang="de-DE"/>
              <a:t>Nicht jedes UDL-Prinzip muss in jeder Unterrichtsstunde Umsetzung finden</a:t>
            </a:r>
            <a:endParaRPr/>
          </a:p>
          <a:p>
            <a:pPr marL="269999" indent="-269875" defTabSz="457200">
              <a:lnSpc>
                <a:spcPct val="90000"/>
              </a:lnSpc>
              <a:spcBef>
                <a:spcPts val="700"/>
              </a:spcBef>
              <a:buSzPct val="100000"/>
              <a:buFont typeface="Arial"/>
              <a:buChar char="•"/>
              <a:defRPr sz="2000"/>
            </a:pPr>
            <a:r>
              <a:rPr lang="de-DE"/>
              <a:t>Fokussieren Sie sich auf Hauptziele</a:t>
            </a:r>
            <a:endParaRPr/>
          </a:p>
          <a:p>
            <a:pPr marL="269999" indent="-269875" defTabSz="457200">
              <a:lnSpc>
                <a:spcPct val="90000"/>
              </a:lnSpc>
              <a:spcBef>
                <a:spcPts val="700"/>
              </a:spcBef>
              <a:buSzPct val="100000"/>
              <a:buFont typeface="Arial"/>
              <a:buChar char="•"/>
              <a:defRPr sz="2000"/>
            </a:pPr>
            <a:r>
              <a:rPr lang="de-DE"/>
              <a:t>Betrachten Sie die Unterrichtsstunde aus der Perspektive der Lernenden, um Barrieren zu identifizieren</a:t>
            </a:r>
            <a:endParaRPr/>
          </a:p>
          <a:p>
            <a:pPr marL="269999" indent="-269875" defTabSz="457200">
              <a:lnSpc>
                <a:spcPct val="90000"/>
              </a:lnSpc>
              <a:spcBef>
                <a:spcPts val="700"/>
              </a:spcBef>
              <a:buSzPct val="100000"/>
              <a:buFont typeface="Arial"/>
              <a:buChar char="•"/>
              <a:defRPr sz="2000"/>
            </a:pPr>
            <a:r>
              <a:rPr lang="de-DE"/>
              <a:t>Berücksichtigen Sie </a:t>
            </a:r>
            <a:r>
              <a:rPr lang="de-DE" b="1"/>
              <a:t>ALLE</a:t>
            </a:r>
            <a:r>
              <a:rPr lang="de-DE"/>
              <a:t> Säulen des UDL-Rahmenwerks</a:t>
            </a:r>
            <a:endParaRPr/>
          </a:p>
          <a:p>
            <a:pPr marL="269999" indent="-269875" defTabSz="457200">
              <a:lnSpc>
                <a:spcPct val="90000"/>
              </a:lnSpc>
              <a:spcBef>
                <a:spcPts val="700"/>
              </a:spcBef>
              <a:buSzPct val="100000"/>
              <a:buFont typeface="Arial"/>
              <a:buChar char="•"/>
              <a:defRPr sz="2000"/>
            </a:pPr>
            <a:r>
              <a:rPr lang="de-DE"/>
              <a:t>Eingebettetes Lehrercoaching</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Israel et al. 2017; Israel et al. 2019</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Zusammenfassung</a:t>
            </a:r>
            <a:endParaRPr/>
          </a:p>
        </p:txBody>
      </p:sp>
      <p:sp>
        <p:nvSpPr>
          <p:cNvPr id="3" name="Inhaltsplatzhalter 2"/>
          <p:cNvSpPr>
            <a:spLocks noGrp="1"/>
          </p:cNvSpPr>
          <p:nvPr>
            <p:ph sz="quarter" idx="10"/>
          </p:nvPr>
        </p:nvSpPr>
        <p:spPr bwMode="auto"/>
        <p:txBody>
          <a:bodyPr/>
          <a:lstStyle/>
          <a:p>
            <a:pPr marL="125" indent="0">
              <a:buNone/>
              <a:defRPr/>
            </a:pPr>
            <a:r>
              <a:rPr lang="de-DE" b="1"/>
              <a:t>UDL </a:t>
            </a:r>
            <a:r>
              <a:rPr lang="de-DE" b="1">
                <a:solidFill>
                  <a:schemeClr val="tx1"/>
                </a:solidFill>
              </a:rPr>
              <a:t>ist …</a:t>
            </a:r>
            <a:endParaRPr/>
          </a:p>
          <a:p>
            <a:pPr>
              <a:spcBef>
                <a:spcPts val="700"/>
              </a:spcBef>
              <a:defRPr/>
            </a:pPr>
            <a:r>
              <a:rPr lang="de-DE"/>
              <a:t>ein Rahmenwerk zum Einbetten evidenzbasierter Praktiken</a:t>
            </a:r>
            <a:endParaRPr/>
          </a:p>
          <a:p>
            <a:pPr>
              <a:spcBef>
                <a:spcPts val="700"/>
              </a:spcBef>
              <a:defRPr/>
            </a:pPr>
            <a:r>
              <a:rPr lang="de-DE"/>
              <a:t>flexibel</a:t>
            </a:r>
            <a:endParaRPr/>
          </a:p>
          <a:p>
            <a:pPr>
              <a:spcBef>
                <a:spcPts val="700"/>
              </a:spcBef>
              <a:defRPr/>
            </a:pPr>
            <a:r>
              <a:rPr lang="de-DE"/>
              <a:t>verwandt mit der Differenzierung</a:t>
            </a:r>
            <a:endParaRPr/>
          </a:p>
          <a:p>
            <a:pPr marL="125" indent="0">
              <a:spcBef>
                <a:spcPts val="2100"/>
              </a:spcBef>
              <a:buNone/>
              <a:defRPr/>
            </a:pPr>
            <a:r>
              <a:rPr lang="de-DE" b="1"/>
              <a:t>UDL ist NICHT …</a:t>
            </a:r>
            <a:endParaRPr/>
          </a:p>
          <a:p>
            <a:pPr>
              <a:spcBef>
                <a:spcPts val="700"/>
              </a:spcBef>
              <a:defRPr/>
            </a:pPr>
            <a:r>
              <a:rPr lang="de-DE"/>
              <a:t>evidenzbasiert</a:t>
            </a:r>
            <a:endParaRPr/>
          </a:p>
          <a:p>
            <a:pPr>
              <a:spcBef>
                <a:spcPts val="700"/>
              </a:spcBef>
              <a:defRPr/>
            </a:pPr>
            <a:r>
              <a:rPr lang="de-DE"/>
              <a:t>Modifizieren von Unterricht und Aktivitäten nach der Unterrichtsplanung für ausgewählte Lernende</a:t>
            </a:r>
            <a:endParaRPr/>
          </a:p>
        </p:txBody>
      </p:sp>
      <p:sp>
        <p:nvSpPr>
          <p:cNvPr id="4" name="Inhaltsplatzhalter 3"/>
          <p:cNvSpPr>
            <a:spLocks noGrp="1"/>
          </p:cNvSpPr>
          <p:nvPr>
            <p:ph sz="quarter" idx="11"/>
          </p:nvPr>
        </p:nvSpPr>
        <p:spPr bwMode="auto"/>
        <p:txBody>
          <a:bodyPr/>
          <a:lstStyle/>
          <a:p>
            <a:pPr>
              <a:spcBef>
                <a:spcPts val="700"/>
              </a:spcBef>
              <a:defRPr/>
            </a:pPr>
            <a:r>
              <a:rPr lang="de-DE"/>
              <a:t>nur der Einsatz von Technologie im Unterricht</a:t>
            </a:r>
            <a:endParaRPr/>
          </a:p>
          <a:p>
            <a:pPr>
              <a:spcBef>
                <a:spcPts val="700"/>
              </a:spcBef>
              <a:defRPr/>
            </a:pPr>
            <a:r>
              <a:rPr lang="de-DE"/>
              <a:t>dasselbe wie Differenzierung</a:t>
            </a:r>
            <a:endParaRPr/>
          </a:p>
          <a:p>
            <a:pPr lvl="1">
              <a:defRPr/>
            </a:pPr>
            <a:r>
              <a:rPr lang="de-DE"/>
              <a:t>UDL</a:t>
            </a:r>
            <a:endParaRPr/>
          </a:p>
          <a:p>
            <a:pPr lvl="2">
              <a:defRPr/>
            </a:pPr>
            <a:r>
              <a:rPr lang="de-DE"/>
              <a:t>Proaktiv</a:t>
            </a:r>
            <a:endParaRPr/>
          </a:p>
          <a:p>
            <a:pPr lvl="2">
              <a:defRPr/>
            </a:pPr>
            <a:r>
              <a:rPr lang="de-DE"/>
              <a:t>Betont die vier Säulen sowie die Lernumgebung</a:t>
            </a:r>
            <a:endParaRPr/>
          </a:p>
          <a:p>
            <a:pPr lvl="1">
              <a:defRPr/>
            </a:pPr>
            <a:r>
              <a:rPr lang="de-DE"/>
              <a:t>Differenzierung</a:t>
            </a:r>
            <a:endParaRPr/>
          </a:p>
          <a:p>
            <a:pPr lvl="2">
              <a:defRPr/>
            </a:pPr>
            <a:r>
              <a:rPr lang="de-DE"/>
              <a:t>Reaktiv</a:t>
            </a:r>
            <a:endParaRPr/>
          </a:p>
          <a:p>
            <a:pPr lvl="2">
              <a:defRPr/>
            </a:pPr>
            <a:r>
              <a:rPr lang="de-DE"/>
              <a:t>Betont, wie Lehrkräfte auf einzelne Lernende reagieren können</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CEEDAR Center 2015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Formen inklusiver Bildung</a:t>
            </a:r>
            <a:endParaRPr/>
          </a:p>
        </p:txBody>
      </p:sp>
      <p:sp>
        <p:nvSpPr>
          <p:cNvPr id="3" name="Textplatzhalter 2"/>
          <p:cNvSpPr>
            <a:spLocks noGrp="1"/>
          </p:cNvSpPr>
          <p:nvPr>
            <p:ph type="body" sz="quarter" idx="11"/>
          </p:nvPr>
        </p:nvSpPr>
        <p:spPr bwMode="auto"/>
        <p:txBody>
          <a:bodyPr/>
          <a:lstStyle/>
          <a:p>
            <a:pPr>
              <a:defRPr/>
            </a:pPr>
            <a:endParaRPr lang="de-DE"/>
          </a:p>
        </p:txBody>
      </p:sp>
      <p:sp>
        <p:nvSpPr>
          <p:cNvPr id="4" name="Abgerundetes Rechteck 7"/>
          <p:cNvSpPr/>
          <p:nvPr/>
        </p:nvSpPr>
        <p:spPr bwMode="auto">
          <a:xfrm>
            <a:off x="3408849" y="3490786"/>
            <a:ext cx="2529233" cy="1384993"/>
          </a:xfrm>
          <a:prstGeom prst="roundRect">
            <a:avLst>
              <a:gd name="adj"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9388" indent="-179388">
              <a:buSzPct val="100000"/>
              <a:buFont typeface="Arial"/>
              <a:buChar char="•"/>
              <a:defRPr sz="1400">
                <a:solidFill>
                  <a:srgbClr val="FFFFFF"/>
                </a:solidFill>
              </a:defRPr>
            </a:pPr>
            <a:r>
              <a:rPr lang="de-DE" sz="1600">
                <a:solidFill>
                  <a:schemeClr val="tx1"/>
                </a:solidFill>
              </a:rPr>
              <a:t>Körperlich-motorisch</a:t>
            </a:r>
            <a:endParaRPr/>
          </a:p>
          <a:p>
            <a:pPr marL="179388" indent="-179388">
              <a:buSzPct val="100000"/>
              <a:buFont typeface="Arial"/>
              <a:buChar char="•"/>
              <a:defRPr sz="1400">
                <a:solidFill>
                  <a:srgbClr val="FFFFFF"/>
                </a:solidFill>
              </a:defRPr>
            </a:pPr>
            <a:r>
              <a:rPr lang="de-DE" sz="1600">
                <a:solidFill>
                  <a:schemeClr val="tx1"/>
                </a:solidFill>
              </a:rPr>
              <a:t>Sehen</a:t>
            </a:r>
            <a:endParaRPr/>
          </a:p>
          <a:p>
            <a:pPr marL="179388" indent="-179388">
              <a:buSzPct val="100000"/>
              <a:buFont typeface="Arial"/>
              <a:buChar char="•"/>
              <a:defRPr sz="1400">
                <a:solidFill>
                  <a:srgbClr val="FFFFFF"/>
                </a:solidFill>
              </a:defRPr>
            </a:pPr>
            <a:r>
              <a:rPr lang="de-DE" sz="1600">
                <a:solidFill>
                  <a:schemeClr val="tx1"/>
                </a:solidFill>
              </a:rPr>
              <a:t>Hören</a:t>
            </a:r>
            <a:endParaRPr lang="de-DE" sz="2000">
              <a:solidFill>
                <a:schemeClr val="tx1"/>
              </a:solidFill>
            </a:endParaRPr>
          </a:p>
        </p:txBody>
      </p:sp>
      <p:sp>
        <p:nvSpPr>
          <p:cNvPr id="5" name="Abgerundetes Rechteck 6"/>
          <p:cNvSpPr/>
          <p:nvPr/>
        </p:nvSpPr>
        <p:spPr bwMode="auto">
          <a:xfrm>
            <a:off x="682536" y="3490786"/>
            <a:ext cx="2529233" cy="1384993"/>
          </a:xfrm>
          <a:prstGeom prst="roundRect">
            <a:avLst>
              <a:gd name="adj"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9388" indent="-179388">
              <a:buFont typeface="Arial"/>
              <a:buChar char="•"/>
              <a:defRPr/>
            </a:pPr>
            <a:r>
              <a:rPr lang="de-DE" sz="1600">
                <a:solidFill>
                  <a:schemeClr val="tx1"/>
                </a:solidFill>
              </a:rPr>
              <a:t>Nachteilsausgleich</a:t>
            </a:r>
            <a:endParaRPr lang="de-DE" sz="2000">
              <a:solidFill>
                <a:schemeClr val="tx1"/>
              </a:solidFill>
            </a:endParaRPr>
          </a:p>
        </p:txBody>
      </p:sp>
      <p:sp>
        <p:nvSpPr>
          <p:cNvPr id="6" name="Abgerundetes Rechteck 5"/>
          <p:cNvSpPr/>
          <p:nvPr/>
        </p:nvSpPr>
        <p:spPr bwMode="auto">
          <a:xfrm>
            <a:off x="6226991" y="2403945"/>
            <a:ext cx="5255546" cy="906573"/>
          </a:xfrm>
          <a:prstGeom prst="roundRect">
            <a:avLst>
              <a:gd name="adj"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de-DE" b="1" i="1">
                <a:solidFill>
                  <a:schemeClr val="tx1"/>
                </a:solidFill>
              </a:rPr>
              <a:t>zieldifferent</a:t>
            </a:r>
            <a:endParaRPr/>
          </a:p>
        </p:txBody>
      </p:sp>
      <p:sp>
        <p:nvSpPr>
          <p:cNvPr id="7" name="Abgerundetes Rechteck 4"/>
          <p:cNvSpPr/>
          <p:nvPr/>
        </p:nvSpPr>
        <p:spPr bwMode="auto">
          <a:xfrm>
            <a:off x="682536" y="2399843"/>
            <a:ext cx="5255546" cy="906573"/>
          </a:xfrm>
          <a:prstGeom prst="roundRect">
            <a:avLst>
              <a:gd name="adj"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de-DE" b="1" i="1">
                <a:solidFill>
                  <a:schemeClr val="tx1"/>
                </a:solidFill>
              </a:rPr>
              <a:t>zielgleich</a:t>
            </a:r>
            <a:endParaRPr/>
          </a:p>
        </p:txBody>
      </p:sp>
      <p:sp>
        <p:nvSpPr>
          <p:cNvPr id="8" name="Abgerundetes Rechteck 3"/>
          <p:cNvSpPr/>
          <p:nvPr/>
        </p:nvSpPr>
        <p:spPr bwMode="auto">
          <a:xfrm>
            <a:off x="682536" y="1308900"/>
            <a:ext cx="10800001" cy="906573"/>
          </a:xfrm>
          <a:prstGeom prst="roundRect">
            <a:avLst>
              <a:gd name="adj" fmla="val 16667"/>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de-DE" sz="2000" b="1">
                <a:solidFill>
                  <a:schemeClr val="tx1"/>
                </a:solidFill>
              </a:rPr>
              <a:t>Gemeinsames Lernen</a:t>
            </a:r>
            <a:endParaRPr/>
          </a:p>
        </p:txBody>
      </p:sp>
      <p:sp>
        <p:nvSpPr>
          <p:cNvPr id="9" name="Abgerundetes Rechteck 8"/>
          <p:cNvSpPr/>
          <p:nvPr/>
        </p:nvSpPr>
        <p:spPr bwMode="auto">
          <a:xfrm>
            <a:off x="6226991" y="3498990"/>
            <a:ext cx="2529233" cy="1384993"/>
          </a:xfrm>
          <a:prstGeom prst="roundRect">
            <a:avLst>
              <a:gd name="adj"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9388" indent="-179388">
              <a:buFont typeface="Arial"/>
              <a:buChar char="•"/>
              <a:defRPr sz="1400">
                <a:solidFill>
                  <a:srgbClr val="FFFFFF"/>
                </a:solidFill>
              </a:defRPr>
            </a:pPr>
            <a:r>
              <a:rPr lang="de-DE" sz="1600">
                <a:solidFill>
                  <a:schemeClr val="tx1"/>
                </a:solidFill>
              </a:rPr>
              <a:t>Differenzierung des Unterrichts in Zielen, Inhalten, Methoden, Medien</a:t>
            </a:r>
            <a:endParaRPr/>
          </a:p>
        </p:txBody>
      </p:sp>
      <p:sp>
        <p:nvSpPr>
          <p:cNvPr id="10" name="Abgerundetes Rechteck 9"/>
          <p:cNvSpPr/>
          <p:nvPr/>
        </p:nvSpPr>
        <p:spPr bwMode="auto">
          <a:xfrm>
            <a:off x="8953304" y="3498990"/>
            <a:ext cx="2529233" cy="1384993"/>
          </a:xfrm>
          <a:prstGeom prst="roundRect">
            <a:avLst>
              <a:gd name="adj"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9388" indent="-179388">
              <a:buSzPct val="100000"/>
              <a:buFont typeface="Arial"/>
              <a:buChar char="•"/>
              <a:defRPr sz="1400">
                <a:solidFill>
                  <a:srgbClr val="FFFFFF"/>
                </a:solidFill>
              </a:defRPr>
            </a:pPr>
            <a:r>
              <a:rPr lang="de-DE" sz="1600">
                <a:solidFill>
                  <a:schemeClr val="tx1"/>
                </a:solidFill>
              </a:rPr>
              <a:t>Lernen</a:t>
            </a:r>
            <a:endParaRPr/>
          </a:p>
          <a:p>
            <a:pPr marL="179388" indent="-179388">
              <a:buSzPct val="100000"/>
              <a:buFont typeface="Arial"/>
              <a:buChar char="•"/>
              <a:defRPr sz="1400">
                <a:solidFill>
                  <a:srgbClr val="FFFFFF"/>
                </a:solidFill>
              </a:defRPr>
            </a:pPr>
            <a:r>
              <a:rPr lang="de-DE" sz="1600">
                <a:solidFill>
                  <a:schemeClr val="tx1"/>
                </a:solidFill>
              </a:rPr>
              <a:t>Geistige Entwicklung</a:t>
            </a:r>
            <a:endParaRPr/>
          </a:p>
          <a:p>
            <a:pPr marL="179388" indent="-179388">
              <a:buSzPct val="100000"/>
              <a:buFont typeface="Arial"/>
              <a:buChar char="•"/>
              <a:defRPr sz="1400">
                <a:solidFill>
                  <a:srgbClr val="FFFFFF"/>
                </a:solidFill>
              </a:defRPr>
            </a:pPr>
            <a:r>
              <a:rPr lang="de-DE" sz="1600">
                <a:solidFill>
                  <a:schemeClr val="tx1"/>
                </a:solidFill>
              </a:rPr>
              <a:t>Verhalten</a:t>
            </a:r>
            <a:endParaRPr/>
          </a:p>
          <a:p>
            <a:pPr marL="179388" indent="-179388">
              <a:buSzPct val="100000"/>
              <a:buFont typeface="Arial"/>
              <a:buChar char="•"/>
              <a:defRPr sz="1400">
                <a:solidFill>
                  <a:srgbClr val="FFFFFF"/>
                </a:solidFill>
              </a:defRPr>
            </a:pPr>
            <a:r>
              <a:rPr lang="de-DE" sz="1600">
                <a:solidFill>
                  <a:schemeClr val="tx1"/>
                </a:solidFill>
              </a:rPr>
              <a:t>Komorbidität</a:t>
            </a:r>
            <a:endParaRPr/>
          </a:p>
        </p:txBody>
      </p:sp>
      <p:sp>
        <p:nvSpPr>
          <p:cNvPr id="11" name="Abgerundetes Rechteck 10"/>
          <p:cNvSpPr/>
          <p:nvPr/>
        </p:nvSpPr>
        <p:spPr bwMode="auto">
          <a:xfrm>
            <a:off x="682536" y="5060149"/>
            <a:ext cx="5255546" cy="906573"/>
          </a:xfrm>
          <a:prstGeom prst="roundRect">
            <a:avLst>
              <a:gd name="adj" fmla="val 16667"/>
            </a:avLst>
          </a:prstGeom>
          <a:solidFill>
            <a:srgbClr val="EEE4B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de-DE" i="1">
                <a:solidFill>
                  <a:schemeClr val="tx1"/>
                </a:solidFill>
              </a:rPr>
              <a:t>Positive Erfahrungen, ausgebautes System</a:t>
            </a:r>
            <a:endParaRPr/>
          </a:p>
        </p:txBody>
      </p:sp>
      <p:sp>
        <p:nvSpPr>
          <p:cNvPr id="12" name="Abgerundetes Rechteck 11"/>
          <p:cNvSpPr/>
          <p:nvPr/>
        </p:nvSpPr>
        <p:spPr bwMode="auto">
          <a:xfrm>
            <a:off x="6226991" y="5072456"/>
            <a:ext cx="5255546" cy="906573"/>
          </a:xfrm>
          <a:prstGeom prst="roundRect">
            <a:avLst>
              <a:gd name="adj" fmla="val 16667"/>
            </a:avLst>
          </a:prstGeom>
          <a:solidFill>
            <a:srgbClr val="EEE4B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de-DE" i="1">
                <a:solidFill>
                  <a:schemeClr val="tx1"/>
                </a:solidFill>
              </a:rPr>
              <a:t>Wenige Erfahrungen, System in Entwicklung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4"/>
          </p:nvPr>
        </p:nvSpPr>
        <p:spPr bwMode="auto"/>
        <p:txBody>
          <a:bodyPr/>
          <a:lstStyle/>
          <a:p>
            <a:pPr>
              <a:defRPr/>
            </a:pPr>
            <a:r>
              <a:rPr lang="de-DE"/>
              <a:t>Zusammenfassung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Zusammenfassung</a:t>
            </a:r>
            <a:endParaRPr/>
          </a:p>
        </p:txBody>
      </p:sp>
      <p:sp>
        <p:nvSpPr>
          <p:cNvPr id="3" name="Inhaltsplatzhalter 2"/>
          <p:cNvSpPr>
            <a:spLocks noGrp="1"/>
          </p:cNvSpPr>
          <p:nvPr>
            <p:ph sz="quarter" idx="10"/>
          </p:nvPr>
        </p:nvSpPr>
        <p:spPr bwMode="auto"/>
        <p:txBody>
          <a:bodyPr/>
          <a:lstStyle/>
          <a:p>
            <a:pPr lvl="0">
              <a:defRPr/>
            </a:pPr>
            <a:r>
              <a:rPr lang="de-DE"/>
              <a:t>Inklusion ist als bildungspolitische Vorgabe aufgrund internationaler und nationaler Beschlüsse in die fachdidaktische Ausbildung an den Universitäten gelangt</a:t>
            </a:r>
            <a:endParaRPr/>
          </a:p>
          <a:p>
            <a:pPr lvl="0">
              <a:defRPr/>
            </a:pPr>
            <a:r>
              <a:rPr lang="de-DE"/>
              <a:t>Informatik hat eine lange Tradition im Umgang mit Heterogenität (sehr unterschiedlich ausgeprägtes Vorwissen, Genderaspekte, Gestaltung von digitalen Lernhilfen, …), aber: Inklusion im engeren Sinne ist ein junges Thema der informatischen Bildung</a:t>
            </a:r>
            <a:endParaRPr/>
          </a:p>
          <a:p>
            <a:pPr lvl="0">
              <a:defRPr/>
            </a:pPr>
            <a:r>
              <a:rPr lang="de-DE"/>
              <a:t>Sehr viele Entwicklungen im Bereich assistiver Technologien für Lernende mit Beeinträchtigungen (insb. beim Sehen): auditive oder haptische Aufbereitungen entsprechender Lerninhalte</a:t>
            </a:r>
            <a:endParaRPr/>
          </a:p>
          <a:p>
            <a:pPr lvl="0">
              <a:defRPr/>
            </a:pPr>
            <a:r>
              <a:rPr lang="de-DE"/>
              <a:t>Diverse Arbeiten zur Zugänglichmachung von Programmiersprachen: als haptische Programmiersprachen oder durch Unterstützungsangebote für block- und textbasierte Programmiersprachen</a:t>
            </a:r>
            <a:endParaRPr/>
          </a:p>
          <a:p>
            <a:pPr lvl="0">
              <a:defRPr/>
            </a:pPr>
            <a:r>
              <a:rPr lang="de-DE" b="1"/>
              <a:t>Eindruck: </a:t>
            </a:r>
            <a:r>
              <a:rPr lang="de-DE"/>
              <a:t>viele Einzelarbeiten zu jeweils speziellen Aspekten, denen Einbettung in ein Gesamtkonzept bislang noch fehlt</a:t>
            </a:r>
            <a:endParaRPr/>
          </a:p>
        </p:txBody>
      </p:sp>
      <p:sp>
        <p:nvSpPr>
          <p:cNvPr id="4" name="Textplatzhalter 3"/>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Zusammenfassung</a:t>
            </a:r>
            <a:endParaRPr/>
          </a:p>
        </p:txBody>
      </p:sp>
      <p:sp>
        <p:nvSpPr>
          <p:cNvPr id="3" name="Inhaltsplatzhalter 2"/>
          <p:cNvSpPr>
            <a:spLocks noGrp="1"/>
          </p:cNvSpPr>
          <p:nvPr>
            <p:ph sz="quarter" idx="10"/>
          </p:nvPr>
        </p:nvSpPr>
        <p:spPr bwMode="auto"/>
        <p:txBody>
          <a:bodyPr/>
          <a:lstStyle/>
          <a:p>
            <a:pPr marL="342900" lvl="0" indent="-342900">
              <a:buFont typeface="Symbol"/>
              <a:buChar char=""/>
              <a:defRPr/>
            </a:pPr>
            <a:r>
              <a:rPr lang="de-DE" sz="2000">
                <a:latin typeface="Arial"/>
                <a:ea typeface="Calibri"/>
                <a:cs typeface="Arial"/>
              </a:rPr>
              <a:t>In inklusivem Unterricht bekommen Maßnahmen zur Differenzierung erhöhten Stellenwert. Die Erstellung einer Differenzierungsmatrix kann hier ein wertvolles Instrument der Unterrichtsvorbereitung sein (vgl. Bsp. zu Sortieralgorithmen)</a:t>
            </a:r>
            <a:endParaRPr/>
          </a:p>
          <a:p>
            <a:pPr marL="342900" lvl="0" indent="-342900">
              <a:buFont typeface="Symbol"/>
              <a:buChar char=""/>
              <a:defRPr/>
            </a:pPr>
            <a:r>
              <a:rPr lang="de-DE" sz="2000">
                <a:latin typeface="Arial"/>
                <a:ea typeface="Calibri"/>
                <a:cs typeface="Arial"/>
              </a:rPr>
              <a:t>Übergeordnet hat sich insb. das Rahmenwerk „Universal Design for Learning“ als Orientierungshilfe für die Unterrichtsvorbereitung etabliert, welches 9 Leitprinzipien in 3 Kategorien spezifiziert, aus denen sich jeweils alternative Zugänge zu den jeweiligen Unterrichtsinhalten ergeben können (z. B. alternative Perzeptionsmöglichkeiten)</a:t>
            </a:r>
            <a:endParaRPr/>
          </a:p>
          <a:p>
            <a:pPr marL="342900" lvl="0" indent="-342900">
              <a:buFont typeface="Symbol"/>
              <a:buChar char=""/>
              <a:defRPr/>
            </a:pPr>
            <a:r>
              <a:rPr lang="de-DE" sz="2000" b="1">
                <a:latin typeface="Arial"/>
                <a:ea typeface="Calibri"/>
                <a:cs typeface="Arial"/>
              </a:rPr>
              <a:t>Aber: </a:t>
            </a:r>
            <a:r>
              <a:rPr lang="de-DE" sz="2000">
                <a:latin typeface="Arial"/>
                <a:ea typeface="Calibri"/>
                <a:cs typeface="Arial"/>
              </a:rPr>
              <a:t>Berücksichtigung sehr vieler alternativer Zugangsmöglichkeiten für Lernende mit jeweils unterschiedlichen Voraussetzungen kann Überforderung einer Lehrperson darstellen </a:t>
            </a:r>
            <a:r>
              <a:rPr lang="de-DE" sz="2000">
                <a:latin typeface="Arial"/>
                <a:ea typeface="Calibri"/>
                <a:cs typeface="Arial"/>
              </a:rPr>
              <a:t></a:t>
            </a:r>
            <a:r>
              <a:rPr lang="de-DE" sz="2000">
                <a:latin typeface="Arial"/>
                <a:ea typeface="Calibri"/>
                <a:cs typeface="Arial"/>
              </a:rPr>
              <a:t> Auswahl treffen, ggfs. über die Jahre hinweg oder mit </a:t>
            </a:r>
            <a:r>
              <a:rPr lang="de-DE" sz="2000">
                <a:latin typeface="Arial"/>
                <a:ea typeface="Calibri"/>
                <a:cs typeface="Arial"/>
              </a:rPr>
              <a:t>Informatik-Kolleg:innen</a:t>
            </a:r>
            <a:r>
              <a:rPr lang="de-DE" sz="2000">
                <a:latin typeface="Arial"/>
                <a:ea typeface="Calibri"/>
                <a:cs typeface="Arial"/>
              </a:rPr>
              <a:t> schrittweise anreichern</a:t>
            </a:r>
            <a:endParaRPr/>
          </a:p>
          <a:p>
            <a:pPr marL="342900" lvl="0" indent="-342900">
              <a:buFont typeface="Symbol"/>
              <a:buChar char=""/>
              <a:defRPr/>
            </a:pPr>
            <a:r>
              <a:rPr lang="de-DE" sz="2000" b="1">
                <a:latin typeface="Arial"/>
                <a:ea typeface="Calibri"/>
                <a:cs typeface="Arial"/>
              </a:rPr>
              <a:t>Weitere Herausforderung: </a:t>
            </a:r>
            <a:r>
              <a:rPr lang="de-DE" sz="2000">
                <a:latin typeface="Arial"/>
                <a:ea typeface="Calibri"/>
                <a:cs typeface="Arial"/>
              </a:rPr>
              <a:t>kompetenzorientierte Lehrpläne mit Ausrichtung auf gemeinsame Kompetenzerwartungen zur Sicherstellung von besserer Vergleichbarkeit (Ziel der Reform des Bildungswesens in Folge des Pisa-Schocks Anfang der 2000er Jahre) vs. Neufassung von Zielen und unterschiedliche Formen von Zielerreichung (Inklusionsperspektive)</a:t>
            </a:r>
            <a:endParaRPr/>
          </a:p>
        </p:txBody>
      </p:sp>
      <p:sp>
        <p:nvSpPr>
          <p:cNvPr id="4" name="Textplatzhalter 3"/>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5"/>
          </p:nvPr>
        </p:nvSpPr>
        <p:spPr bwMode="auto"/>
        <p:txBody>
          <a:bodyPr/>
          <a:lstStyle/>
          <a:p>
            <a:pPr>
              <a:defRPr/>
            </a:pPr>
            <a:endParaRPr lang="de-DE"/>
          </a:p>
        </p:txBody>
      </p:sp>
      <p:sp>
        <p:nvSpPr>
          <p:cNvPr id="3" name="Textplatzhalter 2"/>
          <p:cNvSpPr>
            <a:spLocks noGrp="1"/>
          </p:cNvSpPr>
          <p:nvPr>
            <p:ph type="body" sz="quarter" idx="16"/>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500"/>
              </a:spcBef>
              <a:buNone/>
              <a:defRPr/>
            </a:pPr>
            <a:r>
              <a:rPr lang="de-DE" b="0" i="0" u="none" strike="noStrike">
                <a:solidFill>
                  <a:schemeClr val="tx1"/>
                </a:solidFill>
                <a:latin typeface="+mn-lt"/>
              </a:rPr>
              <a:t>3DP-Teacher-Project (2021): 3D </a:t>
            </a:r>
            <a:r>
              <a:rPr lang="de-DE" b="0" i="0" u="none" strike="noStrike">
                <a:solidFill>
                  <a:schemeClr val="tx1"/>
                </a:solidFill>
                <a:latin typeface="+mn-lt"/>
              </a:rPr>
              <a:t>printing</a:t>
            </a:r>
            <a:r>
              <a:rPr lang="de-DE" b="0" i="0" u="none" strike="noStrike">
                <a:solidFill>
                  <a:schemeClr val="tx1"/>
                </a:solidFill>
                <a:latin typeface="+mn-lt"/>
              </a:rPr>
              <a:t> in </a:t>
            </a:r>
            <a:r>
              <a:rPr lang="de-DE" b="0" i="0" u="none" strike="noStrike">
                <a:solidFill>
                  <a:schemeClr val="tx1"/>
                </a:solidFill>
                <a:latin typeface="+mn-lt"/>
              </a:rPr>
              <a:t>school</a:t>
            </a:r>
            <a:r>
              <a:rPr lang="de-DE" b="0" i="0" u="none" strike="noStrike">
                <a:solidFill>
                  <a:schemeClr val="tx1"/>
                </a:solidFill>
                <a:latin typeface="+mn-lt"/>
              </a:rPr>
              <a:t> </a:t>
            </a:r>
            <a:r>
              <a:rPr lang="de-DE" b="0" i="0" u="none" strike="noStrike">
                <a:solidFill>
                  <a:schemeClr val="tx1"/>
                </a:solidFill>
                <a:latin typeface="+mn-lt"/>
              </a:rPr>
              <a:t>education</a:t>
            </a:r>
            <a:r>
              <a:rPr lang="de-DE" b="0" i="0" u="none" strike="noStrike">
                <a:solidFill>
                  <a:schemeClr val="tx1"/>
                </a:solidFill>
                <a:latin typeface="+mn-lt"/>
              </a:rPr>
              <a:t> (Teil des Erasmus+-Projekts der Europäischen Union, 14). Online verfügbar unter https://3dp-teacher.erasmus.site/wp-content/uploads/2021/03/01-January-2021_-UTH_-ENG_II.pdf.</a:t>
            </a:r>
            <a:endParaRPr/>
          </a:p>
          <a:p>
            <a:pPr marL="0" marR="0" indent="0" algn="l">
              <a:spcBef>
                <a:spcPts val="500"/>
              </a:spcBef>
              <a:buNone/>
              <a:defRPr/>
            </a:pPr>
            <a:r>
              <a:rPr lang="de-DE" b="0" i="0" u="none" strike="noStrike">
                <a:solidFill>
                  <a:schemeClr val="tx1"/>
                </a:solidFill>
                <a:latin typeface="+mn-lt"/>
              </a:rPr>
              <a:t>3DP-Teacher-Project (2021): The </a:t>
            </a:r>
            <a:r>
              <a:rPr lang="de-DE" b="0" i="0" u="none" strike="noStrike">
                <a:solidFill>
                  <a:schemeClr val="tx1"/>
                </a:solidFill>
                <a:latin typeface="+mn-lt"/>
              </a:rPr>
              <a:t>Effect</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3DP on Student Development (Teil des Erasmus+-Projekts der Europäischen Union, 2). Online verfügbar unter https://3dp-teacher.erasmus.site/wp-content/uploads/2021/02/02-February-2020_-Article-3DP-Teacher_-GD_-ENG.pdf.</a:t>
            </a:r>
            <a:endParaRPr/>
          </a:p>
          <a:p>
            <a:pPr marL="0" marR="0" indent="0" algn="l">
              <a:spcBef>
                <a:spcPts val="500"/>
              </a:spcBef>
              <a:buNone/>
              <a:defRPr/>
            </a:pPr>
            <a:r>
              <a:rPr lang="de-DE" b="0" i="0" u="none" strike="noStrike">
                <a:solidFill>
                  <a:schemeClr val="tx1"/>
                </a:solidFill>
                <a:latin typeface="+mn-lt"/>
              </a:rPr>
              <a:t>Adams, Joel C.; Allen, Bryce D.; Fowler, Bryan C.; </a:t>
            </a:r>
            <a:r>
              <a:rPr lang="de-DE" b="0" i="0" u="none" strike="noStrike">
                <a:solidFill>
                  <a:schemeClr val="tx1"/>
                </a:solidFill>
                <a:latin typeface="+mn-lt"/>
              </a:rPr>
              <a:t>Wissink</a:t>
            </a:r>
            <a:r>
              <a:rPr lang="de-DE" b="0" i="0" u="none" strike="noStrike">
                <a:solidFill>
                  <a:schemeClr val="tx1"/>
                </a:solidFill>
                <a:latin typeface="+mn-lt"/>
              </a:rPr>
              <a:t>, Mark C.; Wright, Joshua J. (2022): The Sounds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Sorting</a:t>
            </a:r>
            <a:r>
              <a:rPr lang="de-DE" b="0" i="0" u="none" strike="noStrike">
                <a:solidFill>
                  <a:schemeClr val="tx1"/>
                </a:solidFill>
                <a:latin typeface="+mn-lt"/>
              </a:rPr>
              <a:t> </a:t>
            </a:r>
            <a:r>
              <a:rPr lang="de-DE" b="0" i="0" u="none" strike="noStrike">
                <a:solidFill>
                  <a:schemeClr val="tx1"/>
                </a:solidFill>
                <a:latin typeface="+mn-lt"/>
              </a:rPr>
              <a:t>Algorithms</a:t>
            </a:r>
            <a:r>
              <a:rPr lang="de-DE" b="0" i="0" u="none" strike="noStrike">
                <a:solidFill>
                  <a:schemeClr val="tx1"/>
                </a:solidFill>
                <a:latin typeface="+mn-lt"/>
              </a:rPr>
              <a:t>. In: Larry Merkle, Maureen Doyle, </a:t>
            </a:r>
            <a:r>
              <a:rPr lang="de-DE" b="0" i="0" u="none" strike="noStrike">
                <a:solidFill>
                  <a:schemeClr val="tx1"/>
                </a:solidFill>
                <a:latin typeface="+mn-lt"/>
              </a:rPr>
              <a:t>Judithe</a:t>
            </a:r>
            <a:r>
              <a:rPr lang="de-DE" b="0" i="0" u="none" strike="noStrike">
                <a:solidFill>
                  <a:schemeClr val="tx1"/>
                </a:solidFill>
                <a:latin typeface="+mn-lt"/>
              </a:rPr>
              <a:t> </a:t>
            </a:r>
            <a:r>
              <a:rPr lang="de-DE" b="0" i="0" u="none" strike="noStrike">
                <a:solidFill>
                  <a:schemeClr val="tx1"/>
                </a:solidFill>
                <a:latin typeface="+mn-lt"/>
              </a:rPr>
              <a:t>Sheard</a:t>
            </a:r>
            <a:r>
              <a:rPr lang="de-DE" b="0" i="0" u="none" strike="noStrike">
                <a:solidFill>
                  <a:schemeClr val="tx1"/>
                </a:solidFill>
                <a:latin typeface="+mn-lt"/>
              </a:rPr>
              <a:t>, Leen-</a:t>
            </a:r>
            <a:r>
              <a:rPr lang="de-DE" b="0" i="0" u="none" strike="noStrike">
                <a:solidFill>
                  <a:schemeClr val="tx1"/>
                </a:solidFill>
                <a:latin typeface="+mn-lt"/>
              </a:rPr>
              <a:t>Kiat</a:t>
            </a:r>
            <a:r>
              <a:rPr lang="de-DE" b="0" i="0" u="none" strike="noStrike">
                <a:solidFill>
                  <a:schemeClr val="tx1"/>
                </a:solidFill>
                <a:latin typeface="+mn-lt"/>
              </a:rPr>
              <a:t> </a:t>
            </a:r>
            <a:r>
              <a:rPr lang="de-DE" b="0" i="0" u="none" strike="noStrike">
                <a:solidFill>
                  <a:schemeClr val="tx1"/>
                </a:solidFill>
                <a:latin typeface="+mn-lt"/>
              </a:rPr>
              <a:t>Soh</a:t>
            </a:r>
            <a:r>
              <a:rPr lang="de-DE" b="0" i="0" u="none" strike="noStrike">
                <a:solidFill>
                  <a:schemeClr val="tx1"/>
                </a:solidFill>
                <a:latin typeface="+mn-lt"/>
              </a:rPr>
              <a:t> und Brian Dorn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53rd ACM Technical Symposium on Computer Science Education. SIGCSE 2022: The 53rd ACM Technical Symposium on Computer Science Education. Providence RI USA, 03 03 2022 05 03 2022. New York, NY, USA: ACM, S. 189–195.</a:t>
            </a:r>
            <a:endParaRPr/>
          </a:p>
          <a:p>
            <a:pPr marL="0" marR="0" indent="0" algn="l">
              <a:spcBef>
                <a:spcPts val="500"/>
              </a:spcBef>
              <a:buNone/>
              <a:defRPr/>
            </a:pPr>
            <a:r>
              <a:rPr lang="de-DE" b="0" i="0" u="none" strike="noStrike">
                <a:solidFill>
                  <a:schemeClr val="tx1"/>
                </a:solidFill>
                <a:latin typeface="+mn-lt"/>
              </a:rPr>
              <a:t>Albo</a:t>
            </a:r>
            <a:r>
              <a:rPr lang="de-DE" b="0" i="0" u="none" strike="noStrike">
                <a:solidFill>
                  <a:schemeClr val="tx1"/>
                </a:solidFill>
                <a:latin typeface="+mn-lt"/>
              </a:rPr>
              <a:t>-Canals, Jordi; </a:t>
            </a:r>
            <a:r>
              <a:rPr lang="de-DE" b="0" i="0" u="none" strike="noStrike">
                <a:solidFill>
                  <a:schemeClr val="tx1"/>
                </a:solidFill>
                <a:latin typeface="+mn-lt"/>
              </a:rPr>
              <a:t>Martelo</a:t>
            </a:r>
            <a:r>
              <a:rPr lang="de-DE" b="0" i="0" u="none" strike="noStrike">
                <a:solidFill>
                  <a:schemeClr val="tx1"/>
                </a:solidFill>
                <a:latin typeface="+mn-lt"/>
              </a:rPr>
              <a:t>, Alexandre Barco; </a:t>
            </a:r>
            <a:r>
              <a:rPr lang="de-DE" b="0" i="0" u="none" strike="noStrike">
                <a:solidFill>
                  <a:schemeClr val="tx1"/>
                </a:solidFill>
                <a:latin typeface="+mn-lt"/>
              </a:rPr>
              <a:t>Relkin</a:t>
            </a:r>
            <a:r>
              <a:rPr lang="de-DE" b="0" i="0" u="none" strike="noStrike">
                <a:solidFill>
                  <a:schemeClr val="tx1"/>
                </a:solidFill>
                <a:latin typeface="+mn-lt"/>
              </a:rPr>
              <a:t>, Emily; Hannon, Daniel; </a:t>
            </a:r>
            <a:r>
              <a:rPr lang="de-DE" b="0" i="0" u="none" strike="noStrike">
                <a:solidFill>
                  <a:schemeClr val="tx1"/>
                </a:solidFill>
                <a:latin typeface="+mn-lt"/>
              </a:rPr>
              <a:t>Heerink</a:t>
            </a:r>
            <a:r>
              <a:rPr lang="de-DE" b="0" i="0" u="none" strike="noStrike">
                <a:solidFill>
                  <a:schemeClr val="tx1"/>
                </a:solidFill>
                <a:latin typeface="+mn-lt"/>
              </a:rPr>
              <a:t>, Marcel; Heinemann, Martina et al. (2018): A Pilot Study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KIBO Robot in Children </a:t>
            </a:r>
            <a:r>
              <a:rPr lang="de-DE" b="0" i="0" u="none" strike="noStrike">
                <a:solidFill>
                  <a:schemeClr val="tx1"/>
                </a:solidFill>
                <a:latin typeface="+mn-lt"/>
              </a:rPr>
              <a:t>with</a:t>
            </a:r>
            <a:r>
              <a:rPr lang="de-DE" b="0" i="0" u="none" strike="noStrike">
                <a:solidFill>
                  <a:schemeClr val="tx1"/>
                </a:solidFill>
                <a:latin typeface="+mn-lt"/>
              </a:rPr>
              <a:t> </a:t>
            </a:r>
            <a:r>
              <a:rPr lang="de-DE" b="0" i="0" u="none" strike="noStrike">
                <a:solidFill>
                  <a:schemeClr val="tx1"/>
                </a:solidFill>
                <a:latin typeface="+mn-lt"/>
              </a:rPr>
              <a:t>Severe</a:t>
            </a:r>
            <a:r>
              <a:rPr lang="de-DE" b="0" i="0" u="none" strike="noStrike">
                <a:solidFill>
                  <a:schemeClr val="tx1"/>
                </a:solidFill>
                <a:latin typeface="+mn-lt"/>
              </a:rPr>
              <a:t> ASD. In: </a:t>
            </a:r>
            <a:r>
              <a:rPr lang="de-DE" b="0" i="1" u="none" strike="noStrike">
                <a:solidFill>
                  <a:schemeClr val="tx1"/>
                </a:solidFill>
                <a:latin typeface="+mn-lt"/>
              </a:rPr>
              <a:t>Int</a:t>
            </a:r>
            <a:r>
              <a:rPr lang="de-DE" b="0" i="1" u="none" strike="noStrike">
                <a:solidFill>
                  <a:schemeClr val="tx1"/>
                </a:solidFill>
                <a:latin typeface="+mn-lt"/>
              </a:rPr>
              <a:t> J </a:t>
            </a:r>
            <a:r>
              <a:rPr lang="de-DE" b="0" i="1" u="none" strike="noStrike">
                <a:solidFill>
                  <a:schemeClr val="tx1"/>
                </a:solidFill>
                <a:latin typeface="+mn-lt"/>
              </a:rPr>
              <a:t>of</a:t>
            </a:r>
            <a:r>
              <a:rPr lang="de-DE" b="0" i="1" u="none" strike="noStrike">
                <a:solidFill>
                  <a:schemeClr val="tx1"/>
                </a:solidFill>
                <a:latin typeface="+mn-lt"/>
              </a:rPr>
              <a:t> </a:t>
            </a:r>
            <a:r>
              <a:rPr lang="de-DE" b="0" i="1" u="none" strike="noStrike">
                <a:solidFill>
                  <a:schemeClr val="tx1"/>
                </a:solidFill>
                <a:latin typeface="+mn-lt"/>
              </a:rPr>
              <a:t>Soc</a:t>
            </a:r>
            <a:r>
              <a:rPr lang="de-DE" b="0" i="1" u="none" strike="noStrike">
                <a:solidFill>
                  <a:schemeClr val="tx1"/>
                </a:solidFill>
                <a:latin typeface="+mn-lt"/>
              </a:rPr>
              <a:t> Robotics </a:t>
            </a:r>
            <a:r>
              <a:rPr lang="de-DE" b="0" i="0" u="none" strike="noStrike">
                <a:solidFill>
                  <a:schemeClr val="tx1"/>
                </a:solidFill>
                <a:latin typeface="+mn-lt"/>
              </a:rPr>
              <a:t>10 (3), S. 371–383. DOI: 10.1007/s12369-018-0479-2.</a:t>
            </a:r>
            <a:endParaRPr/>
          </a:p>
          <a:p>
            <a:pPr marL="0" marR="0" indent="0" algn="l">
              <a:spcBef>
                <a:spcPts val="500"/>
              </a:spcBef>
              <a:buNone/>
              <a:defRPr/>
            </a:pPr>
            <a:r>
              <a:rPr lang="en-US" b="0" i="0" u="none" strike="noStrike">
                <a:solidFill>
                  <a:schemeClr val="tx1"/>
                </a:solidFill>
                <a:latin typeface="+mn-lt"/>
              </a:rPr>
              <a:t>Albusays</a:t>
            </a:r>
            <a:r>
              <a:rPr lang="en-US" b="0" i="0" u="none" strike="noStrike">
                <a:solidFill>
                  <a:schemeClr val="tx1"/>
                </a:solidFill>
                <a:latin typeface="+mn-lt"/>
              </a:rPr>
              <a:t>, Khaled; Ludi, Stephanie (2016): Eliciting programming challenges faced by developers with visual impairments. In: Proceedings of the 9th International Workshop on Cooperative and Human Aspects of Software Engineering. ICSE '16: 38th International Conference on Software Engineering. Austin Texas, 14 05 2016 22 05 2016. New York, NY, USA: ACM, S. 82–85.</a:t>
            </a:r>
            <a:endParaRPr/>
          </a:p>
          <a:p>
            <a:pPr marL="0" marR="0" indent="0" algn="l">
              <a:spcBef>
                <a:spcPts val="500"/>
              </a:spcBef>
              <a:buNone/>
              <a:defRPr/>
            </a:pPr>
            <a:r>
              <a:rPr lang="de-DE" b="0" i="0" u="none" strike="noStrike">
                <a:solidFill>
                  <a:schemeClr val="tx1"/>
                </a:solidFill>
                <a:latin typeface="+mn-lt"/>
              </a:rPr>
              <a:t>Albusays</a:t>
            </a:r>
            <a:r>
              <a:rPr lang="de-DE" b="0" i="0" u="none" strike="noStrike">
                <a:solidFill>
                  <a:schemeClr val="tx1"/>
                </a:solidFill>
                <a:latin typeface="+mn-lt"/>
              </a:rPr>
              <a:t>, Khaled; Ludi, Stephanie; </a:t>
            </a:r>
            <a:r>
              <a:rPr lang="de-DE" b="0" i="0" u="none" strike="noStrike">
                <a:solidFill>
                  <a:schemeClr val="tx1"/>
                </a:solidFill>
                <a:latin typeface="+mn-lt"/>
              </a:rPr>
              <a:t>Huenerfauth</a:t>
            </a:r>
            <a:r>
              <a:rPr lang="de-DE" b="0" i="0" u="none" strike="noStrike">
                <a:solidFill>
                  <a:schemeClr val="tx1"/>
                </a:solidFill>
                <a:latin typeface="+mn-lt"/>
              </a:rPr>
              <a:t>, Matt (2017): Interviews and Observation </a:t>
            </a:r>
            <a:r>
              <a:rPr lang="de-DE" b="0" i="0" u="none" strike="noStrike">
                <a:solidFill>
                  <a:schemeClr val="tx1"/>
                </a:solidFill>
                <a:latin typeface="+mn-lt"/>
              </a:rPr>
              <a:t>of</a:t>
            </a:r>
            <a:r>
              <a:rPr lang="de-DE" b="0" i="0" u="none" strike="noStrike">
                <a:solidFill>
                  <a:schemeClr val="tx1"/>
                </a:solidFill>
                <a:latin typeface="+mn-lt"/>
              </a:rPr>
              <a:t> Blind Software Developers at Work </a:t>
            </a:r>
            <a:r>
              <a:rPr lang="de-DE" b="0" i="0" u="none" strike="noStrike">
                <a:solidFill>
                  <a:schemeClr val="tx1"/>
                </a:solidFill>
                <a:latin typeface="+mn-lt"/>
              </a:rPr>
              <a:t>to</a:t>
            </a:r>
            <a:r>
              <a:rPr lang="de-DE" b="0" i="0" u="none" strike="noStrike">
                <a:solidFill>
                  <a:schemeClr val="tx1"/>
                </a:solidFill>
                <a:latin typeface="+mn-lt"/>
              </a:rPr>
              <a:t> </a:t>
            </a:r>
            <a:r>
              <a:rPr lang="de-DE" b="0" i="0" u="none" strike="noStrike">
                <a:solidFill>
                  <a:schemeClr val="tx1"/>
                </a:solidFill>
                <a:latin typeface="+mn-lt"/>
              </a:rPr>
              <a:t>Understand</a:t>
            </a:r>
            <a:r>
              <a:rPr lang="de-DE" b="0" i="0" u="none" strike="noStrike">
                <a:solidFill>
                  <a:schemeClr val="tx1"/>
                </a:solidFill>
                <a:latin typeface="+mn-lt"/>
              </a:rPr>
              <a:t> Code Navigation Challenges. In: Amy Hurst, Leah </a:t>
            </a:r>
            <a:r>
              <a:rPr lang="de-DE" b="0" i="0" u="none" strike="noStrike">
                <a:solidFill>
                  <a:schemeClr val="tx1"/>
                </a:solidFill>
                <a:latin typeface="+mn-lt"/>
              </a:rPr>
              <a:t>Findlater</a:t>
            </a:r>
            <a:r>
              <a:rPr lang="de-DE" b="0" i="0" u="none" strike="noStrike">
                <a:solidFill>
                  <a:schemeClr val="tx1"/>
                </a:solidFill>
                <a:latin typeface="+mn-lt"/>
              </a:rPr>
              <a:t> und Meredith Ringel Morris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19th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'17: The 19th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Baltimore Maryland USA, 20 10 2017 01 11 2017. New York, NY, USA: ACM, S. 91–100.</a:t>
            </a:r>
            <a:endParaRPr/>
          </a:p>
          <a:p>
            <a:pPr marL="0" indent="0">
              <a:spcBef>
                <a:spcPts val="500"/>
              </a:spcBef>
              <a:buNone/>
              <a:defRPr/>
            </a:pPr>
            <a:r>
              <a:rPr lang="de-DE" b="0" i="0" u="none" strike="noStrike">
                <a:solidFill>
                  <a:schemeClr val="tx1"/>
                </a:solidFill>
                <a:latin typeface="+mn-lt"/>
              </a:rPr>
              <a:t>Armaly</a:t>
            </a:r>
            <a:r>
              <a:rPr lang="de-DE" b="0" i="0" u="none" strike="noStrike">
                <a:solidFill>
                  <a:schemeClr val="tx1"/>
                </a:solidFill>
                <a:latin typeface="+mn-lt"/>
              </a:rPr>
              <a:t>, </a:t>
            </a:r>
            <a:r>
              <a:rPr lang="de-DE" b="0" i="0" u="none" strike="noStrike">
                <a:solidFill>
                  <a:schemeClr val="tx1"/>
                </a:solidFill>
                <a:latin typeface="+mn-lt"/>
              </a:rPr>
              <a:t>Ameer</a:t>
            </a:r>
            <a:r>
              <a:rPr lang="de-DE" b="0" i="0" u="none" strike="noStrike">
                <a:solidFill>
                  <a:schemeClr val="tx1"/>
                </a:solidFill>
                <a:latin typeface="+mn-lt"/>
              </a:rPr>
              <a:t>; </a:t>
            </a:r>
            <a:r>
              <a:rPr lang="de-DE" b="0" i="0" u="none" strike="noStrike">
                <a:solidFill>
                  <a:schemeClr val="tx1"/>
                </a:solidFill>
                <a:latin typeface="+mn-lt"/>
              </a:rPr>
              <a:t>Rodeghero</a:t>
            </a:r>
            <a:r>
              <a:rPr lang="de-DE" b="0" i="0" u="none" strike="noStrike">
                <a:solidFill>
                  <a:schemeClr val="tx1"/>
                </a:solidFill>
                <a:latin typeface="+mn-lt"/>
              </a:rPr>
              <a:t>, Paige; McMillan, Collin (2018): A </a:t>
            </a:r>
            <a:r>
              <a:rPr lang="de-DE" b="0" i="0" u="none" strike="noStrike">
                <a:solidFill>
                  <a:schemeClr val="tx1"/>
                </a:solidFill>
                <a:latin typeface="+mn-lt"/>
              </a:rPr>
              <a:t>Comparison</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Program</a:t>
            </a:r>
            <a:r>
              <a:rPr lang="de-DE" b="0" i="0" u="none" strike="noStrike">
                <a:solidFill>
                  <a:schemeClr val="tx1"/>
                </a:solidFill>
                <a:latin typeface="+mn-lt"/>
              </a:rPr>
              <a:t> </a:t>
            </a:r>
            <a:r>
              <a:rPr lang="de-DE" b="0" i="0" u="none" strike="noStrike">
                <a:solidFill>
                  <a:schemeClr val="tx1"/>
                </a:solidFill>
                <a:latin typeface="+mn-lt"/>
              </a:rPr>
              <a:t>Comprehension</a:t>
            </a:r>
            <a:r>
              <a:rPr lang="de-DE" b="0" i="0" u="none" strike="noStrike">
                <a:solidFill>
                  <a:schemeClr val="tx1"/>
                </a:solidFill>
                <a:latin typeface="+mn-lt"/>
              </a:rPr>
              <a:t> </a:t>
            </a:r>
            <a:r>
              <a:rPr lang="de-DE" b="0" i="0" u="none" strike="noStrike">
                <a:solidFill>
                  <a:schemeClr val="tx1"/>
                </a:solidFill>
                <a:latin typeface="+mn-lt"/>
              </a:rPr>
              <a:t>Strategies</a:t>
            </a:r>
            <a:r>
              <a:rPr lang="de-DE" b="0" i="0" u="none" strike="noStrike">
                <a:solidFill>
                  <a:schemeClr val="tx1"/>
                </a:solidFill>
                <a:latin typeface="+mn-lt"/>
              </a:rPr>
              <a:t> </a:t>
            </a:r>
            <a:r>
              <a:rPr lang="de-DE" b="0" i="0" u="none" strike="noStrike">
                <a:solidFill>
                  <a:schemeClr val="tx1"/>
                </a:solidFill>
                <a:latin typeface="+mn-lt"/>
              </a:rPr>
              <a:t>by</a:t>
            </a:r>
            <a:r>
              <a:rPr lang="de-DE" b="0" i="0" u="none" strike="noStrike">
                <a:solidFill>
                  <a:schemeClr val="tx1"/>
                </a:solidFill>
                <a:latin typeface="+mn-lt"/>
              </a:rPr>
              <a:t> Blind and </a:t>
            </a:r>
            <a:r>
              <a:rPr lang="de-DE" b="0" i="0" u="none" strike="noStrike">
                <a:solidFill>
                  <a:schemeClr val="tx1"/>
                </a:solidFill>
                <a:latin typeface="+mn-lt"/>
              </a:rPr>
              <a:t>Sighted</a:t>
            </a:r>
            <a:r>
              <a:rPr lang="de-DE" b="0" i="0" u="none" strike="noStrike">
                <a:solidFill>
                  <a:schemeClr val="tx1"/>
                </a:solidFill>
                <a:latin typeface="+mn-lt"/>
              </a:rPr>
              <a:t> </a:t>
            </a:r>
            <a:r>
              <a:rPr lang="de-DE" b="0" i="0" u="none" strike="noStrike">
                <a:solidFill>
                  <a:schemeClr val="tx1"/>
                </a:solidFill>
                <a:latin typeface="+mn-lt"/>
              </a:rPr>
              <a:t>Programmers</a:t>
            </a:r>
            <a:r>
              <a:rPr lang="de-DE" b="0" i="0" u="none" strike="noStrike">
                <a:solidFill>
                  <a:schemeClr val="tx1"/>
                </a:solidFill>
                <a:latin typeface="+mn-lt"/>
              </a:rPr>
              <a:t>. In: </a:t>
            </a:r>
            <a:r>
              <a:rPr lang="de-DE" b="0" i="1" u="none" strike="noStrike">
                <a:solidFill>
                  <a:schemeClr val="tx1"/>
                </a:solidFill>
                <a:latin typeface="+mn-lt"/>
              </a:rPr>
              <a:t>IIEEE Trans. Software Eng. </a:t>
            </a:r>
            <a:r>
              <a:rPr lang="de-DE" b="0" i="0" u="none" strike="noStrike">
                <a:solidFill>
                  <a:schemeClr val="tx1"/>
                </a:solidFill>
                <a:latin typeface="+mn-lt"/>
              </a:rPr>
              <a:t>44 (8), S. 712–724. DOI: 10.1109/TSE.2017.2729548.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500"/>
              </a:spcBef>
              <a:spcAft>
                <a:spcPts val="500"/>
              </a:spcAft>
              <a:buNone/>
              <a:defRPr/>
            </a:pPr>
            <a:r>
              <a:rPr lang="de-DE" b="0" i="0" u="none" strike="noStrike">
                <a:solidFill>
                  <a:schemeClr val="tx1"/>
                </a:solidFill>
                <a:latin typeface="+mn-lt"/>
              </a:rPr>
              <a:t>Armaly</a:t>
            </a:r>
            <a:r>
              <a:rPr lang="de-DE" b="0" i="0" u="none" strike="noStrike">
                <a:solidFill>
                  <a:schemeClr val="tx1"/>
                </a:solidFill>
                <a:latin typeface="+mn-lt"/>
              </a:rPr>
              <a:t>, </a:t>
            </a:r>
            <a:r>
              <a:rPr lang="de-DE" b="0" i="0" u="none" strike="noStrike">
                <a:solidFill>
                  <a:schemeClr val="tx1"/>
                </a:solidFill>
                <a:latin typeface="+mn-lt"/>
              </a:rPr>
              <a:t>Ameer</a:t>
            </a:r>
            <a:r>
              <a:rPr lang="de-DE" b="0" i="0" u="none" strike="noStrike">
                <a:solidFill>
                  <a:schemeClr val="tx1"/>
                </a:solidFill>
                <a:latin typeface="+mn-lt"/>
              </a:rPr>
              <a:t>; </a:t>
            </a:r>
            <a:r>
              <a:rPr lang="de-DE" b="0" i="0" u="none" strike="noStrike">
                <a:solidFill>
                  <a:schemeClr val="tx1"/>
                </a:solidFill>
                <a:latin typeface="+mn-lt"/>
              </a:rPr>
              <a:t>Rodeghero</a:t>
            </a:r>
            <a:r>
              <a:rPr lang="de-DE" b="0" i="0" u="none" strike="noStrike">
                <a:solidFill>
                  <a:schemeClr val="tx1"/>
                </a:solidFill>
                <a:latin typeface="+mn-lt"/>
              </a:rPr>
              <a:t>, Paige; McMillan, Collin (2018): </a:t>
            </a:r>
            <a:r>
              <a:rPr lang="de-DE" b="0" i="0" u="none" strike="noStrike">
                <a:solidFill>
                  <a:schemeClr val="tx1"/>
                </a:solidFill>
                <a:latin typeface="+mn-lt"/>
              </a:rPr>
              <a:t>AudioHighlight</a:t>
            </a:r>
            <a:r>
              <a:rPr lang="de-DE" b="0" i="0" u="none" strike="noStrike">
                <a:solidFill>
                  <a:schemeClr val="tx1"/>
                </a:solidFill>
                <a:latin typeface="+mn-lt"/>
              </a:rPr>
              <a:t>: Code Skimming </a:t>
            </a:r>
            <a:r>
              <a:rPr lang="de-DE" b="0" i="0" u="none" strike="noStrike">
                <a:solidFill>
                  <a:schemeClr val="tx1"/>
                </a:solidFill>
                <a:latin typeface="+mn-lt"/>
              </a:rPr>
              <a:t>for</a:t>
            </a:r>
            <a:r>
              <a:rPr lang="de-DE" b="0" i="0" u="none" strike="noStrike">
                <a:solidFill>
                  <a:schemeClr val="tx1"/>
                </a:solidFill>
                <a:latin typeface="+mn-lt"/>
              </a:rPr>
              <a:t> Blind </a:t>
            </a:r>
            <a:r>
              <a:rPr lang="de-DE" b="0" i="0" u="none" strike="noStrike">
                <a:solidFill>
                  <a:schemeClr val="tx1"/>
                </a:solidFill>
                <a:latin typeface="+mn-lt"/>
              </a:rPr>
              <a:t>Programmers</a:t>
            </a:r>
            <a:r>
              <a:rPr lang="de-DE" b="0" i="0" u="none" strike="noStrike">
                <a:solidFill>
                  <a:schemeClr val="tx1"/>
                </a:solidFill>
                <a:latin typeface="+mn-lt"/>
              </a:rPr>
              <a:t>. In: 2018 IEEE International Conference on Software Maintenance and Evolution (ICSME). 2018 IEEE International Conference on Software Maintenance and Evolution (ICSME). Madrid, 23.09.2018 - 29.09.2018: IEEE, S. 206–216.</a:t>
            </a:r>
            <a:endParaRPr/>
          </a:p>
          <a:p>
            <a:pPr marL="0" marR="0" indent="0" algn="l">
              <a:spcBef>
                <a:spcPts val="500"/>
              </a:spcBef>
              <a:spcAft>
                <a:spcPts val="500"/>
              </a:spcAft>
              <a:buNone/>
              <a:defRPr/>
            </a:pPr>
            <a:r>
              <a:rPr lang="en-US" b="0" i="0" u="none" strike="noStrike">
                <a:solidFill>
                  <a:schemeClr val="tx1"/>
                </a:solidFill>
                <a:latin typeface="+mn-lt"/>
              </a:rPr>
              <a:t>Australian National Training Authority (2005): Adaptive and assistive technologies in e-learning. An examination of the range and functionality of currently available technology and potential areas for future development.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http://www.medialt.no/pub/utin/adaptive_and_assistive_technologies_in_elearning_report.pdf.</a:t>
            </a:r>
            <a:endParaRPr/>
          </a:p>
          <a:p>
            <a:pPr marL="0" marR="0" indent="0" algn="l">
              <a:spcBef>
                <a:spcPts val="500"/>
              </a:spcBef>
              <a:spcAft>
                <a:spcPts val="500"/>
              </a:spcAft>
              <a:buNone/>
              <a:defRPr/>
            </a:pPr>
            <a:r>
              <a:rPr lang="de-DE" b="0" i="0" u="none" strike="noStrike">
                <a:solidFill>
                  <a:schemeClr val="tx1"/>
                </a:solidFill>
                <a:latin typeface="+mn-lt"/>
              </a:rPr>
              <a:t>Baker, Catherine M.; Milne, Lauren R.; Ladner, Richard E. (2015): </a:t>
            </a:r>
            <a:r>
              <a:rPr lang="de-DE" b="0" i="0" u="none" strike="noStrike">
                <a:solidFill>
                  <a:schemeClr val="tx1"/>
                </a:solidFill>
                <a:latin typeface="+mn-lt"/>
              </a:rPr>
              <a:t>StructJumper</a:t>
            </a:r>
            <a:r>
              <a:rPr lang="de-DE" b="0" i="0" u="none" strike="noStrike">
                <a:solidFill>
                  <a:schemeClr val="tx1"/>
                </a:solidFill>
                <a:latin typeface="+mn-lt"/>
              </a:rPr>
              <a:t>: A Tool </a:t>
            </a:r>
            <a:r>
              <a:rPr lang="de-DE" b="0" i="0" u="none" strike="noStrike">
                <a:solidFill>
                  <a:schemeClr val="tx1"/>
                </a:solidFill>
                <a:latin typeface="+mn-lt"/>
              </a:rPr>
              <a:t>to</a:t>
            </a:r>
            <a:r>
              <a:rPr lang="de-DE" b="0" i="0" u="none" strike="noStrike">
                <a:solidFill>
                  <a:schemeClr val="tx1"/>
                </a:solidFill>
                <a:latin typeface="+mn-lt"/>
              </a:rPr>
              <a:t> Help Blind </a:t>
            </a:r>
            <a:r>
              <a:rPr lang="de-DE" b="0" i="0" u="none" strike="noStrike">
                <a:solidFill>
                  <a:schemeClr val="tx1"/>
                </a:solidFill>
                <a:latin typeface="+mn-lt"/>
              </a:rPr>
              <a:t>Programmers</a:t>
            </a:r>
            <a:r>
              <a:rPr lang="de-DE" b="0" i="0" u="none" strike="noStrike">
                <a:solidFill>
                  <a:schemeClr val="tx1"/>
                </a:solidFill>
                <a:latin typeface="+mn-lt"/>
              </a:rPr>
              <a:t> </a:t>
            </a:r>
            <a:r>
              <a:rPr lang="de-DE" b="0" i="0" u="none" strike="noStrike">
                <a:solidFill>
                  <a:schemeClr val="tx1"/>
                </a:solidFill>
                <a:latin typeface="+mn-lt"/>
              </a:rPr>
              <a:t>Navigate</a:t>
            </a:r>
            <a:r>
              <a:rPr lang="de-DE" b="0" i="0" u="none" strike="noStrike">
                <a:solidFill>
                  <a:schemeClr val="tx1"/>
                </a:solidFill>
                <a:latin typeface="+mn-lt"/>
              </a:rPr>
              <a:t> and </a:t>
            </a:r>
            <a:r>
              <a:rPr lang="de-DE" b="0" i="0" u="none" strike="noStrike">
                <a:solidFill>
                  <a:schemeClr val="tx1"/>
                </a:solidFill>
                <a:latin typeface="+mn-lt"/>
              </a:rPr>
              <a:t>Understand</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Structure</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Code. In: Bo </a:t>
            </a:r>
            <a:r>
              <a:rPr lang="de-DE" b="0" i="0" u="none" strike="noStrike">
                <a:solidFill>
                  <a:schemeClr val="tx1"/>
                </a:solidFill>
                <a:latin typeface="+mn-lt"/>
              </a:rPr>
              <a:t>Begole</a:t>
            </a:r>
            <a:r>
              <a:rPr lang="de-DE" b="0" i="0" u="none" strike="noStrike">
                <a:solidFill>
                  <a:schemeClr val="tx1"/>
                </a:solidFill>
                <a:latin typeface="+mn-lt"/>
              </a:rPr>
              <a:t>, </a:t>
            </a:r>
            <a:r>
              <a:rPr lang="de-DE" b="0" i="0" u="none" strike="noStrike">
                <a:solidFill>
                  <a:schemeClr val="tx1"/>
                </a:solidFill>
                <a:latin typeface="+mn-lt"/>
              </a:rPr>
              <a:t>Jinwoo</a:t>
            </a:r>
            <a:r>
              <a:rPr lang="de-DE" b="0" i="0" u="none" strike="noStrike">
                <a:solidFill>
                  <a:schemeClr val="tx1"/>
                </a:solidFill>
                <a:latin typeface="+mn-lt"/>
              </a:rPr>
              <a:t> Kim, </a:t>
            </a:r>
            <a:r>
              <a:rPr lang="de-DE" b="0" i="0" u="none" strike="noStrike">
                <a:solidFill>
                  <a:schemeClr val="tx1"/>
                </a:solidFill>
                <a:latin typeface="+mn-lt"/>
              </a:rPr>
              <a:t>Kori</a:t>
            </a:r>
            <a:r>
              <a:rPr lang="de-DE" b="0" i="0" u="none" strike="noStrike">
                <a:solidFill>
                  <a:schemeClr val="tx1"/>
                </a:solidFill>
                <a:latin typeface="+mn-lt"/>
              </a:rPr>
              <a:t> </a:t>
            </a:r>
            <a:r>
              <a:rPr lang="de-DE" b="0" i="0" u="none" strike="noStrike">
                <a:solidFill>
                  <a:schemeClr val="tx1"/>
                </a:solidFill>
                <a:latin typeface="+mn-lt"/>
              </a:rPr>
              <a:t>Inkpen</a:t>
            </a:r>
            <a:r>
              <a:rPr lang="de-DE" b="0" i="0" u="none" strike="noStrike">
                <a:solidFill>
                  <a:schemeClr val="tx1"/>
                </a:solidFill>
                <a:latin typeface="+mn-lt"/>
              </a:rPr>
              <a:t> und </a:t>
            </a:r>
            <a:r>
              <a:rPr lang="de-DE" b="0" i="0" u="none" strike="noStrike">
                <a:solidFill>
                  <a:schemeClr val="tx1"/>
                </a:solidFill>
                <a:latin typeface="+mn-lt"/>
              </a:rPr>
              <a:t>Woontack</a:t>
            </a:r>
            <a:r>
              <a:rPr lang="de-DE" b="0" i="0" u="none" strike="noStrike">
                <a:solidFill>
                  <a:schemeClr val="tx1"/>
                </a:solidFill>
                <a:latin typeface="+mn-lt"/>
              </a:rPr>
              <a:t> Woo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33rd Annual ACM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CHI '15: CHI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Seoul </a:t>
            </a:r>
            <a:r>
              <a:rPr lang="de-DE" b="0" i="0" u="none" strike="noStrike">
                <a:solidFill>
                  <a:schemeClr val="tx1"/>
                </a:solidFill>
                <a:latin typeface="+mn-lt"/>
              </a:rPr>
              <a:t>Republic</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Korea, 18 04 2015 23 04 2015. New York, NY, USA: ACM, S. 3043–3052.</a:t>
            </a:r>
            <a:endParaRPr/>
          </a:p>
          <a:p>
            <a:pPr marL="0" marR="0" indent="0" algn="l">
              <a:spcBef>
                <a:spcPts val="500"/>
              </a:spcBef>
              <a:spcAft>
                <a:spcPts val="500"/>
              </a:spcAft>
              <a:buNone/>
              <a:defRPr/>
            </a:pPr>
            <a:r>
              <a:rPr lang="de-DE" b="0" i="0" u="none" strike="noStrike">
                <a:solidFill>
                  <a:schemeClr val="tx1"/>
                </a:solidFill>
                <a:latin typeface="+mn-lt"/>
              </a:rPr>
              <a:t>Beauftragter der Bundesregierung für die Belange von Menschen mit Behinderungen (2018): Die UN-Behindertenrechtskonvention. Übereinkommen über die Rechte von Menschen mit Behinderungen. Die amtliche, gemeinsame Übersetzung von Deutschland, Österreich, Schweiz und Lichtenstein. Online verfügbar unter https://www.bmas.de/SharedDocs/Downloads/DE/Publikationen/a729-un-konvention.pdf?__blob=publicationFile&amp;v=1.</a:t>
            </a:r>
            <a:endParaRPr/>
          </a:p>
          <a:p>
            <a:pPr marL="0" marR="0" indent="0" algn="l">
              <a:spcBef>
                <a:spcPts val="500"/>
              </a:spcBef>
              <a:spcAft>
                <a:spcPts val="500"/>
              </a:spcAft>
              <a:buNone/>
              <a:defRPr/>
            </a:pPr>
            <a:r>
              <a:rPr lang="de-DE" b="0" i="0" u="none" strike="noStrike">
                <a:solidFill>
                  <a:schemeClr val="tx1"/>
                </a:solidFill>
                <a:latin typeface="+mn-lt"/>
              </a:rPr>
              <a:t>Bigham</a:t>
            </a:r>
            <a:r>
              <a:rPr lang="de-DE" b="0" i="0" u="none" strike="noStrike">
                <a:solidFill>
                  <a:schemeClr val="tx1"/>
                </a:solidFill>
                <a:latin typeface="+mn-lt"/>
              </a:rPr>
              <a:t>, Jeffrey P.; Aller, Maxwell B.; </a:t>
            </a:r>
            <a:r>
              <a:rPr lang="de-DE" b="0" i="0" u="none" strike="noStrike">
                <a:solidFill>
                  <a:schemeClr val="tx1"/>
                </a:solidFill>
                <a:latin typeface="+mn-lt"/>
              </a:rPr>
              <a:t>Brudvik</a:t>
            </a:r>
            <a:r>
              <a:rPr lang="de-DE" b="0" i="0" u="none" strike="noStrike">
                <a:solidFill>
                  <a:schemeClr val="tx1"/>
                </a:solidFill>
                <a:latin typeface="+mn-lt"/>
              </a:rPr>
              <a:t>, Jeremy T.; Leung, Jessica O.; </a:t>
            </a:r>
            <a:r>
              <a:rPr lang="de-DE" b="0" i="0" u="none" strike="noStrike">
                <a:solidFill>
                  <a:schemeClr val="tx1"/>
                </a:solidFill>
                <a:latin typeface="+mn-lt"/>
              </a:rPr>
              <a:t>Yazzolino</a:t>
            </a:r>
            <a:r>
              <a:rPr lang="de-DE" b="0" i="0" u="none" strike="noStrike">
                <a:solidFill>
                  <a:schemeClr val="tx1"/>
                </a:solidFill>
                <a:latin typeface="+mn-lt"/>
              </a:rPr>
              <a:t>, Lindsay A.; Ladner, Richard E. (2008): </a:t>
            </a:r>
            <a:r>
              <a:rPr lang="de-DE" b="0" i="0" u="none" strike="noStrike">
                <a:solidFill>
                  <a:schemeClr val="tx1"/>
                </a:solidFill>
                <a:latin typeface="+mn-lt"/>
              </a:rPr>
              <a:t>Inspiring</a:t>
            </a:r>
            <a:r>
              <a:rPr lang="de-DE" b="0" i="0" u="none" strike="noStrike">
                <a:solidFill>
                  <a:schemeClr val="tx1"/>
                </a:solidFill>
                <a:latin typeface="+mn-lt"/>
              </a:rPr>
              <a:t> blind high </a:t>
            </a:r>
            <a:r>
              <a:rPr lang="de-DE" b="0" i="0" u="none" strike="noStrike">
                <a:solidFill>
                  <a:schemeClr val="tx1"/>
                </a:solidFill>
                <a:latin typeface="+mn-lt"/>
              </a:rPr>
              <a:t>school</a:t>
            </a:r>
            <a:r>
              <a:rPr lang="de-DE" b="0" i="0" u="none" strike="noStrike">
                <a:solidFill>
                  <a:schemeClr val="tx1"/>
                </a:solidFill>
                <a:latin typeface="+mn-lt"/>
              </a:rPr>
              <a:t> </a:t>
            </a:r>
            <a:r>
              <a:rPr lang="de-DE" b="0" i="0" u="none" strike="noStrike">
                <a:solidFill>
                  <a:schemeClr val="tx1"/>
                </a:solidFill>
                <a:latin typeface="+mn-lt"/>
              </a:rPr>
              <a:t>students</a:t>
            </a:r>
            <a:r>
              <a:rPr lang="de-DE" b="0" i="0" u="none" strike="noStrike">
                <a:solidFill>
                  <a:schemeClr val="tx1"/>
                </a:solidFill>
                <a:latin typeface="+mn-lt"/>
              </a:rPr>
              <a:t> </a:t>
            </a:r>
            <a:r>
              <a:rPr lang="de-DE" b="0" i="0" u="none" strike="noStrike">
                <a:solidFill>
                  <a:schemeClr val="tx1"/>
                </a:solidFill>
                <a:latin typeface="+mn-lt"/>
              </a:rPr>
              <a:t>to</a:t>
            </a:r>
            <a:r>
              <a:rPr lang="de-DE" b="0" i="0" u="none" strike="noStrike">
                <a:solidFill>
                  <a:schemeClr val="tx1"/>
                </a:solidFill>
                <a:latin typeface="+mn-lt"/>
              </a:rPr>
              <a:t> </a:t>
            </a:r>
            <a:r>
              <a:rPr lang="de-DE" b="0" i="0" u="none" strike="noStrike">
                <a:solidFill>
                  <a:schemeClr val="tx1"/>
                </a:solidFill>
                <a:latin typeface="+mn-lt"/>
              </a:rPr>
              <a:t>pursue</a:t>
            </a:r>
            <a:r>
              <a:rPr lang="de-DE" b="0" i="0" u="none" strike="noStrike">
                <a:solidFill>
                  <a:schemeClr val="tx1"/>
                </a:solidFill>
                <a:latin typeface="+mn-lt"/>
              </a:rPr>
              <a:t> </a:t>
            </a:r>
            <a:r>
              <a:rPr lang="de-DE" b="0" i="0" u="none" strike="noStrike">
                <a:solidFill>
                  <a:schemeClr val="tx1"/>
                </a:solidFill>
                <a:latin typeface="+mn-lt"/>
              </a:rPr>
              <a:t>computer</a:t>
            </a:r>
            <a:r>
              <a:rPr lang="de-DE" b="0" i="0" u="none" strike="noStrike">
                <a:solidFill>
                  <a:schemeClr val="tx1"/>
                </a:solidFill>
                <a:latin typeface="+mn-lt"/>
              </a:rPr>
              <a:t> </a:t>
            </a:r>
            <a:r>
              <a:rPr lang="de-DE" b="0" i="0" u="none" strike="noStrike">
                <a:solidFill>
                  <a:schemeClr val="tx1"/>
                </a:solidFill>
                <a:latin typeface="+mn-lt"/>
              </a:rPr>
              <a:t>science</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instant </a:t>
            </a:r>
            <a:r>
              <a:rPr lang="de-DE" b="0" i="0" u="none" strike="noStrike">
                <a:solidFill>
                  <a:schemeClr val="tx1"/>
                </a:solidFill>
                <a:latin typeface="+mn-lt"/>
              </a:rPr>
              <a:t>messaging</a:t>
            </a:r>
            <a:r>
              <a:rPr lang="de-DE" b="0" i="0" u="none" strike="noStrike">
                <a:solidFill>
                  <a:schemeClr val="tx1"/>
                </a:solidFill>
                <a:latin typeface="+mn-lt"/>
              </a:rPr>
              <a:t> </a:t>
            </a:r>
            <a:r>
              <a:rPr lang="de-DE" b="0" i="0" u="none" strike="noStrike">
                <a:solidFill>
                  <a:schemeClr val="tx1"/>
                </a:solidFill>
                <a:latin typeface="+mn-lt"/>
              </a:rPr>
              <a:t>chatbots</a:t>
            </a:r>
            <a:r>
              <a:rPr lang="de-DE" b="0" i="0" u="none" strike="noStrike">
                <a:solidFill>
                  <a:schemeClr val="tx1"/>
                </a:solidFill>
                <a:latin typeface="+mn-lt"/>
              </a:rPr>
              <a:t>. In: </a:t>
            </a:r>
            <a:r>
              <a:rPr lang="de-DE" b="0" i="1" u="none" strike="noStrike">
                <a:solidFill>
                  <a:schemeClr val="tx1"/>
                </a:solidFill>
                <a:latin typeface="+mn-lt"/>
              </a:rPr>
              <a:t>SIGCSE Bull. </a:t>
            </a:r>
            <a:r>
              <a:rPr lang="de-DE" b="0" i="0" u="none" strike="noStrike">
                <a:solidFill>
                  <a:schemeClr val="tx1"/>
                </a:solidFill>
                <a:latin typeface="+mn-lt"/>
              </a:rPr>
              <a:t>40 (1), S. 449–453. DOI: 10.1145/1352322.1352287.</a:t>
            </a:r>
            <a:endParaRPr/>
          </a:p>
          <a:p>
            <a:pPr marL="0" marR="0" indent="0" algn="l">
              <a:spcBef>
                <a:spcPts val="500"/>
              </a:spcBef>
              <a:spcAft>
                <a:spcPts val="500"/>
              </a:spcAft>
              <a:buNone/>
              <a:defRPr/>
            </a:pPr>
            <a:r>
              <a:rPr lang="en-US" b="0" i="0" u="none" strike="noStrike">
                <a:solidFill>
                  <a:schemeClr val="tx1"/>
                </a:solidFill>
                <a:latin typeface="+mn-lt"/>
              </a:rPr>
              <a:t>Brookshire, Robert G. (2006): Teaching UML Database Modeling to Visually Impaired Students. In: </a:t>
            </a:r>
            <a:r>
              <a:rPr lang="en-US" b="0" i="1" u="none" strike="noStrike">
                <a:solidFill>
                  <a:schemeClr val="tx1"/>
                </a:solidFill>
                <a:latin typeface="+mn-lt"/>
              </a:rPr>
              <a:t>IIS </a:t>
            </a:r>
            <a:r>
              <a:rPr lang="en-US" b="0" i="0" u="none" strike="noStrike">
                <a:solidFill>
                  <a:schemeClr val="tx1"/>
                </a:solidFill>
                <a:latin typeface="+mn-lt"/>
              </a:rPr>
              <a:t>(VII, 1), S. 98–101. DOI: 10.48009/1_iis_2006_98-101.</a:t>
            </a:r>
            <a:endParaRPr lang="en-US">
              <a:solidFill>
                <a:schemeClr val="tx1"/>
              </a:solidFill>
              <a:latin typeface="+mn-lt"/>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500"/>
              </a:spcBef>
              <a:spcAft>
                <a:spcPts val="500"/>
              </a:spcAft>
              <a:buNone/>
              <a:defRPr/>
            </a:pPr>
            <a:r>
              <a:rPr lang="de-DE" b="0" i="0" u="none" strike="noStrike">
                <a:solidFill>
                  <a:schemeClr val="tx1"/>
                </a:solidFill>
                <a:latin typeface="+mn-lt"/>
              </a:rPr>
              <a:t>Budde, Jürgen (2018): Erziehungswissenschaftliche Perspektiven auf Inklusion und Intersektionalität. In: Tanja Sturm und Monika Wagner-Willi (</a:t>
            </a:r>
            <a:r>
              <a:rPr lang="de-DE" b="0" i="0" u="none" strike="noStrike">
                <a:solidFill>
                  <a:schemeClr val="tx1"/>
                </a:solidFill>
                <a:latin typeface="+mn-lt"/>
              </a:rPr>
              <a:t>Hg</a:t>
            </a:r>
            <a:r>
              <a:rPr lang="de-DE" b="0" i="0" u="none" strike="noStrike">
                <a:solidFill>
                  <a:schemeClr val="tx1"/>
                </a:solidFill>
                <a:latin typeface="+mn-lt"/>
              </a:rPr>
              <a:t>.): Handbuch schulische Inklusion. Stuttgart, Deutschland: </a:t>
            </a:r>
            <a:r>
              <a:rPr lang="de-DE" b="0" i="0" u="none" strike="noStrike">
                <a:solidFill>
                  <a:schemeClr val="tx1"/>
                </a:solidFill>
                <a:latin typeface="+mn-lt"/>
              </a:rPr>
              <a:t>utb</a:t>
            </a:r>
            <a:r>
              <a:rPr lang="de-DE" b="0" i="0" u="none" strike="noStrike">
                <a:solidFill>
                  <a:schemeClr val="tx1"/>
                </a:solidFill>
                <a:latin typeface="+mn-lt"/>
              </a:rPr>
              <a:t> GmbH, S. 44–59.</a:t>
            </a:r>
            <a:endParaRPr/>
          </a:p>
          <a:p>
            <a:pPr marL="0" indent="0">
              <a:spcBef>
                <a:spcPts val="500"/>
              </a:spcBef>
              <a:spcAft>
                <a:spcPts val="500"/>
              </a:spcAft>
              <a:buNone/>
              <a:defRPr/>
            </a:pPr>
            <a:r>
              <a:rPr lang="en-US" b="0" i="0" u="none" strike="noStrike">
                <a:solidFill>
                  <a:schemeClr val="tx1"/>
                </a:solidFill>
                <a:latin typeface="+mn-lt"/>
              </a:rPr>
              <a:t>Burgstahler</a:t>
            </a:r>
            <a:r>
              <a:rPr lang="en-US" b="0" i="0" u="none" strike="noStrike">
                <a:solidFill>
                  <a:schemeClr val="tx1"/>
                </a:solidFill>
                <a:latin typeface="+mn-lt"/>
              </a:rPr>
              <a:t>, Sheryl (2011): Universal Design. In: </a:t>
            </a:r>
            <a:r>
              <a:rPr lang="en-US" b="0" i="1" u="none" strike="noStrike">
                <a:solidFill>
                  <a:schemeClr val="tx1"/>
                </a:solidFill>
                <a:latin typeface="+mn-lt"/>
              </a:rPr>
              <a:t>ACM Trans. </a:t>
            </a:r>
            <a:r>
              <a:rPr lang="en-US" b="0" i="1" u="none" strike="noStrike">
                <a:solidFill>
                  <a:schemeClr val="tx1"/>
                </a:solidFill>
                <a:latin typeface="+mn-lt"/>
              </a:rPr>
              <a:t>Comput</a:t>
            </a:r>
            <a:r>
              <a:rPr lang="en-US" b="0" i="1" u="none" strike="noStrike">
                <a:solidFill>
                  <a:schemeClr val="tx1"/>
                </a:solidFill>
                <a:latin typeface="+mn-lt"/>
              </a:rPr>
              <a:t>. Educ. </a:t>
            </a:r>
            <a:r>
              <a:rPr lang="en-US" b="0" i="0" u="none" strike="noStrike">
                <a:solidFill>
                  <a:schemeClr val="tx1"/>
                </a:solidFill>
                <a:latin typeface="+mn-lt"/>
              </a:rPr>
              <a:t>11 (3), S. 1–17. DOI: 10.1145/2037276.2037283.</a:t>
            </a:r>
            <a:endParaRPr lang="de-DE">
              <a:solidFill>
                <a:schemeClr val="tx1"/>
              </a:solidFill>
              <a:latin typeface="+mn-lt"/>
            </a:endParaRPr>
          </a:p>
          <a:p>
            <a:pPr marL="0" marR="0" indent="0" algn="l">
              <a:spcBef>
                <a:spcPts val="500"/>
              </a:spcBef>
              <a:spcAft>
                <a:spcPts val="500"/>
              </a:spcAft>
              <a:buNone/>
              <a:defRPr/>
            </a:pPr>
            <a:r>
              <a:rPr lang="en-US" b="0" i="0" u="none" strike="noStrike">
                <a:solidFill>
                  <a:schemeClr val="tx1"/>
                </a:solidFill>
                <a:latin typeface="+mn-lt"/>
              </a:rPr>
              <a:t>Burgstahler</a:t>
            </a:r>
            <a:r>
              <a:rPr lang="en-US" b="0" i="0" u="none" strike="noStrike">
                <a:solidFill>
                  <a:schemeClr val="tx1"/>
                </a:solidFill>
                <a:latin typeface="+mn-lt"/>
              </a:rPr>
              <a:t>, Sheryl (2020): Equal Access: Universal Design of Instruction. DO-IT.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https://www.washington.edu/doit/sites/default/files/atoms/files/EA_Instruction_5_28_20_0.pdf.</a:t>
            </a:r>
            <a:endParaRPr/>
          </a:p>
          <a:p>
            <a:pPr marL="0" marR="0" indent="0" algn="l">
              <a:spcBef>
                <a:spcPts val="500"/>
              </a:spcBef>
              <a:spcAft>
                <a:spcPts val="500"/>
              </a:spcAft>
              <a:buNone/>
              <a:defRPr/>
            </a:pPr>
            <a:r>
              <a:rPr lang="de-DE" b="0" i="0" u="none" strike="noStrike">
                <a:solidFill>
                  <a:schemeClr val="tx1"/>
                </a:solidFill>
                <a:latin typeface="+mn-lt"/>
              </a:rPr>
              <a:t>Calder, Matt; Cohen, Robert F.; </a:t>
            </a:r>
            <a:r>
              <a:rPr lang="de-DE" b="0" i="0" u="none" strike="noStrike">
                <a:solidFill>
                  <a:schemeClr val="tx1"/>
                </a:solidFill>
                <a:latin typeface="+mn-lt"/>
              </a:rPr>
              <a:t>Lanzoni</a:t>
            </a:r>
            <a:r>
              <a:rPr lang="de-DE" b="0" i="0" u="none" strike="noStrike">
                <a:solidFill>
                  <a:schemeClr val="tx1"/>
                </a:solidFill>
                <a:latin typeface="+mn-lt"/>
              </a:rPr>
              <a:t>, Jessica; Landry, Neal; </a:t>
            </a:r>
            <a:r>
              <a:rPr lang="de-DE" b="0" i="0" u="none" strike="noStrike">
                <a:solidFill>
                  <a:schemeClr val="tx1"/>
                </a:solidFill>
                <a:latin typeface="+mn-lt"/>
              </a:rPr>
              <a:t>Skaff</a:t>
            </a:r>
            <a:r>
              <a:rPr lang="de-DE" b="0" i="0" u="none" strike="noStrike">
                <a:solidFill>
                  <a:schemeClr val="tx1"/>
                </a:solidFill>
                <a:latin typeface="+mn-lt"/>
              </a:rPr>
              <a:t>, Joelle (2007): Teaching </a:t>
            </a:r>
            <a:r>
              <a:rPr lang="de-DE" b="0" i="0" u="none" strike="noStrike">
                <a:solidFill>
                  <a:schemeClr val="tx1"/>
                </a:solidFill>
                <a:latin typeface="+mn-lt"/>
              </a:rPr>
              <a:t>data</a:t>
            </a:r>
            <a:r>
              <a:rPr lang="de-DE" b="0" i="0" u="none" strike="noStrike">
                <a:solidFill>
                  <a:schemeClr val="tx1"/>
                </a:solidFill>
                <a:latin typeface="+mn-lt"/>
              </a:rPr>
              <a:t> </a:t>
            </a:r>
            <a:r>
              <a:rPr lang="de-DE" b="0" i="0" u="none" strike="noStrike">
                <a:solidFill>
                  <a:schemeClr val="tx1"/>
                </a:solidFill>
                <a:latin typeface="+mn-lt"/>
              </a:rPr>
              <a:t>structures</a:t>
            </a:r>
            <a:r>
              <a:rPr lang="de-DE" b="0" i="0" u="none" strike="noStrike">
                <a:solidFill>
                  <a:schemeClr val="tx1"/>
                </a:solidFill>
                <a:latin typeface="+mn-lt"/>
              </a:rPr>
              <a:t> </a:t>
            </a:r>
            <a:r>
              <a:rPr lang="de-DE" b="0" i="0" u="none" strike="noStrike">
                <a:solidFill>
                  <a:schemeClr val="tx1"/>
                </a:solidFill>
                <a:latin typeface="+mn-lt"/>
              </a:rPr>
              <a:t>to</a:t>
            </a:r>
            <a:r>
              <a:rPr lang="de-DE" b="0" i="0" u="none" strike="noStrike">
                <a:solidFill>
                  <a:schemeClr val="tx1"/>
                </a:solidFill>
                <a:latin typeface="+mn-lt"/>
              </a:rPr>
              <a:t> </a:t>
            </a:r>
            <a:r>
              <a:rPr lang="de-DE" b="0" i="0" u="none" strike="noStrike">
                <a:solidFill>
                  <a:schemeClr val="tx1"/>
                </a:solidFill>
                <a:latin typeface="+mn-lt"/>
              </a:rPr>
              <a:t>students</a:t>
            </a:r>
            <a:r>
              <a:rPr lang="de-DE" b="0" i="0" u="none" strike="noStrike">
                <a:solidFill>
                  <a:schemeClr val="tx1"/>
                </a:solidFill>
                <a:latin typeface="+mn-lt"/>
              </a:rPr>
              <a:t> </a:t>
            </a:r>
            <a:r>
              <a:rPr lang="de-DE" b="0" i="0" u="none" strike="noStrike">
                <a:solidFill>
                  <a:schemeClr val="tx1"/>
                </a:solidFill>
                <a:latin typeface="+mn-lt"/>
              </a:rPr>
              <a:t>who</a:t>
            </a:r>
            <a:r>
              <a:rPr lang="de-DE" b="0" i="0" u="none" strike="noStrike">
                <a:solidFill>
                  <a:schemeClr val="tx1"/>
                </a:solidFill>
                <a:latin typeface="+mn-lt"/>
              </a:rPr>
              <a:t> </a:t>
            </a:r>
            <a:r>
              <a:rPr lang="de-DE" b="0" i="0" u="none" strike="noStrike">
                <a:solidFill>
                  <a:schemeClr val="tx1"/>
                </a:solidFill>
                <a:latin typeface="+mn-lt"/>
              </a:rPr>
              <a:t>are</a:t>
            </a:r>
            <a:r>
              <a:rPr lang="de-DE" b="0" i="0" u="none" strike="noStrike">
                <a:solidFill>
                  <a:schemeClr val="tx1"/>
                </a:solidFill>
                <a:latin typeface="+mn-lt"/>
              </a:rPr>
              <a:t> blind. In: </a:t>
            </a:r>
            <a:r>
              <a:rPr lang="de-DE" b="0" i="1" u="none" strike="noStrike">
                <a:solidFill>
                  <a:schemeClr val="tx1"/>
                </a:solidFill>
                <a:latin typeface="+mn-lt"/>
              </a:rPr>
              <a:t>SIGCSE Bull. </a:t>
            </a:r>
            <a:r>
              <a:rPr lang="de-DE" b="0" i="0" u="none" strike="noStrike">
                <a:solidFill>
                  <a:schemeClr val="tx1"/>
                </a:solidFill>
                <a:latin typeface="+mn-lt"/>
              </a:rPr>
              <a:t>39 (3), S. 87–90. DOI: 10.1145/1269900.1268811.</a:t>
            </a:r>
            <a:endParaRPr/>
          </a:p>
          <a:p>
            <a:pPr marL="0" marR="0" indent="0" algn="l">
              <a:spcBef>
                <a:spcPts val="500"/>
              </a:spcBef>
              <a:spcAft>
                <a:spcPts val="500"/>
              </a:spcAft>
              <a:buNone/>
              <a:defRPr/>
            </a:pPr>
            <a:r>
              <a:rPr lang="de-DE" b="0" i="0" u="none" strike="noStrike">
                <a:solidFill>
                  <a:schemeClr val="tx1"/>
                </a:solidFill>
                <a:latin typeface="+mn-lt"/>
              </a:rPr>
              <a:t>Capovilla</a:t>
            </a:r>
            <a:r>
              <a:rPr lang="de-DE" b="0" i="0" u="none" strike="noStrike">
                <a:solidFill>
                  <a:schemeClr val="tx1"/>
                </a:solidFill>
                <a:latin typeface="+mn-lt"/>
              </a:rPr>
              <a:t>, Dino J. (2015): Inklusion in der Informatischen Bildung am Beispiel von Menschen mit Sehschädigung. Dissertation. Technische Universität München. TUM School </a:t>
            </a:r>
            <a:r>
              <a:rPr lang="de-DE" b="0" i="0" u="none" strike="noStrike">
                <a:solidFill>
                  <a:schemeClr val="tx1"/>
                </a:solidFill>
                <a:latin typeface="+mn-lt"/>
              </a:rPr>
              <a:t>of</a:t>
            </a:r>
            <a:r>
              <a:rPr lang="de-DE" b="0" i="0" u="none" strike="noStrike">
                <a:solidFill>
                  <a:schemeClr val="tx1"/>
                </a:solidFill>
                <a:latin typeface="+mn-lt"/>
              </a:rPr>
              <a:t> Education. Online verfügbar unter https://mediatum.ub.tum.de/doc/1245698/1245698.pdf.</a:t>
            </a:r>
            <a:endParaRPr/>
          </a:p>
          <a:p>
            <a:pPr marL="0" marR="0" indent="0" algn="l">
              <a:spcBef>
                <a:spcPts val="500"/>
              </a:spcBef>
              <a:spcAft>
                <a:spcPts val="500"/>
              </a:spcAft>
              <a:buNone/>
              <a:defRPr/>
            </a:pPr>
            <a:r>
              <a:rPr lang="de-DE" b="0" i="0" u="none" strike="noStrike">
                <a:solidFill>
                  <a:schemeClr val="tx1"/>
                </a:solidFill>
                <a:latin typeface="+mn-lt"/>
              </a:rPr>
              <a:t>Capovilla</a:t>
            </a:r>
            <a:r>
              <a:rPr lang="de-DE" b="0" i="0" u="none" strike="noStrike">
                <a:solidFill>
                  <a:schemeClr val="tx1"/>
                </a:solidFill>
                <a:latin typeface="+mn-lt"/>
              </a:rPr>
              <a:t>, Dino J. (2022): Inklusion und Informatikunterricht. Perspektiven aus der Pädagogik bei Sehbeeinträchtigten, 2022.</a:t>
            </a:r>
            <a:endParaRPr/>
          </a:p>
          <a:p>
            <a:pPr marL="0" marR="0" indent="0" algn="l">
              <a:spcBef>
                <a:spcPts val="500"/>
              </a:spcBef>
              <a:spcAft>
                <a:spcPts val="500"/>
              </a:spcAft>
              <a:buNone/>
              <a:defRPr/>
            </a:pPr>
            <a:r>
              <a:rPr lang="de-DE" b="0" i="0" u="none" strike="noStrike">
                <a:solidFill>
                  <a:schemeClr val="tx1"/>
                </a:solidFill>
                <a:latin typeface="+mn-lt"/>
              </a:rPr>
              <a:t>Caraco</a:t>
            </a:r>
            <a:r>
              <a:rPr lang="de-DE" b="0" i="0" u="none" strike="noStrike">
                <a:solidFill>
                  <a:schemeClr val="tx1"/>
                </a:solidFill>
                <a:latin typeface="+mn-lt"/>
              </a:rPr>
              <a:t>, Logan B.; Deibel, Sebastian; Ma, </a:t>
            </a:r>
            <a:r>
              <a:rPr lang="de-DE" b="0" i="0" u="none" strike="noStrike">
                <a:solidFill>
                  <a:schemeClr val="tx1"/>
                </a:solidFill>
                <a:latin typeface="+mn-lt"/>
              </a:rPr>
              <a:t>Yufan</a:t>
            </a:r>
            <a:r>
              <a:rPr lang="de-DE" b="0" i="0" u="none" strike="noStrike">
                <a:solidFill>
                  <a:schemeClr val="tx1"/>
                </a:solidFill>
                <a:latin typeface="+mn-lt"/>
              </a:rPr>
              <a:t>; Milne, Lauren R. (2019): Making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Blockly</a:t>
            </a:r>
            <a:r>
              <a:rPr lang="de-DE" b="0" i="0" u="none" strike="noStrike">
                <a:solidFill>
                  <a:schemeClr val="tx1"/>
                </a:solidFill>
                <a:latin typeface="+mn-lt"/>
              </a:rPr>
              <a:t> Library </a:t>
            </a:r>
            <a:r>
              <a:rPr lang="de-DE" b="0" i="0" u="none" strike="noStrike">
                <a:solidFill>
                  <a:schemeClr val="tx1"/>
                </a:solidFill>
                <a:latin typeface="+mn-lt"/>
              </a:rPr>
              <a:t>Accessible</a:t>
            </a:r>
            <a:r>
              <a:rPr lang="de-DE" b="0" i="0" u="none" strike="noStrike">
                <a:solidFill>
                  <a:schemeClr val="tx1"/>
                </a:solidFill>
                <a:latin typeface="+mn-lt"/>
              </a:rPr>
              <a:t> via Touchscreen. In: Jeffrey P. </a:t>
            </a:r>
            <a:r>
              <a:rPr lang="de-DE" b="0" i="0" u="none" strike="noStrike">
                <a:solidFill>
                  <a:schemeClr val="tx1"/>
                </a:solidFill>
                <a:latin typeface="+mn-lt"/>
              </a:rPr>
              <a:t>Bigham</a:t>
            </a:r>
            <a:r>
              <a:rPr lang="de-DE" b="0" i="0" u="none" strike="noStrike">
                <a:solidFill>
                  <a:schemeClr val="tx1"/>
                </a:solidFill>
                <a:latin typeface="+mn-lt"/>
              </a:rPr>
              <a:t>, </a:t>
            </a:r>
            <a:r>
              <a:rPr lang="de-DE" b="0" i="0" u="none" strike="noStrike">
                <a:solidFill>
                  <a:schemeClr val="tx1"/>
                </a:solidFill>
                <a:latin typeface="+mn-lt"/>
              </a:rPr>
              <a:t>Shiri</a:t>
            </a:r>
            <a:r>
              <a:rPr lang="de-DE" b="0" i="0" u="none" strike="noStrike">
                <a:solidFill>
                  <a:schemeClr val="tx1"/>
                </a:solidFill>
                <a:latin typeface="+mn-lt"/>
              </a:rPr>
              <a:t> </a:t>
            </a:r>
            <a:r>
              <a:rPr lang="de-DE" b="0" i="0" u="none" strike="noStrike">
                <a:solidFill>
                  <a:schemeClr val="tx1"/>
                </a:solidFill>
                <a:latin typeface="+mn-lt"/>
              </a:rPr>
              <a:t>Azenkot</a:t>
            </a:r>
            <a:r>
              <a:rPr lang="de-DE" b="0" i="0" u="none" strike="noStrike">
                <a:solidFill>
                  <a:schemeClr val="tx1"/>
                </a:solidFill>
                <a:latin typeface="+mn-lt"/>
              </a:rPr>
              <a:t> und Shaun K. Kane (</a:t>
            </a:r>
            <a:r>
              <a:rPr lang="de-DE" b="0" i="0" u="none" strike="noStrike">
                <a:solidFill>
                  <a:schemeClr val="tx1"/>
                </a:solidFill>
                <a:latin typeface="+mn-lt"/>
              </a:rPr>
              <a:t>Hg</a:t>
            </a:r>
            <a:r>
              <a:rPr lang="de-DE" b="0" i="0" u="none" strike="noStrike">
                <a:solidFill>
                  <a:schemeClr val="tx1"/>
                </a:solidFill>
                <a:latin typeface="+mn-lt"/>
              </a:rPr>
              <a:t>.): The 21st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'19: The 21st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Pittsburgh PA USA, 28 10 2019 30 10 2019. New York, NY, USA: ACM, S. 648–650.</a:t>
            </a:r>
            <a:endParaRPr/>
          </a:p>
          <a:p>
            <a:pPr marL="0" marR="0" indent="0" algn="l">
              <a:spcBef>
                <a:spcPts val="500"/>
              </a:spcBef>
              <a:spcAft>
                <a:spcPts val="500"/>
              </a:spcAft>
              <a:buNone/>
              <a:defRPr/>
            </a:pPr>
            <a:r>
              <a:rPr lang="de-DE" b="0" i="0" u="none" strike="noStrike">
                <a:solidFill>
                  <a:schemeClr val="tx1"/>
                </a:solidFill>
                <a:latin typeface="+mn-lt"/>
              </a:rPr>
              <a:t>CAST (2011): Universal Design </a:t>
            </a:r>
            <a:r>
              <a:rPr lang="de-DE" b="0" i="0" u="none" strike="noStrike">
                <a:solidFill>
                  <a:schemeClr val="tx1"/>
                </a:solidFill>
                <a:latin typeface="+mn-lt"/>
              </a:rPr>
              <a:t>for</a:t>
            </a:r>
            <a:r>
              <a:rPr lang="de-DE" b="0" i="0" u="none" strike="noStrike">
                <a:solidFill>
                  <a:schemeClr val="tx1"/>
                </a:solidFill>
                <a:latin typeface="+mn-lt"/>
              </a:rPr>
              <a:t> Learning (UDL) Guidelines: </a:t>
            </a:r>
            <a:r>
              <a:rPr lang="de-DE" b="0" i="0" u="none" strike="noStrike">
                <a:solidFill>
                  <a:schemeClr val="tx1"/>
                </a:solidFill>
                <a:latin typeface="+mn-lt"/>
              </a:rPr>
              <a:t>Full</a:t>
            </a:r>
            <a:r>
              <a:rPr lang="de-DE" b="0" i="0" u="none" strike="noStrike">
                <a:solidFill>
                  <a:schemeClr val="tx1"/>
                </a:solidFill>
                <a:latin typeface="+mn-lt"/>
              </a:rPr>
              <a:t>-Text </a:t>
            </a:r>
            <a:r>
              <a:rPr lang="de-DE" b="0" i="0" u="none" strike="noStrike">
                <a:solidFill>
                  <a:schemeClr val="tx1"/>
                </a:solidFill>
                <a:latin typeface="+mn-lt"/>
              </a:rPr>
              <a:t>Representation</a:t>
            </a:r>
            <a:r>
              <a:rPr lang="de-DE" b="0" i="0" u="none" strike="noStrike">
                <a:solidFill>
                  <a:schemeClr val="tx1"/>
                </a:solidFill>
                <a:latin typeface="+mn-lt"/>
              </a:rPr>
              <a:t>. Version 2.0. Wakefield. Online verfügbar unter https://wvde.state.wv.us/osp/UDL/4.%20Guidelines%202.0.pdf.</a:t>
            </a:r>
            <a:endParaRPr/>
          </a:p>
          <a:p>
            <a:pPr marL="0" marR="0" indent="0" algn="l">
              <a:spcBef>
                <a:spcPts val="500"/>
              </a:spcBef>
              <a:spcAft>
                <a:spcPts val="500"/>
              </a:spcAft>
              <a:buNone/>
              <a:defRPr/>
            </a:pPr>
            <a:r>
              <a:rPr lang="de-DE" b="0" i="0" u="none" strike="noStrike">
                <a:solidFill>
                  <a:schemeClr val="tx1"/>
                </a:solidFill>
                <a:latin typeface="+mn-lt"/>
              </a:rPr>
              <a:t>CAST (2018): Universal Design </a:t>
            </a:r>
            <a:r>
              <a:rPr lang="de-DE" b="0" i="0" u="none" strike="noStrike">
                <a:solidFill>
                  <a:schemeClr val="tx1"/>
                </a:solidFill>
                <a:latin typeface="+mn-lt"/>
              </a:rPr>
              <a:t>for</a:t>
            </a:r>
            <a:r>
              <a:rPr lang="de-DE" b="0" i="0" u="none" strike="noStrike">
                <a:solidFill>
                  <a:schemeClr val="tx1"/>
                </a:solidFill>
                <a:latin typeface="+mn-lt"/>
              </a:rPr>
              <a:t> Learning Guidelines </a:t>
            </a:r>
            <a:r>
              <a:rPr lang="de-DE" b="0" i="0" u="none" strike="noStrike">
                <a:solidFill>
                  <a:schemeClr val="tx1"/>
                </a:solidFill>
                <a:latin typeface="+mn-lt"/>
              </a:rPr>
              <a:t>version</a:t>
            </a:r>
            <a:r>
              <a:rPr lang="de-DE" b="0" i="0" u="none" strike="noStrike">
                <a:solidFill>
                  <a:schemeClr val="tx1"/>
                </a:solidFill>
                <a:latin typeface="+mn-lt"/>
              </a:rPr>
              <a:t> 2.2. Online verfügbar unter http://udlguidelines.cast.org.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300"/>
              </a:spcBef>
              <a:spcAft>
                <a:spcPts val="300"/>
              </a:spcAft>
              <a:buNone/>
              <a:defRPr/>
            </a:pPr>
            <a:r>
              <a:rPr lang="en-US" b="0" i="0" u="none" strike="noStrike">
                <a:solidFill>
                  <a:schemeClr val="tx1"/>
                </a:solidFill>
                <a:latin typeface="+mn-lt"/>
              </a:rPr>
              <a:t>CEEDAR Center (2015): Universal Design for Learning Anchor Presentation. Anchor Presentation Facilitator’s Guide.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https://ceedar.education.ufl.edu/wp-content/uploads/2015/05/UDL-Facilitation-Guide.pdf.</a:t>
            </a:r>
            <a:endParaRPr/>
          </a:p>
          <a:p>
            <a:pPr marL="0" indent="0">
              <a:spcBef>
                <a:spcPts val="300"/>
              </a:spcBef>
              <a:spcAft>
                <a:spcPts val="300"/>
              </a:spcAft>
              <a:buNone/>
              <a:defRPr/>
            </a:pPr>
            <a:r>
              <a:rPr lang="de-DE" b="0" i="0" u="none" strike="noStrike">
                <a:solidFill>
                  <a:schemeClr val="tx1"/>
                </a:solidFill>
                <a:latin typeface="+mn-lt"/>
              </a:rPr>
              <a:t>Cheong, Christopher (2010): 'Coding </a:t>
            </a:r>
            <a:r>
              <a:rPr lang="de-DE" b="0" i="0" u="none" strike="noStrike">
                <a:solidFill>
                  <a:schemeClr val="tx1"/>
                </a:solidFill>
                <a:latin typeface="+mn-lt"/>
              </a:rPr>
              <a:t>without</a:t>
            </a:r>
            <a:r>
              <a:rPr lang="de-DE" b="0" i="0" u="none" strike="noStrike">
                <a:solidFill>
                  <a:schemeClr val="tx1"/>
                </a:solidFill>
                <a:latin typeface="+mn-lt"/>
              </a:rPr>
              <a:t> </a:t>
            </a:r>
            <a:r>
              <a:rPr lang="de-DE" b="0" i="0" u="none" strike="noStrike">
                <a:solidFill>
                  <a:schemeClr val="tx1"/>
                </a:solidFill>
                <a:latin typeface="+mn-lt"/>
              </a:rPr>
              <a:t>sight</a:t>
            </a:r>
            <a:r>
              <a:rPr lang="de-DE" b="0" i="0" u="none" strike="noStrike">
                <a:solidFill>
                  <a:schemeClr val="tx1"/>
                </a:solidFill>
                <a:latin typeface="+mn-lt"/>
              </a:rPr>
              <a:t>: Teaching </a:t>
            </a:r>
            <a:r>
              <a:rPr lang="de-DE" b="0" i="0" u="none" strike="noStrike">
                <a:solidFill>
                  <a:schemeClr val="tx1"/>
                </a:solidFill>
                <a:latin typeface="+mn-lt"/>
              </a:rPr>
              <a:t>object-oriented</a:t>
            </a:r>
            <a:r>
              <a:rPr lang="de-DE" b="0" i="0" u="none" strike="noStrike">
                <a:solidFill>
                  <a:schemeClr val="tx1"/>
                </a:solidFill>
                <a:latin typeface="+mn-lt"/>
              </a:rPr>
              <a:t> </a:t>
            </a:r>
            <a:r>
              <a:rPr lang="de-DE" b="0" i="0" u="none" strike="noStrike">
                <a:solidFill>
                  <a:schemeClr val="tx1"/>
                </a:solidFill>
                <a:latin typeface="+mn-lt"/>
              </a:rPr>
              <a:t>java</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to</a:t>
            </a:r>
            <a:r>
              <a:rPr lang="de-DE" b="0" i="0" u="none" strike="noStrike">
                <a:solidFill>
                  <a:schemeClr val="tx1"/>
                </a:solidFill>
                <a:latin typeface="+mn-lt"/>
              </a:rPr>
              <a:t> a blind </a:t>
            </a:r>
            <a:r>
              <a:rPr lang="de-DE" b="0" i="0" u="none" strike="noStrike">
                <a:solidFill>
                  <a:schemeClr val="tx1"/>
                </a:solidFill>
                <a:latin typeface="+mn-lt"/>
              </a:rPr>
              <a:t>student</a:t>
            </a:r>
            <a:r>
              <a:rPr lang="de-DE" b="0" i="0" u="none" strike="noStrike">
                <a:solidFill>
                  <a:schemeClr val="tx1"/>
                </a:solidFill>
                <a:latin typeface="+mn-lt"/>
              </a:rPr>
              <a:t>'. In: </a:t>
            </a:r>
            <a:r>
              <a:rPr lang="de-DE" b="0" i="1" u="none" strike="noStrike">
                <a:solidFill>
                  <a:schemeClr val="tx1"/>
                </a:solidFill>
                <a:latin typeface="+mn-lt"/>
              </a:rPr>
              <a:t>Andrew </a:t>
            </a:r>
            <a:r>
              <a:rPr lang="de-DE" b="0" i="1" u="none" strike="noStrike">
                <a:solidFill>
                  <a:schemeClr val="tx1"/>
                </a:solidFill>
                <a:latin typeface="+mn-lt"/>
              </a:rPr>
              <a:t>Burge</a:t>
            </a:r>
            <a:r>
              <a:rPr lang="de-DE" b="0" i="1" u="none" strike="noStrike">
                <a:solidFill>
                  <a:schemeClr val="tx1"/>
                </a:solidFill>
                <a:latin typeface="+mn-lt"/>
              </a:rPr>
              <a:t> (</a:t>
            </a:r>
            <a:r>
              <a:rPr lang="de-DE" b="0" i="1" u="none" strike="noStrike">
                <a:solidFill>
                  <a:schemeClr val="tx1"/>
                </a:solidFill>
                <a:latin typeface="+mn-lt"/>
              </a:rPr>
              <a:t>ed</a:t>
            </a:r>
            <a:r>
              <a:rPr lang="de-DE" b="0" i="1" u="none" strike="noStrike">
                <a:solidFill>
                  <a:schemeClr val="tx1"/>
                </a:solidFill>
                <a:latin typeface="+mn-lt"/>
              </a:rPr>
              <a:t>.) </a:t>
            </a:r>
            <a:r>
              <a:rPr lang="de-DE" b="0" i="1" u="none" strike="noStrike">
                <a:solidFill>
                  <a:schemeClr val="tx1"/>
                </a:solidFill>
                <a:latin typeface="+mn-lt"/>
              </a:rPr>
              <a:t>Eighth</a:t>
            </a:r>
            <a:r>
              <a:rPr lang="de-DE" b="0" i="1" u="none" strike="noStrike">
                <a:solidFill>
                  <a:schemeClr val="tx1"/>
                </a:solidFill>
                <a:latin typeface="+mn-lt"/>
              </a:rPr>
              <a:t> Annual Hawaii International Conference on Education. </a:t>
            </a:r>
            <a:r>
              <a:rPr lang="de-DE" b="0" i="0" u="none" strike="noStrike">
                <a:solidFill>
                  <a:schemeClr val="tx1"/>
                </a:solidFill>
                <a:latin typeface="+mn-lt"/>
              </a:rPr>
              <a:t>Honolulu, Hawaii, S. 1–12. Online verfügbar unter https://researchrepository.rmit.edu.au/esploro/outputs/9921857619201341.</a:t>
            </a:r>
            <a:endParaRPr/>
          </a:p>
          <a:p>
            <a:pPr marL="0" marR="0" indent="0" algn="l">
              <a:spcBef>
                <a:spcPts val="300"/>
              </a:spcBef>
              <a:spcAft>
                <a:spcPts val="300"/>
              </a:spcAft>
              <a:buNone/>
              <a:defRPr/>
            </a:pPr>
            <a:r>
              <a:rPr lang="en-US" b="0" i="0" u="none" strike="noStrike">
                <a:solidFill>
                  <a:schemeClr val="tx1"/>
                </a:solidFill>
                <a:latin typeface="+mn-lt"/>
              </a:rPr>
              <a:t>Daniela, Linda; </a:t>
            </a:r>
            <a:r>
              <a:rPr lang="en-US" b="0" i="0" u="none" strike="noStrike">
                <a:solidFill>
                  <a:schemeClr val="tx1"/>
                </a:solidFill>
                <a:latin typeface="+mn-lt"/>
              </a:rPr>
              <a:t>Lytras</a:t>
            </a:r>
            <a:r>
              <a:rPr lang="en-US" b="0" i="0" u="none" strike="noStrike">
                <a:solidFill>
                  <a:schemeClr val="tx1"/>
                </a:solidFill>
                <a:latin typeface="+mn-lt"/>
              </a:rPr>
              <a:t>, </a:t>
            </a:r>
            <a:r>
              <a:rPr lang="en-US" b="0" i="0" u="none" strike="noStrike">
                <a:solidFill>
                  <a:schemeClr val="tx1"/>
                </a:solidFill>
                <a:latin typeface="+mn-lt"/>
              </a:rPr>
              <a:t>Miltiadis</a:t>
            </a:r>
            <a:r>
              <a:rPr lang="en-US" b="0" i="0" u="none" strike="noStrike">
                <a:solidFill>
                  <a:schemeClr val="tx1"/>
                </a:solidFill>
                <a:latin typeface="+mn-lt"/>
              </a:rPr>
              <a:t> D. (2019): Educational Robotics for Inclusive Education. In: </a:t>
            </a:r>
            <a:r>
              <a:rPr lang="en-US" b="0" i="1" u="none" strike="noStrike">
                <a:solidFill>
                  <a:schemeClr val="tx1"/>
                </a:solidFill>
                <a:latin typeface="+mn-lt"/>
              </a:rPr>
              <a:t>Tech Know Learn </a:t>
            </a:r>
            <a:r>
              <a:rPr lang="en-US" b="0" i="0" u="none" strike="noStrike">
                <a:solidFill>
                  <a:schemeClr val="tx1"/>
                </a:solidFill>
                <a:latin typeface="+mn-lt"/>
              </a:rPr>
              <a:t>24 (2), S. 219–225. DOI: 10.1007/s10758-018-9397-5.</a:t>
            </a:r>
            <a:endParaRPr/>
          </a:p>
          <a:p>
            <a:pPr marL="0" marR="0" indent="0" algn="l">
              <a:spcBef>
                <a:spcPts val="300"/>
              </a:spcBef>
              <a:spcAft>
                <a:spcPts val="300"/>
              </a:spcAft>
              <a:buNone/>
              <a:defRPr/>
            </a:pPr>
            <a:r>
              <a:rPr lang="de-DE" b="0" i="0" u="none" strike="noStrike">
                <a:solidFill>
                  <a:schemeClr val="tx1"/>
                </a:solidFill>
                <a:latin typeface="+mn-lt"/>
              </a:rPr>
              <a:t>Dirks, Susanne (2022): Inklusion im Informatikunterricht. In: Marco Thomas und Michael </a:t>
            </a:r>
            <a:r>
              <a:rPr lang="de-DE" b="0" i="0" u="none" strike="noStrike">
                <a:solidFill>
                  <a:schemeClr val="tx1"/>
                </a:solidFill>
                <a:latin typeface="+mn-lt"/>
              </a:rPr>
              <a:t>Weigend</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Inklusion mit Informatik. 10. Münsteraner Workshop zur Schulinformatik. Universität Münster, S. 7–8.</a:t>
            </a:r>
            <a:endParaRPr/>
          </a:p>
          <a:p>
            <a:pPr marL="0" marR="0" indent="0" algn="l">
              <a:spcBef>
                <a:spcPts val="300"/>
              </a:spcBef>
              <a:spcAft>
                <a:spcPts val="300"/>
              </a:spcAft>
              <a:buNone/>
              <a:defRPr/>
            </a:pPr>
            <a:r>
              <a:rPr lang="de-DE" b="0" i="0" u="none" strike="noStrike">
                <a:solidFill>
                  <a:schemeClr val="tx1"/>
                </a:solidFill>
                <a:latin typeface="+mn-lt"/>
              </a:rPr>
              <a:t>Doherty, Brad; Cheng, Betty H. C. (2015): UML Modeling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Visually-Impaired</a:t>
            </a:r>
            <a:r>
              <a:rPr lang="de-DE" b="0" i="0" u="none" strike="noStrike">
                <a:solidFill>
                  <a:schemeClr val="tx1"/>
                </a:solidFill>
                <a:latin typeface="+mn-lt"/>
              </a:rPr>
              <a:t> </a:t>
            </a:r>
            <a:r>
              <a:rPr lang="de-DE" b="0" i="0" u="none" strike="noStrike">
                <a:solidFill>
                  <a:schemeClr val="tx1"/>
                </a:solidFill>
                <a:latin typeface="+mn-lt"/>
              </a:rPr>
              <a:t>Persons</a:t>
            </a:r>
            <a:r>
              <a:rPr lang="de-DE" b="0" i="0" u="none" strike="noStrike">
                <a:solidFill>
                  <a:schemeClr val="tx1"/>
                </a:solidFill>
                <a:latin typeface="+mn-lt"/>
              </a:rPr>
              <a:t>. Online verfügbar unter https://ceur-ws.org/Vol-1522/Doherty2015HuFaMo.pdf.</a:t>
            </a:r>
            <a:endParaRPr/>
          </a:p>
          <a:p>
            <a:pPr marL="0" marR="0" indent="0" algn="l">
              <a:spcBef>
                <a:spcPts val="300"/>
              </a:spcBef>
              <a:spcAft>
                <a:spcPts val="300"/>
              </a:spcAft>
              <a:buNone/>
              <a:defRPr/>
            </a:pPr>
            <a:r>
              <a:rPr lang="de-DE" b="0" i="0" u="none" strike="noStrike">
                <a:solidFill>
                  <a:schemeClr val="tx1"/>
                </a:solidFill>
                <a:latin typeface="+mn-lt"/>
              </a:rPr>
              <a:t>Dörge, Christina (2012): Informatische Schlüsselkompetenzen : Konzepte der Informationstechnologie im Sinne einer informatischen Allgemeinbildung. Dissertation. Universität Oldenburg, Oldenburg. Online verfügbar unter http://oops.uni-oldenburg.de/1426/.</a:t>
            </a:r>
            <a:endParaRPr/>
          </a:p>
          <a:p>
            <a:pPr marL="0" marR="0" indent="0" algn="l">
              <a:spcBef>
                <a:spcPts val="300"/>
              </a:spcBef>
              <a:spcAft>
                <a:spcPts val="300"/>
              </a:spcAft>
              <a:buNone/>
              <a:defRPr/>
            </a:pPr>
            <a:r>
              <a:rPr lang="en-US" b="0" i="0" u="none" strike="noStrike">
                <a:solidFill>
                  <a:schemeClr val="tx1"/>
                </a:solidFill>
                <a:latin typeface="+mn-lt"/>
              </a:rPr>
              <a:t>Dorsey, Rayshun; Park, Chung Hyuk; Howard, Ayanna (2014): Developing the Capabilities of Blind and Visually Impaired Youth to Build and Program Robots. In: </a:t>
            </a:r>
            <a:r>
              <a:rPr lang="en-US" b="0" i="1" u="none" strike="noStrike">
                <a:solidFill>
                  <a:schemeClr val="tx1"/>
                </a:solidFill>
                <a:latin typeface="+mn-lt"/>
              </a:rPr>
              <a:t>Journal on Technology and Persons with Disabilities</a:t>
            </a:r>
            <a:r>
              <a:rPr lang="en-US" b="0" i="0" u="none" strike="noStrike">
                <a:solidFill>
                  <a:schemeClr val="tx1"/>
                </a:solidFill>
                <a:latin typeface="+mn-lt"/>
              </a:rPr>
              <a:t>.</a:t>
            </a:r>
            <a:endParaRPr/>
          </a:p>
          <a:p>
            <a:pPr marL="0" marR="0" indent="0" algn="l">
              <a:spcBef>
                <a:spcPts val="300"/>
              </a:spcBef>
              <a:spcAft>
                <a:spcPts val="300"/>
              </a:spcAft>
              <a:buNone/>
              <a:defRPr/>
            </a:pPr>
            <a:r>
              <a:rPr lang="en-US" b="0" i="0" u="none" strike="noStrike">
                <a:solidFill>
                  <a:schemeClr val="tx1"/>
                </a:solidFill>
                <a:latin typeface="+mn-lt"/>
              </a:rPr>
              <a:t>Drucker, Peter F. (1979): People and performance. The best of Peter Drucker on management. London: William Heinemann.</a:t>
            </a:r>
            <a:endParaRPr/>
          </a:p>
          <a:p>
            <a:pPr marL="0" indent="0">
              <a:spcBef>
                <a:spcPts val="300"/>
              </a:spcBef>
              <a:spcAft>
                <a:spcPts val="300"/>
              </a:spcAft>
              <a:buNone/>
              <a:defRPr/>
            </a:pPr>
            <a:r>
              <a:rPr lang="de-DE" b="0" i="0" u="none" strike="noStrike">
                <a:solidFill>
                  <a:schemeClr val="tx1"/>
                </a:solidFill>
                <a:latin typeface="+mn-lt"/>
              </a:rPr>
              <a:t>Eguchi</a:t>
            </a:r>
            <a:r>
              <a:rPr lang="de-DE" b="0" i="0" u="none" strike="noStrike">
                <a:solidFill>
                  <a:schemeClr val="tx1"/>
                </a:solidFill>
                <a:latin typeface="+mn-lt"/>
              </a:rPr>
              <a:t>, Amy (2015): Educational </a:t>
            </a:r>
            <a:r>
              <a:rPr lang="de-DE" b="0" i="0" u="none" strike="noStrike">
                <a:solidFill>
                  <a:schemeClr val="tx1"/>
                </a:solidFill>
                <a:latin typeface="+mn-lt"/>
              </a:rPr>
              <a:t>robotics</a:t>
            </a:r>
            <a:r>
              <a:rPr lang="de-DE" b="0" i="0" u="none" strike="noStrike">
                <a:solidFill>
                  <a:schemeClr val="tx1"/>
                </a:solidFill>
                <a:latin typeface="+mn-lt"/>
              </a:rPr>
              <a:t> </a:t>
            </a:r>
            <a:r>
              <a:rPr lang="de-DE" b="0" i="0" u="none" strike="noStrike">
                <a:solidFill>
                  <a:schemeClr val="tx1"/>
                </a:solidFill>
                <a:latin typeface="+mn-lt"/>
              </a:rPr>
              <a:t>to</a:t>
            </a:r>
            <a:r>
              <a:rPr lang="de-DE" b="0" i="0" u="none" strike="noStrike">
                <a:solidFill>
                  <a:schemeClr val="tx1"/>
                </a:solidFill>
                <a:latin typeface="+mn-lt"/>
              </a:rPr>
              <a:t> promote 21</a:t>
            </a:r>
            <a:r>
              <a:rPr lang="de-DE" b="0" i="0" u="none" strike="noStrike" baseline="30000">
                <a:solidFill>
                  <a:schemeClr val="tx1"/>
                </a:solidFill>
                <a:latin typeface="+mn-lt"/>
              </a:rPr>
              <a:t>st</a:t>
            </a:r>
            <a:r>
              <a:rPr lang="de-DE" b="0" i="0" u="none" strike="noStrike">
                <a:solidFill>
                  <a:schemeClr val="tx1"/>
                </a:solidFill>
                <a:latin typeface="+mn-lt"/>
              </a:rPr>
              <a:t> </a:t>
            </a:r>
            <a:r>
              <a:rPr lang="de-DE" b="0" i="0" u="none" strike="noStrike">
                <a:solidFill>
                  <a:schemeClr val="tx1"/>
                </a:solidFill>
                <a:latin typeface="+mn-lt"/>
              </a:rPr>
              <a:t>century</a:t>
            </a:r>
            <a:r>
              <a:rPr lang="de-DE" b="0" i="0" u="none" strike="noStrike">
                <a:solidFill>
                  <a:schemeClr val="tx1"/>
                </a:solidFill>
                <a:latin typeface="+mn-lt"/>
              </a:rPr>
              <a:t> </a:t>
            </a:r>
            <a:r>
              <a:rPr lang="de-DE" b="0" i="0" u="none" strike="noStrike">
                <a:solidFill>
                  <a:schemeClr val="tx1"/>
                </a:solidFill>
                <a:latin typeface="+mn-lt"/>
              </a:rPr>
              <a:t>skills</a:t>
            </a:r>
            <a:r>
              <a:rPr lang="de-DE" b="0" i="0" u="none" strike="noStrike">
                <a:solidFill>
                  <a:schemeClr val="tx1"/>
                </a:solidFill>
                <a:latin typeface="+mn-lt"/>
              </a:rPr>
              <a:t> and </a:t>
            </a:r>
            <a:r>
              <a:rPr lang="de-DE" b="0" i="0" u="none" strike="noStrike">
                <a:solidFill>
                  <a:schemeClr val="tx1"/>
                </a:solidFill>
                <a:latin typeface="+mn-lt"/>
              </a:rPr>
              <a:t>technological</a:t>
            </a:r>
            <a:r>
              <a:rPr lang="de-DE" b="0" i="0" u="none" strike="noStrike">
                <a:solidFill>
                  <a:schemeClr val="tx1"/>
                </a:solidFill>
                <a:latin typeface="+mn-lt"/>
              </a:rPr>
              <a:t> </a:t>
            </a:r>
            <a:r>
              <a:rPr lang="de-DE" b="0" i="0" u="none" strike="noStrike">
                <a:solidFill>
                  <a:schemeClr val="tx1"/>
                </a:solidFill>
                <a:latin typeface="+mn-lt"/>
              </a:rPr>
              <a:t>understanding</a:t>
            </a:r>
            <a:r>
              <a:rPr lang="de-DE" b="0" i="0" u="none" strike="noStrike">
                <a:solidFill>
                  <a:schemeClr val="tx1"/>
                </a:solidFill>
                <a:latin typeface="+mn-lt"/>
              </a:rPr>
              <a:t> </a:t>
            </a:r>
            <a:r>
              <a:rPr lang="de-DE" b="0" i="0" u="none" strike="noStrike">
                <a:solidFill>
                  <a:schemeClr val="tx1"/>
                </a:solidFill>
                <a:latin typeface="+mn-lt"/>
              </a:rPr>
              <a:t>among</a:t>
            </a:r>
            <a:r>
              <a:rPr lang="de-DE" b="0" i="0" u="none" strike="noStrike">
                <a:solidFill>
                  <a:schemeClr val="tx1"/>
                </a:solidFill>
                <a:latin typeface="+mn-lt"/>
              </a:rPr>
              <a:t> </a:t>
            </a:r>
            <a:r>
              <a:rPr lang="de-DE" b="0" i="0" u="none" strike="noStrike">
                <a:solidFill>
                  <a:schemeClr val="tx1"/>
                </a:solidFill>
                <a:latin typeface="+mn-lt"/>
              </a:rPr>
              <a:t>underprivileged</a:t>
            </a:r>
            <a:r>
              <a:rPr lang="de-DE" b="0" i="0" u="none" strike="noStrike">
                <a:solidFill>
                  <a:schemeClr val="tx1"/>
                </a:solidFill>
                <a:latin typeface="+mn-lt"/>
              </a:rPr>
              <a:t> </a:t>
            </a:r>
            <a:r>
              <a:rPr lang="de-DE" b="0" i="0" u="none" strike="noStrike">
                <a:solidFill>
                  <a:schemeClr val="tx1"/>
                </a:solidFill>
                <a:latin typeface="+mn-lt"/>
              </a:rPr>
              <a:t>undergraduate</a:t>
            </a:r>
            <a:r>
              <a:rPr lang="de-DE" b="0" i="0" u="none" strike="noStrike">
                <a:solidFill>
                  <a:schemeClr val="tx1"/>
                </a:solidFill>
                <a:latin typeface="+mn-lt"/>
              </a:rPr>
              <a:t> </a:t>
            </a:r>
            <a:r>
              <a:rPr lang="de-DE" b="0" i="0" u="none" strike="noStrike">
                <a:solidFill>
                  <a:schemeClr val="tx1"/>
                </a:solidFill>
                <a:latin typeface="+mn-lt"/>
              </a:rPr>
              <a:t>students</a:t>
            </a:r>
            <a:r>
              <a:rPr lang="de-DE" b="0" i="0" u="none" strike="noStrike">
                <a:solidFill>
                  <a:schemeClr val="tx1"/>
                </a:solidFill>
                <a:latin typeface="+mn-lt"/>
              </a:rPr>
              <a:t>. In: 2015 IEEE Integrated STEM Education Conference. 2015 IEEE Integrated STEM Education Conference (ISEC). Princeton, NJ, USA, 07.03.2015 - 07.03.2015: IEEE, S. 76–82.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indent="0">
              <a:spcBef>
                <a:spcPts val="500"/>
              </a:spcBef>
              <a:spcAft>
                <a:spcPts val="500"/>
              </a:spcAft>
              <a:buNone/>
              <a:defRPr/>
            </a:pPr>
            <a:r>
              <a:rPr lang="de-DE" b="0" i="0" u="none" strike="noStrike">
                <a:solidFill>
                  <a:schemeClr val="tx1"/>
                </a:solidFill>
                <a:latin typeface="+mn-lt"/>
              </a:rPr>
              <a:t>Ehtesham</a:t>
            </a:r>
            <a:r>
              <a:rPr lang="de-DE" b="0" i="0" u="none" strike="noStrike">
                <a:solidFill>
                  <a:schemeClr val="tx1"/>
                </a:solidFill>
                <a:latin typeface="+mn-lt"/>
              </a:rPr>
              <a:t>-Ul-Haque, Md; </a:t>
            </a:r>
            <a:r>
              <a:rPr lang="de-DE" b="0" i="0" u="none" strike="noStrike">
                <a:solidFill>
                  <a:schemeClr val="tx1"/>
                </a:solidFill>
                <a:latin typeface="+mn-lt"/>
              </a:rPr>
              <a:t>Monsur</a:t>
            </a:r>
            <a:r>
              <a:rPr lang="de-DE" b="0" i="0" u="none" strike="noStrike">
                <a:solidFill>
                  <a:schemeClr val="tx1"/>
                </a:solidFill>
                <a:latin typeface="+mn-lt"/>
              </a:rPr>
              <a:t>, Syed </a:t>
            </a:r>
            <a:r>
              <a:rPr lang="de-DE" b="0" i="0" u="none" strike="noStrike">
                <a:solidFill>
                  <a:schemeClr val="tx1"/>
                </a:solidFill>
                <a:latin typeface="+mn-lt"/>
              </a:rPr>
              <a:t>Mostofa</a:t>
            </a:r>
            <a:r>
              <a:rPr lang="de-DE" b="0" i="0" u="none" strike="noStrike">
                <a:solidFill>
                  <a:schemeClr val="tx1"/>
                </a:solidFill>
                <a:latin typeface="+mn-lt"/>
              </a:rPr>
              <a:t>; </a:t>
            </a:r>
            <a:r>
              <a:rPr lang="de-DE" b="0" i="0" u="none" strike="noStrike">
                <a:solidFill>
                  <a:schemeClr val="tx1"/>
                </a:solidFill>
                <a:latin typeface="+mn-lt"/>
              </a:rPr>
              <a:t>Billah</a:t>
            </a:r>
            <a:r>
              <a:rPr lang="de-DE" b="0" i="0" u="none" strike="noStrike">
                <a:solidFill>
                  <a:schemeClr val="tx1"/>
                </a:solidFill>
                <a:latin typeface="+mn-lt"/>
              </a:rPr>
              <a:t>, Syed </a:t>
            </a:r>
            <a:r>
              <a:rPr lang="de-DE" b="0" i="0" u="none" strike="noStrike">
                <a:solidFill>
                  <a:schemeClr val="tx1"/>
                </a:solidFill>
                <a:latin typeface="+mn-lt"/>
              </a:rPr>
              <a:t>Masum</a:t>
            </a:r>
            <a:r>
              <a:rPr lang="de-DE" b="0" i="0" u="none" strike="noStrike">
                <a:solidFill>
                  <a:schemeClr val="tx1"/>
                </a:solidFill>
                <a:latin typeface="+mn-lt"/>
              </a:rPr>
              <a:t> (2022): </a:t>
            </a:r>
            <a:r>
              <a:rPr lang="de-DE" b="0" i="0" u="none" strike="noStrike">
                <a:solidFill>
                  <a:schemeClr val="tx1"/>
                </a:solidFill>
                <a:latin typeface="+mn-lt"/>
              </a:rPr>
              <a:t>Grid</a:t>
            </a:r>
            <a:r>
              <a:rPr lang="de-DE" b="0" i="0" u="none" strike="noStrike">
                <a:solidFill>
                  <a:schemeClr val="tx1"/>
                </a:solidFill>
                <a:latin typeface="+mn-lt"/>
              </a:rPr>
              <a:t>-Coding: An </a:t>
            </a:r>
            <a:r>
              <a:rPr lang="de-DE" b="0" i="0" u="none" strike="noStrike">
                <a:solidFill>
                  <a:schemeClr val="tx1"/>
                </a:solidFill>
                <a:latin typeface="+mn-lt"/>
              </a:rPr>
              <a:t>Accessible</a:t>
            </a:r>
            <a:r>
              <a:rPr lang="de-DE" b="0" i="0" u="none" strike="noStrike">
                <a:solidFill>
                  <a:schemeClr val="tx1"/>
                </a:solidFill>
                <a:latin typeface="+mn-lt"/>
              </a:rPr>
              <a:t>, </a:t>
            </a:r>
            <a:r>
              <a:rPr lang="de-DE" b="0" i="0" u="none" strike="noStrike">
                <a:solidFill>
                  <a:schemeClr val="tx1"/>
                </a:solidFill>
                <a:latin typeface="+mn-lt"/>
              </a:rPr>
              <a:t>Efficient</a:t>
            </a:r>
            <a:r>
              <a:rPr lang="de-DE" b="0" i="0" u="none" strike="noStrike">
                <a:solidFill>
                  <a:schemeClr val="tx1"/>
                </a:solidFill>
                <a:latin typeface="+mn-lt"/>
              </a:rPr>
              <a:t>, and Structured Coding </a:t>
            </a:r>
            <a:r>
              <a:rPr lang="de-DE" b="0" i="0" u="none" strike="noStrike">
                <a:solidFill>
                  <a:schemeClr val="tx1"/>
                </a:solidFill>
                <a:latin typeface="+mn-lt"/>
              </a:rPr>
              <a:t>Paradigm</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Blind and Low-Vision </a:t>
            </a:r>
            <a:r>
              <a:rPr lang="de-DE" b="0" i="0" u="none" strike="noStrike">
                <a:solidFill>
                  <a:schemeClr val="tx1"/>
                </a:solidFill>
                <a:latin typeface="+mn-lt"/>
              </a:rPr>
              <a:t>Programmers</a:t>
            </a:r>
            <a:r>
              <a:rPr lang="de-DE" b="0" i="0" u="none" strike="noStrike">
                <a:solidFill>
                  <a:schemeClr val="tx1"/>
                </a:solidFill>
                <a:latin typeface="+mn-lt"/>
              </a:rPr>
              <a:t>. In: </a:t>
            </a:r>
            <a:r>
              <a:rPr lang="de-DE" b="0" i="0" u="none" strike="noStrike">
                <a:solidFill>
                  <a:schemeClr val="tx1"/>
                </a:solidFill>
                <a:latin typeface="+mn-lt"/>
              </a:rPr>
              <a:t>Maneesh</a:t>
            </a:r>
            <a:r>
              <a:rPr lang="de-DE" b="0" i="0" u="none" strike="noStrike">
                <a:solidFill>
                  <a:schemeClr val="tx1"/>
                </a:solidFill>
                <a:latin typeface="+mn-lt"/>
              </a:rPr>
              <a:t> </a:t>
            </a:r>
            <a:r>
              <a:rPr lang="de-DE" b="0" i="0" u="none" strike="noStrike">
                <a:solidFill>
                  <a:schemeClr val="tx1"/>
                </a:solidFill>
                <a:latin typeface="+mn-lt"/>
              </a:rPr>
              <a:t>Agrawala</a:t>
            </a:r>
            <a:r>
              <a:rPr lang="de-DE" b="0" i="0" u="none" strike="noStrike">
                <a:solidFill>
                  <a:schemeClr val="tx1"/>
                </a:solidFill>
                <a:latin typeface="+mn-lt"/>
              </a:rPr>
              <a:t>, Jacob O. </a:t>
            </a:r>
            <a:r>
              <a:rPr lang="de-DE" b="0" i="0" u="none" strike="noStrike">
                <a:solidFill>
                  <a:schemeClr val="tx1"/>
                </a:solidFill>
                <a:latin typeface="+mn-lt"/>
              </a:rPr>
              <a:t>Wobbrock</a:t>
            </a:r>
            <a:r>
              <a:rPr lang="de-DE" b="0" i="0" u="none" strike="noStrike">
                <a:solidFill>
                  <a:schemeClr val="tx1"/>
                </a:solidFill>
                <a:latin typeface="+mn-lt"/>
              </a:rPr>
              <a:t>, </a:t>
            </a:r>
            <a:r>
              <a:rPr lang="de-DE" b="0" i="0" u="none" strike="noStrike">
                <a:solidFill>
                  <a:schemeClr val="tx1"/>
                </a:solidFill>
                <a:latin typeface="+mn-lt"/>
              </a:rPr>
              <a:t>Eytan</a:t>
            </a:r>
            <a:r>
              <a:rPr lang="de-DE" b="0" i="0" u="none" strike="noStrike">
                <a:solidFill>
                  <a:schemeClr val="tx1"/>
                </a:solidFill>
                <a:latin typeface="+mn-lt"/>
              </a:rPr>
              <a:t> </a:t>
            </a:r>
            <a:r>
              <a:rPr lang="de-DE" b="0" i="0" u="none" strike="noStrike">
                <a:solidFill>
                  <a:schemeClr val="tx1"/>
                </a:solidFill>
                <a:latin typeface="+mn-lt"/>
              </a:rPr>
              <a:t>Adar</a:t>
            </a:r>
            <a:r>
              <a:rPr lang="de-DE" b="0" i="0" u="none" strike="noStrike">
                <a:solidFill>
                  <a:schemeClr val="tx1"/>
                </a:solidFill>
                <a:latin typeface="+mn-lt"/>
              </a:rPr>
              <a:t> und </a:t>
            </a:r>
            <a:r>
              <a:rPr lang="de-DE" b="0" i="0" u="none" strike="noStrike">
                <a:solidFill>
                  <a:schemeClr val="tx1"/>
                </a:solidFill>
                <a:latin typeface="+mn-lt"/>
              </a:rPr>
              <a:t>Vidya</a:t>
            </a:r>
            <a:r>
              <a:rPr lang="de-DE" b="0" i="0" u="none" strike="noStrike">
                <a:solidFill>
                  <a:schemeClr val="tx1"/>
                </a:solidFill>
                <a:latin typeface="+mn-lt"/>
              </a:rPr>
              <a:t> </a:t>
            </a:r>
            <a:r>
              <a:rPr lang="de-DE" b="0" i="0" u="none" strike="noStrike">
                <a:solidFill>
                  <a:schemeClr val="tx1"/>
                </a:solidFill>
                <a:latin typeface="+mn-lt"/>
              </a:rPr>
              <a:t>Setlur</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The 35th Annual ACM Symposium on User Interface Software and Technology. UIST '22: The 35th Annual ACM Symposium on User Interface Software and Technology. </a:t>
            </a:r>
            <a:r>
              <a:rPr lang="de-DE" b="0" i="0" u="none" strike="noStrike">
                <a:solidFill>
                  <a:schemeClr val="tx1"/>
                </a:solidFill>
                <a:latin typeface="+mn-lt"/>
              </a:rPr>
              <a:t>Bend</a:t>
            </a:r>
            <a:r>
              <a:rPr lang="de-DE" b="0" i="0" u="none" strike="noStrike">
                <a:solidFill>
                  <a:schemeClr val="tx1"/>
                </a:solidFill>
                <a:latin typeface="+mn-lt"/>
              </a:rPr>
              <a:t> OR USA, 29 10 2022 02 11 2022. New York, NY, USA: ACM, S. 1–21.</a:t>
            </a:r>
            <a:endParaRPr/>
          </a:p>
          <a:p>
            <a:pPr marL="0" marR="0" indent="0" algn="l">
              <a:spcBef>
                <a:spcPts val="500"/>
              </a:spcBef>
              <a:spcAft>
                <a:spcPts val="500"/>
              </a:spcAft>
              <a:buNone/>
              <a:defRPr/>
            </a:pPr>
            <a:r>
              <a:rPr lang="de-DE" b="0" i="0" u="none" strike="noStrike">
                <a:solidFill>
                  <a:schemeClr val="tx1"/>
                </a:solidFill>
                <a:latin typeface="+mn-lt"/>
              </a:rPr>
              <a:t>Falase</a:t>
            </a:r>
            <a:r>
              <a:rPr lang="de-DE" b="0" i="0" u="none" strike="noStrike">
                <a:solidFill>
                  <a:schemeClr val="tx1"/>
                </a:solidFill>
                <a:latin typeface="+mn-lt"/>
              </a:rPr>
              <a:t>, </a:t>
            </a:r>
            <a:r>
              <a:rPr lang="de-DE" b="0" i="0" u="none" strike="noStrike">
                <a:solidFill>
                  <a:schemeClr val="tx1"/>
                </a:solidFill>
                <a:latin typeface="+mn-lt"/>
              </a:rPr>
              <a:t>Olutayo</a:t>
            </a:r>
            <a:r>
              <a:rPr lang="de-DE" b="0" i="0" u="none" strike="noStrike">
                <a:solidFill>
                  <a:schemeClr val="tx1"/>
                </a:solidFill>
                <a:latin typeface="+mn-lt"/>
              </a:rPr>
              <a:t>; </a:t>
            </a:r>
            <a:r>
              <a:rPr lang="de-DE" b="0" i="0" u="none" strike="noStrike">
                <a:solidFill>
                  <a:schemeClr val="tx1"/>
                </a:solidFill>
                <a:latin typeface="+mn-lt"/>
              </a:rPr>
              <a:t>Siu</a:t>
            </a:r>
            <a:r>
              <a:rPr lang="de-DE" b="0" i="0" u="none" strike="noStrike">
                <a:solidFill>
                  <a:schemeClr val="tx1"/>
                </a:solidFill>
                <a:latin typeface="+mn-lt"/>
              </a:rPr>
              <a:t>, Alexa F.; </a:t>
            </a:r>
            <a:r>
              <a:rPr lang="de-DE" b="0" i="0" u="none" strike="noStrike">
                <a:solidFill>
                  <a:schemeClr val="tx1"/>
                </a:solidFill>
                <a:latin typeface="+mn-lt"/>
              </a:rPr>
              <a:t>Follmer</a:t>
            </a:r>
            <a:r>
              <a:rPr lang="de-DE" b="0" i="0" u="none" strike="noStrike">
                <a:solidFill>
                  <a:schemeClr val="tx1"/>
                </a:solidFill>
                <a:latin typeface="+mn-lt"/>
              </a:rPr>
              <a:t>, Sean (2019): </a:t>
            </a:r>
            <a:r>
              <a:rPr lang="de-DE" b="0" i="0" u="none" strike="noStrike">
                <a:solidFill>
                  <a:schemeClr val="tx1"/>
                </a:solidFill>
                <a:latin typeface="+mn-lt"/>
              </a:rPr>
              <a:t>Tactile</a:t>
            </a:r>
            <a:r>
              <a:rPr lang="de-DE" b="0" i="0" u="none" strike="noStrike">
                <a:solidFill>
                  <a:schemeClr val="tx1"/>
                </a:solidFill>
                <a:latin typeface="+mn-lt"/>
              </a:rPr>
              <a:t> Code Skimmer: A Tool </a:t>
            </a:r>
            <a:r>
              <a:rPr lang="de-DE" b="0" i="0" u="none" strike="noStrike">
                <a:solidFill>
                  <a:schemeClr val="tx1"/>
                </a:solidFill>
                <a:latin typeface="+mn-lt"/>
              </a:rPr>
              <a:t>to</a:t>
            </a:r>
            <a:r>
              <a:rPr lang="de-DE" b="0" i="0" u="none" strike="noStrike">
                <a:solidFill>
                  <a:schemeClr val="tx1"/>
                </a:solidFill>
                <a:latin typeface="+mn-lt"/>
              </a:rPr>
              <a:t> Help Blind </a:t>
            </a:r>
            <a:r>
              <a:rPr lang="de-DE" b="0" i="0" u="none" strike="noStrike">
                <a:solidFill>
                  <a:schemeClr val="tx1"/>
                </a:solidFill>
                <a:latin typeface="+mn-lt"/>
              </a:rPr>
              <a:t>Programmers</a:t>
            </a:r>
            <a:r>
              <a:rPr lang="de-DE" b="0" i="0" u="none" strike="noStrike">
                <a:solidFill>
                  <a:schemeClr val="tx1"/>
                </a:solidFill>
                <a:latin typeface="+mn-lt"/>
              </a:rPr>
              <a:t> </a:t>
            </a:r>
            <a:r>
              <a:rPr lang="de-DE" b="0" i="0" u="none" strike="noStrike">
                <a:solidFill>
                  <a:schemeClr val="tx1"/>
                </a:solidFill>
                <a:latin typeface="+mn-lt"/>
              </a:rPr>
              <a:t>Feel</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Structure</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Code. In: Jeffrey P. </a:t>
            </a:r>
            <a:r>
              <a:rPr lang="de-DE" b="0" i="0" u="none" strike="noStrike">
                <a:solidFill>
                  <a:schemeClr val="tx1"/>
                </a:solidFill>
                <a:latin typeface="+mn-lt"/>
              </a:rPr>
              <a:t>Bigham</a:t>
            </a:r>
            <a:r>
              <a:rPr lang="de-DE" b="0" i="0" u="none" strike="noStrike">
                <a:solidFill>
                  <a:schemeClr val="tx1"/>
                </a:solidFill>
                <a:latin typeface="+mn-lt"/>
              </a:rPr>
              <a:t>, </a:t>
            </a:r>
            <a:r>
              <a:rPr lang="de-DE" b="0" i="0" u="none" strike="noStrike">
                <a:solidFill>
                  <a:schemeClr val="tx1"/>
                </a:solidFill>
                <a:latin typeface="+mn-lt"/>
              </a:rPr>
              <a:t>Shiri</a:t>
            </a:r>
            <a:r>
              <a:rPr lang="de-DE" b="0" i="0" u="none" strike="noStrike">
                <a:solidFill>
                  <a:schemeClr val="tx1"/>
                </a:solidFill>
                <a:latin typeface="+mn-lt"/>
              </a:rPr>
              <a:t> </a:t>
            </a:r>
            <a:r>
              <a:rPr lang="de-DE" b="0" i="0" u="none" strike="noStrike">
                <a:solidFill>
                  <a:schemeClr val="tx1"/>
                </a:solidFill>
                <a:latin typeface="+mn-lt"/>
              </a:rPr>
              <a:t>Azenkot</a:t>
            </a:r>
            <a:r>
              <a:rPr lang="de-DE" b="0" i="0" u="none" strike="noStrike">
                <a:solidFill>
                  <a:schemeClr val="tx1"/>
                </a:solidFill>
                <a:latin typeface="+mn-lt"/>
              </a:rPr>
              <a:t> und Shaun K. Kane (</a:t>
            </a:r>
            <a:r>
              <a:rPr lang="de-DE" b="0" i="0" u="none" strike="noStrike">
                <a:solidFill>
                  <a:schemeClr val="tx1"/>
                </a:solidFill>
                <a:latin typeface="+mn-lt"/>
              </a:rPr>
              <a:t>Hg</a:t>
            </a:r>
            <a:r>
              <a:rPr lang="de-DE" b="0" i="0" u="none" strike="noStrike">
                <a:solidFill>
                  <a:schemeClr val="tx1"/>
                </a:solidFill>
                <a:latin typeface="+mn-lt"/>
              </a:rPr>
              <a:t>.): The 21st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'19: The 21st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Pittsburgh PA USA, 28 10 2019 30 10 2019. New York, NY, USA: ACM, S. 536–538.</a:t>
            </a:r>
            <a:endParaRPr/>
          </a:p>
          <a:p>
            <a:pPr marL="0" marR="0" indent="0" algn="l">
              <a:spcBef>
                <a:spcPts val="500"/>
              </a:spcBef>
              <a:spcAft>
                <a:spcPts val="500"/>
              </a:spcAft>
              <a:buNone/>
              <a:defRPr/>
            </a:pPr>
            <a:r>
              <a:rPr lang="en-US" b="0" i="0" u="none" strike="noStrike">
                <a:solidFill>
                  <a:schemeClr val="tx1"/>
                </a:solidFill>
                <a:latin typeface="+mn-lt"/>
              </a:rPr>
              <a:t>Franqueiro</a:t>
            </a:r>
            <a:r>
              <a:rPr lang="en-US" b="0" i="0" u="none" strike="noStrike">
                <a:solidFill>
                  <a:schemeClr val="tx1"/>
                </a:solidFill>
                <a:latin typeface="+mn-lt"/>
              </a:rPr>
              <a:t>, Kenneth G.; Siegfried, Robert M. (2006): Designing a scripting language to help the blind program visually. In: Simeon Keates und Simon Harper (Hg.): Proceedings of the 8th international ACM SIGACCESS conference on Computers and accessibility. ASSETS06: The 8th International ACM SIGACCESS Conference on Computers and Accessibility. Portland Oregon USA, 23 10 2006 25 10 2006. New York, NY, USA: ACM, S. 241–242.</a:t>
            </a:r>
            <a:endParaRPr/>
          </a:p>
          <a:p>
            <a:pPr marL="0" marR="0" indent="0" algn="l">
              <a:spcBef>
                <a:spcPts val="500"/>
              </a:spcBef>
              <a:spcAft>
                <a:spcPts val="500"/>
              </a:spcAft>
              <a:buNone/>
              <a:defRPr/>
            </a:pPr>
            <a:r>
              <a:rPr lang="de-DE" b="0" i="0" u="none" strike="noStrike">
                <a:solidFill>
                  <a:schemeClr val="tx1"/>
                </a:solidFill>
                <a:latin typeface="+mn-lt"/>
              </a:rPr>
              <a:t>González-González, Carina S.; Herrera-González, Erika; Moreno-Ruiz, Lorenzo; Reyes-Alonso, Nuria; Hernández-Morales, Selene; Guzmán-Franco, María D.; Infante-Moro, Alfonso (2019): Computational </a:t>
            </a:r>
            <a:r>
              <a:rPr lang="de-DE" b="0" i="0" u="none" strike="noStrike">
                <a:solidFill>
                  <a:schemeClr val="tx1"/>
                </a:solidFill>
                <a:latin typeface="+mn-lt"/>
              </a:rPr>
              <a:t>Thinking</a:t>
            </a:r>
            <a:r>
              <a:rPr lang="de-DE" b="0" i="0" u="none" strike="noStrike">
                <a:solidFill>
                  <a:schemeClr val="tx1"/>
                </a:solidFill>
                <a:latin typeface="+mn-lt"/>
              </a:rPr>
              <a:t> and Down Syndrome: An </a:t>
            </a:r>
            <a:r>
              <a:rPr lang="de-DE" b="0" i="0" u="none" strike="noStrike">
                <a:solidFill>
                  <a:schemeClr val="tx1"/>
                </a:solidFill>
                <a:latin typeface="+mn-lt"/>
              </a:rPr>
              <a:t>Exploratory</a:t>
            </a:r>
            <a:r>
              <a:rPr lang="de-DE" b="0" i="0" u="none" strike="noStrike">
                <a:solidFill>
                  <a:schemeClr val="tx1"/>
                </a:solidFill>
                <a:latin typeface="+mn-lt"/>
              </a:rPr>
              <a:t> Study </a:t>
            </a:r>
            <a:r>
              <a:rPr lang="de-DE" b="0" i="0" u="none" strike="noStrike">
                <a:solidFill>
                  <a:schemeClr val="tx1"/>
                </a:solidFill>
                <a:latin typeface="+mn-lt"/>
              </a:rPr>
              <a:t>Using</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KIBO Robot. In: </a:t>
            </a:r>
            <a:r>
              <a:rPr lang="de-DE" b="0" i="1" u="none" strike="noStrike">
                <a:solidFill>
                  <a:schemeClr val="tx1"/>
                </a:solidFill>
                <a:latin typeface="+mn-lt"/>
              </a:rPr>
              <a:t>Informatics</a:t>
            </a:r>
            <a:r>
              <a:rPr lang="de-DE" b="0" i="1" u="none" strike="noStrike">
                <a:solidFill>
                  <a:schemeClr val="tx1"/>
                </a:solidFill>
                <a:latin typeface="+mn-lt"/>
              </a:rPr>
              <a:t> </a:t>
            </a:r>
            <a:r>
              <a:rPr lang="de-DE" b="0" i="0" u="none" strike="noStrike">
                <a:solidFill>
                  <a:schemeClr val="tx1"/>
                </a:solidFill>
                <a:latin typeface="+mn-lt"/>
              </a:rPr>
              <a:t>6 (2), S. 25. DOI: 10.3390/informatics6020025.</a:t>
            </a:r>
            <a:endParaRPr/>
          </a:p>
          <a:p>
            <a:pPr marL="0" marR="0" indent="0" algn="l">
              <a:spcBef>
                <a:spcPts val="500"/>
              </a:spcBef>
              <a:spcAft>
                <a:spcPts val="500"/>
              </a:spcAft>
              <a:buNone/>
              <a:defRPr/>
            </a:pPr>
            <a:r>
              <a:rPr lang="de-DE" b="0" i="0" u="none" strike="noStrike">
                <a:solidFill>
                  <a:schemeClr val="tx1"/>
                </a:solidFill>
                <a:latin typeface="+mn-lt"/>
              </a:rPr>
              <a:t>Greca </a:t>
            </a:r>
            <a:r>
              <a:rPr lang="de-DE" b="0" i="0" u="none" strike="noStrike">
                <a:solidFill>
                  <a:schemeClr val="tx1"/>
                </a:solidFill>
                <a:latin typeface="+mn-lt"/>
              </a:rPr>
              <a:t>Dufranc</a:t>
            </a:r>
            <a:r>
              <a:rPr lang="de-DE" b="0" i="0" u="none" strike="noStrike">
                <a:solidFill>
                  <a:schemeClr val="tx1"/>
                </a:solidFill>
                <a:latin typeface="+mn-lt"/>
              </a:rPr>
              <a:t>, Ileana M.; García </a:t>
            </a:r>
            <a:r>
              <a:rPr lang="de-DE" b="0" i="0" u="none" strike="noStrike">
                <a:solidFill>
                  <a:schemeClr val="tx1"/>
                </a:solidFill>
                <a:latin typeface="+mn-lt"/>
              </a:rPr>
              <a:t>Terceño</a:t>
            </a:r>
            <a:r>
              <a:rPr lang="de-DE" b="0" i="0" u="none" strike="noStrike">
                <a:solidFill>
                  <a:schemeClr val="tx1"/>
                </a:solidFill>
                <a:latin typeface="+mn-lt"/>
              </a:rPr>
              <a:t>, Eva M.; </a:t>
            </a:r>
            <a:r>
              <a:rPr lang="de-DE" b="0" i="0" u="none" strike="noStrike">
                <a:solidFill>
                  <a:schemeClr val="tx1"/>
                </a:solidFill>
                <a:latin typeface="+mn-lt"/>
              </a:rPr>
              <a:t>Fridberg</a:t>
            </a:r>
            <a:r>
              <a:rPr lang="de-DE" b="0" i="0" u="none" strike="noStrike">
                <a:solidFill>
                  <a:schemeClr val="tx1"/>
                </a:solidFill>
                <a:latin typeface="+mn-lt"/>
              </a:rPr>
              <a:t>, Marie; </a:t>
            </a:r>
            <a:r>
              <a:rPr lang="de-DE" b="0" i="0" u="none" strike="noStrike">
                <a:solidFill>
                  <a:schemeClr val="tx1"/>
                </a:solidFill>
                <a:latin typeface="+mn-lt"/>
              </a:rPr>
              <a:t>Cronquist</a:t>
            </a:r>
            <a:r>
              <a:rPr lang="de-DE" b="0" i="0" u="none" strike="noStrike">
                <a:solidFill>
                  <a:schemeClr val="tx1"/>
                </a:solidFill>
                <a:latin typeface="+mn-lt"/>
              </a:rPr>
              <a:t>, Björn; </a:t>
            </a:r>
            <a:r>
              <a:rPr lang="de-DE" b="0" i="0" u="none" strike="noStrike">
                <a:solidFill>
                  <a:schemeClr val="tx1"/>
                </a:solidFill>
                <a:latin typeface="+mn-lt"/>
              </a:rPr>
              <a:t>Redfors</a:t>
            </a:r>
            <a:r>
              <a:rPr lang="de-DE" b="0" i="0" u="none" strike="noStrike">
                <a:solidFill>
                  <a:schemeClr val="tx1"/>
                </a:solidFill>
                <a:latin typeface="+mn-lt"/>
              </a:rPr>
              <a:t>, Andreas (2020): Robotics and Early-</a:t>
            </a:r>
            <a:r>
              <a:rPr lang="de-DE" b="0" i="0" u="none" strike="noStrike">
                <a:solidFill>
                  <a:schemeClr val="tx1"/>
                </a:solidFill>
                <a:latin typeface="+mn-lt"/>
              </a:rPr>
              <a:t>years</a:t>
            </a:r>
            <a:r>
              <a:rPr lang="de-DE" b="0" i="0" u="none" strike="noStrike">
                <a:solidFill>
                  <a:schemeClr val="tx1"/>
                </a:solidFill>
                <a:latin typeface="+mn-lt"/>
              </a:rPr>
              <a:t> STEM Education: The </a:t>
            </a:r>
            <a:r>
              <a:rPr lang="de-DE" b="0" i="0" u="none" strike="noStrike">
                <a:solidFill>
                  <a:schemeClr val="tx1"/>
                </a:solidFill>
                <a:latin typeface="+mn-lt"/>
              </a:rPr>
              <a:t>botSTEM</a:t>
            </a:r>
            <a:r>
              <a:rPr lang="de-DE" b="0" i="0" u="none" strike="noStrike">
                <a:solidFill>
                  <a:schemeClr val="tx1"/>
                </a:solidFill>
                <a:latin typeface="+mn-lt"/>
              </a:rPr>
              <a:t> Framework and </a:t>
            </a:r>
            <a:r>
              <a:rPr lang="de-DE" b="0" i="0" u="none" strike="noStrike">
                <a:solidFill>
                  <a:schemeClr val="tx1"/>
                </a:solidFill>
                <a:latin typeface="+mn-lt"/>
              </a:rPr>
              <a:t>Activities</a:t>
            </a:r>
            <a:r>
              <a:rPr lang="de-DE" b="0" i="0" u="none" strike="noStrike">
                <a:solidFill>
                  <a:schemeClr val="tx1"/>
                </a:solidFill>
                <a:latin typeface="+mn-lt"/>
              </a:rPr>
              <a:t>. In: </a:t>
            </a:r>
            <a:r>
              <a:rPr lang="de-DE" b="0" i="1" u="none" strike="noStrike">
                <a:solidFill>
                  <a:schemeClr val="tx1"/>
                </a:solidFill>
                <a:latin typeface="+mn-lt"/>
              </a:rPr>
              <a:t>European Journal </a:t>
            </a:r>
            <a:r>
              <a:rPr lang="de-DE" b="0" i="1" u="none" strike="noStrike">
                <a:solidFill>
                  <a:schemeClr val="tx1"/>
                </a:solidFill>
                <a:latin typeface="+mn-lt"/>
              </a:rPr>
              <a:t>of</a:t>
            </a:r>
            <a:r>
              <a:rPr lang="de-DE" b="0" i="1" u="none" strike="noStrike">
                <a:solidFill>
                  <a:schemeClr val="tx1"/>
                </a:solidFill>
                <a:latin typeface="+mn-lt"/>
              </a:rPr>
              <a:t> STEM Education </a:t>
            </a:r>
            <a:r>
              <a:rPr lang="de-DE" b="0" i="0" u="none" strike="noStrike">
                <a:solidFill>
                  <a:schemeClr val="tx1"/>
                </a:solidFill>
                <a:latin typeface="+mn-lt"/>
              </a:rPr>
              <a:t>5 (1), S. 1. DOI: 10.20897/</a:t>
            </a:r>
            <a:r>
              <a:rPr lang="de-DE" b="0" i="0" u="none" strike="noStrike">
                <a:solidFill>
                  <a:schemeClr val="tx1"/>
                </a:solidFill>
                <a:latin typeface="+mn-lt"/>
              </a:rPr>
              <a:t>ejsteme</a:t>
            </a:r>
            <a:r>
              <a:rPr lang="de-DE" b="0" i="0" u="none" strike="noStrike">
                <a:solidFill>
                  <a:schemeClr val="tx1"/>
                </a:solidFill>
                <a:latin typeface="+mn-lt"/>
              </a:rPr>
              <a:t>/7948.</a:t>
            </a:r>
            <a:endParaRPr/>
          </a:p>
          <a:p>
            <a:pPr marL="0" marR="0" indent="0" algn="l">
              <a:spcBef>
                <a:spcPts val="500"/>
              </a:spcBef>
              <a:spcAft>
                <a:spcPts val="500"/>
              </a:spcAft>
              <a:buNone/>
              <a:defRPr/>
            </a:pPr>
            <a:r>
              <a:rPr lang="en-US" b="0" i="0" u="none" strike="noStrike">
                <a:solidFill>
                  <a:schemeClr val="tx1"/>
                </a:solidFill>
                <a:latin typeface="+mn-lt"/>
              </a:rPr>
              <a:t>Hadwen</a:t>
            </a:r>
            <a:r>
              <a:rPr lang="en-US" b="0" i="0" u="none" strike="noStrike">
                <a:solidFill>
                  <a:schemeClr val="tx1"/>
                </a:solidFill>
                <a:latin typeface="+mn-lt"/>
              </a:rPr>
              <a:t>-Bennett, Alex; </a:t>
            </a:r>
            <a:r>
              <a:rPr lang="en-US" b="0" i="0" u="none" strike="noStrike">
                <a:solidFill>
                  <a:schemeClr val="tx1"/>
                </a:solidFill>
                <a:latin typeface="+mn-lt"/>
              </a:rPr>
              <a:t>Sentance</a:t>
            </a:r>
            <a:r>
              <a:rPr lang="en-US" b="0" i="0" u="none" strike="noStrike">
                <a:solidFill>
                  <a:schemeClr val="tx1"/>
                </a:solidFill>
                <a:latin typeface="+mn-lt"/>
              </a:rPr>
              <a:t>, Sue; Morrison, Cecily (2018): Making Programming Accessible to Learners with Visual Impairments: A Literature Review. In: </a:t>
            </a:r>
            <a:r>
              <a:rPr lang="en-US" b="0" i="1" u="none" strike="noStrike">
                <a:solidFill>
                  <a:schemeClr val="tx1"/>
                </a:solidFill>
                <a:latin typeface="+mn-lt"/>
              </a:rPr>
              <a:t>IJCSES </a:t>
            </a:r>
            <a:r>
              <a:rPr lang="en-US" b="0" i="0" u="none" strike="noStrike">
                <a:solidFill>
                  <a:schemeClr val="tx1"/>
                </a:solidFill>
                <a:latin typeface="+mn-lt"/>
              </a:rPr>
              <a:t>2 (2), S. 3–13. DOI: 10.21585/ijcses.v2i2.25.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400"/>
              </a:spcBef>
              <a:spcAft>
                <a:spcPts val="300"/>
              </a:spcAft>
              <a:buNone/>
              <a:defRPr/>
            </a:pPr>
            <a:r>
              <a:rPr lang="de-DE" b="0" i="0" u="none" strike="noStrike">
                <a:solidFill>
                  <a:schemeClr val="tx1"/>
                </a:solidFill>
                <a:latin typeface="+mn-lt"/>
              </a:rPr>
              <a:t>Hänsel, Dagmar (2005): Die Historiographie der Sonderschule. Eine kritische Analyse. Zeitschrift für Pädagogik 51 (2005) 1, S. 101-115. In: </a:t>
            </a:r>
            <a:r>
              <a:rPr lang="de-DE" b="0" i="1" u="none" strike="noStrike">
                <a:solidFill>
                  <a:schemeClr val="tx1"/>
                </a:solidFill>
                <a:latin typeface="+mn-lt"/>
              </a:rPr>
              <a:t>Zeitschrift für Pädagogik </a:t>
            </a:r>
            <a:r>
              <a:rPr lang="de-DE" b="0" i="0" u="none" strike="noStrike">
                <a:solidFill>
                  <a:schemeClr val="tx1"/>
                </a:solidFill>
                <a:latin typeface="+mn-lt"/>
              </a:rPr>
              <a:t>51. DOI: 10.25656/01:4743.</a:t>
            </a:r>
            <a:endParaRPr/>
          </a:p>
          <a:p>
            <a:pPr marL="0" indent="0">
              <a:spcBef>
                <a:spcPts val="400"/>
              </a:spcBef>
              <a:spcAft>
                <a:spcPts val="300"/>
              </a:spcAft>
              <a:buNone/>
              <a:defRPr/>
            </a:pPr>
            <a:r>
              <a:rPr lang="de-DE" b="0" i="0" u="none" strike="noStrike">
                <a:solidFill>
                  <a:schemeClr val="tx1"/>
                </a:solidFill>
                <a:latin typeface="+mn-lt"/>
              </a:rPr>
              <a:t>Helios, Dietmar (2001): Handbuch zur Erstellung taktiler Graphiken. 3. Aufl. Universität Karlsruhe.</a:t>
            </a:r>
            <a:endParaRPr/>
          </a:p>
          <a:p>
            <a:pPr marL="0" indent="0">
              <a:spcBef>
                <a:spcPts val="400"/>
              </a:spcBef>
              <a:spcAft>
                <a:spcPts val="300"/>
              </a:spcAft>
              <a:buNone/>
              <a:defRPr/>
            </a:pPr>
            <a:r>
              <a:rPr lang="de-DE" b="0" i="0" u="none" strike="noStrike">
                <a:solidFill>
                  <a:schemeClr val="tx1"/>
                </a:solidFill>
                <a:latin typeface="+mn-lt"/>
              </a:rPr>
              <a:t>Hirschberg, Marianne; </a:t>
            </a:r>
            <a:r>
              <a:rPr lang="de-DE" b="0" i="0" u="none" strike="noStrike">
                <a:solidFill>
                  <a:schemeClr val="tx1"/>
                </a:solidFill>
                <a:latin typeface="+mn-lt"/>
              </a:rPr>
              <a:t>Köbsell</a:t>
            </a:r>
            <a:r>
              <a:rPr lang="de-DE" b="0" i="0" u="none" strike="noStrike">
                <a:solidFill>
                  <a:schemeClr val="tx1"/>
                </a:solidFill>
                <a:latin typeface="+mn-lt"/>
              </a:rPr>
              <a:t>, Swantje (2015): Grundbegriffe und Grundlagen: Disability Studies, </a:t>
            </a:r>
            <a:r>
              <a:rPr lang="de-DE" b="0" i="0" u="none" strike="noStrike">
                <a:solidFill>
                  <a:schemeClr val="tx1"/>
                </a:solidFill>
                <a:latin typeface="+mn-lt"/>
              </a:rPr>
              <a:t>Diversity</a:t>
            </a:r>
            <a:r>
              <a:rPr lang="de-DE" b="0" i="0" u="none" strike="noStrike">
                <a:solidFill>
                  <a:schemeClr val="tx1"/>
                </a:solidFill>
                <a:latin typeface="+mn-lt"/>
              </a:rPr>
              <a:t> und Inklusion. In: Ingeborg Hedderich, Gottfried Biewer, Judith Hollenweger und Reinhard Markowetz (</a:t>
            </a:r>
            <a:r>
              <a:rPr lang="de-DE" b="0" i="0" u="none" strike="noStrike">
                <a:solidFill>
                  <a:schemeClr val="tx1"/>
                </a:solidFill>
                <a:latin typeface="+mn-lt"/>
              </a:rPr>
              <a:t>Hg</a:t>
            </a:r>
            <a:r>
              <a:rPr lang="de-DE" b="0" i="0" u="none" strike="noStrike">
                <a:solidFill>
                  <a:schemeClr val="tx1"/>
                </a:solidFill>
                <a:latin typeface="+mn-lt"/>
              </a:rPr>
              <a:t>.): Handbuch Inklusion und Sonderpädagogik. Stuttgart, Deutschland: </a:t>
            </a:r>
            <a:r>
              <a:rPr lang="de-DE" b="0" i="0" u="none" strike="noStrike">
                <a:solidFill>
                  <a:schemeClr val="tx1"/>
                </a:solidFill>
                <a:latin typeface="+mn-lt"/>
              </a:rPr>
              <a:t>utb</a:t>
            </a:r>
            <a:r>
              <a:rPr lang="de-DE" b="0" i="0" u="none" strike="noStrike">
                <a:solidFill>
                  <a:schemeClr val="tx1"/>
                </a:solidFill>
                <a:latin typeface="+mn-lt"/>
              </a:rPr>
              <a:t> GmbH, S. 555–568.</a:t>
            </a:r>
            <a:endParaRPr/>
          </a:p>
          <a:p>
            <a:pPr marL="0" marR="0" indent="0" algn="l">
              <a:spcBef>
                <a:spcPts val="400"/>
              </a:spcBef>
              <a:spcAft>
                <a:spcPts val="300"/>
              </a:spcAft>
              <a:buNone/>
              <a:defRPr/>
            </a:pPr>
            <a:r>
              <a:rPr lang="de-DE" b="0" i="0" u="none" strike="noStrike">
                <a:solidFill>
                  <a:schemeClr val="tx1"/>
                </a:solidFill>
                <a:latin typeface="+mn-lt"/>
              </a:rPr>
              <a:t>Horn, Michael S.; Jacob, Robert J. K. (2007): Tangible </a:t>
            </a:r>
            <a:r>
              <a:rPr lang="de-DE" b="0" i="0" u="none" strike="noStrike">
                <a:solidFill>
                  <a:schemeClr val="tx1"/>
                </a:solidFill>
                <a:latin typeface="+mn-lt"/>
              </a:rPr>
              <a:t>programming</a:t>
            </a:r>
            <a:r>
              <a:rPr lang="de-DE" b="0" i="0" u="none" strike="noStrike">
                <a:solidFill>
                  <a:schemeClr val="tx1"/>
                </a:solidFill>
                <a:latin typeface="+mn-lt"/>
              </a:rPr>
              <a:t> in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classroom</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a:t>
            </a:r>
            <a:r>
              <a:rPr lang="de-DE" b="0" i="0" u="none" strike="noStrike">
                <a:solidFill>
                  <a:schemeClr val="tx1"/>
                </a:solidFill>
                <a:latin typeface="+mn-lt"/>
              </a:rPr>
              <a:t>tern</a:t>
            </a:r>
            <a:r>
              <a:rPr lang="de-DE" b="0" i="0" u="none" strike="noStrike">
                <a:solidFill>
                  <a:schemeClr val="tx1"/>
                </a:solidFill>
                <a:latin typeface="+mn-lt"/>
              </a:rPr>
              <a:t>. In: Mary Beth </a:t>
            </a:r>
            <a:r>
              <a:rPr lang="de-DE" b="0" i="0" u="none" strike="noStrike">
                <a:solidFill>
                  <a:schemeClr val="tx1"/>
                </a:solidFill>
                <a:latin typeface="+mn-lt"/>
              </a:rPr>
              <a:t>Rosson</a:t>
            </a:r>
            <a:r>
              <a:rPr lang="de-DE" b="0" i="0" u="none" strike="noStrike">
                <a:solidFill>
                  <a:schemeClr val="tx1"/>
                </a:solidFill>
                <a:latin typeface="+mn-lt"/>
              </a:rPr>
              <a:t> und David Gilmore (</a:t>
            </a:r>
            <a:r>
              <a:rPr lang="de-DE" b="0" i="0" u="none" strike="noStrike">
                <a:solidFill>
                  <a:schemeClr val="tx1"/>
                </a:solidFill>
                <a:latin typeface="+mn-lt"/>
              </a:rPr>
              <a:t>Hg</a:t>
            </a:r>
            <a:r>
              <a:rPr lang="de-DE" b="0" i="0" u="none" strike="noStrike">
                <a:solidFill>
                  <a:schemeClr val="tx1"/>
                </a:solidFill>
                <a:latin typeface="+mn-lt"/>
              </a:rPr>
              <a:t>.): CHI '07 Extended Abstracts on Human </a:t>
            </a:r>
            <a:r>
              <a:rPr lang="de-DE" b="0" i="0" u="none" strike="noStrike">
                <a:solidFill>
                  <a:schemeClr val="tx1"/>
                </a:solidFill>
                <a:latin typeface="+mn-lt"/>
              </a:rPr>
              <a:t>Factors</a:t>
            </a:r>
            <a:r>
              <a:rPr lang="de-DE" b="0" i="0" u="none" strike="noStrike">
                <a:solidFill>
                  <a:schemeClr val="tx1"/>
                </a:solidFill>
                <a:latin typeface="+mn-lt"/>
              </a:rPr>
              <a:t> in Computing Systems. CHI07: CHI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San Jose CA USA, 28 04 2007 03 05 2007. New York, NY, USA: ACM, S. 1965–1970.</a:t>
            </a:r>
            <a:endParaRPr/>
          </a:p>
          <a:p>
            <a:pPr marL="0" marR="0" indent="0" algn="l">
              <a:spcBef>
                <a:spcPts val="400"/>
              </a:spcBef>
              <a:spcAft>
                <a:spcPts val="300"/>
              </a:spcAft>
              <a:buNone/>
              <a:defRPr/>
            </a:pPr>
            <a:r>
              <a:rPr lang="de-DE" b="0" i="0" u="none" strike="noStrike">
                <a:solidFill>
                  <a:schemeClr val="tx1"/>
                </a:solidFill>
                <a:latin typeface="+mn-lt"/>
              </a:rPr>
              <a:t>Huff, Earl W.; Boateng, </a:t>
            </a:r>
            <a:r>
              <a:rPr lang="de-DE" b="0" i="0" u="none" strike="noStrike">
                <a:solidFill>
                  <a:schemeClr val="tx1"/>
                </a:solidFill>
                <a:latin typeface="+mn-lt"/>
              </a:rPr>
              <a:t>Kwajo</a:t>
            </a:r>
            <a:r>
              <a:rPr lang="de-DE" b="0" i="0" u="none" strike="noStrike">
                <a:solidFill>
                  <a:schemeClr val="tx1"/>
                </a:solidFill>
                <a:latin typeface="+mn-lt"/>
              </a:rPr>
              <a:t>; </a:t>
            </a:r>
            <a:r>
              <a:rPr lang="de-DE" b="0" i="0" u="none" strike="noStrike">
                <a:solidFill>
                  <a:schemeClr val="tx1"/>
                </a:solidFill>
                <a:latin typeface="+mn-lt"/>
              </a:rPr>
              <a:t>Moster</a:t>
            </a:r>
            <a:r>
              <a:rPr lang="de-DE" b="0" i="0" u="none" strike="noStrike">
                <a:solidFill>
                  <a:schemeClr val="tx1"/>
                </a:solidFill>
                <a:latin typeface="+mn-lt"/>
              </a:rPr>
              <a:t>, </a:t>
            </a:r>
            <a:r>
              <a:rPr lang="de-DE" b="0" i="0" u="none" strike="noStrike">
                <a:solidFill>
                  <a:schemeClr val="tx1"/>
                </a:solidFill>
                <a:latin typeface="+mn-lt"/>
              </a:rPr>
              <a:t>Makayla</a:t>
            </a:r>
            <a:r>
              <a:rPr lang="de-DE" b="0" i="0" u="none" strike="noStrike">
                <a:solidFill>
                  <a:schemeClr val="tx1"/>
                </a:solidFill>
                <a:latin typeface="+mn-lt"/>
              </a:rPr>
              <a:t>; </a:t>
            </a:r>
            <a:r>
              <a:rPr lang="de-DE" b="0" i="0" u="none" strike="noStrike">
                <a:solidFill>
                  <a:schemeClr val="tx1"/>
                </a:solidFill>
                <a:latin typeface="+mn-lt"/>
              </a:rPr>
              <a:t>Rodeghero</a:t>
            </a:r>
            <a:r>
              <a:rPr lang="de-DE" b="0" i="0" u="none" strike="noStrike">
                <a:solidFill>
                  <a:schemeClr val="tx1"/>
                </a:solidFill>
                <a:latin typeface="+mn-lt"/>
              </a:rPr>
              <a:t>, Paige; </a:t>
            </a:r>
            <a:r>
              <a:rPr lang="de-DE" b="0" i="0" u="none" strike="noStrike">
                <a:solidFill>
                  <a:schemeClr val="tx1"/>
                </a:solidFill>
                <a:latin typeface="+mn-lt"/>
              </a:rPr>
              <a:t>Brinkley</a:t>
            </a:r>
            <a:r>
              <a:rPr lang="de-DE" b="0" i="0" u="none" strike="noStrike">
                <a:solidFill>
                  <a:schemeClr val="tx1"/>
                </a:solidFill>
                <a:latin typeface="+mn-lt"/>
              </a:rPr>
              <a:t>, Julian (2020): </a:t>
            </a:r>
            <a:r>
              <a:rPr lang="de-DE" b="0" i="0" u="none" strike="noStrike">
                <a:solidFill>
                  <a:schemeClr val="tx1"/>
                </a:solidFill>
                <a:latin typeface="+mn-lt"/>
              </a:rPr>
              <a:t>Examining</a:t>
            </a:r>
            <a:r>
              <a:rPr lang="de-DE" b="0" i="0" u="none" strike="noStrike">
                <a:solidFill>
                  <a:schemeClr val="tx1"/>
                </a:solidFill>
                <a:latin typeface="+mn-lt"/>
              </a:rPr>
              <a:t> The Work Experience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Programmers</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Visual </a:t>
            </a:r>
            <a:r>
              <a:rPr lang="de-DE" b="0" i="0" u="none" strike="noStrike">
                <a:solidFill>
                  <a:schemeClr val="tx1"/>
                </a:solidFill>
                <a:latin typeface="+mn-lt"/>
              </a:rPr>
              <a:t>Impairments</a:t>
            </a:r>
            <a:r>
              <a:rPr lang="de-DE" b="0" i="0" u="none" strike="noStrike">
                <a:solidFill>
                  <a:schemeClr val="tx1"/>
                </a:solidFill>
                <a:latin typeface="+mn-lt"/>
              </a:rPr>
              <a:t>. In: 2020 IEEE International Conference on Software Maintenance and Evolution (ICSME). 2020 IEEE International Conference on Software Maintenance and Evolution (ICSME). Adelaide, Australia, 28.09.2020 - 02.10.2020: IEEE, S. 707–711.</a:t>
            </a:r>
            <a:endParaRPr/>
          </a:p>
          <a:p>
            <a:pPr marL="0" marR="0" indent="0" algn="l">
              <a:spcBef>
                <a:spcPts val="400"/>
              </a:spcBef>
              <a:spcAft>
                <a:spcPts val="300"/>
              </a:spcAft>
              <a:buNone/>
              <a:defRPr/>
            </a:pPr>
            <a:r>
              <a:rPr lang="de-DE" b="0" i="0" u="none" strike="noStrike">
                <a:solidFill>
                  <a:schemeClr val="tx1"/>
                </a:solidFill>
                <a:latin typeface="+mn-lt"/>
              </a:rPr>
              <a:t>Israel, Maya; Bergeron, Lionel; Last, Todd; Ray, Meg J. (2019): </a:t>
            </a:r>
            <a:r>
              <a:rPr lang="de-DE" b="0" i="0" u="none" strike="noStrike">
                <a:solidFill>
                  <a:schemeClr val="tx1"/>
                </a:solidFill>
                <a:latin typeface="+mn-lt"/>
              </a:rPr>
              <a:t>Planning</a:t>
            </a:r>
            <a:r>
              <a:rPr lang="de-DE" b="0" i="0" u="none" strike="noStrike">
                <a:solidFill>
                  <a:schemeClr val="tx1"/>
                </a:solidFill>
                <a:latin typeface="+mn-lt"/>
              </a:rPr>
              <a:t> K-8 Computer Science </a:t>
            </a:r>
            <a:r>
              <a:rPr lang="de-DE" b="0" i="0" u="none" strike="noStrike">
                <a:solidFill>
                  <a:schemeClr val="tx1"/>
                </a:solidFill>
                <a:latin typeface="+mn-lt"/>
              </a:rPr>
              <a:t>through</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UDL Framework. Online verfügbar unter https://www.learningdesigned.org/sites/default/files/Done_ISRAEL.EDIT_.DH_.JEG%20copy.pdf.</a:t>
            </a:r>
            <a:endParaRPr/>
          </a:p>
          <a:p>
            <a:pPr marL="0" marR="0" indent="0" algn="l">
              <a:spcBef>
                <a:spcPts val="400"/>
              </a:spcBef>
              <a:spcAft>
                <a:spcPts val="300"/>
              </a:spcAft>
              <a:buNone/>
              <a:defRPr/>
            </a:pPr>
            <a:r>
              <a:rPr lang="de-DE" b="0" i="0" u="none" strike="noStrike">
                <a:solidFill>
                  <a:schemeClr val="tx1"/>
                </a:solidFill>
                <a:latin typeface="+mn-lt"/>
              </a:rPr>
              <a:t>Israel, Maya; Last, Todd; Jeong, </a:t>
            </a:r>
            <a:r>
              <a:rPr lang="de-DE" b="0" i="0" u="none" strike="noStrike">
                <a:solidFill>
                  <a:schemeClr val="tx1"/>
                </a:solidFill>
                <a:latin typeface="+mn-lt"/>
              </a:rPr>
              <a:t>Gakyung</a:t>
            </a:r>
            <a:r>
              <a:rPr lang="de-DE" b="0" i="0" u="none" strike="noStrike">
                <a:solidFill>
                  <a:schemeClr val="tx1"/>
                </a:solidFill>
                <a:latin typeface="+mn-lt"/>
              </a:rPr>
              <a:t>; </a:t>
            </a:r>
            <a:r>
              <a:rPr lang="de-DE" b="0" i="0" u="none" strike="noStrike">
                <a:solidFill>
                  <a:schemeClr val="tx1"/>
                </a:solidFill>
                <a:latin typeface="+mn-lt"/>
              </a:rPr>
              <a:t>Wherfel</a:t>
            </a:r>
            <a:r>
              <a:rPr lang="de-DE" b="0" i="0" u="none" strike="noStrike">
                <a:solidFill>
                  <a:schemeClr val="tx1"/>
                </a:solidFill>
                <a:latin typeface="+mn-lt"/>
              </a:rPr>
              <a:t>, Quentin M. (2017): Project TACTIC: Teaching All Computational </a:t>
            </a:r>
            <a:r>
              <a:rPr lang="de-DE" b="0" i="0" u="none" strike="noStrike">
                <a:solidFill>
                  <a:schemeClr val="tx1"/>
                </a:solidFill>
                <a:latin typeface="+mn-lt"/>
              </a:rPr>
              <a:t>Thinking</a:t>
            </a:r>
            <a:r>
              <a:rPr lang="de-DE" b="0" i="0" u="none" strike="noStrike">
                <a:solidFill>
                  <a:schemeClr val="tx1"/>
                </a:solidFill>
                <a:latin typeface="+mn-lt"/>
              </a:rPr>
              <a:t> </a:t>
            </a:r>
            <a:r>
              <a:rPr lang="de-DE" b="0" i="0" u="none" strike="noStrike">
                <a:solidFill>
                  <a:schemeClr val="tx1"/>
                </a:solidFill>
                <a:latin typeface="+mn-lt"/>
              </a:rPr>
              <a:t>through</a:t>
            </a:r>
            <a:r>
              <a:rPr lang="de-DE" b="0" i="0" u="none" strike="noStrike">
                <a:solidFill>
                  <a:schemeClr val="tx1"/>
                </a:solidFill>
                <a:latin typeface="+mn-lt"/>
              </a:rPr>
              <a:t> </a:t>
            </a:r>
            <a:r>
              <a:rPr lang="de-DE" b="0" i="0" u="none" strike="noStrike">
                <a:solidFill>
                  <a:schemeClr val="tx1"/>
                </a:solidFill>
                <a:latin typeface="+mn-lt"/>
              </a:rPr>
              <a:t>Inclusion</a:t>
            </a:r>
            <a:r>
              <a:rPr lang="de-DE" b="0" i="0" u="none" strike="noStrike">
                <a:solidFill>
                  <a:schemeClr val="tx1"/>
                </a:solidFill>
                <a:latin typeface="+mn-lt"/>
              </a:rPr>
              <a:t> and </a:t>
            </a:r>
            <a:r>
              <a:rPr lang="de-DE" b="0" i="0" u="none" strike="noStrike">
                <a:solidFill>
                  <a:schemeClr val="tx1"/>
                </a:solidFill>
                <a:latin typeface="+mn-lt"/>
              </a:rPr>
              <a:t>Collaboration</a:t>
            </a:r>
            <a:r>
              <a:rPr lang="de-DE" b="0" i="0" u="none" strike="noStrike">
                <a:solidFill>
                  <a:schemeClr val="tx1"/>
                </a:solidFill>
                <a:latin typeface="+mn-lt"/>
              </a:rPr>
              <a:t>. </a:t>
            </a:r>
            <a:r>
              <a:rPr lang="de-DE" b="0" i="0" u="none" strike="noStrike">
                <a:solidFill>
                  <a:schemeClr val="tx1"/>
                </a:solidFill>
                <a:latin typeface="+mn-lt"/>
              </a:rPr>
              <a:t>Helpful</a:t>
            </a:r>
            <a:r>
              <a:rPr lang="de-DE" b="0" i="0" u="none" strike="noStrike">
                <a:solidFill>
                  <a:schemeClr val="tx1"/>
                </a:solidFill>
                <a:latin typeface="+mn-lt"/>
              </a:rPr>
              <a:t> </a:t>
            </a:r>
            <a:r>
              <a:rPr lang="de-DE" b="0" i="0" u="none" strike="noStrike">
                <a:solidFill>
                  <a:schemeClr val="tx1"/>
                </a:solidFill>
                <a:latin typeface="+mn-lt"/>
              </a:rPr>
              <a:t>Strategies</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Utilizing</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Universal Design </a:t>
            </a:r>
            <a:r>
              <a:rPr lang="de-DE" b="0" i="0" u="none" strike="noStrike">
                <a:solidFill>
                  <a:schemeClr val="tx1"/>
                </a:solidFill>
                <a:latin typeface="+mn-lt"/>
              </a:rPr>
              <a:t>For</a:t>
            </a:r>
            <a:r>
              <a:rPr lang="de-DE" b="0" i="0" u="none" strike="noStrike">
                <a:solidFill>
                  <a:schemeClr val="tx1"/>
                </a:solidFill>
                <a:latin typeface="+mn-lt"/>
              </a:rPr>
              <a:t> Learning Framework in Computer Science Education. </a:t>
            </a:r>
            <a:r>
              <a:rPr lang="de-DE" b="0" i="0" u="none" strike="noStrike">
                <a:solidFill>
                  <a:schemeClr val="tx1"/>
                </a:solidFill>
                <a:latin typeface="+mn-lt"/>
              </a:rPr>
              <a:t>TACTICal</a:t>
            </a:r>
            <a:r>
              <a:rPr lang="de-DE" b="0" i="0" u="none" strike="noStrike">
                <a:solidFill>
                  <a:schemeClr val="tx1"/>
                </a:solidFill>
                <a:latin typeface="+mn-lt"/>
              </a:rPr>
              <a:t> Teaching Brief. Online verfügbar unter https://ctrl.education.ufl.edu/wp-content/uploads/sites/5/2020/06/CTRL-TACTIC-UniversalDesign.pdf.</a:t>
            </a:r>
            <a:endParaRPr/>
          </a:p>
          <a:p>
            <a:pPr marL="0" marR="0" indent="0" algn="l">
              <a:spcBef>
                <a:spcPts val="400"/>
              </a:spcBef>
              <a:spcAft>
                <a:spcPts val="300"/>
              </a:spcAft>
              <a:buNone/>
              <a:defRPr/>
            </a:pPr>
            <a:r>
              <a:rPr lang="en-US" b="0" i="0" u="none" strike="noStrike">
                <a:solidFill>
                  <a:schemeClr val="tx1"/>
                </a:solidFill>
                <a:latin typeface="+mn-lt"/>
              </a:rPr>
              <a:t>Israel, Maya; Ray, Meg J. (2017): Strategies for Including Students with Learning and Cognitive Disabilities in K8 CS.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https://tech.cornell.edu/news/strategies-for-including-students-with-learning-and-cognitive-disabilities/.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Inklusion als bildungspolitische Forderung: </a:t>
            </a:r>
            <a:br>
              <a:rPr lang="de-DE"/>
            </a:br>
            <a:r>
              <a:rPr lang="de-DE"/>
              <a:t>KMK-Empfehlungen zur inklusiven Bildung</a:t>
            </a:r>
            <a:endParaRPr/>
          </a:p>
        </p:txBody>
      </p:sp>
      <p:sp>
        <p:nvSpPr>
          <p:cNvPr id="3" name="Inhaltsplatzhalter 2"/>
          <p:cNvSpPr>
            <a:spLocks noGrp="1"/>
          </p:cNvSpPr>
          <p:nvPr>
            <p:ph sz="quarter" idx="10"/>
          </p:nvPr>
        </p:nvSpPr>
        <p:spPr bwMode="auto"/>
        <p:txBody>
          <a:bodyPr/>
          <a:lstStyle/>
          <a:p>
            <a:pPr>
              <a:defRPr/>
            </a:pPr>
            <a:r>
              <a:rPr lang="de-DE" b="1"/>
              <a:t>Verwendeter Inklusionsbegriff:</a:t>
            </a:r>
            <a:endParaRPr/>
          </a:p>
          <a:p>
            <a:pPr marL="360000" lvl="1" indent="0">
              <a:buNone/>
              <a:defRPr/>
            </a:pPr>
            <a:r>
              <a:rPr lang="de-DE"/>
              <a:t>	</a:t>
            </a:r>
            <a:r>
              <a:rPr lang="de-DE" i="1"/>
              <a:t>„Die Empfehlungen gehen vom Grundsatz der Inklusion aus, verstanden als ein umfassendes Konzept </a:t>
            </a:r>
            <a:br>
              <a:rPr lang="de-DE" i="1"/>
            </a:br>
            <a:r>
              <a:rPr lang="de-DE" i="1"/>
              <a:t>	des menschlichen Zusammenlebens. Inklusion in diesem Sinne bedeutet für den Bereich der Schule </a:t>
            </a:r>
            <a:br>
              <a:rPr lang="de-DE" i="1"/>
            </a:br>
            <a:r>
              <a:rPr lang="de-DE" i="1"/>
              <a:t>	einen gleichberechtigten Zugang zu Bildung für alle und das Erkennen sowie Überwinden von Barrieren.“</a:t>
            </a:r>
            <a:endParaRPr/>
          </a:p>
          <a:p>
            <a:pPr>
              <a:spcBef>
                <a:spcPts val="1400"/>
              </a:spcBef>
              <a:defRPr/>
            </a:pPr>
            <a:r>
              <a:rPr lang="de-DE" i="1"/>
              <a:t>Beschluss der Kultusministerkonferenz vom 20. Oktober 2011 </a:t>
            </a:r>
            <a:r>
              <a:rPr lang="de-DE"/>
              <a:t>mit Empfehlungen zu inklusiven Bildungsangeboten, Beratungs- und Unterstützungsangeboten, Personal im inklusiven Unterricht, außerschulischen Inklusionspartnern</a:t>
            </a:r>
            <a:endParaRPr/>
          </a:p>
          <a:p>
            <a:pPr>
              <a:spcBef>
                <a:spcPts val="1400"/>
              </a:spcBef>
              <a:defRPr/>
            </a:pPr>
            <a:r>
              <a:rPr lang="de-DE" b="1"/>
              <a:t>Ziel dieser Empfehlungen </a:t>
            </a:r>
            <a:r>
              <a:rPr lang="de-DE"/>
              <a:t>ist, …</a:t>
            </a:r>
            <a:endParaRPr/>
          </a:p>
          <a:p>
            <a:pPr lvl="1">
              <a:defRPr/>
            </a:pPr>
            <a:r>
              <a:rPr lang="de-DE"/>
              <a:t>die gemeinsame Bildung und Erziehung für Kinder und Jugendliche zu verwirklichen</a:t>
            </a:r>
            <a:endParaRPr/>
          </a:p>
          <a:p>
            <a:pPr lvl="1">
              <a:defRPr/>
            </a:pPr>
            <a:r>
              <a:rPr lang="de-DE"/>
              <a:t>die erreichten Standards sonderpädagogischer Bildungs-, Beratungs- und Unterstützungsangebote </a:t>
            </a:r>
            <a:br>
              <a:rPr lang="de-DE"/>
            </a:br>
            <a:r>
              <a:rPr lang="de-DE"/>
              <a:t>im Interesse der Kinder und Jugendlichen abzusichern und weiterzuentwickeln</a:t>
            </a:r>
            <a:endParaRPr/>
          </a:p>
          <a:p>
            <a:pPr lvl="1">
              <a:defRPr/>
            </a:pPr>
            <a:r>
              <a:rPr lang="de-DE"/>
              <a:t>Impulse für die Entwicklung inklusiver Bildungsangebote abzuleiten</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Kultusministerkonferenz 2011</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500"/>
              </a:spcBef>
              <a:spcAft>
                <a:spcPts val="500"/>
              </a:spcAft>
              <a:buNone/>
              <a:defRPr/>
            </a:pPr>
            <a:r>
              <a:rPr lang="de-DE" b="0" i="0" u="none" strike="noStrike">
                <a:solidFill>
                  <a:schemeClr val="tx1"/>
                </a:solidFill>
                <a:latin typeface="+mn-lt"/>
              </a:rPr>
              <a:t>Israel, Maya; </a:t>
            </a:r>
            <a:r>
              <a:rPr lang="de-DE" b="0" i="0" u="none" strike="noStrike">
                <a:solidFill>
                  <a:schemeClr val="tx1"/>
                </a:solidFill>
                <a:latin typeface="+mn-lt"/>
              </a:rPr>
              <a:t>Wherfel</a:t>
            </a:r>
            <a:r>
              <a:rPr lang="de-DE" b="0" i="0" u="none" strike="noStrike">
                <a:solidFill>
                  <a:schemeClr val="tx1"/>
                </a:solidFill>
                <a:latin typeface="+mn-lt"/>
              </a:rPr>
              <a:t>, Quentin M.; Pearson, Jamie; </a:t>
            </a:r>
            <a:r>
              <a:rPr lang="de-DE" b="0" i="0" u="none" strike="noStrike">
                <a:solidFill>
                  <a:schemeClr val="tx1"/>
                </a:solidFill>
                <a:latin typeface="+mn-lt"/>
              </a:rPr>
              <a:t>Shehab</a:t>
            </a:r>
            <a:r>
              <a:rPr lang="de-DE" b="0" i="0" u="none" strike="noStrike">
                <a:solidFill>
                  <a:schemeClr val="tx1"/>
                </a:solidFill>
                <a:latin typeface="+mn-lt"/>
              </a:rPr>
              <a:t>, </a:t>
            </a:r>
            <a:r>
              <a:rPr lang="de-DE" b="0" i="0" u="none" strike="noStrike">
                <a:solidFill>
                  <a:schemeClr val="tx1"/>
                </a:solidFill>
                <a:latin typeface="+mn-lt"/>
              </a:rPr>
              <a:t>Saadeddine</a:t>
            </a:r>
            <a:r>
              <a:rPr lang="de-DE" b="0" i="0" u="none" strike="noStrike">
                <a:solidFill>
                  <a:schemeClr val="tx1"/>
                </a:solidFill>
                <a:latin typeface="+mn-lt"/>
              </a:rPr>
              <a:t>; </a:t>
            </a:r>
            <a:r>
              <a:rPr lang="de-DE" b="0" i="0" u="none" strike="noStrike">
                <a:solidFill>
                  <a:schemeClr val="tx1"/>
                </a:solidFill>
                <a:latin typeface="+mn-lt"/>
              </a:rPr>
              <a:t>Tapia</a:t>
            </a:r>
            <a:r>
              <a:rPr lang="de-DE" b="0" i="0" u="none" strike="noStrike">
                <a:solidFill>
                  <a:schemeClr val="tx1"/>
                </a:solidFill>
                <a:latin typeface="+mn-lt"/>
              </a:rPr>
              <a:t>, Tanya (2015): </a:t>
            </a:r>
            <a:r>
              <a:rPr lang="de-DE" b="0" i="0" u="none" strike="noStrike">
                <a:solidFill>
                  <a:schemeClr val="tx1"/>
                </a:solidFill>
                <a:latin typeface="+mn-lt"/>
              </a:rPr>
              <a:t>Empowering</a:t>
            </a:r>
            <a:r>
              <a:rPr lang="de-DE" b="0" i="0" u="none" strike="noStrike">
                <a:solidFill>
                  <a:schemeClr val="tx1"/>
                </a:solidFill>
                <a:latin typeface="+mn-lt"/>
              </a:rPr>
              <a:t> K–12 </a:t>
            </a:r>
            <a:r>
              <a:rPr lang="de-DE" b="0" i="0" u="none" strike="noStrike">
                <a:solidFill>
                  <a:schemeClr val="tx1"/>
                </a:solidFill>
                <a:latin typeface="+mn-lt"/>
              </a:rPr>
              <a:t>Students</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a:t>
            </a:r>
            <a:r>
              <a:rPr lang="de-DE" b="0" i="0" u="none" strike="noStrike">
                <a:solidFill>
                  <a:schemeClr val="tx1"/>
                </a:solidFill>
                <a:latin typeface="+mn-lt"/>
              </a:rPr>
              <a:t>Disabilities</a:t>
            </a:r>
            <a:r>
              <a:rPr lang="de-DE" b="0" i="0" u="none" strike="noStrike">
                <a:solidFill>
                  <a:schemeClr val="tx1"/>
                </a:solidFill>
                <a:latin typeface="+mn-lt"/>
              </a:rPr>
              <a:t> </a:t>
            </a:r>
            <a:r>
              <a:rPr lang="de-DE" b="0" i="0" u="none" strike="noStrike">
                <a:solidFill>
                  <a:schemeClr val="tx1"/>
                </a:solidFill>
                <a:latin typeface="+mn-lt"/>
              </a:rPr>
              <a:t>to</a:t>
            </a:r>
            <a:r>
              <a:rPr lang="de-DE" b="0" i="0" u="none" strike="noStrike">
                <a:solidFill>
                  <a:schemeClr val="tx1"/>
                </a:solidFill>
                <a:latin typeface="+mn-lt"/>
              </a:rPr>
              <a:t> </a:t>
            </a:r>
            <a:r>
              <a:rPr lang="de-DE" b="0" i="0" u="none" strike="noStrike">
                <a:solidFill>
                  <a:schemeClr val="tx1"/>
                </a:solidFill>
                <a:latin typeface="+mn-lt"/>
              </a:rPr>
              <a:t>Learn</a:t>
            </a:r>
            <a:r>
              <a:rPr lang="de-DE" b="0" i="0" u="none" strike="noStrike">
                <a:solidFill>
                  <a:schemeClr val="tx1"/>
                </a:solidFill>
                <a:latin typeface="+mn-lt"/>
              </a:rPr>
              <a:t> Computational </a:t>
            </a:r>
            <a:r>
              <a:rPr lang="de-DE" b="0" i="0" u="none" strike="noStrike">
                <a:solidFill>
                  <a:schemeClr val="tx1"/>
                </a:solidFill>
                <a:latin typeface="+mn-lt"/>
              </a:rPr>
              <a:t>Thinking</a:t>
            </a:r>
            <a:r>
              <a:rPr lang="de-DE" b="0" i="0" u="none" strike="noStrike">
                <a:solidFill>
                  <a:schemeClr val="tx1"/>
                </a:solidFill>
                <a:latin typeface="+mn-lt"/>
              </a:rPr>
              <a:t> and Computer </a:t>
            </a:r>
            <a:r>
              <a:rPr lang="de-DE" b="0" i="0" u="none" strike="noStrike">
                <a:solidFill>
                  <a:schemeClr val="tx1"/>
                </a:solidFill>
                <a:latin typeface="+mn-lt"/>
              </a:rPr>
              <a:t>Programming</a:t>
            </a:r>
            <a:r>
              <a:rPr lang="de-DE" b="0" i="0" u="none" strike="noStrike">
                <a:solidFill>
                  <a:schemeClr val="tx1"/>
                </a:solidFill>
                <a:latin typeface="+mn-lt"/>
              </a:rPr>
              <a:t>. In: </a:t>
            </a:r>
            <a:r>
              <a:rPr lang="de-DE" b="0" i="1" u="none" strike="noStrike">
                <a:solidFill>
                  <a:schemeClr val="tx1"/>
                </a:solidFill>
                <a:latin typeface="+mn-lt"/>
              </a:rPr>
              <a:t>TEACHING </a:t>
            </a:r>
            <a:r>
              <a:rPr lang="de-DE" b="0" i="1" u="none" strike="noStrike">
                <a:solidFill>
                  <a:schemeClr val="tx1"/>
                </a:solidFill>
                <a:latin typeface="+mn-lt"/>
              </a:rPr>
              <a:t>Exceptional</a:t>
            </a:r>
            <a:r>
              <a:rPr lang="de-DE" b="0" i="1" u="none" strike="noStrike">
                <a:solidFill>
                  <a:schemeClr val="tx1"/>
                </a:solidFill>
                <a:latin typeface="+mn-lt"/>
              </a:rPr>
              <a:t> Children </a:t>
            </a:r>
            <a:r>
              <a:rPr lang="de-DE" b="0" i="0" u="none" strike="noStrike">
                <a:solidFill>
                  <a:schemeClr val="tx1"/>
                </a:solidFill>
                <a:latin typeface="+mn-lt"/>
              </a:rPr>
              <a:t>48 (1), S. 45–53. DOI: 10.1177/0040059915594790.</a:t>
            </a:r>
            <a:endParaRPr/>
          </a:p>
          <a:p>
            <a:pPr marL="0" indent="0">
              <a:spcBef>
                <a:spcPts val="500"/>
              </a:spcBef>
              <a:spcAft>
                <a:spcPts val="500"/>
              </a:spcAft>
              <a:buNone/>
              <a:defRPr/>
            </a:pPr>
            <a:r>
              <a:rPr lang="de-DE" b="0" i="0" u="none" strike="noStrike">
                <a:solidFill>
                  <a:schemeClr val="tx1"/>
                </a:solidFill>
                <a:latin typeface="+mn-lt"/>
              </a:rPr>
              <a:t>Kakehashi</a:t>
            </a:r>
            <a:r>
              <a:rPr lang="de-DE" b="0" i="0" u="none" strike="noStrike">
                <a:solidFill>
                  <a:schemeClr val="tx1"/>
                </a:solidFill>
                <a:latin typeface="+mn-lt"/>
              </a:rPr>
              <a:t>, Shun; </a:t>
            </a:r>
            <a:r>
              <a:rPr lang="de-DE" b="0" i="0" u="none" strike="noStrike">
                <a:solidFill>
                  <a:schemeClr val="tx1"/>
                </a:solidFill>
                <a:latin typeface="+mn-lt"/>
              </a:rPr>
              <a:t>Motoyoshi</a:t>
            </a:r>
            <a:r>
              <a:rPr lang="de-DE" b="0" i="0" u="none" strike="noStrike">
                <a:solidFill>
                  <a:schemeClr val="tx1"/>
                </a:solidFill>
                <a:latin typeface="+mn-lt"/>
              </a:rPr>
              <a:t>, </a:t>
            </a:r>
            <a:r>
              <a:rPr lang="de-DE" b="0" i="0" u="none" strike="noStrike">
                <a:solidFill>
                  <a:schemeClr val="tx1"/>
                </a:solidFill>
                <a:latin typeface="+mn-lt"/>
              </a:rPr>
              <a:t>Tatsuo</a:t>
            </a:r>
            <a:r>
              <a:rPr lang="de-DE" b="0" i="0" u="none" strike="noStrike">
                <a:solidFill>
                  <a:schemeClr val="tx1"/>
                </a:solidFill>
                <a:latin typeface="+mn-lt"/>
              </a:rPr>
              <a:t>; </a:t>
            </a:r>
            <a:r>
              <a:rPr lang="de-DE" b="0" i="0" u="none" strike="noStrike">
                <a:solidFill>
                  <a:schemeClr val="tx1"/>
                </a:solidFill>
                <a:latin typeface="+mn-lt"/>
              </a:rPr>
              <a:t>Koyanagi</a:t>
            </a:r>
            <a:r>
              <a:rPr lang="de-DE" b="0" i="0" u="none" strike="noStrike">
                <a:solidFill>
                  <a:schemeClr val="tx1"/>
                </a:solidFill>
                <a:latin typeface="+mn-lt"/>
              </a:rPr>
              <a:t>, </a:t>
            </a:r>
            <a:r>
              <a:rPr lang="de-DE" b="0" i="0" u="none" strike="noStrike">
                <a:solidFill>
                  <a:schemeClr val="tx1"/>
                </a:solidFill>
                <a:latin typeface="+mn-lt"/>
              </a:rPr>
              <a:t>Kenfichi</a:t>
            </a:r>
            <a:r>
              <a:rPr lang="de-DE" b="0" i="0" u="none" strike="noStrike">
                <a:solidFill>
                  <a:schemeClr val="tx1"/>
                </a:solidFill>
                <a:latin typeface="+mn-lt"/>
              </a:rPr>
              <a:t>; </a:t>
            </a:r>
            <a:r>
              <a:rPr lang="de-DE" b="0" i="0" u="none" strike="noStrike">
                <a:solidFill>
                  <a:schemeClr val="tx1"/>
                </a:solidFill>
                <a:latin typeface="+mn-lt"/>
              </a:rPr>
              <a:t>Ohshima</a:t>
            </a:r>
            <a:r>
              <a:rPr lang="de-DE" b="0" i="0" u="none" strike="noStrike">
                <a:solidFill>
                  <a:schemeClr val="tx1"/>
                </a:solidFill>
                <a:latin typeface="+mn-lt"/>
              </a:rPr>
              <a:t>, Toru; </a:t>
            </a:r>
            <a:r>
              <a:rPr lang="de-DE" b="0" i="0" u="none" strike="noStrike">
                <a:solidFill>
                  <a:schemeClr val="tx1"/>
                </a:solidFill>
                <a:latin typeface="+mn-lt"/>
              </a:rPr>
              <a:t>Kawakami</a:t>
            </a:r>
            <a:r>
              <a:rPr lang="de-DE" b="0" i="0" u="none" strike="noStrike">
                <a:solidFill>
                  <a:schemeClr val="tx1"/>
                </a:solidFill>
                <a:latin typeface="+mn-lt"/>
              </a:rPr>
              <a:t>, Hiroshi (2013): P-CUBE: Block Type </a:t>
            </a:r>
            <a:r>
              <a:rPr lang="de-DE" b="0" i="0" u="none" strike="noStrike">
                <a:solidFill>
                  <a:schemeClr val="tx1"/>
                </a:solidFill>
                <a:latin typeface="+mn-lt"/>
              </a:rPr>
              <a:t>Programming</a:t>
            </a:r>
            <a:r>
              <a:rPr lang="de-DE" b="0" i="0" u="none" strike="noStrike">
                <a:solidFill>
                  <a:schemeClr val="tx1"/>
                </a:solidFill>
                <a:latin typeface="+mn-lt"/>
              </a:rPr>
              <a:t> Tool </a:t>
            </a:r>
            <a:r>
              <a:rPr lang="de-DE" b="0" i="0" u="none" strike="noStrike">
                <a:solidFill>
                  <a:schemeClr val="tx1"/>
                </a:solidFill>
                <a:latin typeface="+mn-lt"/>
              </a:rPr>
              <a:t>for</a:t>
            </a:r>
            <a:r>
              <a:rPr lang="de-DE" b="0" i="0" u="none" strike="noStrike">
                <a:solidFill>
                  <a:schemeClr val="tx1"/>
                </a:solidFill>
                <a:latin typeface="+mn-lt"/>
              </a:rPr>
              <a:t> Visual </a:t>
            </a:r>
            <a:r>
              <a:rPr lang="de-DE" b="0" i="0" u="none" strike="noStrike">
                <a:solidFill>
                  <a:schemeClr val="tx1"/>
                </a:solidFill>
                <a:latin typeface="+mn-lt"/>
              </a:rPr>
              <a:t>Impairments</a:t>
            </a:r>
            <a:r>
              <a:rPr lang="de-DE" b="0" i="0" u="none" strike="noStrike">
                <a:solidFill>
                  <a:schemeClr val="tx1"/>
                </a:solidFill>
                <a:latin typeface="+mn-lt"/>
              </a:rPr>
              <a:t>. In: 2013 Conference on Technologies and </a:t>
            </a:r>
            <a:r>
              <a:rPr lang="de-DE" b="0" i="0" u="none" strike="noStrike">
                <a:solidFill>
                  <a:schemeClr val="tx1"/>
                </a:solidFill>
                <a:latin typeface="+mn-lt"/>
              </a:rPr>
              <a:t>Applications</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Artificial</a:t>
            </a:r>
            <a:r>
              <a:rPr lang="de-DE" b="0" i="0" u="none" strike="noStrike">
                <a:solidFill>
                  <a:schemeClr val="tx1"/>
                </a:solidFill>
                <a:latin typeface="+mn-lt"/>
              </a:rPr>
              <a:t> </a:t>
            </a:r>
            <a:r>
              <a:rPr lang="de-DE" b="0" i="0" u="none" strike="noStrike">
                <a:solidFill>
                  <a:schemeClr val="tx1"/>
                </a:solidFill>
                <a:latin typeface="+mn-lt"/>
              </a:rPr>
              <a:t>Intelligence</a:t>
            </a:r>
            <a:r>
              <a:rPr lang="de-DE" b="0" i="0" u="none" strike="noStrike">
                <a:solidFill>
                  <a:schemeClr val="tx1"/>
                </a:solidFill>
                <a:latin typeface="+mn-lt"/>
              </a:rPr>
              <a:t>. 2013 Conference on Technologies and </a:t>
            </a:r>
            <a:r>
              <a:rPr lang="de-DE" b="0" i="0" u="none" strike="noStrike">
                <a:solidFill>
                  <a:schemeClr val="tx1"/>
                </a:solidFill>
                <a:latin typeface="+mn-lt"/>
              </a:rPr>
              <a:t>Applications</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Artificial</a:t>
            </a:r>
            <a:r>
              <a:rPr lang="de-DE" b="0" i="0" u="none" strike="noStrike">
                <a:solidFill>
                  <a:schemeClr val="tx1"/>
                </a:solidFill>
                <a:latin typeface="+mn-lt"/>
              </a:rPr>
              <a:t> </a:t>
            </a:r>
            <a:r>
              <a:rPr lang="de-DE" b="0" i="0" u="none" strike="noStrike">
                <a:solidFill>
                  <a:schemeClr val="tx1"/>
                </a:solidFill>
                <a:latin typeface="+mn-lt"/>
              </a:rPr>
              <a:t>Intelligence</a:t>
            </a:r>
            <a:r>
              <a:rPr lang="de-DE" b="0" i="0" u="none" strike="noStrike">
                <a:solidFill>
                  <a:schemeClr val="tx1"/>
                </a:solidFill>
                <a:latin typeface="+mn-lt"/>
              </a:rPr>
              <a:t> (TAAI). Taipei, Taiwan, 06.12.2013 - 08.12.2013: IEEE, S. 294–299.</a:t>
            </a:r>
            <a:endParaRPr lang="de-DE">
              <a:solidFill>
                <a:schemeClr val="tx1"/>
              </a:solidFill>
              <a:latin typeface="+mn-lt"/>
            </a:endParaRPr>
          </a:p>
          <a:p>
            <a:pPr marL="0" marR="0" indent="0" algn="l">
              <a:spcBef>
                <a:spcPts val="500"/>
              </a:spcBef>
              <a:spcAft>
                <a:spcPts val="500"/>
              </a:spcAft>
              <a:buNone/>
              <a:defRPr/>
            </a:pPr>
            <a:r>
              <a:rPr lang="en-US" b="0" i="0" u="none" strike="noStrike">
                <a:solidFill>
                  <a:schemeClr val="tx1"/>
                </a:solidFill>
                <a:latin typeface="+mn-lt"/>
              </a:rPr>
              <a:t>Kheir</a:t>
            </a:r>
            <a:r>
              <a:rPr lang="en-US" b="0" i="0" u="none" strike="noStrike">
                <a:solidFill>
                  <a:schemeClr val="tx1"/>
                </a:solidFill>
                <a:latin typeface="+mn-lt"/>
              </a:rPr>
              <a:t>, Richard; Way, Thomas (2007): Inclusion of deaf students in computer science classes using real-time speech transcription. In: Janet Hughes, </a:t>
            </a:r>
            <a:r>
              <a:rPr lang="en-US" b="0" i="0" u="none" strike="noStrike">
                <a:solidFill>
                  <a:schemeClr val="tx1"/>
                </a:solidFill>
                <a:latin typeface="+mn-lt"/>
              </a:rPr>
              <a:t>Ramanee</a:t>
            </a:r>
            <a:r>
              <a:rPr lang="en-US" b="0" i="0" u="none" strike="noStrike">
                <a:solidFill>
                  <a:schemeClr val="tx1"/>
                </a:solidFill>
                <a:latin typeface="+mn-lt"/>
              </a:rPr>
              <a:t> Peiris und Paul </a:t>
            </a:r>
            <a:r>
              <a:rPr lang="en-US" b="0" i="0" u="none" strike="noStrike">
                <a:solidFill>
                  <a:schemeClr val="tx1"/>
                </a:solidFill>
                <a:latin typeface="+mn-lt"/>
              </a:rPr>
              <a:t>Tymann</a:t>
            </a:r>
            <a:r>
              <a:rPr lang="en-US" b="0" i="0" u="none" strike="noStrike">
                <a:solidFill>
                  <a:schemeClr val="tx1"/>
                </a:solidFill>
                <a:latin typeface="+mn-lt"/>
              </a:rPr>
              <a:t> (Hg.): Proceedings of the 12th annual SIGCSE conference on Innovation and technology in computer science education - </a:t>
            </a:r>
            <a:r>
              <a:rPr lang="en-US" b="0" i="0" u="none" strike="noStrike">
                <a:solidFill>
                  <a:schemeClr val="tx1"/>
                </a:solidFill>
                <a:latin typeface="+mn-lt"/>
              </a:rPr>
              <a:t>ITiCSE</a:t>
            </a:r>
            <a:r>
              <a:rPr lang="en-US" b="0" i="0" u="none" strike="noStrike">
                <a:solidFill>
                  <a:schemeClr val="tx1"/>
                </a:solidFill>
                <a:latin typeface="+mn-lt"/>
              </a:rPr>
              <a:t> '07. the 12th annual SIGCSE conference. Dundee, Scotland, 25.06.2007 - 27.06.2007. New York, New York, USA: ACM Press, S. 261–265.</a:t>
            </a:r>
            <a:endParaRPr/>
          </a:p>
          <a:p>
            <a:pPr marL="0" marR="0" indent="0" algn="l">
              <a:spcBef>
                <a:spcPts val="500"/>
              </a:spcBef>
              <a:spcAft>
                <a:spcPts val="500"/>
              </a:spcAft>
              <a:buNone/>
              <a:defRPr/>
            </a:pPr>
            <a:r>
              <a:rPr lang="de-DE" b="0" i="0" u="none" strike="noStrike">
                <a:solidFill>
                  <a:schemeClr val="tx1"/>
                </a:solidFill>
                <a:latin typeface="+mn-lt"/>
              </a:rPr>
              <a:t>Kim, </a:t>
            </a:r>
            <a:r>
              <a:rPr lang="de-DE" b="0" i="0" u="none" strike="noStrike">
                <a:solidFill>
                  <a:schemeClr val="tx1"/>
                </a:solidFill>
                <a:latin typeface="+mn-lt"/>
              </a:rPr>
              <a:t>ChanMin</a:t>
            </a:r>
            <a:r>
              <a:rPr lang="de-DE" b="0" i="0" u="none" strike="noStrike">
                <a:solidFill>
                  <a:schemeClr val="tx1"/>
                </a:solidFill>
                <a:latin typeface="+mn-lt"/>
              </a:rPr>
              <a:t>; Kim, </a:t>
            </a:r>
            <a:r>
              <a:rPr lang="de-DE" b="0" i="0" u="none" strike="noStrike">
                <a:solidFill>
                  <a:schemeClr val="tx1"/>
                </a:solidFill>
                <a:latin typeface="+mn-lt"/>
              </a:rPr>
              <a:t>Dongho</a:t>
            </a:r>
            <a:r>
              <a:rPr lang="de-DE" b="0" i="0" u="none" strike="noStrike">
                <a:solidFill>
                  <a:schemeClr val="tx1"/>
                </a:solidFill>
                <a:latin typeface="+mn-lt"/>
              </a:rPr>
              <a:t>; Yuan, </a:t>
            </a:r>
            <a:r>
              <a:rPr lang="de-DE" b="0" i="0" u="none" strike="noStrike">
                <a:solidFill>
                  <a:schemeClr val="tx1"/>
                </a:solidFill>
                <a:latin typeface="+mn-lt"/>
              </a:rPr>
              <a:t>Jiangmei</a:t>
            </a:r>
            <a:r>
              <a:rPr lang="de-DE" b="0" i="0" u="none" strike="noStrike">
                <a:solidFill>
                  <a:schemeClr val="tx1"/>
                </a:solidFill>
                <a:latin typeface="+mn-lt"/>
              </a:rPr>
              <a:t>; Hill, Roger B.; </a:t>
            </a:r>
            <a:r>
              <a:rPr lang="de-DE" b="0" i="0" u="none" strike="noStrike">
                <a:solidFill>
                  <a:schemeClr val="tx1"/>
                </a:solidFill>
                <a:latin typeface="+mn-lt"/>
              </a:rPr>
              <a:t>Doshi</a:t>
            </a:r>
            <a:r>
              <a:rPr lang="de-DE" b="0" i="0" u="none" strike="noStrike">
                <a:solidFill>
                  <a:schemeClr val="tx1"/>
                </a:solidFill>
                <a:latin typeface="+mn-lt"/>
              </a:rPr>
              <a:t>, Prashant; Thai, Chi N. (2015): Robotics </a:t>
            </a:r>
            <a:r>
              <a:rPr lang="de-DE" b="0" i="0" u="none" strike="noStrike">
                <a:solidFill>
                  <a:schemeClr val="tx1"/>
                </a:solidFill>
                <a:latin typeface="+mn-lt"/>
              </a:rPr>
              <a:t>to</a:t>
            </a:r>
            <a:r>
              <a:rPr lang="de-DE" b="0" i="0" u="none" strike="noStrike">
                <a:solidFill>
                  <a:schemeClr val="tx1"/>
                </a:solidFill>
                <a:latin typeface="+mn-lt"/>
              </a:rPr>
              <a:t> promote </a:t>
            </a:r>
            <a:r>
              <a:rPr lang="de-DE" b="0" i="0" u="none" strike="noStrike">
                <a:solidFill>
                  <a:schemeClr val="tx1"/>
                </a:solidFill>
                <a:latin typeface="+mn-lt"/>
              </a:rPr>
              <a:t>elementary</a:t>
            </a:r>
            <a:r>
              <a:rPr lang="de-DE" b="0" i="0" u="none" strike="noStrike">
                <a:solidFill>
                  <a:schemeClr val="tx1"/>
                </a:solidFill>
                <a:latin typeface="+mn-lt"/>
              </a:rPr>
              <a:t> </a:t>
            </a:r>
            <a:r>
              <a:rPr lang="de-DE" b="0" i="0" u="none" strike="noStrike">
                <a:solidFill>
                  <a:schemeClr val="tx1"/>
                </a:solidFill>
                <a:latin typeface="+mn-lt"/>
              </a:rPr>
              <a:t>education</a:t>
            </a:r>
            <a:r>
              <a:rPr lang="de-DE" b="0" i="0" u="none" strike="noStrike">
                <a:solidFill>
                  <a:schemeClr val="tx1"/>
                </a:solidFill>
                <a:latin typeface="+mn-lt"/>
              </a:rPr>
              <a:t> </a:t>
            </a:r>
            <a:r>
              <a:rPr lang="de-DE" b="0" i="0" u="none" strike="noStrike">
                <a:solidFill>
                  <a:schemeClr val="tx1"/>
                </a:solidFill>
                <a:latin typeface="+mn-lt"/>
              </a:rPr>
              <a:t>pre</a:t>
            </a:r>
            <a:r>
              <a:rPr lang="de-DE" b="0" i="0" u="none" strike="noStrike">
                <a:solidFill>
                  <a:schemeClr val="tx1"/>
                </a:solidFill>
                <a:latin typeface="+mn-lt"/>
              </a:rPr>
              <a:t>-service </a:t>
            </a:r>
            <a:r>
              <a:rPr lang="de-DE" b="0" i="0" u="none" strike="noStrike">
                <a:solidFill>
                  <a:schemeClr val="tx1"/>
                </a:solidFill>
                <a:latin typeface="+mn-lt"/>
              </a:rPr>
              <a:t>teachers</a:t>
            </a:r>
            <a:r>
              <a:rPr lang="de-DE" b="0" i="0" u="none" strike="noStrike">
                <a:solidFill>
                  <a:schemeClr val="tx1"/>
                </a:solidFill>
                <a:latin typeface="+mn-lt"/>
              </a:rPr>
              <a:t>' STEM </a:t>
            </a:r>
            <a:r>
              <a:rPr lang="de-DE" b="0" i="0" u="none" strike="noStrike">
                <a:solidFill>
                  <a:schemeClr val="tx1"/>
                </a:solidFill>
                <a:latin typeface="+mn-lt"/>
              </a:rPr>
              <a:t>engagement</a:t>
            </a:r>
            <a:r>
              <a:rPr lang="de-DE" b="0" i="0" u="none" strike="noStrike">
                <a:solidFill>
                  <a:schemeClr val="tx1"/>
                </a:solidFill>
                <a:latin typeface="+mn-lt"/>
              </a:rPr>
              <a:t>, </a:t>
            </a:r>
            <a:r>
              <a:rPr lang="de-DE" b="0" i="0" u="none" strike="noStrike">
                <a:solidFill>
                  <a:schemeClr val="tx1"/>
                </a:solidFill>
                <a:latin typeface="+mn-lt"/>
              </a:rPr>
              <a:t>learning</a:t>
            </a:r>
            <a:r>
              <a:rPr lang="de-DE" b="0" i="0" u="none" strike="noStrike">
                <a:solidFill>
                  <a:schemeClr val="tx1"/>
                </a:solidFill>
                <a:latin typeface="+mn-lt"/>
              </a:rPr>
              <a:t>, and </a:t>
            </a:r>
            <a:r>
              <a:rPr lang="de-DE" b="0" i="0" u="none" strike="noStrike">
                <a:solidFill>
                  <a:schemeClr val="tx1"/>
                </a:solidFill>
                <a:latin typeface="+mn-lt"/>
              </a:rPr>
              <a:t>teaching</a:t>
            </a:r>
            <a:r>
              <a:rPr lang="de-DE" b="0" i="0" u="none" strike="noStrike">
                <a:solidFill>
                  <a:schemeClr val="tx1"/>
                </a:solidFill>
                <a:latin typeface="+mn-lt"/>
              </a:rPr>
              <a:t>. In: </a:t>
            </a:r>
            <a:r>
              <a:rPr lang="de-DE" b="0" i="1" u="none" strike="noStrike">
                <a:solidFill>
                  <a:schemeClr val="tx1"/>
                </a:solidFill>
                <a:latin typeface="+mn-lt"/>
              </a:rPr>
              <a:t>Computers &amp; Education </a:t>
            </a:r>
            <a:r>
              <a:rPr lang="de-DE" b="0" i="0" u="none" strike="noStrike">
                <a:solidFill>
                  <a:schemeClr val="tx1"/>
                </a:solidFill>
                <a:latin typeface="+mn-lt"/>
              </a:rPr>
              <a:t>91, S. 14–31. DOI: 10.1016/j.compedu.2015.08.005.</a:t>
            </a:r>
            <a:endParaRPr/>
          </a:p>
          <a:p>
            <a:pPr marL="0" marR="0" indent="0" algn="l">
              <a:spcBef>
                <a:spcPts val="500"/>
              </a:spcBef>
              <a:spcAft>
                <a:spcPts val="500"/>
              </a:spcAft>
              <a:buNone/>
              <a:defRPr/>
            </a:pPr>
            <a:r>
              <a:rPr lang="de-DE" b="0" i="0" u="none" strike="noStrike">
                <a:solidFill>
                  <a:schemeClr val="tx1"/>
                </a:solidFill>
                <a:latin typeface="+mn-lt"/>
              </a:rPr>
              <a:t>Konecki</a:t>
            </a:r>
            <a:r>
              <a:rPr lang="de-DE" b="0" i="0" u="none" strike="noStrike">
                <a:solidFill>
                  <a:schemeClr val="tx1"/>
                </a:solidFill>
                <a:latin typeface="+mn-lt"/>
              </a:rPr>
              <a:t>; Mario: A </a:t>
            </a:r>
            <a:r>
              <a:rPr lang="de-DE" b="0" i="0" u="none" strike="noStrike">
                <a:solidFill>
                  <a:schemeClr val="tx1"/>
                </a:solidFill>
                <a:latin typeface="+mn-lt"/>
              </a:rPr>
              <a:t>new</a:t>
            </a:r>
            <a:r>
              <a:rPr lang="de-DE" b="0" i="0" u="none" strike="noStrike">
                <a:solidFill>
                  <a:schemeClr val="tx1"/>
                </a:solidFill>
                <a:latin typeface="+mn-lt"/>
              </a:rPr>
              <a:t> </a:t>
            </a:r>
            <a:r>
              <a:rPr lang="de-DE" b="0" i="0" u="none" strike="noStrike">
                <a:solidFill>
                  <a:schemeClr val="tx1"/>
                </a:solidFill>
                <a:latin typeface="+mn-lt"/>
              </a:rPr>
              <a:t>approach</a:t>
            </a:r>
            <a:r>
              <a:rPr lang="de-DE" b="0" i="0" u="none" strike="noStrike">
                <a:solidFill>
                  <a:schemeClr val="tx1"/>
                </a:solidFill>
                <a:latin typeface="+mn-lt"/>
              </a:rPr>
              <a:t> </a:t>
            </a:r>
            <a:r>
              <a:rPr lang="de-DE" b="0" i="0" u="none" strike="noStrike">
                <a:solidFill>
                  <a:schemeClr val="tx1"/>
                </a:solidFill>
                <a:latin typeface="+mn-lt"/>
              </a:rPr>
              <a:t>towards</a:t>
            </a:r>
            <a:r>
              <a:rPr lang="de-DE" b="0" i="0" u="none" strike="noStrike">
                <a:solidFill>
                  <a:schemeClr val="tx1"/>
                </a:solidFill>
                <a:latin typeface="+mn-lt"/>
              </a:rPr>
              <a:t> </a:t>
            </a:r>
            <a:r>
              <a:rPr lang="de-DE" b="0" i="0" u="none" strike="noStrike">
                <a:solidFill>
                  <a:schemeClr val="tx1"/>
                </a:solidFill>
                <a:latin typeface="+mn-lt"/>
              </a:rPr>
              <a:t>visual</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blinds</a:t>
            </a:r>
            <a:r>
              <a:rPr lang="de-DE" b="0" i="0" u="none" strike="noStrike">
                <a:solidFill>
                  <a:schemeClr val="tx1"/>
                </a:solidFill>
                <a:latin typeface="+mn-lt"/>
              </a:rPr>
              <a:t>. In: MIPRO 2012 - 35th Int. </a:t>
            </a:r>
            <a:r>
              <a:rPr lang="de-DE" b="0" i="0" u="none" strike="noStrike">
                <a:solidFill>
                  <a:schemeClr val="tx1"/>
                </a:solidFill>
                <a:latin typeface="+mn-lt"/>
              </a:rPr>
              <a:t>Conv</a:t>
            </a:r>
            <a:r>
              <a:rPr lang="de-DE" b="0" i="0" u="none" strike="noStrike">
                <a:solidFill>
                  <a:schemeClr val="tx1"/>
                </a:solidFill>
                <a:latin typeface="+mn-lt"/>
              </a:rPr>
              <a:t>. Inf. Commun. </a:t>
            </a:r>
            <a:r>
              <a:rPr lang="de-DE" b="0" i="0" u="none" strike="noStrike">
                <a:solidFill>
                  <a:schemeClr val="tx1"/>
                </a:solidFill>
                <a:latin typeface="+mn-lt"/>
              </a:rPr>
              <a:t>Technol</a:t>
            </a:r>
            <a:r>
              <a:rPr lang="de-DE" b="0" i="0" u="none" strike="noStrike">
                <a:solidFill>
                  <a:schemeClr val="tx1"/>
                </a:solidFill>
                <a:latin typeface="+mn-lt"/>
              </a:rPr>
              <a:t>. </a:t>
            </a:r>
            <a:r>
              <a:rPr lang="de-DE" b="0" i="0" u="none" strike="noStrike">
                <a:solidFill>
                  <a:schemeClr val="tx1"/>
                </a:solidFill>
                <a:latin typeface="+mn-lt"/>
              </a:rPr>
              <a:t>Electron</a:t>
            </a:r>
            <a:r>
              <a:rPr lang="de-DE" b="0" i="0" u="none" strike="noStrike">
                <a:solidFill>
                  <a:schemeClr val="tx1"/>
                </a:solidFill>
                <a:latin typeface="+mn-lt"/>
              </a:rPr>
              <a:t>. </a:t>
            </a:r>
            <a:r>
              <a:rPr lang="de-DE" b="0" i="0" u="none" strike="noStrike">
                <a:solidFill>
                  <a:schemeClr val="tx1"/>
                </a:solidFill>
                <a:latin typeface="+mn-lt"/>
              </a:rPr>
              <a:t>Microelectron</a:t>
            </a:r>
            <a:r>
              <a:rPr lang="de-DE" b="0" i="0" u="none" strike="noStrike">
                <a:solidFill>
                  <a:schemeClr val="tx1"/>
                </a:solidFill>
                <a:latin typeface="+mn-lt"/>
              </a:rPr>
              <a:t>. - </a:t>
            </a:r>
            <a:r>
              <a:rPr lang="de-DE" b="0" i="0" u="none" strike="noStrike">
                <a:solidFill>
                  <a:schemeClr val="tx1"/>
                </a:solidFill>
                <a:latin typeface="+mn-lt"/>
              </a:rPr>
              <a:t>Proc</a:t>
            </a:r>
            <a:r>
              <a:rPr lang="de-DE" b="0" i="0" u="none" strike="noStrike">
                <a:solidFill>
                  <a:schemeClr val="tx1"/>
                </a:solidFill>
                <a:latin typeface="+mn-lt"/>
              </a:rPr>
              <a:t>., S. 935–940. Online verfügbar unter https://ieeexplore.ieee.org/document/6240777.</a:t>
            </a:r>
            <a:endParaRPr/>
          </a:p>
          <a:p>
            <a:pPr marL="0" marR="0" indent="0" algn="l">
              <a:spcBef>
                <a:spcPts val="500"/>
              </a:spcBef>
              <a:spcAft>
                <a:spcPts val="500"/>
              </a:spcAft>
              <a:buNone/>
              <a:defRPr/>
            </a:pPr>
            <a:r>
              <a:rPr lang="de-DE" b="0" i="0" u="none" strike="noStrike">
                <a:solidFill>
                  <a:schemeClr val="tx1"/>
                </a:solidFill>
                <a:latin typeface="+mn-lt"/>
              </a:rPr>
              <a:t>Koushik</a:t>
            </a:r>
            <a:r>
              <a:rPr lang="de-DE" b="0" i="0" u="none" strike="noStrike">
                <a:solidFill>
                  <a:schemeClr val="tx1"/>
                </a:solidFill>
                <a:latin typeface="+mn-lt"/>
              </a:rPr>
              <a:t>, </a:t>
            </a:r>
            <a:r>
              <a:rPr lang="de-DE" b="0" i="0" u="none" strike="noStrike">
                <a:solidFill>
                  <a:schemeClr val="tx1"/>
                </a:solidFill>
                <a:latin typeface="+mn-lt"/>
              </a:rPr>
              <a:t>Varsha</a:t>
            </a:r>
            <a:r>
              <a:rPr lang="de-DE" b="0" i="0" u="none" strike="noStrike">
                <a:solidFill>
                  <a:schemeClr val="tx1"/>
                </a:solidFill>
                <a:latin typeface="+mn-lt"/>
              </a:rPr>
              <a:t>; Guinness, Darren; Kane, Shaun K. (2019): </a:t>
            </a:r>
            <a:r>
              <a:rPr lang="de-DE" b="0" i="0" u="none" strike="noStrike">
                <a:solidFill>
                  <a:schemeClr val="tx1"/>
                </a:solidFill>
                <a:latin typeface="+mn-lt"/>
              </a:rPr>
              <a:t>StoryBlocks</a:t>
            </a:r>
            <a:r>
              <a:rPr lang="de-DE" b="0" i="0" u="none" strike="noStrike">
                <a:solidFill>
                  <a:schemeClr val="tx1"/>
                </a:solidFill>
                <a:latin typeface="+mn-lt"/>
              </a:rPr>
              <a:t>: A Tangible </a:t>
            </a:r>
            <a:r>
              <a:rPr lang="de-DE" b="0" i="0" u="none" strike="noStrike">
                <a:solidFill>
                  <a:schemeClr val="tx1"/>
                </a:solidFill>
                <a:latin typeface="+mn-lt"/>
              </a:rPr>
              <a:t>Programming</a:t>
            </a:r>
            <a:r>
              <a:rPr lang="de-DE" b="0" i="0" u="none" strike="noStrike">
                <a:solidFill>
                  <a:schemeClr val="tx1"/>
                </a:solidFill>
                <a:latin typeface="+mn-lt"/>
              </a:rPr>
              <a:t> Game </a:t>
            </a:r>
            <a:r>
              <a:rPr lang="de-DE" b="0" i="0" u="none" strike="noStrike">
                <a:solidFill>
                  <a:schemeClr val="tx1"/>
                </a:solidFill>
                <a:latin typeface="+mn-lt"/>
              </a:rPr>
              <a:t>To</a:t>
            </a:r>
            <a:r>
              <a:rPr lang="de-DE" b="0" i="0" u="none" strike="noStrike">
                <a:solidFill>
                  <a:schemeClr val="tx1"/>
                </a:solidFill>
                <a:latin typeface="+mn-lt"/>
              </a:rPr>
              <a:t> Create </a:t>
            </a:r>
            <a:r>
              <a:rPr lang="de-DE" b="0" i="0" u="none" strike="noStrike">
                <a:solidFill>
                  <a:schemeClr val="tx1"/>
                </a:solidFill>
                <a:latin typeface="+mn-lt"/>
              </a:rPr>
              <a:t>Accessible</a:t>
            </a:r>
            <a:r>
              <a:rPr lang="de-DE" b="0" i="0" u="none" strike="noStrike">
                <a:solidFill>
                  <a:schemeClr val="tx1"/>
                </a:solidFill>
                <a:latin typeface="+mn-lt"/>
              </a:rPr>
              <a:t> Audio Stories. In: Stephen Brewster, Geraldine Fitzpatrick, Anna Cox und Vassilis </a:t>
            </a:r>
            <a:r>
              <a:rPr lang="de-DE" b="0" i="0" u="none" strike="noStrike">
                <a:solidFill>
                  <a:schemeClr val="tx1"/>
                </a:solidFill>
                <a:latin typeface="+mn-lt"/>
              </a:rPr>
              <a:t>Kostakos</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2019 CHI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CHI '19: CHI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Glasgow Scotland Uk, 04 05 2019 09 05 2019. New York, NY, USA: ACM, S. 1–12.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300"/>
              </a:spcBef>
              <a:spcAft>
                <a:spcPts val="300"/>
              </a:spcAft>
              <a:buNone/>
              <a:defRPr/>
            </a:pPr>
            <a:r>
              <a:rPr lang="de-DE" b="0" i="0" u="none" strike="noStrike">
                <a:solidFill>
                  <a:schemeClr val="tx1"/>
                </a:solidFill>
                <a:latin typeface="+mn-lt"/>
              </a:rPr>
              <a:t>Koushik</a:t>
            </a:r>
            <a:r>
              <a:rPr lang="de-DE" b="0" i="0" u="none" strike="noStrike">
                <a:solidFill>
                  <a:schemeClr val="tx1"/>
                </a:solidFill>
                <a:latin typeface="+mn-lt"/>
              </a:rPr>
              <a:t>, </a:t>
            </a:r>
            <a:r>
              <a:rPr lang="de-DE" b="0" i="0" u="none" strike="noStrike">
                <a:solidFill>
                  <a:schemeClr val="tx1"/>
                </a:solidFill>
                <a:latin typeface="+mn-lt"/>
              </a:rPr>
              <a:t>Varsha</a:t>
            </a:r>
            <a:r>
              <a:rPr lang="de-DE" b="0" i="0" u="none" strike="noStrike">
                <a:solidFill>
                  <a:schemeClr val="tx1"/>
                </a:solidFill>
                <a:latin typeface="+mn-lt"/>
              </a:rPr>
              <a:t>; Lewis, Clayton (2016): An </a:t>
            </a:r>
            <a:r>
              <a:rPr lang="de-DE" b="0" i="0" u="none" strike="noStrike">
                <a:solidFill>
                  <a:schemeClr val="tx1"/>
                </a:solidFill>
                <a:latin typeface="+mn-lt"/>
              </a:rPr>
              <a:t>Accessible</a:t>
            </a:r>
            <a:r>
              <a:rPr lang="de-DE" b="0" i="0" u="none" strike="noStrike">
                <a:solidFill>
                  <a:schemeClr val="tx1"/>
                </a:solidFill>
                <a:latin typeface="+mn-lt"/>
              </a:rPr>
              <a:t> Blocks Language. In: </a:t>
            </a:r>
            <a:r>
              <a:rPr lang="de-DE" b="0" i="0" u="none" strike="noStrike">
                <a:solidFill>
                  <a:schemeClr val="tx1"/>
                </a:solidFill>
                <a:latin typeface="+mn-lt"/>
              </a:rPr>
              <a:t>Jinjuan</a:t>
            </a:r>
            <a:r>
              <a:rPr lang="de-DE" b="0" i="0" u="none" strike="noStrike">
                <a:solidFill>
                  <a:schemeClr val="tx1"/>
                </a:solidFill>
                <a:latin typeface="+mn-lt"/>
              </a:rPr>
              <a:t> Heidi Feng und Matt </a:t>
            </a:r>
            <a:r>
              <a:rPr lang="de-DE" b="0" i="0" u="none" strike="noStrike">
                <a:solidFill>
                  <a:schemeClr val="tx1"/>
                </a:solidFill>
                <a:latin typeface="+mn-lt"/>
              </a:rPr>
              <a:t>Huenerfauth</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18th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'16: The 18th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Reno Nevada USA, 23 10 2016 26 10 2016. New York, NY, USA: ACM, S. 317–318.</a:t>
            </a:r>
            <a:endParaRPr/>
          </a:p>
          <a:p>
            <a:pPr marL="0" marR="0" indent="0" algn="l">
              <a:spcBef>
                <a:spcPts val="300"/>
              </a:spcBef>
              <a:spcAft>
                <a:spcPts val="300"/>
              </a:spcAft>
              <a:buNone/>
              <a:defRPr/>
            </a:pPr>
            <a:r>
              <a:rPr lang="de-DE" b="0" i="0" u="none" strike="noStrike">
                <a:solidFill>
                  <a:schemeClr val="tx1"/>
                </a:solidFill>
                <a:latin typeface="+mn-lt"/>
              </a:rPr>
              <a:t>Kultusministerkonferenz (2011): Inklusive Bildung von Kindern und Jugendlichen mit Behinderungen in Schulen. Beschluss der Kultusministerkonferenz vom 20.10.2011. Fundstelle: https://www.kmk.org/fileadmin/Dateien/veroeffentlichungen_beschluesse/2011/2011_10_20-Inklusive-Bildung.pdf.</a:t>
            </a:r>
            <a:endParaRPr/>
          </a:p>
          <a:p>
            <a:pPr marL="0" indent="0">
              <a:spcBef>
                <a:spcPts val="300"/>
              </a:spcBef>
              <a:spcAft>
                <a:spcPts val="300"/>
              </a:spcAft>
              <a:buNone/>
              <a:defRPr/>
            </a:pPr>
            <a:r>
              <a:rPr lang="de-DE" b="0" i="0" u="none" strike="noStrike">
                <a:solidFill>
                  <a:schemeClr val="tx1"/>
                </a:solidFill>
                <a:latin typeface="+mn-lt"/>
              </a:rPr>
              <a:t>Kultusministerkonferenz (2015): Förderstrategie für leistungsstarke Schülerinnen und Schüler. (Beschluss der Kultusministerkonferenz vom 11.06.2015). Online verfügbar unter https://www.kmk.org/fileadmin/pdf/350-KMK-TOP-011-Fu-Leistungsstarke_-_neu.pdf.</a:t>
            </a:r>
            <a:endParaRPr/>
          </a:p>
          <a:p>
            <a:pPr marL="0" marR="0" indent="0" algn="l">
              <a:spcBef>
                <a:spcPts val="300"/>
              </a:spcBef>
              <a:spcAft>
                <a:spcPts val="300"/>
              </a:spcAft>
              <a:buNone/>
              <a:defRPr/>
            </a:pPr>
            <a:r>
              <a:rPr lang="de-DE" b="0" i="0" u="none" strike="noStrike">
                <a:solidFill>
                  <a:schemeClr val="tx1"/>
                </a:solidFill>
                <a:latin typeface="+mn-lt"/>
              </a:rPr>
              <a:t>Küpper, Alexander Maximilian (2021): (Weiter-)Entwicklung und Evaluation der Lernumgebung „Mit dem Licht durch unser Sonnensystem und darüber hinaus“ zur dualen Förderung von Kompetenzen zum Umgang mit Fachwissen, der sozialen Integration, der Kooperationsfähigkeit und der Selbstständigkeit im inklusiven Physikunterricht der Orientierungsstufe: ein Design-</a:t>
            </a:r>
            <a:r>
              <a:rPr lang="de-DE" b="0" i="0" u="none" strike="noStrike">
                <a:solidFill>
                  <a:schemeClr val="tx1"/>
                </a:solidFill>
                <a:latin typeface="+mn-lt"/>
              </a:rPr>
              <a:t>Based</a:t>
            </a:r>
            <a:r>
              <a:rPr lang="de-DE" b="0" i="0" u="none" strike="noStrike">
                <a:solidFill>
                  <a:schemeClr val="tx1"/>
                </a:solidFill>
                <a:latin typeface="+mn-lt"/>
              </a:rPr>
              <a:t> Research-Projekt. Dissertation. Universität zu Köln, Köln. Online verfügbar unter https://kups.ub.uni-koeln.de/35770/1/DissertationAlexanderKuepper.pdf.</a:t>
            </a:r>
            <a:endParaRPr/>
          </a:p>
          <a:p>
            <a:pPr marL="0" marR="0" indent="0" algn="l">
              <a:spcBef>
                <a:spcPts val="300"/>
              </a:spcBef>
              <a:spcAft>
                <a:spcPts val="300"/>
              </a:spcAft>
              <a:buNone/>
              <a:defRPr/>
            </a:pPr>
            <a:r>
              <a:rPr lang="de-DE" b="0" i="0" u="none" strike="noStrike">
                <a:solidFill>
                  <a:schemeClr val="tx1"/>
                </a:solidFill>
                <a:latin typeface="+mn-lt"/>
              </a:rPr>
              <a:t>Landtag Nordrhein-Westfalen (02.11.2012): Verordnung über die Ausbildung und die Abschlussprüfungen in der Sekundarstufe I (Ausbildungs- und Prüfungsordnung Sekundarstufe I - APO-S I). Fundstelle: Bereinigte Amtliche Sammlung der Schulvorschriften NRW (BASS).</a:t>
            </a:r>
            <a:endParaRPr/>
          </a:p>
          <a:p>
            <a:pPr marL="0" marR="0" indent="0" algn="l">
              <a:spcBef>
                <a:spcPts val="300"/>
              </a:spcBef>
              <a:spcAft>
                <a:spcPts val="300"/>
              </a:spcAft>
              <a:buNone/>
              <a:defRPr/>
            </a:pPr>
            <a:r>
              <a:rPr lang="de-DE" b="0" i="0" u="none" strike="noStrike">
                <a:solidFill>
                  <a:schemeClr val="tx1"/>
                </a:solidFill>
                <a:latin typeface="+mn-lt"/>
              </a:rPr>
              <a:t>Landtag Nordrhein-Westfalen (2005): Schulgesetz für das Land Nordrhein-Westfalen. Schulgesetz NRW - SchulG, vom 05.05.2023. Online verfügbar unter https://recht.nrw.de/lmi/owa/br_text_anzeigen?v_id=10000000000000000524.</a:t>
            </a:r>
            <a:endParaRPr/>
          </a:p>
          <a:p>
            <a:pPr marL="0" marR="0" indent="0" algn="l">
              <a:spcBef>
                <a:spcPts val="300"/>
              </a:spcBef>
              <a:spcAft>
                <a:spcPts val="300"/>
              </a:spcAft>
              <a:buNone/>
              <a:defRPr/>
            </a:pPr>
            <a:r>
              <a:rPr lang="de-DE" b="0" i="0" u="none" strike="noStrike">
                <a:solidFill>
                  <a:schemeClr val="tx1"/>
                </a:solidFill>
                <a:latin typeface="+mn-lt"/>
              </a:rPr>
              <a:t>Li, </a:t>
            </a:r>
            <a:r>
              <a:rPr lang="de-DE" b="0" i="0" u="none" strike="noStrike">
                <a:solidFill>
                  <a:schemeClr val="tx1"/>
                </a:solidFill>
                <a:latin typeface="+mn-lt"/>
              </a:rPr>
              <a:t>Jiasheng</a:t>
            </a:r>
            <a:r>
              <a:rPr lang="de-DE" b="0" i="0" u="none" strike="noStrike">
                <a:solidFill>
                  <a:schemeClr val="tx1"/>
                </a:solidFill>
                <a:latin typeface="+mn-lt"/>
              </a:rPr>
              <a:t>; Yan, </a:t>
            </a:r>
            <a:r>
              <a:rPr lang="de-DE" b="0" i="0" u="none" strike="noStrike">
                <a:solidFill>
                  <a:schemeClr val="tx1"/>
                </a:solidFill>
                <a:latin typeface="+mn-lt"/>
              </a:rPr>
              <a:t>Zeyu</a:t>
            </a:r>
            <a:r>
              <a:rPr lang="de-DE" b="0" i="0" u="none" strike="noStrike">
                <a:solidFill>
                  <a:schemeClr val="tx1"/>
                </a:solidFill>
                <a:latin typeface="+mn-lt"/>
              </a:rPr>
              <a:t>; </a:t>
            </a:r>
            <a:r>
              <a:rPr lang="de-DE" b="0" i="0" u="none" strike="noStrike">
                <a:solidFill>
                  <a:schemeClr val="tx1"/>
                </a:solidFill>
                <a:latin typeface="+mn-lt"/>
              </a:rPr>
              <a:t>Jarjue</a:t>
            </a:r>
            <a:r>
              <a:rPr lang="de-DE" b="0" i="0" u="none" strike="noStrike">
                <a:solidFill>
                  <a:schemeClr val="tx1"/>
                </a:solidFill>
                <a:latin typeface="+mn-lt"/>
              </a:rPr>
              <a:t>, </a:t>
            </a:r>
            <a:r>
              <a:rPr lang="de-DE" b="0" i="0" u="none" strike="noStrike">
                <a:solidFill>
                  <a:schemeClr val="tx1"/>
                </a:solidFill>
                <a:latin typeface="+mn-lt"/>
              </a:rPr>
              <a:t>Ebrima</a:t>
            </a:r>
            <a:r>
              <a:rPr lang="de-DE" b="0" i="0" u="none" strike="noStrike">
                <a:solidFill>
                  <a:schemeClr val="tx1"/>
                </a:solidFill>
                <a:latin typeface="+mn-lt"/>
              </a:rPr>
              <a:t> </a:t>
            </a:r>
            <a:r>
              <a:rPr lang="de-DE" b="0" i="0" u="none" strike="noStrike">
                <a:solidFill>
                  <a:schemeClr val="tx1"/>
                </a:solidFill>
                <a:latin typeface="+mn-lt"/>
              </a:rPr>
              <a:t>Haddy</a:t>
            </a:r>
            <a:r>
              <a:rPr lang="de-DE" b="0" i="0" u="none" strike="noStrike">
                <a:solidFill>
                  <a:schemeClr val="tx1"/>
                </a:solidFill>
                <a:latin typeface="+mn-lt"/>
              </a:rPr>
              <a:t>; Shetty, </a:t>
            </a:r>
            <a:r>
              <a:rPr lang="de-DE" b="0" i="0" u="none" strike="noStrike">
                <a:solidFill>
                  <a:schemeClr val="tx1"/>
                </a:solidFill>
                <a:latin typeface="+mn-lt"/>
              </a:rPr>
              <a:t>Ashrith</a:t>
            </a:r>
            <a:r>
              <a:rPr lang="de-DE" b="0" i="0" u="none" strike="noStrike">
                <a:solidFill>
                  <a:schemeClr val="tx1"/>
                </a:solidFill>
                <a:latin typeface="+mn-lt"/>
              </a:rPr>
              <a:t>; Peng, </a:t>
            </a:r>
            <a:r>
              <a:rPr lang="de-DE" b="0" i="0" u="none" strike="noStrike">
                <a:solidFill>
                  <a:schemeClr val="tx1"/>
                </a:solidFill>
                <a:latin typeface="+mn-lt"/>
              </a:rPr>
              <a:t>Huaishu</a:t>
            </a:r>
            <a:r>
              <a:rPr lang="de-DE" b="0" i="0" u="none" strike="noStrike">
                <a:solidFill>
                  <a:schemeClr val="tx1"/>
                </a:solidFill>
                <a:latin typeface="+mn-lt"/>
              </a:rPr>
              <a:t> (2022): </a:t>
            </a:r>
            <a:r>
              <a:rPr lang="de-DE" b="0" i="0" u="none" strike="noStrike">
                <a:solidFill>
                  <a:schemeClr val="tx1"/>
                </a:solidFill>
                <a:latin typeface="+mn-lt"/>
              </a:rPr>
              <a:t>TangibleGrid</a:t>
            </a:r>
            <a:r>
              <a:rPr lang="de-DE" b="0" i="0" u="none" strike="noStrike">
                <a:solidFill>
                  <a:schemeClr val="tx1"/>
                </a:solidFill>
                <a:latin typeface="+mn-lt"/>
              </a:rPr>
              <a:t>: Tangible Web Layout Design </a:t>
            </a:r>
            <a:r>
              <a:rPr lang="de-DE" b="0" i="0" u="none" strike="noStrike">
                <a:solidFill>
                  <a:schemeClr val="tx1"/>
                </a:solidFill>
                <a:latin typeface="+mn-lt"/>
              </a:rPr>
              <a:t>for</a:t>
            </a:r>
            <a:r>
              <a:rPr lang="de-DE" b="0" i="0" u="none" strike="noStrike">
                <a:solidFill>
                  <a:schemeClr val="tx1"/>
                </a:solidFill>
                <a:latin typeface="+mn-lt"/>
              </a:rPr>
              <a:t> Blind Users. In: </a:t>
            </a:r>
            <a:r>
              <a:rPr lang="de-DE" b="0" i="0" u="none" strike="noStrike">
                <a:solidFill>
                  <a:schemeClr val="tx1"/>
                </a:solidFill>
                <a:latin typeface="+mn-lt"/>
              </a:rPr>
              <a:t>Maneesh</a:t>
            </a:r>
            <a:r>
              <a:rPr lang="de-DE" b="0" i="0" u="none" strike="noStrike">
                <a:solidFill>
                  <a:schemeClr val="tx1"/>
                </a:solidFill>
                <a:latin typeface="+mn-lt"/>
              </a:rPr>
              <a:t> </a:t>
            </a:r>
            <a:r>
              <a:rPr lang="de-DE" b="0" i="0" u="none" strike="noStrike">
                <a:solidFill>
                  <a:schemeClr val="tx1"/>
                </a:solidFill>
                <a:latin typeface="+mn-lt"/>
              </a:rPr>
              <a:t>Agrawala</a:t>
            </a:r>
            <a:r>
              <a:rPr lang="de-DE" b="0" i="0" u="none" strike="noStrike">
                <a:solidFill>
                  <a:schemeClr val="tx1"/>
                </a:solidFill>
                <a:latin typeface="+mn-lt"/>
              </a:rPr>
              <a:t>, Jacob O. </a:t>
            </a:r>
            <a:r>
              <a:rPr lang="de-DE" b="0" i="0" u="none" strike="noStrike">
                <a:solidFill>
                  <a:schemeClr val="tx1"/>
                </a:solidFill>
                <a:latin typeface="+mn-lt"/>
              </a:rPr>
              <a:t>Wobbrock</a:t>
            </a:r>
            <a:r>
              <a:rPr lang="de-DE" b="0" i="0" u="none" strike="noStrike">
                <a:solidFill>
                  <a:schemeClr val="tx1"/>
                </a:solidFill>
                <a:latin typeface="+mn-lt"/>
              </a:rPr>
              <a:t>, </a:t>
            </a:r>
            <a:r>
              <a:rPr lang="de-DE" b="0" i="0" u="none" strike="noStrike">
                <a:solidFill>
                  <a:schemeClr val="tx1"/>
                </a:solidFill>
                <a:latin typeface="+mn-lt"/>
              </a:rPr>
              <a:t>Eytan</a:t>
            </a:r>
            <a:r>
              <a:rPr lang="de-DE" b="0" i="0" u="none" strike="noStrike">
                <a:solidFill>
                  <a:schemeClr val="tx1"/>
                </a:solidFill>
                <a:latin typeface="+mn-lt"/>
              </a:rPr>
              <a:t> </a:t>
            </a:r>
            <a:r>
              <a:rPr lang="de-DE" b="0" i="0" u="none" strike="noStrike">
                <a:solidFill>
                  <a:schemeClr val="tx1"/>
                </a:solidFill>
                <a:latin typeface="+mn-lt"/>
              </a:rPr>
              <a:t>Adar</a:t>
            </a:r>
            <a:r>
              <a:rPr lang="de-DE" b="0" i="0" u="none" strike="noStrike">
                <a:solidFill>
                  <a:schemeClr val="tx1"/>
                </a:solidFill>
                <a:latin typeface="+mn-lt"/>
              </a:rPr>
              <a:t> und </a:t>
            </a:r>
            <a:r>
              <a:rPr lang="de-DE" b="0" i="0" u="none" strike="noStrike">
                <a:solidFill>
                  <a:schemeClr val="tx1"/>
                </a:solidFill>
                <a:latin typeface="+mn-lt"/>
              </a:rPr>
              <a:t>Vidya</a:t>
            </a:r>
            <a:r>
              <a:rPr lang="de-DE" b="0" i="0" u="none" strike="noStrike">
                <a:solidFill>
                  <a:schemeClr val="tx1"/>
                </a:solidFill>
                <a:latin typeface="+mn-lt"/>
              </a:rPr>
              <a:t> </a:t>
            </a:r>
            <a:r>
              <a:rPr lang="de-DE" b="0" i="0" u="none" strike="noStrike">
                <a:solidFill>
                  <a:schemeClr val="tx1"/>
                </a:solidFill>
                <a:latin typeface="+mn-lt"/>
              </a:rPr>
              <a:t>Setlur</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The 35th Annual ACM Symposium on User Interface Software and Technology. UIST '22: The 35th Annual ACM Symposium on User Interface Software and Technology. </a:t>
            </a:r>
            <a:r>
              <a:rPr lang="de-DE" b="0" i="0" u="none" strike="noStrike">
                <a:solidFill>
                  <a:schemeClr val="tx1"/>
                </a:solidFill>
                <a:latin typeface="+mn-lt"/>
              </a:rPr>
              <a:t>Bend</a:t>
            </a:r>
            <a:r>
              <a:rPr lang="de-DE" b="0" i="0" u="none" strike="noStrike">
                <a:solidFill>
                  <a:schemeClr val="tx1"/>
                </a:solidFill>
                <a:latin typeface="+mn-lt"/>
              </a:rPr>
              <a:t> OR USA, 29 10 2022 02 11 2022. New York, NY, USA: ACM, S. 1–12.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500"/>
              </a:spcBef>
              <a:spcAft>
                <a:spcPts val="500"/>
              </a:spcAft>
              <a:buNone/>
              <a:defRPr/>
            </a:pPr>
            <a:r>
              <a:rPr lang="de-DE" b="0" i="0" u="none" strike="noStrike">
                <a:solidFill>
                  <a:schemeClr val="tx1"/>
                </a:solidFill>
                <a:latin typeface="+mn-lt"/>
              </a:rPr>
              <a:t>Ludi, Stephanie (2013): Robotics </a:t>
            </a:r>
            <a:r>
              <a:rPr lang="de-DE" b="0" i="0" u="none" strike="noStrike">
                <a:solidFill>
                  <a:schemeClr val="tx1"/>
                </a:solidFill>
                <a:latin typeface="+mn-lt"/>
              </a:rPr>
              <a:t>Programming</a:t>
            </a:r>
            <a:r>
              <a:rPr lang="de-DE" b="0" i="0" u="none" strike="noStrike">
                <a:solidFill>
                  <a:schemeClr val="tx1"/>
                </a:solidFill>
                <a:latin typeface="+mn-lt"/>
              </a:rPr>
              <a:t> Tools </a:t>
            </a:r>
            <a:r>
              <a:rPr lang="de-DE" b="0" i="0" u="none" strike="noStrike">
                <a:solidFill>
                  <a:schemeClr val="tx1"/>
                </a:solidFill>
                <a:latin typeface="+mn-lt"/>
              </a:rPr>
              <a:t>for</a:t>
            </a:r>
            <a:r>
              <a:rPr lang="de-DE" b="0" i="0" u="none" strike="noStrike">
                <a:solidFill>
                  <a:schemeClr val="tx1"/>
                </a:solidFill>
                <a:latin typeface="+mn-lt"/>
              </a:rPr>
              <a:t> Blind </a:t>
            </a:r>
            <a:r>
              <a:rPr lang="de-DE" b="0" i="0" u="none" strike="noStrike">
                <a:solidFill>
                  <a:schemeClr val="tx1"/>
                </a:solidFill>
                <a:latin typeface="+mn-lt"/>
              </a:rPr>
              <a:t>Students</a:t>
            </a:r>
            <a:r>
              <a:rPr lang="de-DE" b="0" i="0" u="none" strike="noStrike">
                <a:solidFill>
                  <a:schemeClr val="tx1"/>
                </a:solidFill>
                <a:latin typeface="+mn-lt"/>
              </a:rPr>
              <a:t>. In: </a:t>
            </a:r>
            <a:r>
              <a:rPr lang="de-DE" b="0" i="1" u="none" strike="noStrike">
                <a:solidFill>
                  <a:schemeClr val="tx1"/>
                </a:solidFill>
                <a:latin typeface="+mn-lt"/>
              </a:rPr>
              <a:t>Journal on Technology and </a:t>
            </a:r>
            <a:r>
              <a:rPr lang="de-DE" b="0" i="1" u="none" strike="noStrike">
                <a:solidFill>
                  <a:schemeClr val="tx1"/>
                </a:solidFill>
                <a:latin typeface="+mn-lt"/>
              </a:rPr>
              <a:t>Persons</a:t>
            </a:r>
            <a:r>
              <a:rPr lang="de-DE" b="0" i="1" u="none" strike="noStrike">
                <a:solidFill>
                  <a:schemeClr val="tx1"/>
                </a:solidFill>
                <a:latin typeface="+mn-lt"/>
              </a:rPr>
              <a:t> </a:t>
            </a:r>
            <a:r>
              <a:rPr lang="de-DE" b="0" i="1" u="none" strike="noStrike">
                <a:solidFill>
                  <a:schemeClr val="tx1"/>
                </a:solidFill>
                <a:latin typeface="+mn-lt"/>
              </a:rPr>
              <a:t>with</a:t>
            </a:r>
            <a:r>
              <a:rPr lang="de-DE" b="0" i="1" u="none" strike="noStrike">
                <a:solidFill>
                  <a:schemeClr val="tx1"/>
                </a:solidFill>
                <a:latin typeface="+mn-lt"/>
              </a:rPr>
              <a:t> </a:t>
            </a:r>
            <a:r>
              <a:rPr lang="de-DE" b="0" i="1" u="none" strike="noStrike">
                <a:solidFill>
                  <a:schemeClr val="tx1"/>
                </a:solidFill>
                <a:latin typeface="+mn-lt"/>
              </a:rPr>
              <a:t>Disabilities</a:t>
            </a:r>
            <a:r>
              <a:rPr lang="de-DE" b="0" i="1" u="none" strike="noStrike">
                <a:solidFill>
                  <a:schemeClr val="tx1"/>
                </a:solidFill>
                <a:latin typeface="+mn-lt"/>
              </a:rPr>
              <a:t> I. Barnard et al. (Eds): Annual International Technology and </a:t>
            </a:r>
            <a:r>
              <a:rPr lang="de-DE" b="0" i="1" u="none" strike="noStrike">
                <a:solidFill>
                  <a:schemeClr val="tx1"/>
                </a:solidFill>
                <a:latin typeface="+mn-lt"/>
              </a:rPr>
              <a:t>Persons</a:t>
            </a:r>
            <a:r>
              <a:rPr lang="de-DE" b="0" i="1" u="none" strike="noStrike">
                <a:solidFill>
                  <a:schemeClr val="tx1"/>
                </a:solidFill>
                <a:latin typeface="+mn-lt"/>
              </a:rPr>
              <a:t> </a:t>
            </a:r>
            <a:r>
              <a:rPr lang="de-DE" b="0" i="1" u="none" strike="noStrike">
                <a:solidFill>
                  <a:schemeClr val="tx1"/>
                </a:solidFill>
                <a:latin typeface="+mn-lt"/>
              </a:rPr>
              <a:t>with</a:t>
            </a:r>
            <a:r>
              <a:rPr lang="de-DE" b="0" i="1" u="none" strike="noStrike">
                <a:solidFill>
                  <a:schemeClr val="tx1"/>
                </a:solidFill>
                <a:latin typeface="+mn-lt"/>
              </a:rPr>
              <a:t> </a:t>
            </a:r>
            <a:r>
              <a:rPr lang="de-DE" b="0" i="1" u="none" strike="noStrike">
                <a:solidFill>
                  <a:schemeClr val="tx1"/>
                </a:solidFill>
                <a:latin typeface="+mn-lt"/>
              </a:rPr>
              <a:t>Disabilities</a:t>
            </a:r>
            <a:r>
              <a:rPr lang="de-DE" b="0" i="1" u="none" strike="noStrike">
                <a:solidFill>
                  <a:schemeClr val="tx1"/>
                </a:solidFill>
                <a:latin typeface="+mn-lt"/>
              </a:rPr>
              <a:t> Conference </a:t>
            </a:r>
            <a:r>
              <a:rPr lang="de-DE" b="0" i="0" u="none" strike="noStrike">
                <a:solidFill>
                  <a:schemeClr val="tx1"/>
                </a:solidFill>
                <a:latin typeface="+mn-lt"/>
              </a:rPr>
              <a:t>(1), S. 81–91. Online verfügbar unter http://hdl.handle.net/10211.3/121968.</a:t>
            </a:r>
            <a:endParaRPr/>
          </a:p>
          <a:p>
            <a:pPr marL="0" marR="0" indent="0" algn="l">
              <a:spcBef>
                <a:spcPts val="500"/>
              </a:spcBef>
              <a:spcAft>
                <a:spcPts val="500"/>
              </a:spcAft>
              <a:buNone/>
              <a:defRPr/>
            </a:pPr>
            <a:r>
              <a:rPr lang="de-DE" b="0" i="0" u="none" strike="noStrike">
                <a:solidFill>
                  <a:schemeClr val="tx1"/>
                </a:solidFill>
                <a:latin typeface="+mn-lt"/>
              </a:rPr>
              <a:t>Ludi, Stephanie (2015): Position </a:t>
            </a:r>
            <a:r>
              <a:rPr lang="de-DE" b="0" i="0" u="none" strike="noStrike">
                <a:solidFill>
                  <a:schemeClr val="tx1"/>
                </a:solidFill>
                <a:latin typeface="+mn-lt"/>
              </a:rPr>
              <a:t>paper</a:t>
            </a:r>
            <a:r>
              <a:rPr lang="de-DE" b="0" i="0" u="none" strike="noStrike">
                <a:solidFill>
                  <a:schemeClr val="tx1"/>
                </a:solidFill>
                <a:latin typeface="+mn-lt"/>
              </a:rPr>
              <a:t>: </a:t>
            </a:r>
            <a:r>
              <a:rPr lang="de-DE" b="0" i="0" u="none" strike="noStrike">
                <a:solidFill>
                  <a:schemeClr val="tx1"/>
                </a:solidFill>
                <a:latin typeface="+mn-lt"/>
              </a:rPr>
              <a:t>Towards</a:t>
            </a:r>
            <a:r>
              <a:rPr lang="de-DE" b="0" i="0" u="none" strike="noStrike">
                <a:solidFill>
                  <a:schemeClr val="tx1"/>
                </a:solidFill>
                <a:latin typeface="+mn-lt"/>
              </a:rPr>
              <a:t> </a:t>
            </a:r>
            <a:r>
              <a:rPr lang="de-DE" b="0" i="0" u="none" strike="noStrike">
                <a:solidFill>
                  <a:schemeClr val="tx1"/>
                </a:solidFill>
                <a:latin typeface="+mn-lt"/>
              </a:rPr>
              <a:t>making</a:t>
            </a:r>
            <a:r>
              <a:rPr lang="de-DE" b="0" i="0" u="none" strike="noStrike">
                <a:solidFill>
                  <a:schemeClr val="tx1"/>
                </a:solidFill>
                <a:latin typeface="+mn-lt"/>
              </a:rPr>
              <a:t> </a:t>
            </a:r>
            <a:r>
              <a:rPr lang="de-DE" b="0" i="0" u="none" strike="noStrike">
                <a:solidFill>
                  <a:schemeClr val="tx1"/>
                </a:solidFill>
                <a:latin typeface="+mn-lt"/>
              </a:rPr>
              <a:t>block</a:t>
            </a:r>
            <a:r>
              <a:rPr lang="de-DE" b="0" i="0" u="none" strike="noStrike">
                <a:solidFill>
                  <a:schemeClr val="tx1"/>
                </a:solidFill>
                <a:latin typeface="+mn-lt"/>
              </a:rPr>
              <a:t>-</a:t>
            </a:r>
            <a:r>
              <a:rPr lang="de-DE" b="0" i="0" u="none" strike="noStrike">
                <a:solidFill>
                  <a:schemeClr val="tx1"/>
                </a:solidFill>
                <a:latin typeface="+mn-lt"/>
              </a:rPr>
              <a:t>based</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accessible</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blind </a:t>
            </a:r>
            <a:r>
              <a:rPr lang="de-DE" b="0" i="0" u="none" strike="noStrike">
                <a:solidFill>
                  <a:schemeClr val="tx1"/>
                </a:solidFill>
                <a:latin typeface="+mn-lt"/>
              </a:rPr>
              <a:t>users</a:t>
            </a:r>
            <a:r>
              <a:rPr lang="de-DE" b="0" i="0" u="none" strike="noStrike">
                <a:solidFill>
                  <a:schemeClr val="tx1"/>
                </a:solidFill>
                <a:latin typeface="+mn-lt"/>
              </a:rPr>
              <a:t>. In: 2015 IEEE Blocks and </a:t>
            </a:r>
            <a:r>
              <a:rPr lang="de-DE" b="0" i="0" u="none" strike="noStrike">
                <a:solidFill>
                  <a:schemeClr val="tx1"/>
                </a:solidFill>
                <a:latin typeface="+mn-lt"/>
              </a:rPr>
              <a:t>Beyond</a:t>
            </a:r>
            <a:r>
              <a:rPr lang="de-DE" b="0" i="0" u="none" strike="noStrike">
                <a:solidFill>
                  <a:schemeClr val="tx1"/>
                </a:solidFill>
                <a:latin typeface="+mn-lt"/>
              </a:rPr>
              <a:t> Workshop (Blocks and </a:t>
            </a:r>
            <a:r>
              <a:rPr lang="de-DE" b="0" i="0" u="none" strike="noStrike">
                <a:solidFill>
                  <a:schemeClr val="tx1"/>
                </a:solidFill>
                <a:latin typeface="+mn-lt"/>
              </a:rPr>
              <a:t>Beyond</a:t>
            </a:r>
            <a:r>
              <a:rPr lang="de-DE" b="0" i="0" u="none" strike="noStrike">
                <a:solidFill>
                  <a:schemeClr val="tx1"/>
                </a:solidFill>
                <a:latin typeface="+mn-lt"/>
              </a:rPr>
              <a:t>). 2015 IEEE Blocks and </a:t>
            </a:r>
            <a:r>
              <a:rPr lang="de-DE" b="0" i="0" u="none" strike="noStrike">
                <a:solidFill>
                  <a:schemeClr val="tx1"/>
                </a:solidFill>
                <a:latin typeface="+mn-lt"/>
              </a:rPr>
              <a:t>Beyond</a:t>
            </a:r>
            <a:r>
              <a:rPr lang="de-DE" b="0" i="0" u="none" strike="noStrike">
                <a:solidFill>
                  <a:schemeClr val="tx1"/>
                </a:solidFill>
                <a:latin typeface="+mn-lt"/>
              </a:rPr>
              <a:t> Workshop (Blocks and </a:t>
            </a:r>
            <a:r>
              <a:rPr lang="de-DE" b="0" i="0" u="none" strike="noStrike">
                <a:solidFill>
                  <a:schemeClr val="tx1"/>
                </a:solidFill>
                <a:latin typeface="+mn-lt"/>
              </a:rPr>
              <a:t>Beyond</a:t>
            </a:r>
            <a:r>
              <a:rPr lang="de-DE" b="0" i="0" u="none" strike="noStrike">
                <a:solidFill>
                  <a:schemeClr val="tx1"/>
                </a:solidFill>
                <a:latin typeface="+mn-lt"/>
              </a:rPr>
              <a:t>). Atlanta, GA, USA, 22.10.2015 - 22.10.2015: IEEE, S. 67–69.</a:t>
            </a:r>
            <a:endParaRPr/>
          </a:p>
          <a:p>
            <a:pPr marL="0" indent="0">
              <a:spcBef>
                <a:spcPts val="500"/>
              </a:spcBef>
              <a:spcAft>
                <a:spcPts val="500"/>
              </a:spcAft>
              <a:buNone/>
              <a:defRPr/>
            </a:pPr>
            <a:r>
              <a:rPr lang="de-DE" b="0" i="0" u="none" strike="noStrike">
                <a:solidFill>
                  <a:schemeClr val="tx1"/>
                </a:solidFill>
                <a:latin typeface="+mn-lt"/>
              </a:rPr>
              <a:t>Ludi, Stephanie; Abadi, Mohammed; </a:t>
            </a:r>
            <a:r>
              <a:rPr lang="de-DE" b="0" i="0" u="none" strike="noStrike">
                <a:solidFill>
                  <a:schemeClr val="tx1"/>
                </a:solidFill>
                <a:latin typeface="+mn-lt"/>
              </a:rPr>
              <a:t>Fujiki</a:t>
            </a:r>
            <a:r>
              <a:rPr lang="de-DE" b="0" i="0" u="none" strike="noStrike">
                <a:solidFill>
                  <a:schemeClr val="tx1"/>
                </a:solidFill>
                <a:latin typeface="+mn-lt"/>
              </a:rPr>
              <a:t>, Yuji; Sankaran, </a:t>
            </a:r>
            <a:r>
              <a:rPr lang="de-DE" b="0" i="0" u="none" strike="noStrike">
                <a:solidFill>
                  <a:schemeClr val="tx1"/>
                </a:solidFill>
                <a:latin typeface="+mn-lt"/>
              </a:rPr>
              <a:t>Priya</a:t>
            </a:r>
            <a:r>
              <a:rPr lang="de-DE" b="0" i="0" u="none" strike="noStrike">
                <a:solidFill>
                  <a:schemeClr val="tx1"/>
                </a:solidFill>
                <a:latin typeface="+mn-lt"/>
              </a:rPr>
              <a:t>; Herzberg, Spencer (2010): </a:t>
            </a:r>
            <a:r>
              <a:rPr lang="de-DE" b="0" i="0" u="none" strike="noStrike">
                <a:solidFill>
                  <a:schemeClr val="tx1"/>
                </a:solidFill>
                <a:latin typeface="+mn-lt"/>
              </a:rPr>
              <a:t>JBrick</a:t>
            </a:r>
            <a:r>
              <a:rPr lang="de-DE" b="0" i="0" u="none" strike="noStrike">
                <a:solidFill>
                  <a:schemeClr val="tx1"/>
                </a:solidFill>
                <a:latin typeface="+mn-lt"/>
              </a:rPr>
              <a:t>. In: Armando Barreto und Vicki L. Hanson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12th international ACM SIGACCESS </a:t>
            </a:r>
            <a:r>
              <a:rPr lang="de-DE" b="0" i="0" u="none" strike="noStrike">
                <a:solidFill>
                  <a:schemeClr val="tx1"/>
                </a:solidFill>
                <a:latin typeface="+mn-lt"/>
              </a:rPr>
              <a:t>conference</a:t>
            </a:r>
            <a:r>
              <a:rPr lang="de-DE" b="0" i="0" u="none" strike="noStrike">
                <a:solidFill>
                  <a:schemeClr val="tx1"/>
                </a:solidFill>
                <a:latin typeface="+mn-lt"/>
              </a:rPr>
              <a:t> on Computers and </a:t>
            </a:r>
            <a:r>
              <a:rPr lang="de-DE" b="0" i="0" u="none" strike="noStrike">
                <a:solidFill>
                  <a:schemeClr val="tx1"/>
                </a:solidFill>
                <a:latin typeface="+mn-lt"/>
              </a:rPr>
              <a:t>accessibility</a:t>
            </a:r>
            <a:r>
              <a:rPr lang="de-DE" b="0" i="0" u="none" strike="noStrike">
                <a:solidFill>
                  <a:schemeClr val="tx1"/>
                </a:solidFill>
                <a:latin typeface="+mn-lt"/>
              </a:rPr>
              <a:t> - ASSETS '10. </a:t>
            </a:r>
            <a:r>
              <a:rPr lang="de-DE" b="0" i="0" u="none" strike="noStrike">
                <a:solidFill>
                  <a:schemeClr val="tx1"/>
                </a:solidFill>
                <a:latin typeface="+mn-lt"/>
              </a:rPr>
              <a:t>the</a:t>
            </a:r>
            <a:r>
              <a:rPr lang="de-DE" b="0" i="0" u="none" strike="noStrike">
                <a:solidFill>
                  <a:schemeClr val="tx1"/>
                </a:solidFill>
                <a:latin typeface="+mn-lt"/>
              </a:rPr>
              <a:t> 12th international ACM SIGACCESS </a:t>
            </a:r>
            <a:r>
              <a:rPr lang="de-DE" b="0" i="0" u="none" strike="noStrike">
                <a:solidFill>
                  <a:schemeClr val="tx1"/>
                </a:solidFill>
                <a:latin typeface="+mn-lt"/>
              </a:rPr>
              <a:t>conference</a:t>
            </a:r>
            <a:r>
              <a:rPr lang="de-DE" b="0" i="0" u="none" strike="noStrike">
                <a:solidFill>
                  <a:schemeClr val="tx1"/>
                </a:solidFill>
                <a:latin typeface="+mn-lt"/>
              </a:rPr>
              <a:t>. Orlando, Florida, USA, 25.10.2010 - 27.10.2010. New York, New York, USA: ACM Press, S. 271–272.</a:t>
            </a:r>
            <a:endParaRPr/>
          </a:p>
          <a:p>
            <a:pPr marL="0" marR="0" indent="0" algn="l">
              <a:spcBef>
                <a:spcPts val="500"/>
              </a:spcBef>
              <a:spcAft>
                <a:spcPts val="500"/>
              </a:spcAft>
              <a:buNone/>
              <a:defRPr/>
            </a:pPr>
            <a:r>
              <a:rPr lang="de-DE" b="0" i="0" u="none" strike="noStrike">
                <a:solidFill>
                  <a:schemeClr val="tx1"/>
                </a:solidFill>
                <a:latin typeface="+mn-lt"/>
              </a:rPr>
              <a:t>Ludi, Stephanie Ludi; Ellis, Lindsey; Jordan, Scott (2014): An </a:t>
            </a:r>
            <a:r>
              <a:rPr lang="de-DE" b="0" i="0" u="none" strike="noStrike">
                <a:solidFill>
                  <a:schemeClr val="tx1"/>
                </a:solidFill>
                <a:latin typeface="+mn-lt"/>
              </a:rPr>
              <a:t>accessible</a:t>
            </a:r>
            <a:r>
              <a:rPr lang="de-DE" b="0" i="0" u="none" strike="noStrike">
                <a:solidFill>
                  <a:schemeClr val="tx1"/>
                </a:solidFill>
                <a:latin typeface="+mn-lt"/>
              </a:rPr>
              <a:t> </a:t>
            </a:r>
            <a:r>
              <a:rPr lang="de-DE" b="0" i="0" u="none" strike="noStrike">
                <a:solidFill>
                  <a:schemeClr val="tx1"/>
                </a:solidFill>
                <a:latin typeface="+mn-lt"/>
              </a:rPr>
              <a:t>robotics</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environment</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visually</a:t>
            </a:r>
            <a:r>
              <a:rPr lang="de-DE" b="0" i="0" u="none" strike="noStrike">
                <a:solidFill>
                  <a:schemeClr val="tx1"/>
                </a:solidFill>
                <a:latin typeface="+mn-lt"/>
              </a:rPr>
              <a:t> </a:t>
            </a:r>
            <a:r>
              <a:rPr lang="de-DE" b="0" i="0" u="none" strike="noStrike">
                <a:solidFill>
                  <a:schemeClr val="tx1"/>
                </a:solidFill>
                <a:latin typeface="+mn-lt"/>
              </a:rPr>
              <a:t>impaired</a:t>
            </a:r>
            <a:r>
              <a:rPr lang="de-DE" b="0" i="0" u="none" strike="noStrike">
                <a:solidFill>
                  <a:schemeClr val="tx1"/>
                </a:solidFill>
                <a:latin typeface="+mn-lt"/>
              </a:rPr>
              <a:t> </a:t>
            </a:r>
            <a:r>
              <a:rPr lang="de-DE" b="0" i="0" u="none" strike="noStrike">
                <a:solidFill>
                  <a:schemeClr val="tx1"/>
                </a:solidFill>
                <a:latin typeface="+mn-lt"/>
              </a:rPr>
              <a:t>users</a:t>
            </a:r>
            <a:r>
              <a:rPr lang="de-DE" b="0" i="0" u="none" strike="noStrike">
                <a:solidFill>
                  <a:schemeClr val="tx1"/>
                </a:solidFill>
                <a:latin typeface="+mn-lt"/>
              </a:rPr>
              <a:t>. In: Sri Kurniawan und John Richards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16th international ACM SIGACCESS </a:t>
            </a:r>
            <a:r>
              <a:rPr lang="de-DE" b="0" i="0" u="none" strike="noStrike">
                <a:solidFill>
                  <a:schemeClr val="tx1"/>
                </a:solidFill>
                <a:latin typeface="+mn-lt"/>
              </a:rPr>
              <a:t>conference</a:t>
            </a:r>
            <a:r>
              <a:rPr lang="de-DE" b="0" i="0" u="none" strike="noStrike">
                <a:solidFill>
                  <a:schemeClr val="tx1"/>
                </a:solidFill>
                <a:latin typeface="+mn-lt"/>
              </a:rPr>
              <a:t> on Computers &amp; </a:t>
            </a:r>
            <a:r>
              <a:rPr lang="de-DE" b="0" i="0" u="none" strike="noStrike">
                <a:solidFill>
                  <a:schemeClr val="tx1"/>
                </a:solidFill>
                <a:latin typeface="+mn-lt"/>
              </a:rPr>
              <a:t>accessibility</a:t>
            </a:r>
            <a:r>
              <a:rPr lang="de-DE" b="0" i="0" u="none" strike="noStrike">
                <a:solidFill>
                  <a:schemeClr val="tx1"/>
                </a:solidFill>
                <a:latin typeface="+mn-lt"/>
              </a:rPr>
              <a:t> - ASSETS '14. </a:t>
            </a:r>
            <a:r>
              <a:rPr lang="de-DE" b="0" i="0" u="none" strike="noStrike">
                <a:solidFill>
                  <a:schemeClr val="tx1"/>
                </a:solidFill>
                <a:latin typeface="+mn-lt"/>
              </a:rPr>
              <a:t>the</a:t>
            </a:r>
            <a:r>
              <a:rPr lang="de-DE" b="0" i="0" u="none" strike="noStrike">
                <a:solidFill>
                  <a:schemeClr val="tx1"/>
                </a:solidFill>
                <a:latin typeface="+mn-lt"/>
              </a:rPr>
              <a:t> 16th international ACM SIGACCESS </a:t>
            </a:r>
            <a:r>
              <a:rPr lang="de-DE" b="0" i="0" u="none" strike="noStrike">
                <a:solidFill>
                  <a:schemeClr val="tx1"/>
                </a:solidFill>
                <a:latin typeface="+mn-lt"/>
              </a:rPr>
              <a:t>conference</a:t>
            </a:r>
            <a:r>
              <a:rPr lang="de-DE" b="0" i="0" u="none" strike="noStrike">
                <a:solidFill>
                  <a:schemeClr val="tx1"/>
                </a:solidFill>
                <a:latin typeface="+mn-lt"/>
              </a:rPr>
              <a:t>. Rochester, New York, USA, 20.10.2014 - 22.10.2014. New York, New York, USA: ACM Press, S. 237–238.</a:t>
            </a:r>
            <a:endParaRPr/>
          </a:p>
          <a:p>
            <a:pPr marL="0" marR="0" indent="0" algn="l">
              <a:spcBef>
                <a:spcPts val="500"/>
              </a:spcBef>
              <a:spcAft>
                <a:spcPts val="500"/>
              </a:spcAft>
              <a:buNone/>
              <a:defRPr/>
            </a:pPr>
            <a:r>
              <a:rPr lang="en-US" b="0" i="0" u="none" strike="noStrike">
                <a:solidFill>
                  <a:schemeClr val="tx1"/>
                </a:solidFill>
                <a:latin typeface="+mn-lt"/>
              </a:rPr>
              <a:t>Ludi, Stephanie; </a:t>
            </a:r>
            <a:r>
              <a:rPr lang="en-US" b="0" i="0" u="none" strike="noStrike">
                <a:solidFill>
                  <a:schemeClr val="tx1"/>
                </a:solidFill>
                <a:latin typeface="+mn-lt"/>
              </a:rPr>
              <a:t>Reichlmayr</a:t>
            </a:r>
            <a:r>
              <a:rPr lang="en-US" b="0" i="0" u="none" strike="noStrike">
                <a:solidFill>
                  <a:schemeClr val="tx1"/>
                </a:solidFill>
                <a:latin typeface="+mn-lt"/>
              </a:rPr>
              <a:t>, Tom (2011): The Use of Robotics to Promote Computing to Pre-College Students with Visual Impairments. In: </a:t>
            </a:r>
            <a:r>
              <a:rPr lang="en-US" b="0" i="1" u="none" strike="noStrike">
                <a:solidFill>
                  <a:schemeClr val="tx1"/>
                </a:solidFill>
                <a:latin typeface="+mn-lt"/>
              </a:rPr>
              <a:t>ACM Trans. </a:t>
            </a:r>
            <a:r>
              <a:rPr lang="en-US" b="0" i="1" u="none" strike="noStrike">
                <a:solidFill>
                  <a:schemeClr val="tx1"/>
                </a:solidFill>
                <a:latin typeface="+mn-lt"/>
              </a:rPr>
              <a:t>Comput</a:t>
            </a:r>
            <a:r>
              <a:rPr lang="en-US" b="0" i="1" u="none" strike="noStrike">
                <a:solidFill>
                  <a:schemeClr val="tx1"/>
                </a:solidFill>
                <a:latin typeface="+mn-lt"/>
              </a:rPr>
              <a:t>. Educ. </a:t>
            </a:r>
            <a:r>
              <a:rPr lang="en-US" b="0" i="0" u="none" strike="noStrike">
                <a:solidFill>
                  <a:schemeClr val="tx1"/>
                </a:solidFill>
                <a:latin typeface="+mn-lt"/>
              </a:rPr>
              <a:t>11 (3), S. 1–20. DOI: 10.1145/2037276.2037284.</a:t>
            </a:r>
            <a:endParaRPr/>
          </a:p>
          <a:p>
            <a:pPr marL="0" marR="0" indent="0" algn="l">
              <a:spcBef>
                <a:spcPts val="500"/>
              </a:spcBef>
              <a:spcAft>
                <a:spcPts val="500"/>
              </a:spcAft>
              <a:buNone/>
              <a:defRPr/>
            </a:pPr>
            <a:r>
              <a:rPr lang="de-DE" b="0" i="0" u="none" strike="noStrike">
                <a:solidFill>
                  <a:schemeClr val="tx1"/>
                </a:solidFill>
                <a:latin typeface="+mn-lt"/>
              </a:rPr>
              <a:t>Ludi, Stephanie; Simpson, Jamie; Merchant, Wil (2016): Exploration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Use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Auditory</a:t>
            </a:r>
            <a:r>
              <a:rPr lang="de-DE" b="0" i="0" u="none" strike="noStrike">
                <a:solidFill>
                  <a:schemeClr val="tx1"/>
                </a:solidFill>
                <a:latin typeface="+mn-lt"/>
              </a:rPr>
              <a:t> </a:t>
            </a:r>
            <a:r>
              <a:rPr lang="de-DE" b="0" i="0" u="none" strike="noStrike">
                <a:solidFill>
                  <a:schemeClr val="tx1"/>
                </a:solidFill>
                <a:latin typeface="+mn-lt"/>
              </a:rPr>
              <a:t>Cues</a:t>
            </a:r>
            <a:r>
              <a:rPr lang="de-DE" b="0" i="0" u="none" strike="noStrike">
                <a:solidFill>
                  <a:schemeClr val="tx1"/>
                </a:solidFill>
                <a:latin typeface="+mn-lt"/>
              </a:rPr>
              <a:t> in Code </a:t>
            </a:r>
            <a:r>
              <a:rPr lang="de-DE" b="0" i="0" u="none" strike="noStrike">
                <a:solidFill>
                  <a:schemeClr val="tx1"/>
                </a:solidFill>
                <a:latin typeface="+mn-lt"/>
              </a:rPr>
              <a:t>Comprehension</a:t>
            </a:r>
            <a:r>
              <a:rPr lang="de-DE" b="0" i="0" u="none" strike="noStrike">
                <a:solidFill>
                  <a:schemeClr val="tx1"/>
                </a:solidFill>
                <a:latin typeface="+mn-lt"/>
              </a:rPr>
              <a:t> and Navigation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Individuals</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Visual </a:t>
            </a:r>
            <a:r>
              <a:rPr lang="de-DE" b="0" i="0" u="none" strike="noStrike">
                <a:solidFill>
                  <a:schemeClr val="tx1"/>
                </a:solidFill>
                <a:latin typeface="+mn-lt"/>
              </a:rPr>
              <a:t>Impairments</a:t>
            </a:r>
            <a:r>
              <a:rPr lang="de-DE" b="0" i="0" u="none" strike="noStrike">
                <a:solidFill>
                  <a:schemeClr val="tx1"/>
                </a:solidFill>
                <a:latin typeface="+mn-lt"/>
              </a:rPr>
              <a:t> in a Visual </a:t>
            </a:r>
            <a:r>
              <a:rPr lang="de-DE" b="0" i="0" u="none" strike="noStrike">
                <a:solidFill>
                  <a:schemeClr val="tx1"/>
                </a:solidFill>
                <a:latin typeface="+mn-lt"/>
              </a:rPr>
              <a:t>Programming</a:t>
            </a:r>
            <a:r>
              <a:rPr lang="de-DE" b="0" i="0" u="none" strike="noStrike">
                <a:solidFill>
                  <a:schemeClr val="tx1"/>
                </a:solidFill>
                <a:latin typeface="+mn-lt"/>
              </a:rPr>
              <a:t> Environment. In: </a:t>
            </a:r>
            <a:r>
              <a:rPr lang="de-DE" b="0" i="0" u="none" strike="noStrike">
                <a:solidFill>
                  <a:schemeClr val="tx1"/>
                </a:solidFill>
                <a:latin typeface="+mn-lt"/>
              </a:rPr>
              <a:t>Jinjuan</a:t>
            </a:r>
            <a:r>
              <a:rPr lang="de-DE" b="0" i="0" u="none" strike="noStrike">
                <a:solidFill>
                  <a:schemeClr val="tx1"/>
                </a:solidFill>
                <a:latin typeface="+mn-lt"/>
              </a:rPr>
              <a:t> Heidi Feng und Matt </a:t>
            </a:r>
            <a:r>
              <a:rPr lang="de-DE" b="0" i="0" u="none" strike="noStrike">
                <a:solidFill>
                  <a:schemeClr val="tx1"/>
                </a:solidFill>
                <a:latin typeface="+mn-lt"/>
              </a:rPr>
              <a:t>Huenerfauth</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18th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'16: The 18th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Reno Nevada USA, 23 10 2016 26 10 2016. New York, NY, USA: ACM, S. 279–280.</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300"/>
              </a:spcBef>
              <a:buNone/>
              <a:defRPr/>
            </a:pPr>
            <a:r>
              <a:rPr lang="en-US" b="0" i="0" u="none" strike="noStrike">
                <a:solidFill>
                  <a:schemeClr val="tx1"/>
                </a:solidFill>
                <a:latin typeface="+mn-lt"/>
              </a:rPr>
              <a:t>Ludi, Stephanie; Spencer, Mary (2017): Design Considerations to Increase Block-based Language Accessibility for Blind Programmers Via </a:t>
            </a:r>
            <a:r>
              <a:rPr lang="en-US" b="0" i="0" u="none" strike="noStrike">
                <a:solidFill>
                  <a:schemeClr val="tx1"/>
                </a:solidFill>
                <a:latin typeface="+mn-lt"/>
              </a:rPr>
              <a:t>Blockly</a:t>
            </a:r>
            <a:r>
              <a:rPr lang="en-US" b="0" i="0" u="none" strike="noStrike">
                <a:solidFill>
                  <a:schemeClr val="tx1"/>
                </a:solidFill>
                <a:latin typeface="+mn-lt"/>
              </a:rPr>
              <a:t>. In: </a:t>
            </a:r>
            <a:r>
              <a:rPr lang="en-US" b="0" i="1" u="none" strike="noStrike">
                <a:solidFill>
                  <a:schemeClr val="tx1"/>
                </a:solidFill>
                <a:latin typeface="+mn-lt"/>
              </a:rPr>
              <a:t>VLSS </a:t>
            </a:r>
            <a:r>
              <a:rPr lang="en-US" b="0" i="0" u="none" strike="noStrike">
                <a:solidFill>
                  <a:schemeClr val="tx1"/>
                </a:solidFill>
                <a:latin typeface="+mn-lt"/>
              </a:rPr>
              <a:t>3 (1), S. 119–124. DOI: 10.18293/VLSS2017-013.</a:t>
            </a:r>
            <a:endParaRPr/>
          </a:p>
          <a:p>
            <a:pPr marL="0" marR="0" indent="0" algn="l">
              <a:spcBef>
                <a:spcPts val="300"/>
              </a:spcBef>
              <a:buNone/>
              <a:defRPr/>
            </a:pPr>
            <a:r>
              <a:rPr lang="de-DE" b="0" i="0" u="none" strike="noStrike">
                <a:solidFill>
                  <a:schemeClr val="tx1"/>
                </a:solidFill>
                <a:latin typeface="+mn-lt"/>
              </a:rPr>
              <a:t>Mealin</a:t>
            </a:r>
            <a:r>
              <a:rPr lang="de-DE" b="0" i="0" u="none" strike="noStrike">
                <a:solidFill>
                  <a:schemeClr val="tx1"/>
                </a:solidFill>
                <a:latin typeface="+mn-lt"/>
              </a:rPr>
              <a:t>, S.; Murphy-Hill, E. (2012): An </a:t>
            </a:r>
            <a:r>
              <a:rPr lang="de-DE" b="0" i="0" u="none" strike="noStrike">
                <a:solidFill>
                  <a:schemeClr val="tx1"/>
                </a:solidFill>
                <a:latin typeface="+mn-lt"/>
              </a:rPr>
              <a:t>exploratory</a:t>
            </a:r>
            <a:r>
              <a:rPr lang="de-DE" b="0" i="0" u="none" strike="noStrike">
                <a:solidFill>
                  <a:schemeClr val="tx1"/>
                </a:solidFill>
                <a:latin typeface="+mn-lt"/>
              </a:rPr>
              <a:t> </a:t>
            </a:r>
            <a:r>
              <a:rPr lang="de-DE" b="0" i="0" u="none" strike="noStrike">
                <a:solidFill>
                  <a:schemeClr val="tx1"/>
                </a:solidFill>
                <a:latin typeface="+mn-lt"/>
              </a:rPr>
              <a:t>study</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blind </a:t>
            </a:r>
            <a:r>
              <a:rPr lang="de-DE" b="0" i="0" u="none" strike="noStrike">
                <a:solidFill>
                  <a:schemeClr val="tx1"/>
                </a:solidFill>
                <a:latin typeface="+mn-lt"/>
              </a:rPr>
              <a:t>software</a:t>
            </a:r>
            <a:r>
              <a:rPr lang="de-DE" b="0" i="0" u="none" strike="noStrike">
                <a:solidFill>
                  <a:schemeClr val="tx1"/>
                </a:solidFill>
                <a:latin typeface="+mn-lt"/>
              </a:rPr>
              <a:t> </a:t>
            </a:r>
            <a:r>
              <a:rPr lang="de-DE" b="0" i="0" u="none" strike="noStrike">
                <a:solidFill>
                  <a:schemeClr val="tx1"/>
                </a:solidFill>
                <a:latin typeface="+mn-lt"/>
              </a:rPr>
              <a:t>developers</a:t>
            </a:r>
            <a:r>
              <a:rPr lang="de-DE" b="0" i="0" u="none" strike="noStrike">
                <a:solidFill>
                  <a:schemeClr val="tx1"/>
                </a:solidFill>
                <a:latin typeface="+mn-lt"/>
              </a:rPr>
              <a:t>. In: 2012 IEEE Symposium on Visual </a:t>
            </a:r>
            <a:r>
              <a:rPr lang="de-DE" b="0" i="0" u="none" strike="noStrike">
                <a:solidFill>
                  <a:schemeClr val="tx1"/>
                </a:solidFill>
                <a:latin typeface="+mn-lt"/>
              </a:rPr>
              <a:t>Languages</a:t>
            </a:r>
            <a:r>
              <a:rPr lang="de-DE" b="0" i="0" u="none" strike="noStrike">
                <a:solidFill>
                  <a:schemeClr val="tx1"/>
                </a:solidFill>
                <a:latin typeface="+mn-lt"/>
              </a:rPr>
              <a:t> and Human-</a:t>
            </a:r>
            <a:r>
              <a:rPr lang="de-DE" b="0" i="0" u="none" strike="noStrike">
                <a:solidFill>
                  <a:schemeClr val="tx1"/>
                </a:solidFill>
                <a:latin typeface="+mn-lt"/>
              </a:rPr>
              <a:t>Centric</a:t>
            </a:r>
            <a:r>
              <a:rPr lang="de-DE" b="0" i="0" u="none" strike="noStrike">
                <a:solidFill>
                  <a:schemeClr val="tx1"/>
                </a:solidFill>
                <a:latin typeface="+mn-lt"/>
              </a:rPr>
              <a:t> Computing (VL/HCC). 2012 IEEE Symposium on Visual </a:t>
            </a:r>
            <a:r>
              <a:rPr lang="de-DE" b="0" i="0" u="none" strike="noStrike">
                <a:solidFill>
                  <a:schemeClr val="tx1"/>
                </a:solidFill>
                <a:latin typeface="+mn-lt"/>
              </a:rPr>
              <a:t>Languages</a:t>
            </a:r>
            <a:r>
              <a:rPr lang="de-DE" b="0" i="0" u="none" strike="noStrike">
                <a:solidFill>
                  <a:schemeClr val="tx1"/>
                </a:solidFill>
                <a:latin typeface="+mn-lt"/>
              </a:rPr>
              <a:t> and Human-</a:t>
            </a:r>
            <a:r>
              <a:rPr lang="de-DE" b="0" i="0" u="none" strike="noStrike">
                <a:solidFill>
                  <a:schemeClr val="tx1"/>
                </a:solidFill>
                <a:latin typeface="+mn-lt"/>
              </a:rPr>
              <a:t>Centric</a:t>
            </a:r>
            <a:r>
              <a:rPr lang="de-DE" b="0" i="0" u="none" strike="noStrike">
                <a:solidFill>
                  <a:schemeClr val="tx1"/>
                </a:solidFill>
                <a:latin typeface="+mn-lt"/>
              </a:rPr>
              <a:t> Computing (VL/HCC 2012). Innsbruck, 30.09.2012 - 04.10.2012: IEEE, S. 71–74.</a:t>
            </a:r>
            <a:endParaRPr/>
          </a:p>
          <a:p>
            <a:pPr marL="0" marR="0" indent="0" algn="l">
              <a:spcBef>
                <a:spcPts val="300"/>
              </a:spcBef>
              <a:buNone/>
              <a:defRPr/>
            </a:pPr>
            <a:r>
              <a:rPr lang="de-DE" b="0" i="0" u="none" strike="noStrike">
                <a:solidFill>
                  <a:schemeClr val="tx1"/>
                </a:solidFill>
                <a:latin typeface="+mn-lt"/>
              </a:rPr>
              <a:t>Melillo, Paolo; </a:t>
            </a:r>
            <a:r>
              <a:rPr lang="de-DE" b="0" i="0" u="none" strike="noStrike">
                <a:solidFill>
                  <a:schemeClr val="tx1"/>
                </a:solidFill>
                <a:latin typeface="+mn-lt"/>
              </a:rPr>
              <a:t>Riccio</a:t>
            </a:r>
            <a:r>
              <a:rPr lang="de-DE" b="0" i="0" u="none" strike="noStrike">
                <a:solidFill>
                  <a:schemeClr val="tx1"/>
                </a:solidFill>
                <a:latin typeface="+mn-lt"/>
              </a:rPr>
              <a:t>, Daniel; Di </a:t>
            </a:r>
            <a:r>
              <a:rPr lang="de-DE" b="0" i="0" u="none" strike="noStrike">
                <a:solidFill>
                  <a:schemeClr val="tx1"/>
                </a:solidFill>
                <a:latin typeface="+mn-lt"/>
              </a:rPr>
              <a:t>Perna</a:t>
            </a:r>
            <a:r>
              <a:rPr lang="de-DE" b="0" i="0" u="none" strike="noStrike">
                <a:solidFill>
                  <a:schemeClr val="tx1"/>
                </a:solidFill>
                <a:latin typeface="+mn-lt"/>
              </a:rPr>
              <a:t>, Luigi; Di </a:t>
            </a:r>
            <a:r>
              <a:rPr lang="de-DE" b="0" i="0" u="none" strike="noStrike">
                <a:solidFill>
                  <a:schemeClr val="tx1"/>
                </a:solidFill>
                <a:latin typeface="+mn-lt"/>
              </a:rPr>
              <a:t>Sanniti</a:t>
            </a:r>
            <a:r>
              <a:rPr lang="de-DE" b="0" i="0" u="none" strike="noStrike">
                <a:solidFill>
                  <a:schemeClr val="tx1"/>
                </a:solidFill>
                <a:latin typeface="+mn-lt"/>
              </a:rPr>
              <a:t> Baja, Gabriella; Nino, Maurizio de; Rossi, Settimio et al. (2017): Wearable </a:t>
            </a:r>
            <a:r>
              <a:rPr lang="de-DE" b="0" i="0" u="none" strike="noStrike">
                <a:solidFill>
                  <a:schemeClr val="tx1"/>
                </a:solidFill>
                <a:latin typeface="+mn-lt"/>
              </a:rPr>
              <a:t>Improved</a:t>
            </a:r>
            <a:r>
              <a:rPr lang="de-DE" b="0" i="0" u="none" strike="noStrike">
                <a:solidFill>
                  <a:schemeClr val="tx1"/>
                </a:solidFill>
                <a:latin typeface="+mn-lt"/>
              </a:rPr>
              <a:t> Vision System </a:t>
            </a:r>
            <a:r>
              <a:rPr lang="de-DE" b="0" i="0" u="none" strike="noStrike">
                <a:solidFill>
                  <a:schemeClr val="tx1"/>
                </a:solidFill>
                <a:latin typeface="+mn-lt"/>
              </a:rPr>
              <a:t>for</a:t>
            </a:r>
            <a:r>
              <a:rPr lang="de-DE" b="0" i="0" u="none" strike="noStrike">
                <a:solidFill>
                  <a:schemeClr val="tx1"/>
                </a:solidFill>
                <a:latin typeface="+mn-lt"/>
              </a:rPr>
              <a:t> Color Vision </a:t>
            </a:r>
            <a:r>
              <a:rPr lang="de-DE" b="0" i="0" u="none" strike="noStrike">
                <a:solidFill>
                  <a:schemeClr val="tx1"/>
                </a:solidFill>
                <a:latin typeface="+mn-lt"/>
              </a:rPr>
              <a:t>Deficiency</a:t>
            </a:r>
            <a:r>
              <a:rPr lang="de-DE" b="0" i="0" u="none" strike="noStrike">
                <a:solidFill>
                  <a:schemeClr val="tx1"/>
                </a:solidFill>
                <a:latin typeface="+mn-lt"/>
              </a:rPr>
              <a:t> </a:t>
            </a:r>
            <a:r>
              <a:rPr lang="de-DE" b="0" i="0" u="none" strike="noStrike">
                <a:solidFill>
                  <a:schemeClr val="tx1"/>
                </a:solidFill>
                <a:latin typeface="+mn-lt"/>
              </a:rPr>
              <a:t>Correction</a:t>
            </a:r>
            <a:r>
              <a:rPr lang="de-DE" b="0" i="0" u="none" strike="noStrike">
                <a:solidFill>
                  <a:schemeClr val="tx1"/>
                </a:solidFill>
                <a:latin typeface="+mn-lt"/>
              </a:rPr>
              <a:t>. In: </a:t>
            </a:r>
            <a:r>
              <a:rPr lang="de-DE" b="0" i="1" u="none" strike="noStrike">
                <a:solidFill>
                  <a:schemeClr val="tx1"/>
                </a:solidFill>
                <a:latin typeface="+mn-lt"/>
              </a:rPr>
              <a:t>IEEE </a:t>
            </a:r>
            <a:r>
              <a:rPr lang="de-DE" b="0" i="1" u="none" strike="noStrike">
                <a:solidFill>
                  <a:schemeClr val="tx1"/>
                </a:solidFill>
                <a:latin typeface="+mn-lt"/>
              </a:rPr>
              <a:t>journal</a:t>
            </a:r>
            <a:r>
              <a:rPr lang="de-DE" b="0" i="1" u="none" strike="noStrike">
                <a:solidFill>
                  <a:schemeClr val="tx1"/>
                </a:solidFill>
                <a:latin typeface="+mn-lt"/>
              </a:rPr>
              <a:t> </a:t>
            </a:r>
            <a:r>
              <a:rPr lang="de-DE" b="0" i="1" u="none" strike="noStrike">
                <a:solidFill>
                  <a:schemeClr val="tx1"/>
                </a:solidFill>
                <a:latin typeface="+mn-lt"/>
              </a:rPr>
              <a:t>of</a:t>
            </a:r>
            <a:r>
              <a:rPr lang="de-DE" b="0" i="1" u="none" strike="noStrike">
                <a:solidFill>
                  <a:schemeClr val="tx1"/>
                </a:solidFill>
                <a:latin typeface="+mn-lt"/>
              </a:rPr>
              <a:t> translational </a:t>
            </a:r>
            <a:r>
              <a:rPr lang="de-DE" b="0" i="1" u="none" strike="noStrike">
                <a:solidFill>
                  <a:schemeClr val="tx1"/>
                </a:solidFill>
                <a:latin typeface="+mn-lt"/>
              </a:rPr>
              <a:t>engineering</a:t>
            </a:r>
            <a:r>
              <a:rPr lang="de-DE" b="0" i="1" u="none" strike="noStrike">
                <a:solidFill>
                  <a:schemeClr val="tx1"/>
                </a:solidFill>
                <a:latin typeface="+mn-lt"/>
              </a:rPr>
              <a:t> in </a:t>
            </a:r>
            <a:r>
              <a:rPr lang="de-DE" b="0" i="1" u="none" strike="noStrike">
                <a:solidFill>
                  <a:schemeClr val="tx1"/>
                </a:solidFill>
                <a:latin typeface="+mn-lt"/>
              </a:rPr>
              <a:t>health</a:t>
            </a:r>
            <a:r>
              <a:rPr lang="de-DE" b="0" i="1" u="none" strike="noStrike">
                <a:solidFill>
                  <a:schemeClr val="tx1"/>
                </a:solidFill>
                <a:latin typeface="+mn-lt"/>
              </a:rPr>
              <a:t> and </a:t>
            </a:r>
            <a:r>
              <a:rPr lang="de-DE" b="0" i="1" u="none" strike="noStrike">
                <a:solidFill>
                  <a:schemeClr val="tx1"/>
                </a:solidFill>
                <a:latin typeface="+mn-lt"/>
              </a:rPr>
              <a:t>medicine</a:t>
            </a:r>
            <a:r>
              <a:rPr lang="de-DE" b="0" i="1" u="none" strike="noStrike">
                <a:solidFill>
                  <a:schemeClr val="tx1"/>
                </a:solidFill>
                <a:latin typeface="+mn-lt"/>
              </a:rPr>
              <a:t> </a:t>
            </a:r>
            <a:r>
              <a:rPr lang="de-DE" b="0" i="0" u="none" strike="noStrike">
                <a:solidFill>
                  <a:schemeClr val="tx1"/>
                </a:solidFill>
                <a:latin typeface="+mn-lt"/>
              </a:rPr>
              <a:t>5, S. 3800107. DOI: 10.1109/JTEHM.2017.2679746.</a:t>
            </a:r>
            <a:endParaRPr/>
          </a:p>
          <a:p>
            <a:pPr marL="0" indent="0">
              <a:spcBef>
                <a:spcPts val="300"/>
              </a:spcBef>
              <a:buNone/>
              <a:defRPr/>
            </a:pPr>
            <a:r>
              <a:rPr lang="de-DE" b="0" i="0" u="none" strike="noStrike">
                <a:solidFill>
                  <a:schemeClr val="tx1"/>
                </a:solidFill>
                <a:latin typeface="+mn-lt"/>
              </a:rPr>
              <a:t>Miller, David P.; </a:t>
            </a:r>
            <a:r>
              <a:rPr lang="de-DE" b="0" i="0" u="none" strike="noStrike">
                <a:solidFill>
                  <a:schemeClr val="tx1"/>
                </a:solidFill>
                <a:latin typeface="+mn-lt"/>
              </a:rPr>
              <a:t>Nourbakhsh</a:t>
            </a:r>
            <a:r>
              <a:rPr lang="de-DE" b="0" i="0" u="none" strike="noStrike">
                <a:solidFill>
                  <a:schemeClr val="tx1"/>
                </a:solidFill>
                <a:latin typeface="+mn-lt"/>
              </a:rPr>
              <a:t>, </a:t>
            </a:r>
            <a:r>
              <a:rPr lang="de-DE" b="0" i="0" u="none" strike="noStrike">
                <a:solidFill>
                  <a:schemeClr val="tx1"/>
                </a:solidFill>
                <a:latin typeface="+mn-lt"/>
              </a:rPr>
              <a:t>Illah</a:t>
            </a:r>
            <a:r>
              <a:rPr lang="de-DE" b="0" i="0" u="none" strike="noStrike">
                <a:solidFill>
                  <a:schemeClr val="tx1"/>
                </a:solidFill>
                <a:latin typeface="+mn-lt"/>
              </a:rPr>
              <a:t> (2016): Robotics </a:t>
            </a:r>
            <a:r>
              <a:rPr lang="de-DE" b="0" i="0" u="none" strike="noStrike">
                <a:solidFill>
                  <a:schemeClr val="tx1"/>
                </a:solidFill>
                <a:latin typeface="+mn-lt"/>
              </a:rPr>
              <a:t>for</a:t>
            </a:r>
            <a:r>
              <a:rPr lang="de-DE" b="0" i="0" u="none" strike="noStrike">
                <a:solidFill>
                  <a:schemeClr val="tx1"/>
                </a:solidFill>
                <a:latin typeface="+mn-lt"/>
              </a:rPr>
              <a:t> Education. In: Bruno Siciliano und </a:t>
            </a:r>
            <a:r>
              <a:rPr lang="de-DE" b="0" i="0" u="none" strike="noStrike">
                <a:solidFill>
                  <a:schemeClr val="tx1"/>
                </a:solidFill>
                <a:latin typeface="+mn-lt"/>
              </a:rPr>
              <a:t>Oussama</a:t>
            </a:r>
            <a:r>
              <a:rPr lang="de-DE" b="0" i="0" u="none" strike="noStrike">
                <a:solidFill>
                  <a:schemeClr val="tx1"/>
                </a:solidFill>
                <a:latin typeface="+mn-lt"/>
              </a:rPr>
              <a:t> Khatib (</a:t>
            </a:r>
            <a:r>
              <a:rPr lang="de-DE" b="0" i="0" u="none" strike="noStrike">
                <a:solidFill>
                  <a:schemeClr val="tx1"/>
                </a:solidFill>
                <a:latin typeface="+mn-lt"/>
              </a:rPr>
              <a:t>Hg</a:t>
            </a:r>
            <a:r>
              <a:rPr lang="de-DE" b="0" i="0" u="none" strike="noStrike">
                <a:solidFill>
                  <a:schemeClr val="tx1"/>
                </a:solidFill>
                <a:latin typeface="+mn-lt"/>
              </a:rPr>
              <a:t>.): Springer Handbook </a:t>
            </a:r>
            <a:r>
              <a:rPr lang="de-DE" b="0" i="0" u="none" strike="noStrike">
                <a:solidFill>
                  <a:schemeClr val="tx1"/>
                </a:solidFill>
                <a:latin typeface="+mn-lt"/>
              </a:rPr>
              <a:t>of</a:t>
            </a:r>
            <a:r>
              <a:rPr lang="de-DE" b="0" i="0" u="none" strike="noStrike">
                <a:solidFill>
                  <a:schemeClr val="tx1"/>
                </a:solidFill>
                <a:latin typeface="+mn-lt"/>
              </a:rPr>
              <a:t> Robotics. Cham: Springer International Publishing (Springer </a:t>
            </a:r>
            <a:r>
              <a:rPr lang="de-DE" b="0" i="0" u="none" strike="noStrike">
                <a:solidFill>
                  <a:schemeClr val="tx1"/>
                </a:solidFill>
                <a:latin typeface="+mn-lt"/>
              </a:rPr>
              <a:t>Handbooks</a:t>
            </a:r>
            <a:r>
              <a:rPr lang="de-DE" b="0" i="0" u="none" strike="noStrike">
                <a:solidFill>
                  <a:schemeClr val="tx1"/>
                </a:solidFill>
                <a:latin typeface="+mn-lt"/>
              </a:rPr>
              <a:t>), S. 2115–2134.</a:t>
            </a:r>
            <a:endParaRPr/>
          </a:p>
          <a:p>
            <a:pPr marL="0" indent="0">
              <a:spcBef>
                <a:spcPts val="300"/>
              </a:spcBef>
              <a:buNone/>
              <a:defRPr/>
            </a:pPr>
            <a:r>
              <a:rPr lang="en-US" b="0" i="0" u="none" strike="noStrike">
                <a:solidFill>
                  <a:schemeClr val="tx1"/>
                </a:solidFill>
                <a:latin typeface="+mn-lt"/>
              </a:rPr>
              <a:t>Milne, Lauren R. (2017): Blocks4All. In: </a:t>
            </a:r>
            <a:r>
              <a:rPr lang="en-US" b="0" i="1" u="none" strike="noStrike">
                <a:solidFill>
                  <a:schemeClr val="tx1"/>
                </a:solidFill>
                <a:latin typeface="+mn-lt"/>
              </a:rPr>
              <a:t>SIGACCESS Access. </a:t>
            </a:r>
            <a:r>
              <a:rPr lang="en-US" b="0" i="1" u="none" strike="noStrike">
                <a:solidFill>
                  <a:schemeClr val="tx1"/>
                </a:solidFill>
                <a:latin typeface="+mn-lt"/>
              </a:rPr>
              <a:t>Comput</a:t>
            </a:r>
            <a:r>
              <a:rPr lang="en-US" b="0" i="1" u="none" strike="noStrike">
                <a:solidFill>
                  <a:schemeClr val="tx1"/>
                </a:solidFill>
                <a:latin typeface="+mn-lt"/>
              </a:rPr>
              <a:t>. </a:t>
            </a:r>
            <a:r>
              <a:rPr lang="en-US" b="0" i="0" u="none" strike="noStrike">
                <a:solidFill>
                  <a:schemeClr val="tx1"/>
                </a:solidFill>
                <a:latin typeface="+mn-lt"/>
              </a:rPr>
              <a:t>(117), S. 26–29. DOI: 10.1145/3051519.3051525.</a:t>
            </a:r>
            <a:endParaRPr/>
          </a:p>
          <a:p>
            <a:pPr marL="0" marR="0" indent="0" algn="l">
              <a:spcBef>
                <a:spcPts val="300"/>
              </a:spcBef>
              <a:buNone/>
              <a:defRPr/>
            </a:pPr>
            <a:r>
              <a:rPr lang="de-DE" b="0" i="0" u="none" strike="noStrike">
                <a:solidFill>
                  <a:schemeClr val="tx1"/>
                </a:solidFill>
                <a:latin typeface="+mn-lt"/>
              </a:rPr>
              <a:t>Milne, Lauren R.; Baker, Catherine M.; Ladner, Richard E. (2017): Blocks4All Demonstration. In: Amy Hurst, Leah </a:t>
            </a:r>
            <a:r>
              <a:rPr lang="de-DE" b="0" i="0" u="none" strike="noStrike">
                <a:solidFill>
                  <a:schemeClr val="tx1"/>
                </a:solidFill>
                <a:latin typeface="+mn-lt"/>
              </a:rPr>
              <a:t>Findlater</a:t>
            </a:r>
            <a:r>
              <a:rPr lang="de-DE" b="0" i="0" u="none" strike="noStrike">
                <a:solidFill>
                  <a:schemeClr val="tx1"/>
                </a:solidFill>
                <a:latin typeface="+mn-lt"/>
              </a:rPr>
              <a:t> und Meredith Ringel Morris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19th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'17: The 19th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Baltimore Maryland USA, 20 10 2017 01 11 2017. New York, NY, USA: ACM, S. 313–314.</a:t>
            </a:r>
            <a:endParaRPr/>
          </a:p>
          <a:p>
            <a:pPr marL="0" marR="0" indent="0" algn="l">
              <a:spcBef>
                <a:spcPts val="300"/>
              </a:spcBef>
              <a:buNone/>
              <a:defRPr/>
            </a:pPr>
            <a:r>
              <a:rPr lang="de-DE" b="0" i="0" u="none" strike="noStrike">
                <a:solidFill>
                  <a:schemeClr val="tx1"/>
                </a:solidFill>
                <a:latin typeface="+mn-lt"/>
              </a:rPr>
              <a:t>Ministerium für Schule und Bildung des Landes Nordrhein-Westfalen (2014): Informatik. Kernlehrplan für die Sekundarstufe II Gymnasium/Gesamtschule in Nordrhein-Westfalen. 1. Aufl. (4725).</a:t>
            </a:r>
            <a:endParaRPr/>
          </a:p>
          <a:p>
            <a:pPr marL="0" marR="0" indent="0" algn="l">
              <a:spcBef>
                <a:spcPts val="300"/>
              </a:spcBef>
              <a:buNone/>
              <a:defRPr/>
            </a:pPr>
            <a:r>
              <a:rPr lang="de-DE" b="0" i="0" u="none" strike="noStrike">
                <a:solidFill>
                  <a:schemeClr val="tx1"/>
                </a:solidFill>
                <a:latin typeface="+mn-lt"/>
              </a:rPr>
              <a:t>Mountapmbeme</a:t>
            </a:r>
            <a:r>
              <a:rPr lang="de-DE" b="0" i="0" u="none" strike="noStrike">
                <a:solidFill>
                  <a:schemeClr val="tx1"/>
                </a:solidFill>
                <a:latin typeface="+mn-lt"/>
              </a:rPr>
              <a:t>, </a:t>
            </a:r>
            <a:r>
              <a:rPr lang="de-DE" b="0" i="0" u="none" strike="noStrike">
                <a:solidFill>
                  <a:schemeClr val="tx1"/>
                </a:solidFill>
                <a:latin typeface="+mn-lt"/>
              </a:rPr>
              <a:t>Aboubakar</a:t>
            </a:r>
            <a:r>
              <a:rPr lang="de-DE" b="0" i="0" u="none" strike="noStrike">
                <a:solidFill>
                  <a:schemeClr val="tx1"/>
                </a:solidFill>
                <a:latin typeface="+mn-lt"/>
              </a:rPr>
              <a:t>; </a:t>
            </a:r>
            <a:r>
              <a:rPr lang="de-DE" b="0" i="0" u="none" strike="noStrike">
                <a:solidFill>
                  <a:schemeClr val="tx1"/>
                </a:solidFill>
                <a:latin typeface="+mn-lt"/>
              </a:rPr>
              <a:t>Okafor</a:t>
            </a:r>
            <a:r>
              <a:rPr lang="de-DE" b="0" i="0" u="none" strike="noStrike">
                <a:solidFill>
                  <a:schemeClr val="tx1"/>
                </a:solidFill>
                <a:latin typeface="+mn-lt"/>
              </a:rPr>
              <a:t>, </a:t>
            </a:r>
            <a:r>
              <a:rPr lang="de-DE" b="0" i="0" u="none" strike="noStrike">
                <a:solidFill>
                  <a:schemeClr val="tx1"/>
                </a:solidFill>
                <a:latin typeface="+mn-lt"/>
              </a:rPr>
              <a:t>Obianuju</a:t>
            </a:r>
            <a:r>
              <a:rPr lang="de-DE" b="0" i="0" u="none" strike="noStrike">
                <a:solidFill>
                  <a:schemeClr val="tx1"/>
                </a:solidFill>
                <a:latin typeface="+mn-lt"/>
              </a:rPr>
              <a:t>; Ludi, Stephanie (2022): </a:t>
            </a:r>
            <a:r>
              <a:rPr lang="de-DE" b="0" i="0" u="none" strike="noStrike">
                <a:solidFill>
                  <a:schemeClr val="tx1"/>
                </a:solidFill>
                <a:latin typeface="+mn-lt"/>
              </a:rPr>
              <a:t>Addressing</a:t>
            </a:r>
            <a:r>
              <a:rPr lang="de-DE" b="0" i="0" u="none" strike="noStrike">
                <a:solidFill>
                  <a:schemeClr val="tx1"/>
                </a:solidFill>
                <a:latin typeface="+mn-lt"/>
              </a:rPr>
              <a:t> </a:t>
            </a:r>
            <a:r>
              <a:rPr lang="de-DE" b="0" i="0" u="none" strike="noStrike">
                <a:solidFill>
                  <a:schemeClr val="tx1"/>
                </a:solidFill>
                <a:latin typeface="+mn-lt"/>
              </a:rPr>
              <a:t>Accessibility</a:t>
            </a:r>
            <a:r>
              <a:rPr lang="de-DE" b="0" i="0" u="none" strike="noStrike">
                <a:solidFill>
                  <a:schemeClr val="tx1"/>
                </a:solidFill>
                <a:latin typeface="+mn-lt"/>
              </a:rPr>
              <a:t> </a:t>
            </a:r>
            <a:r>
              <a:rPr lang="de-DE" b="0" i="0" u="none" strike="noStrike">
                <a:solidFill>
                  <a:schemeClr val="tx1"/>
                </a:solidFill>
                <a:latin typeface="+mn-lt"/>
              </a:rPr>
              <a:t>Barriers</a:t>
            </a:r>
            <a:r>
              <a:rPr lang="de-DE" b="0" i="0" u="none" strike="noStrike">
                <a:solidFill>
                  <a:schemeClr val="tx1"/>
                </a:solidFill>
                <a:latin typeface="+mn-lt"/>
              </a:rPr>
              <a:t> in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People </a:t>
            </a:r>
            <a:r>
              <a:rPr lang="de-DE" b="0" i="0" u="none" strike="noStrike">
                <a:solidFill>
                  <a:schemeClr val="tx1"/>
                </a:solidFill>
                <a:latin typeface="+mn-lt"/>
              </a:rPr>
              <a:t>with</a:t>
            </a:r>
            <a:r>
              <a:rPr lang="de-DE" b="0" i="0" u="none" strike="noStrike">
                <a:solidFill>
                  <a:schemeClr val="tx1"/>
                </a:solidFill>
                <a:latin typeface="+mn-lt"/>
              </a:rPr>
              <a:t> Visual </a:t>
            </a:r>
            <a:r>
              <a:rPr lang="de-DE" b="0" i="0" u="none" strike="noStrike">
                <a:solidFill>
                  <a:schemeClr val="tx1"/>
                </a:solidFill>
                <a:latin typeface="+mn-lt"/>
              </a:rPr>
              <a:t>Impairments</a:t>
            </a:r>
            <a:r>
              <a:rPr lang="de-DE" b="0" i="0" u="none" strike="noStrike">
                <a:solidFill>
                  <a:schemeClr val="tx1"/>
                </a:solidFill>
                <a:latin typeface="+mn-lt"/>
              </a:rPr>
              <a:t>: A </a:t>
            </a:r>
            <a:r>
              <a:rPr lang="de-DE" b="0" i="0" u="none" strike="noStrike">
                <a:solidFill>
                  <a:schemeClr val="tx1"/>
                </a:solidFill>
                <a:latin typeface="+mn-lt"/>
              </a:rPr>
              <a:t>Literature</a:t>
            </a:r>
            <a:r>
              <a:rPr lang="de-DE" b="0" i="0" u="none" strike="noStrike">
                <a:solidFill>
                  <a:schemeClr val="tx1"/>
                </a:solidFill>
                <a:latin typeface="+mn-lt"/>
              </a:rPr>
              <a:t> Review. In: </a:t>
            </a:r>
            <a:r>
              <a:rPr lang="de-DE" b="0" i="1" u="none" strike="noStrike">
                <a:solidFill>
                  <a:schemeClr val="tx1"/>
                </a:solidFill>
                <a:latin typeface="+mn-lt"/>
              </a:rPr>
              <a:t>ACM Trans. Access. </a:t>
            </a:r>
            <a:r>
              <a:rPr lang="de-DE" b="0" i="1" u="none" strike="noStrike">
                <a:solidFill>
                  <a:schemeClr val="tx1"/>
                </a:solidFill>
                <a:latin typeface="+mn-lt"/>
              </a:rPr>
              <a:t>Comput</a:t>
            </a:r>
            <a:r>
              <a:rPr lang="de-DE" b="0" i="1" u="none" strike="noStrike">
                <a:solidFill>
                  <a:schemeClr val="tx1"/>
                </a:solidFill>
                <a:latin typeface="+mn-lt"/>
              </a:rPr>
              <a:t>. </a:t>
            </a:r>
            <a:r>
              <a:rPr lang="de-DE" b="0" i="0" u="none" strike="noStrike">
                <a:solidFill>
                  <a:schemeClr val="tx1"/>
                </a:solidFill>
                <a:latin typeface="+mn-lt"/>
              </a:rPr>
              <a:t>15 (1), S. 1–26. DOI: 10.1145/3507469.</a:t>
            </a:r>
            <a:endParaRPr lang="en-US" b="0" i="0" u="none" strike="noStrike">
              <a:solidFill>
                <a:schemeClr val="tx1"/>
              </a:solidFill>
              <a:latin typeface="+mn-lt"/>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300"/>
              </a:spcBef>
              <a:spcAft>
                <a:spcPts val="300"/>
              </a:spcAft>
              <a:buNone/>
              <a:defRPr/>
            </a:pPr>
            <a:r>
              <a:rPr lang="de-DE" b="0" i="0" u="none" strike="noStrike">
                <a:solidFill>
                  <a:schemeClr val="tx1"/>
                </a:solidFill>
                <a:latin typeface="+mn-lt"/>
              </a:rPr>
              <a:t>Müller, Frank (2018): Praxisbuch Differenzierung und Heterogenität. Methoden und Materialien für den gemeinsamen Unterricht. Weinheim, Basel: Beltz (Pädagogik). Online verfügbar unter http://www.beltz.de/de/nc/verlagsgruppe-beltz/gesamtprogramm.html?isbn=978-3-407-63036-0.</a:t>
            </a:r>
            <a:endParaRPr/>
          </a:p>
          <a:p>
            <a:pPr marL="0" marR="0" indent="0" algn="l">
              <a:spcBef>
                <a:spcPts val="300"/>
              </a:spcBef>
              <a:spcAft>
                <a:spcPts val="300"/>
              </a:spcAft>
              <a:buNone/>
              <a:defRPr/>
            </a:pPr>
            <a:r>
              <a:rPr lang="de-DE" b="0" i="0" u="none" strike="noStrike">
                <a:solidFill>
                  <a:schemeClr val="tx1"/>
                </a:solidFill>
                <a:latin typeface="+mn-lt"/>
              </a:rPr>
              <a:t>Nasri, </a:t>
            </a:r>
            <a:r>
              <a:rPr lang="de-DE" b="0" i="0" u="none" strike="noStrike">
                <a:solidFill>
                  <a:schemeClr val="tx1"/>
                </a:solidFill>
                <a:latin typeface="+mn-lt"/>
              </a:rPr>
              <a:t>Nurfarahin</a:t>
            </a:r>
            <a:r>
              <a:rPr lang="de-DE" b="0" i="0" u="none" strike="noStrike">
                <a:solidFill>
                  <a:schemeClr val="tx1"/>
                </a:solidFill>
                <a:latin typeface="+mn-lt"/>
              </a:rPr>
              <a:t>; Rahimi, Nik </a:t>
            </a:r>
            <a:r>
              <a:rPr lang="de-DE" b="0" i="0" u="none" strike="noStrike">
                <a:solidFill>
                  <a:schemeClr val="tx1"/>
                </a:solidFill>
                <a:latin typeface="+mn-lt"/>
              </a:rPr>
              <a:t>Mohd</a:t>
            </a:r>
            <a:r>
              <a:rPr lang="de-DE" b="0" i="0" u="none" strike="noStrike">
                <a:solidFill>
                  <a:schemeClr val="tx1"/>
                </a:solidFill>
                <a:latin typeface="+mn-lt"/>
              </a:rPr>
              <a:t>; Nasri, </a:t>
            </a:r>
            <a:r>
              <a:rPr lang="de-DE" b="0" i="0" u="none" strike="noStrike">
                <a:solidFill>
                  <a:schemeClr val="tx1"/>
                </a:solidFill>
                <a:latin typeface="+mn-lt"/>
              </a:rPr>
              <a:t>Nurfaradilla</a:t>
            </a:r>
            <a:r>
              <a:rPr lang="de-DE" b="0" i="0" u="none" strike="noStrike">
                <a:solidFill>
                  <a:schemeClr val="tx1"/>
                </a:solidFill>
                <a:latin typeface="+mn-lt"/>
              </a:rPr>
              <a:t> Mohamad; Talib, Mohamad </a:t>
            </a:r>
            <a:r>
              <a:rPr lang="de-DE" b="0" i="0" u="none" strike="noStrike">
                <a:solidFill>
                  <a:schemeClr val="tx1"/>
                </a:solidFill>
                <a:latin typeface="+mn-lt"/>
              </a:rPr>
              <a:t>Asyraf</a:t>
            </a:r>
            <a:r>
              <a:rPr lang="de-DE" b="0" i="0" u="none" strike="noStrike">
                <a:solidFill>
                  <a:schemeClr val="tx1"/>
                </a:solidFill>
                <a:latin typeface="+mn-lt"/>
              </a:rPr>
              <a:t> Abd (2021): A </a:t>
            </a:r>
            <a:r>
              <a:rPr lang="de-DE" b="0" i="0" u="none" strike="noStrike">
                <a:solidFill>
                  <a:schemeClr val="tx1"/>
                </a:solidFill>
                <a:latin typeface="+mn-lt"/>
              </a:rPr>
              <a:t>Comparison</a:t>
            </a:r>
            <a:r>
              <a:rPr lang="de-DE" b="0" i="0" u="none" strike="noStrike">
                <a:solidFill>
                  <a:schemeClr val="tx1"/>
                </a:solidFill>
                <a:latin typeface="+mn-lt"/>
              </a:rPr>
              <a:t> Study </a:t>
            </a:r>
            <a:r>
              <a:rPr lang="de-DE" b="0" i="0" u="none" strike="noStrike">
                <a:solidFill>
                  <a:schemeClr val="tx1"/>
                </a:solidFill>
                <a:latin typeface="+mn-lt"/>
              </a:rPr>
              <a:t>between</a:t>
            </a:r>
            <a:r>
              <a:rPr lang="de-DE" b="0" i="0" u="none" strike="noStrike">
                <a:solidFill>
                  <a:schemeClr val="tx1"/>
                </a:solidFill>
                <a:latin typeface="+mn-lt"/>
              </a:rPr>
              <a:t> Universal Design </a:t>
            </a:r>
            <a:r>
              <a:rPr lang="de-DE" b="0" i="0" u="none" strike="noStrike">
                <a:solidFill>
                  <a:schemeClr val="tx1"/>
                </a:solidFill>
                <a:latin typeface="+mn-lt"/>
              </a:rPr>
              <a:t>for</a:t>
            </a:r>
            <a:r>
              <a:rPr lang="de-DE" b="0" i="0" u="none" strike="noStrike">
                <a:solidFill>
                  <a:schemeClr val="tx1"/>
                </a:solidFill>
                <a:latin typeface="+mn-lt"/>
              </a:rPr>
              <a:t> Learning-Multiple </a:t>
            </a:r>
            <a:r>
              <a:rPr lang="de-DE" b="0" i="0" u="none" strike="noStrike">
                <a:solidFill>
                  <a:schemeClr val="tx1"/>
                </a:solidFill>
                <a:latin typeface="+mn-lt"/>
              </a:rPr>
              <a:t>Intelligence</a:t>
            </a:r>
            <a:r>
              <a:rPr lang="de-DE" b="0" i="0" u="none" strike="noStrike">
                <a:solidFill>
                  <a:schemeClr val="tx1"/>
                </a:solidFill>
                <a:latin typeface="+mn-lt"/>
              </a:rPr>
              <a:t> (UDL-MI) </a:t>
            </a:r>
            <a:r>
              <a:rPr lang="de-DE" b="0" i="0" u="none" strike="noStrike">
                <a:solidFill>
                  <a:schemeClr val="tx1"/>
                </a:solidFill>
                <a:latin typeface="+mn-lt"/>
              </a:rPr>
              <a:t>Oriented</a:t>
            </a:r>
            <a:r>
              <a:rPr lang="de-DE" b="0" i="0" u="none" strike="noStrike">
                <a:solidFill>
                  <a:schemeClr val="tx1"/>
                </a:solidFill>
                <a:latin typeface="+mn-lt"/>
              </a:rPr>
              <a:t> STEM </a:t>
            </a:r>
            <a:r>
              <a:rPr lang="de-DE" b="0" i="0" u="none" strike="noStrike">
                <a:solidFill>
                  <a:schemeClr val="tx1"/>
                </a:solidFill>
                <a:latin typeface="+mn-lt"/>
              </a:rPr>
              <a:t>Program</a:t>
            </a:r>
            <a:r>
              <a:rPr lang="de-DE" b="0" i="0" u="none" strike="noStrike">
                <a:solidFill>
                  <a:schemeClr val="tx1"/>
                </a:solidFill>
                <a:latin typeface="+mn-lt"/>
              </a:rPr>
              <a:t> and Traditional STEM </a:t>
            </a:r>
            <a:r>
              <a:rPr lang="de-DE" b="0" i="0" u="none" strike="noStrike">
                <a:solidFill>
                  <a:schemeClr val="tx1"/>
                </a:solidFill>
                <a:latin typeface="+mn-lt"/>
              </a:rPr>
              <a:t>Program</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Inclusive Education. In: </a:t>
            </a:r>
            <a:r>
              <a:rPr lang="de-DE" b="0" i="1" u="none" strike="noStrike">
                <a:solidFill>
                  <a:schemeClr val="tx1"/>
                </a:solidFill>
                <a:latin typeface="+mn-lt"/>
              </a:rPr>
              <a:t>Sustainability</a:t>
            </a:r>
            <a:r>
              <a:rPr lang="de-DE" b="0" i="1" u="none" strike="noStrike">
                <a:solidFill>
                  <a:schemeClr val="tx1"/>
                </a:solidFill>
                <a:latin typeface="+mn-lt"/>
              </a:rPr>
              <a:t> </a:t>
            </a:r>
            <a:r>
              <a:rPr lang="de-DE" b="0" i="0" u="none" strike="noStrike">
                <a:solidFill>
                  <a:schemeClr val="tx1"/>
                </a:solidFill>
                <a:latin typeface="+mn-lt"/>
              </a:rPr>
              <a:t>13 (2), S. 554. DOI: 10.3390/su13020554.</a:t>
            </a:r>
            <a:endParaRPr/>
          </a:p>
          <a:p>
            <a:pPr marL="0" marR="0" indent="0" algn="l">
              <a:spcBef>
                <a:spcPts val="300"/>
              </a:spcBef>
              <a:spcAft>
                <a:spcPts val="300"/>
              </a:spcAft>
              <a:buNone/>
              <a:defRPr/>
            </a:pPr>
            <a:r>
              <a:rPr lang="de-DE" b="0" i="0" u="none" strike="noStrike">
                <a:solidFill>
                  <a:schemeClr val="tx1"/>
                </a:solidFill>
                <a:latin typeface="+mn-lt"/>
              </a:rPr>
              <a:t>Okafor</a:t>
            </a:r>
            <a:r>
              <a:rPr lang="de-DE" b="0" i="0" u="none" strike="noStrike">
                <a:solidFill>
                  <a:schemeClr val="tx1"/>
                </a:solidFill>
                <a:latin typeface="+mn-lt"/>
              </a:rPr>
              <a:t>, </a:t>
            </a:r>
            <a:r>
              <a:rPr lang="de-DE" b="0" i="0" u="none" strike="noStrike">
                <a:solidFill>
                  <a:schemeClr val="tx1"/>
                </a:solidFill>
                <a:latin typeface="+mn-lt"/>
              </a:rPr>
              <a:t>Obianuju</a:t>
            </a:r>
            <a:r>
              <a:rPr lang="de-DE" b="0" i="0" u="none" strike="noStrike">
                <a:solidFill>
                  <a:schemeClr val="tx1"/>
                </a:solidFill>
                <a:latin typeface="+mn-lt"/>
              </a:rPr>
              <a:t>; Ludi, Stephanie (2022): </a:t>
            </a:r>
            <a:r>
              <a:rPr lang="de-DE" b="0" i="0" u="none" strike="noStrike">
                <a:solidFill>
                  <a:schemeClr val="tx1"/>
                </a:solidFill>
                <a:latin typeface="+mn-lt"/>
              </a:rPr>
              <a:t>Helping</a:t>
            </a:r>
            <a:r>
              <a:rPr lang="de-DE" b="0" i="0" u="none" strike="noStrike">
                <a:solidFill>
                  <a:schemeClr val="tx1"/>
                </a:solidFill>
                <a:latin typeface="+mn-lt"/>
              </a:rPr>
              <a:t> </a:t>
            </a:r>
            <a:r>
              <a:rPr lang="de-DE" b="0" i="0" u="none" strike="noStrike">
                <a:solidFill>
                  <a:schemeClr val="tx1"/>
                </a:solidFill>
                <a:latin typeface="+mn-lt"/>
              </a:rPr>
              <a:t>Students</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Motor </a:t>
            </a:r>
            <a:r>
              <a:rPr lang="de-DE" b="0" i="0" u="none" strike="noStrike">
                <a:solidFill>
                  <a:schemeClr val="tx1"/>
                </a:solidFill>
                <a:latin typeface="+mn-lt"/>
              </a:rPr>
              <a:t>Impairments</a:t>
            </a:r>
            <a:r>
              <a:rPr lang="de-DE" b="0" i="0" u="none" strike="noStrike">
                <a:solidFill>
                  <a:schemeClr val="tx1"/>
                </a:solidFill>
                <a:latin typeface="+mn-lt"/>
              </a:rPr>
              <a:t> </a:t>
            </a:r>
            <a:r>
              <a:rPr lang="de-DE" b="0" i="0" u="none" strike="noStrike">
                <a:solidFill>
                  <a:schemeClr val="tx1"/>
                </a:solidFill>
                <a:latin typeface="+mn-lt"/>
              </a:rPr>
              <a:t>Program</a:t>
            </a:r>
            <a:r>
              <a:rPr lang="de-DE" b="0" i="0" u="none" strike="noStrike">
                <a:solidFill>
                  <a:schemeClr val="tx1"/>
                </a:solidFill>
                <a:latin typeface="+mn-lt"/>
              </a:rPr>
              <a:t> via Voice-Enabled Block-</a:t>
            </a:r>
            <a:r>
              <a:rPr lang="de-DE" b="0" i="0" u="none" strike="noStrike">
                <a:solidFill>
                  <a:schemeClr val="tx1"/>
                </a:solidFill>
                <a:latin typeface="+mn-lt"/>
              </a:rPr>
              <a:t>Based</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In: Margherita </a:t>
            </a:r>
            <a:r>
              <a:rPr lang="de-DE" b="0" i="0" u="none" strike="noStrike">
                <a:solidFill>
                  <a:schemeClr val="tx1"/>
                </a:solidFill>
                <a:latin typeface="+mn-lt"/>
              </a:rPr>
              <a:t>Antona</a:t>
            </a:r>
            <a:r>
              <a:rPr lang="de-DE" b="0" i="0" u="none" strike="noStrike">
                <a:solidFill>
                  <a:schemeClr val="tx1"/>
                </a:solidFill>
                <a:latin typeface="+mn-lt"/>
              </a:rPr>
              <a:t> und Constantine </a:t>
            </a:r>
            <a:r>
              <a:rPr lang="de-DE" b="0" i="0" u="none" strike="noStrike">
                <a:solidFill>
                  <a:schemeClr val="tx1"/>
                </a:solidFill>
                <a:latin typeface="+mn-lt"/>
              </a:rPr>
              <a:t>Stephanidis</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Universal Access in Human-Computer Interaction. User and </a:t>
            </a:r>
            <a:r>
              <a:rPr lang="de-DE" b="0" i="0" u="none" strike="noStrike">
                <a:solidFill>
                  <a:schemeClr val="tx1"/>
                </a:solidFill>
                <a:latin typeface="+mn-lt"/>
              </a:rPr>
              <a:t>Context</a:t>
            </a:r>
            <a:r>
              <a:rPr lang="de-DE" b="0" i="0" u="none" strike="noStrike">
                <a:solidFill>
                  <a:schemeClr val="tx1"/>
                </a:solidFill>
                <a:latin typeface="+mn-lt"/>
              </a:rPr>
              <a:t> </a:t>
            </a:r>
            <a:r>
              <a:rPr lang="de-DE" b="0" i="0" u="none" strike="noStrike">
                <a:solidFill>
                  <a:schemeClr val="tx1"/>
                </a:solidFill>
                <a:latin typeface="+mn-lt"/>
              </a:rPr>
              <a:t>Diversity</a:t>
            </a:r>
            <a:r>
              <a:rPr lang="de-DE" b="0" i="0" u="none" strike="noStrike">
                <a:solidFill>
                  <a:schemeClr val="tx1"/>
                </a:solidFill>
                <a:latin typeface="+mn-lt"/>
              </a:rPr>
              <a:t>, Bd. 13309. Cham: Springer International Publishing (</a:t>
            </a:r>
            <a:r>
              <a:rPr lang="de-DE" b="0" i="0" u="none" strike="noStrike">
                <a:solidFill>
                  <a:schemeClr val="tx1"/>
                </a:solidFill>
                <a:latin typeface="+mn-lt"/>
              </a:rPr>
              <a:t>Lecture</a:t>
            </a:r>
            <a:r>
              <a:rPr lang="de-DE" b="0" i="0" u="none" strike="noStrike">
                <a:solidFill>
                  <a:schemeClr val="tx1"/>
                </a:solidFill>
                <a:latin typeface="+mn-lt"/>
              </a:rPr>
              <a:t> Notes in Computer Science), S. 62–77.</a:t>
            </a:r>
            <a:endParaRPr/>
          </a:p>
          <a:p>
            <a:pPr marL="0" indent="0">
              <a:spcBef>
                <a:spcPts val="300"/>
              </a:spcBef>
              <a:spcAft>
                <a:spcPts val="300"/>
              </a:spcAft>
              <a:buNone/>
              <a:defRPr/>
            </a:pPr>
            <a:r>
              <a:rPr lang="de-DE" b="0" i="0" u="none" strike="noStrike">
                <a:solidFill>
                  <a:schemeClr val="tx1"/>
                </a:solidFill>
                <a:latin typeface="+mn-lt"/>
              </a:rPr>
              <a:t>Ong, Jacqueline Shao Yi; </a:t>
            </a:r>
            <a:r>
              <a:rPr lang="de-DE" b="0" i="0" u="none" strike="noStrike">
                <a:solidFill>
                  <a:schemeClr val="tx1"/>
                </a:solidFill>
                <a:latin typeface="+mn-lt"/>
              </a:rPr>
              <a:t>Amoah</a:t>
            </a:r>
            <a:r>
              <a:rPr lang="de-DE" b="0" i="0" u="none" strike="noStrike">
                <a:solidFill>
                  <a:schemeClr val="tx1"/>
                </a:solidFill>
                <a:latin typeface="+mn-lt"/>
              </a:rPr>
              <a:t>, Nana </a:t>
            </a:r>
            <a:r>
              <a:rPr lang="de-DE" b="0" i="0" u="none" strike="noStrike">
                <a:solidFill>
                  <a:schemeClr val="tx1"/>
                </a:solidFill>
                <a:latin typeface="+mn-lt"/>
              </a:rPr>
              <a:t>Adwoa</a:t>
            </a:r>
            <a:r>
              <a:rPr lang="de-DE" b="0" i="0" u="none" strike="noStrike">
                <a:solidFill>
                  <a:schemeClr val="tx1"/>
                </a:solidFill>
                <a:latin typeface="+mn-lt"/>
              </a:rPr>
              <a:t> O.; Garrett-</a:t>
            </a:r>
            <a:r>
              <a:rPr lang="de-DE" b="0" i="0" u="none" strike="noStrike">
                <a:solidFill>
                  <a:schemeClr val="tx1"/>
                </a:solidFill>
                <a:latin typeface="+mn-lt"/>
              </a:rPr>
              <a:t>Engele</a:t>
            </a:r>
            <a:r>
              <a:rPr lang="de-DE" b="0" i="0" u="none" strike="noStrike">
                <a:solidFill>
                  <a:schemeClr val="tx1"/>
                </a:solidFill>
                <a:latin typeface="+mn-lt"/>
              </a:rPr>
              <a:t>, Alison E.; Page, Mariella Irene; McCarthy, Katherine R.; Milne, Lauren R. (2019): Demo: Expanding Blocks4All </a:t>
            </a:r>
            <a:r>
              <a:rPr lang="de-DE" b="0" i="0" u="none" strike="noStrike">
                <a:solidFill>
                  <a:schemeClr val="tx1"/>
                </a:solidFill>
                <a:latin typeface="+mn-lt"/>
              </a:rPr>
              <a:t>with</a:t>
            </a:r>
            <a:r>
              <a:rPr lang="de-DE" b="0" i="0" u="none" strike="noStrike">
                <a:solidFill>
                  <a:schemeClr val="tx1"/>
                </a:solidFill>
                <a:latin typeface="+mn-lt"/>
              </a:rPr>
              <a:t> Variables and </a:t>
            </a:r>
            <a:r>
              <a:rPr lang="de-DE" b="0" i="0" u="none" strike="noStrike">
                <a:solidFill>
                  <a:schemeClr val="tx1"/>
                </a:solidFill>
                <a:latin typeface="+mn-lt"/>
              </a:rPr>
              <a:t>Functions</a:t>
            </a:r>
            <a:r>
              <a:rPr lang="de-DE" b="0" i="0" u="none" strike="noStrike">
                <a:solidFill>
                  <a:schemeClr val="tx1"/>
                </a:solidFill>
                <a:latin typeface="+mn-lt"/>
              </a:rPr>
              <a:t>. In: Jeffrey P. </a:t>
            </a:r>
            <a:r>
              <a:rPr lang="de-DE" b="0" i="0" u="none" strike="noStrike">
                <a:solidFill>
                  <a:schemeClr val="tx1"/>
                </a:solidFill>
                <a:latin typeface="+mn-lt"/>
              </a:rPr>
              <a:t>Bigham</a:t>
            </a:r>
            <a:r>
              <a:rPr lang="de-DE" b="0" i="0" u="none" strike="noStrike">
                <a:solidFill>
                  <a:schemeClr val="tx1"/>
                </a:solidFill>
                <a:latin typeface="+mn-lt"/>
              </a:rPr>
              <a:t>, </a:t>
            </a:r>
            <a:r>
              <a:rPr lang="de-DE" b="0" i="0" u="none" strike="noStrike">
                <a:solidFill>
                  <a:schemeClr val="tx1"/>
                </a:solidFill>
                <a:latin typeface="+mn-lt"/>
              </a:rPr>
              <a:t>Shiri</a:t>
            </a:r>
            <a:r>
              <a:rPr lang="de-DE" b="0" i="0" u="none" strike="noStrike">
                <a:solidFill>
                  <a:schemeClr val="tx1"/>
                </a:solidFill>
                <a:latin typeface="+mn-lt"/>
              </a:rPr>
              <a:t> </a:t>
            </a:r>
            <a:r>
              <a:rPr lang="de-DE" b="0" i="0" u="none" strike="noStrike">
                <a:solidFill>
                  <a:schemeClr val="tx1"/>
                </a:solidFill>
                <a:latin typeface="+mn-lt"/>
              </a:rPr>
              <a:t>Azenkot</a:t>
            </a:r>
            <a:r>
              <a:rPr lang="de-DE" b="0" i="0" u="none" strike="noStrike">
                <a:solidFill>
                  <a:schemeClr val="tx1"/>
                </a:solidFill>
                <a:latin typeface="+mn-lt"/>
              </a:rPr>
              <a:t> und Shaun K. Kane (</a:t>
            </a:r>
            <a:r>
              <a:rPr lang="de-DE" b="0" i="0" u="none" strike="noStrike">
                <a:solidFill>
                  <a:schemeClr val="tx1"/>
                </a:solidFill>
                <a:latin typeface="+mn-lt"/>
              </a:rPr>
              <a:t>Hg</a:t>
            </a:r>
            <a:r>
              <a:rPr lang="de-DE" b="0" i="0" u="none" strike="noStrike">
                <a:solidFill>
                  <a:schemeClr val="tx1"/>
                </a:solidFill>
                <a:latin typeface="+mn-lt"/>
              </a:rPr>
              <a:t>.): The 21st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ASSETS '19: The 21st International ACM SIGACCESS Conference on Computers and </a:t>
            </a:r>
            <a:r>
              <a:rPr lang="de-DE" b="0" i="0" u="none" strike="noStrike">
                <a:solidFill>
                  <a:schemeClr val="tx1"/>
                </a:solidFill>
                <a:latin typeface="+mn-lt"/>
              </a:rPr>
              <a:t>Accessibility</a:t>
            </a:r>
            <a:r>
              <a:rPr lang="de-DE" b="0" i="0" u="none" strike="noStrike">
                <a:solidFill>
                  <a:schemeClr val="tx1"/>
                </a:solidFill>
                <a:latin typeface="+mn-lt"/>
              </a:rPr>
              <a:t>. Pittsburgh PA USA, 28 10 2019 30 10 2019. New York, NY, USA: ACM, S. 645–647.</a:t>
            </a:r>
            <a:endParaRPr/>
          </a:p>
          <a:p>
            <a:pPr marL="0" marR="0" indent="0" algn="l">
              <a:spcBef>
                <a:spcPts val="300"/>
              </a:spcBef>
              <a:spcAft>
                <a:spcPts val="300"/>
              </a:spcAft>
              <a:buNone/>
              <a:defRPr/>
            </a:pPr>
            <a:r>
              <a:rPr lang="de-DE" b="0" i="0" u="none" strike="noStrike">
                <a:solidFill>
                  <a:schemeClr val="tx1"/>
                </a:solidFill>
                <a:latin typeface="+mn-lt"/>
              </a:rPr>
              <a:t>Papazafiropulos</a:t>
            </a:r>
            <a:r>
              <a:rPr lang="de-DE" b="0" i="0" u="none" strike="noStrike">
                <a:solidFill>
                  <a:schemeClr val="tx1"/>
                </a:solidFill>
                <a:latin typeface="+mn-lt"/>
              </a:rPr>
              <a:t>, Nicola; </a:t>
            </a:r>
            <a:r>
              <a:rPr lang="de-DE" b="0" i="0" u="none" strike="noStrike">
                <a:solidFill>
                  <a:schemeClr val="tx1"/>
                </a:solidFill>
                <a:latin typeface="+mn-lt"/>
              </a:rPr>
              <a:t>Fanucci</a:t>
            </a:r>
            <a:r>
              <a:rPr lang="de-DE" b="0" i="0" u="none" strike="noStrike">
                <a:solidFill>
                  <a:schemeClr val="tx1"/>
                </a:solidFill>
                <a:latin typeface="+mn-lt"/>
              </a:rPr>
              <a:t>, Luca; </a:t>
            </a:r>
            <a:r>
              <a:rPr lang="de-DE" b="0" i="0" u="none" strike="noStrike">
                <a:solidFill>
                  <a:schemeClr val="tx1"/>
                </a:solidFill>
                <a:latin typeface="+mn-lt"/>
              </a:rPr>
              <a:t>Leporini</a:t>
            </a:r>
            <a:r>
              <a:rPr lang="de-DE" b="0" i="0" u="none" strike="noStrike">
                <a:solidFill>
                  <a:schemeClr val="tx1"/>
                </a:solidFill>
                <a:latin typeface="+mn-lt"/>
              </a:rPr>
              <a:t>, Barbara; </a:t>
            </a:r>
            <a:r>
              <a:rPr lang="de-DE" b="0" i="0" u="none" strike="noStrike">
                <a:solidFill>
                  <a:schemeClr val="tx1"/>
                </a:solidFill>
                <a:latin typeface="+mn-lt"/>
              </a:rPr>
              <a:t>Pelagatti</a:t>
            </a:r>
            <a:r>
              <a:rPr lang="de-DE" b="0" i="0" u="none" strike="noStrike">
                <a:solidFill>
                  <a:schemeClr val="tx1"/>
                </a:solidFill>
                <a:latin typeface="+mn-lt"/>
              </a:rPr>
              <a:t>, Susanna; </a:t>
            </a:r>
            <a:r>
              <a:rPr lang="de-DE" b="0" i="0" u="none" strike="noStrike">
                <a:solidFill>
                  <a:schemeClr val="tx1"/>
                </a:solidFill>
                <a:latin typeface="+mn-lt"/>
              </a:rPr>
              <a:t>Roncella</a:t>
            </a:r>
            <a:r>
              <a:rPr lang="de-DE" b="0" i="0" u="none" strike="noStrike">
                <a:solidFill>
                  <a:schemeClr val="tx1"/>
                </a:solidFill>
                <a:latin typeface="+mn-lt"/>
              </a:rPr>
              <a:t>, Roberto (2016): </a:t>
            </a:r>
            <a:r>
              <a:rPr lang="de-DE" b="0" i="0" u="none" strike="noStrike">
                <a:solidFill>
                  <a:schemeClr val="tx1"/>
                </a:solidFill>
                <a:latin typeface="+mn-lt"/>
              </a:rPr>
              <a:t>Haptic</a:t>
            </a:r>
            <a:r>
              <a:rPr lang="de-DE" b="0" i="0" u="none" strike="noStrike">
                <a:solidFill>
                  <a:schemeClr val="tx1"/>
                </a:solidFill>
                <a:latin typeface="+mn-lt"/>
              </a:rPr>
              <a:t> Models </a:t>
            </a:r>
            <a:r>
              <a:rPr lang="de-DE" b="0" i="0" u="none" strike="noStrike">
                <a:solidFill>
                  <a:schemeClr val="tx1"/>
                </a:solidFill>
                <a:latin typeface="+mn-lt"/>
              </a:rPr>
              <a:t>of</a:t>
            </a:r>
            <a:r>
              <a:rPr lang="de-DE" b="0" i="0" u="none" strike="noStrike">
                <a:solidFill>
                  <a:schemeClr val="tx1"/>
                </a:solidFill>
                <a:latin typeface="+mn-lt"/>
              </a:rPr>
              <a:t> Arrays Through 3D </a:t>
            </a:r>
            <a:r>
              <a:rPr lang="de-DE" b="0" i="0" u="none" strike="noStrike">
                <a:solidFill>
                  <a:schemeClr val="tx1"/>
                </a:solidFill>
                <a:latin typeface="+mn-lt"/>
              </a:rPr>
              <a:t>Printing</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Computer Science Education. In: Klaus </a:t>
            </a:r>
            <a:r>
              <a:rPr lang="de-DE" b="0" i="0" u="none" strike="noStrike">
                <a:solidFill>
                  <a:schemeClr val="tx1"/>
                </a:solidFill>
                <a:latin typeface="+mn-lt"/>
              </a:rPr>
              <a:t>Miesenberger</a:t>
            </a:r>
            <a:r>
              <a:rPr lang="de-DE" b="0" i="0" u="none" strike="noStrike">
                <a:solidFill>
                  <a:schemeClr val="tx1"/>
                </a:solidFill>
                <a:latin typeface="+mn-lt"/>
              </a:rPr>
              <a:t>, Christian Bühler und Petr </a:t>
            </a:r>
            <a:r>
              <a:rPr lang="de-DE" b="0" i="0" u="none" strike="noStrike">
                <a:solidFill>
                  <a:schemeClr val="tx1"/>
                </a:solidFill>
                <a:latin typeface="+mn-lt"/>
              </a:rPr>
              <a:t>Penaz</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Computers </a:t>
            </a:r>
            <a:r>
              <a:rPr lang="de-DE" b="0" i="0" u="none" strike="noStrike">
                <a:solidFill>
                  <a:schemeClr val="tx1"/>
                </a:solidFill>
                <a:latin typeface="+mn-lt"/>
              </a:rPr>
              <a:t>Helping</a:t>
            </a:r>
            <a:r>
              <a:rPr lang="de-DE" b="0" i="0" u="none" strike="noStrike">
                <a:solidFill>
                  <a:schemeClr val="tx1"/>
                </a:solidFill>
                <a:latin typeface="+mn-lt"/>
              </a:rPr>
              <a:t> People </a:t>
            </a:r>
            <a:r>
              <a:rPr lang="de-DE" b="0" i="0" u="none" strike="noStrike">
                <a:solidFill>
                  <a:schemeClr val="tx1"/>
                </a:solidFill>
                <a:latin typeface="+mn-lt"/>
              </a:rPr>
              <a:t>with</a:t>
            </a:r>
            <a:r>
              <a:rPr lang="de-DE" b="0" i="0" u="none" strike="noStrike">
                <a:solidFill>
                  <a:schemeClr val="tx1"/>
                </a:solidFill>
                <a:latin typeface="+mn-lt"/>
              </a:rPr>
              <a:t> Special Needs, Bd. 9758. Cham: Springer International Publishing (</a:t>
            </a:r>
            <a:r>
              <a:rPr lang="de-DE" b="0" i="0" u="none" strike="noStrike">
                <a:solidFill>
                  <a:schemeClr val="tx1"/>
                </a:solidFill>
                <a:latin typeface="+mn-lt"/>
              </a:rPr>
              <a:t>Lecture</a:t>
            </a:r>
            <a:r>
              <a:rPr lang="de-DE" b="0" i="0" u="none" strike="noStrike">
                <a:solidFill>
                  <a:schemeClr val="tx1"/>
                </a:solidFill>
                <a:latin typeface="+mn-lt"/>
              </a:rPr>
              <a:t> Notes in Computer Science), S. 491–498.</a:t>
            </a:r>
            <a:endParaRPr/>
          </a:p>
          <a:p>
            <a:pPr marL="0" marR="0" indent="0" algn="l">
              <a:spcBef>
                <a:spcPts val="300"/>
              </a:spcBef>
              <a:spcAft>
                <a:spcPts val="300"/>
              </a:spcAft>
              <a:buNone/>
              <a:defRPr/>
            </a:pPr>
            <a:r>
              <a:rPr lang="de-DE" b="0" i="0" u="none" strike="noStrike">
                <a:solidFill>
                  <a:schemeClr val="tx1"/>
                </a:solidFill>
                <a:latin typeface="+mn-lt"/>
              </a:rPr>
              <a:t>Pereira, Rodolfo M.; Da Silva, </a:t>
            </a:r>
            <a:r>
              <a:rPr lang="de-DE" b="0" i="0" u="none" strike="noStrike">
                <a:solidFill>
                  <a:schemeClr val="tx1"/>
                </a:solidFill>
                <a:latin typeface="+mn-lt"/>
              </a:rPr>
              <a:t>Felippe</a:t>
            </a:r>
            <a:r>
              <a:rPr lang="de-DE" b="0" i="0" u="none" strike="noStrike">
                <a:solidFill>
                  <a:schemeClr val="tx1"/>
                </a:solidFill>
                <a:latin typeface="+mn-lt"/>
              </a:rPr>
              <a:t> Fernandes; Silla, Carlos N. (2018): Teaching </a:t>
            </a:r>
            <a:r>
              <a:rPr lang="de-DE" b="0" i="0" u="none" strike="noStrike">
                <a:solidFill>
                  <a:schemeClr val="tx1"/>
                </a:solidFill>
                <a:latin typeface="+mn-lt"/>
              </a:rPr>
              <a:t>Algorithms</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Visually</a:t>
            </a:r>
            <a:r>
              <a:rPr lang="de-DE" b="0" i="0" u="none" strike="noStrike">
                <a:solidFill>
                  <a:schemeClr val="tx1"/>
                </a:solidFill>
                <a:latin typeface="+mn-lt"/>
              </a:rPr>
              <a:t> </a:t>
            </a:r>
            <a:r>
              <a:rPr lang="de-DE" b="0" i="0" u="none" strike="noStrike">
                <a:solidFill>
                  <a:schemeClr val="tx1"/>
                </a:solidFill>
                <a:latin typeface="+mn-lt"/>
              </a:rPr>
              <a:t>Impaired</a:t>
            </a:r>
            <a:r>
              <a:rPr lang="de-DE" b="0" i="0" u="none" strike="noStrike">
                <a:solidFill>
                  <a:schemeClr val="tx1"/>
                </a:solidFill>
                <a:latin typeface="+mn-lt"/>
              </a:rPr>
              <a:t> and Blind </a:t>
            </a:r>
            <a:r>
              <a:rPr lang="de-DE" b="0" i="0" u="none" strike="noStrike">
                <a:solidFill>
                  <a:schemeClr val="tx1"/>
                </a:solidFill>
                <a:latin typeface="+mn-lt"/>
              </a:rPr>
              <a:t>Students</a:t>
            </a:r>
            <a:r>
              <a:rPr lang="de-DE" b="0" i="0" u="none" strike="noStrike">
                <a:solidFill>
                  <a:schemeClr val="tx1"/>
                </a:solidFill>
                <a:latin typeface="+mn-lt"/>
              </a:rPr>
              <a:t> </a:t>
            </a:r>
            <a:r>
              <a:rPr lang="de-DE" b="0" i="0" u="none" strike="noStrike">
                <a:solidFill>
                  <a:schemeClr val="tx1"/>
                </a:solidFill>
                <a:latin typeface="+mn-lt"/>
              </a:rPr>
              <a:t>using</a:t>
            </a:r>
            <a:r>
              <a:rPr lang="de-DE" b="0" i="0" u="none" strike="noStrike">
                <a:solidFill>
                  <a:schemeClr val="tx1"/>
                </a:solidFill>
                <a:latin typeface="+mn-lt"/>
              </a:rPr>
              <a:t> </a:t>
            </a:r>
            <a:r>
              <a:rPr lang="de-DE" b="0" i="0" u="none" strike="noStrike">
                <a:solidFill>
                  <a:schemeClr val="tx1"/>
                </a:solidFill>
                <a:latin typeface="+mn-lt"/>
              </a:rPr>
              <a:t>Physical</a:t>
            </a:r>
            <a:r>
              <a:rPr lang="de-DE" b="0" i="0" u="none" strike="noStrike">
                <a:solidFill>
                  <a:schemeClr val="tx1"/>
                </a:solidFill>
                <a:latin typeface="+mn-lt"/>
              </a:rPr>
              <a:t> Flowcharts and Screen Readers. In: 2018 IEEE Frontiers in Education Conference (FIE). 2018 IEEE Frontiers in Education Conference (FIE). San Jose, CA, USA, 03.10.2018 - 06.10.2018: IEEE, S. 1–9.</a:t>
            </a:r>
            <a:endParaRPr/>
          </a:p>
          <a:p>
            <a:pPr marL="0" marR="0" indent="0" algn="l">
              <a:spcBef>
                <a:spcPts val="300"/>
              </a:spcBef>
              <a:spcAft>
                <a:spcPts val="300"/>
              </a:spcAft>
              <a:buNone/>
              <a:defRPr/>
            </a:pPr>
            <a:r>
              <a:rPr lang="en-US" b="0" i="0" u="none" strike="noStrike">
                <a:solidFill>
                  <a:schemeClr val="tx1"/>
                </a:solidFill>
                <a:latin typeface="+mn-lt"/>
              </a:rPr>
              <a:t>Posey, Allison (o. J.): Lesson planning with Universal Design for Learning (UDL).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https://www.understood.org/en/articles/lesson-planning-with-universal-design-for-learning-udl.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300"/>
              </a:spcBef>
              <a:spcAft>
                <a:spcPts val="200"/>
              </a:spcAft>
              <a:buNone/>
              <a:defRPr/>
            </a:pPr>
            <a:r>
              <a:rPr lang="de-DE" b="0" i="0" u="none" strike="noStrike">
                <a:solidFill>
                  <a:schemeClr val="tx1"/>
                </a:solidFill>
                <a:latin typeface="+mn-lt"/>
              </a:rPr>
              <a:t>Potluri</a:t>
            </a:r>
            <a:r>
              <a:rPr lang="de-DE" b="0" i="0" u="none" strike="noStrike">
                <a:solidFill>
                  <a:schemeClr val="tx1"/>
                </a:solidFill>
                <a:latin typeface="+mn-lt"/>
              </a:rPr>
              <a:t>, </a:t>
            </a:r>
            <a:r>
              <a:rPr lang="de-DE" b="0" i="0" u="none" strike="noStrike">
                <a:solidFill>
                  <a:schemeClr val="tx1"/>
                </a:solidFill>
                <a:latin typeface="+mn-lt"/>
              </a:rPr>
              <a:t>Venkatesh</a:t>
            </a:r>
            <a:r>
              <a:rPr lang="de-DE" b="0" i="0" u="none" strike="noStrike">
                <a:solidFill>
                  <a:schemeClr val="tx1"/>
                </a:solidFill>
                <a:latin typeface="+mn-lt"/>
              </a:rPr>
              <a:t>; Vaithilingam, </a:t>
            </a:r>
            <a:r>
              <a:rPr lang="de-DE" b="0" i="0" u="none" strike="noStrike">
                <a:solidFill>
                  <a:schemeClr val="tx1"/>
                </a:solidFill>
                <a:latin typeface="+mn-lt"/>
              </a:rPr>
              <a:t>Priyan</a:t>
            </a:r>
            <a:r>
              <a:rPr lang="de-DE" b="0" i="0" u="none" strike="noStrike">
                <a:solidFill>
                  <a:schemeClr val="tx1"/>
                </a:solidFill>
                <a:latin typeface="+mn-lt"/>
              </a:rPr>
              <a:t>; Iyengar, Suresh; </a:t>
            </a:r>
            <a:r>
              <a:rPr lang="de-DE" b="0" i="0" u="none" strike="noStrike">
                <a:solidFill>
                  <a:schemeClr val="tx1"/>
                </a:solidFill>
                <a:latin typeface="+mn-lt"/>
              </a:rPr>
              <a:t>Vidya</a:t>
            </a:r>
            <a:r>
              <a:rPr lang="de-DE" b="0" i="0" u="none" strike="noStrike">
                <a:solidFill>
                  <a:schemeClr val="tx1"/>
                </a:solidFill>
                <a:latin typeface="+mn-lt"/>
              </a:rPr>
              <a:t>, Y.; </a:t>
            </a:r>
            <a:r>
              <a:rPr lang="de-DE" b="0" i="0" u="none" strike="noStrike">
                <a:solidFill>
                  <a:schemeClr val="tx1"/>
                </a:solidFill>
                <a:latin typeface="+mn-lt"/>
              </a:rPr>
              <a:t>Swaminathan</a:t>
            </a:r>
            <a:r>
              <a:rPr lang="de-DE" b="0" i="0" u="none" strike="noStrike">
                <a:solidFill>
                  <a:schemeClr val="tx1"/>
                </a:solidFill>
                <a:latin typeface="+mn-lt"/>
              </a:rPr>
              <a:t>, </a:t>
            </a:r>
            <a:r>
              <a:rPr lang="de-DE" b="0" i="0" u="none" strike="noStrike">
                <a:solidFill>
                  <a:schemeClr val="tx1"/>
                </a:solidFill>
                <a:latin typeface="+mn-lt"/>
              </a:rPr>
              <a:t>Manohar</a:t>
            </a:r>
            <a:r>
              <a:rPr lang="de-DE" b="0" i="0" u="none" strike="noStrike">
                <a:solidFill>
                  <a:schemeClr val="tx1"/>
                </a:solidFill>
                <a:latin typeface="+mn-lt"/>
              </a:rPr>
              <a:t>; </a:t>
            </a:r>
            <a:r>
              <a:rPr lang="de-DE" b="0" i="0" u="none" strike="noStrike">
                <a:solidFill>
                  <a:schemeClr val="tx1"/>
                </a:solidFill>
                <a:latin typeface="+mn-lt"/>
              </a:rPr>
              <a:t>Srinivasa</a:t>
            </a:r>
            <a:r>
              <a:rPr lang="de-DE" b="0" i="0" u="none" strike="noStrike">
                <a:solidFill>
                  <a:schemeClr val="tx1"/>
                </a:solidFill>
                <a:latin typeface="+mn-lt"/>
              </a:rPr>
              <a:t>, Gopal (2018): </a:t>
            </a:r>
            <a:r>
              <a:rPr lang="de-DE" b="0" i="0" u="none" strike="noStrike">
                <a:solidFill>
                  <a:schemeClr val="tx1"/>
                </a:solidFill>
                <a:latin typeface="+mn-lt"/>
              </a:rPr>
              <a:t>CodeTalk</a:t>
            </a:r>
            <a:r>
              <a:rPr lang="de-DE" b="0" i="0" u="none" strike="noStrike">
                <a:solidFill>
                  <a:schemeClr val="tx1"/>
                </a:solidFill>
                <a:latin typeface="+mn-lt"/>
              </a:rPr>
              <a:t>. In: Regan </a:t>
            </a:r>
            <a:r>
              <a:rPr lang="de-DE" b="0" i="0" u="none" strike="noStrike">
                <a:solidFill>
                  <a:schemeClr val="tx1"/>
                </a:solidFill>
                <a:latin typeface="+mn-lt"/>
              </a:rPr>
              <a:t>Mandryk</a:t>
            </a:r>
            <a:r>
              <a:rPr lang="de-DE" b="0" i="0" u="none" strike="noStrike">
                <a:solidFill>
                  <a:schemeClr val="tx1"/>
                </a:solidFill>
                <a:latin typeface="+mn-lt"/>
              </a:rPr>
              <a:t>, Mark Hancock, Mark Perry und Anna Cox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2018 CHI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CHI '18: CHI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Montreal QC Canada, 21 04 2018 26 04 2018. New York, NY, USA: ACM, S. 1–11.</a:t>
            </a:r>
            <a:endParaRPr/>
          </a:p>
          <a:p>
            <a:pPr marL="0" marR="0" indent="0" algn="l">
              <a:spcBef>
                <a:spcPts val="300"/>
              </a:spcBef>
              <a:spcAft>
                <a:spcPts val="200"/>
              </a:spcAft>
              <a:buNone/>
              <a:defRPr/>
            </a:pPr>
            <a:r>
              <a:rPr lang="de-DE" b="0" i="0" u="none" strike="noStrike">
                <a:solidFill>
                  <a:schemeClr val="tx1"/>
                </a:solidFill>
                <a:latin typeface="+mn-lt"/>
              </a:rPr>
              <a:t>Qualitäts- und </a:t>
            </a:r>
            <a:r>
              <a:rPr lang="de-DE" b="0" i="0" u="none" strike="noStrike">
                <a:solidFill>
                  <a:schemeClr val="tx1"/>
                </a:solidFill>
                <a:latin typeface="+mn-lt"/>
              </a:rPr>
              <a:t>UnterstützungsAgentur</a:t>
            </a:r>
            <a:r>
              <a:rPr lang="de-DE" b="0" i="0" u="none" strike="noStrike">
                <a:solidFill>
                  <a:schemeClr val="tx1"/>
                </a:solidFill>
                <a:latin typeface="+mn-lt"/>
              </a:rPr>
              <a:t> - Landesinstitut für Schule (2018): Informatik. Beispiel für einen schulinternen Lehrplan zum Kernlehrplan für die gymnasiale Oberstufe. Online verfügbar unter https://www.schulentwicklung.nrw.de/lehrplaene/upload/klp_SII/if/SiLP_GOSt_IF.pdf.</a:t>
            </a:r>
            <a:endParaRPr/>
          </a:p>
          <a:p>
            <a:pPr marL="0" marR="0" indent="0" algn="l">
              <a:spcBef>
                <a:spcPts val="300"/>
              </a:spcBef>
              <a:spcAft>
                <a:spcPts val="200"/>
              </a:spcAft>
              <a:buNone/>
              <a:defRPr/>
            </a:pPr>
            <a:r>
              <a:rPr lang="de-DE" b="0" i="0" u="none" strike="noStrike">
                <a:solidFill>
                  <a:schemeClr val="tx1"/>
                </a:solidFill>
                <a:latin typeface="+mn-lt"/>
              </a:rPr>
              <a:t>Qualitäts- und </a:t>
            </a:r>
            <a:r>
              <a:rPr lang="de-DE" b="0" i="0" u="none" strike="noStrike">
                <a:solidFill>
                  <a:schemeClr val="tx1"/>
                </a:solidFill>
                <a:latin typeface="+mn-lt"/>
              </a:rPr>
              <a:t>UnterstützungsAgentur</a:t>
            </a:r>
            <a:r>
              <a:rPr lang="de-DE" b="0" i="0" u="none" strike="noStrike">
                <a:solidFill>
                  <a:schemeClr val="tx1"/>
                </a:solidFill>
                <a:latin typeface="+mn-lt"/>
              </a:rPr>
              <a:t> - Landesinstitut für Schule (2021): Materialien zu den zentralen Abiturprüfungen im Fach Informatik. Online verfügbar unter https://www.schulentwicklung.nrw.de/lehrplaene/upload/klp_SII/if/Dokumentation_ZA-IF_GK-LK_ab_2018_2021_12_22.pdf.</a:t>
            </a:r>
            <a:endParaRPr/>
          </a:p>
          <a:p>
            <a:pPr marL="0" indent="0">
              <a:spcBef>
                <a:spcPts val="300"/>
              </a:spcBef>
              <a:spcAft>
                <a:spcPts val="200"/>
              </a:spcAft>
              <a:buNone/>
              <a:defRPr/>
            </a:pPr>
            <a:r>
              <a:rPr lang="de-DE" b="0" i="0" u="none" strike="noStrike">
                <a:solidFill>
                  <a:schemeClr val="tx1"/>
                </a:solidFill>
                <a:latin typeface="+mn-lt"/>
              </a:rPr>
              <a:t>Qualitäts- und </a:t>
            </a:r>
            <a:r>
              <a:rPr lang="de-DE" b="0" i="0" u="none" strike="noStrike">
                <a:solidFill>
                  <a:schemeClr val="tx1"/>
                </a:solidFill>
                <a:latin typeface="+mn-lt"/>
              </a:rPr>
              <a:t>UnterstützungsAgentur</a:t>
            </a:r>
            <a:r>
              <a:rPr lang="de-DE" b="0" i="0" u="none" strike="noStrike">
                <a:solidFill>
                  <a:schemeClr val="tx1"/>
                </a:solidFill>
                <a:latin typeface="+mn-lt"/>
              </a:rPr>
              <a:t> - Landesinstitut für Schule (o. J.): Entwicklungsbereiche. Online verfügbar unter https://www.schulentwicklung.nrw.de/cms/inklusiver-fachunterricht/entwicklungsbereiche/index.html.</a:t>
            </a:r>
            <a:endParaRPr/>
          </a:p>
          <a:p>
            <a:pPr marL="0" marR="0" indent="0" algn="l">
              <a:spcBef>
                <a:spcPts val="300"/>
              </a:spcBef>
              <a:spcAft>
                <a:spcPts val="200"/>
              </a:spcAft>
              <a:buNone/>
              <a:defRPr/>
            </a:pPr>
            <a:r>
              <a:rPr lang="de-DE" b="0" i="0" u="none" strike="noStrike">
                <a:solidFill>
                  <a:schemeClr val="tx1"/>
                </a:solidFill>
                <a:latin typeface="+mn-lt"/>
              </a:rPr>
              <a:t>Qualitäts- und </a:t>
            </a:r>
            <a:r>
              <a:rPr lang="de-DE" b="0" i="0" u="none" strike="noStrike">
                <a:solidFill>
                  <a:schemeClr val="tx1"/>
                </a:solidFill>
                <a:latin typeface="+mn-lt"/>
              </a:rPr>
              <a:t>UnterstützungsAgentur</a:t>
            </a:r>
            <a:r>
              <a:rPr lang="de-DE" b="0" i="0" u="none" strike="noStrike">
                <a:solidFill>
                  <a:schemeClr val="tx1"/>
                </a:solidFill>
                <a:latin typeface="+mn-lt"/>
              </a:rPr>
              <a:t> - Landesinstitut für Schule (o. J.): Lernstrukturgitter als Planungshilfe im zieldifferent geplanten naturwissenschaftlichen Unterricht. Online verfügbar unter https://www.schulentwicklung.nrw.de/cms/inklusiver-fachunterricht/zu-den-naturwissenschaftlichen-faechern/lernstrukturgitter-als-planungshilfe/index.html.</a:t>
            </a:r>
            <a:endParaRPr/>
          </a:p>
          <a:p>
            <a:pPr marL="0" marR="0" indent="0" algn="l">
              <a:spcBef>
                <a:spcPts val="300"/>
              </a:spcBef>
              <a:spcAft>
                <a:spcPts val="200"/>
              </a:spcAft>
              <a:buNone/>
              <a:defRPr/>
            </a:pPr>
            <a:r>
              <a:rPr lang="en-US" b="0" i="0" u="none" strike="noStrike">
                <a:solidFill>
                  <a:schemeClr val="tx1"/>
                </a:solidFill>
                <a:latin typeface="+mn-lt"/>
              </a:rPr>
              <a:t>Rao, Kavita; </a:t>
            </a:r>
            <a:r>
              <a:rPr lang="en-US" b="0" i="0" u="none" strike="noStrike">
                <a:solidFill>
                  <a:schemeClr val="tx1"/>
                </a:solidFill>
                <a:latin typeface="+mn-lt"/>
              </a:rPr>
              <a:t>Meo</a:t>
            </a:r>
            <a:r>
              <a:rPr lang="en-US" b="0" i="0" u="none" strike="noStrike">
                <a:solidFill>
                  <a:schemeClr val="tx1"/>
                </a:solidFill>
                <a:latin typeface="+mn-lt"/>
              </a:rPr>
              <a:t>, Grace (2016): Using Universal Design for Learning to Design Standards-Based Lessons. In: </a:t>
            </a:r>
            <a:r>
              <a:rPr lang="en-US" b="0" i="1" u="none" strike="noStrike">
                <a:solidFill>
                  <a:schemeClr val="tx1"/>
                </a:solidFill>
                <a:latin typeface="+mn-lt"/>
              </a:rPr>
              <a:t>SAGE Open </a:t>
            </a:r>
            <a:r>
              <a:rPr lang="en-US" b="0" i="0" u="none" strike="noStrike">
                <a:solidFill>
                  <a:schemeClr val="tx1"/>
                </a:solidFill>
                <a:latin typeface="+mn-lt"/>
              </a:rPr>
              <a:t>6 (4), 1-12.</a:t>
            </a:r>
            <a:endParaRPr/>
          </a:p>
          <a:p>
            <a:pPr marL="0" marR="0" indent="0" algn="l">
              <a:spcBef>
                <a:spcPts val="300"/>
              </a:spcBef>
              <a:spcAft>
                <a:spcPts val="200"/>
              </a:spcAft>
              <a:buNone/>
              <a:defRPr/>
            </a:pPr>
            <a:r>
              <a:rPr lang="en-US" b="0" i="0" u="none" strike="noStrike">
                <a:solidFill>
                  <a:schemeClr val="tx1"/>
                </a:solidFill>
                <a:latin typeface="+mn-lt"/>
              </a:rPr>
              <a:t>Rao, Kavita; Ok, Min Wook; Bryant, Brian R. (2014): A Review of Research on Universal Design Educational Models. In: </a:t>
            </a:r>
            <a:r>
              <a:rPr lang="en-US" b="0" i="1" u="none" strike="noStrike">
                <a:solidFill>
                  <a:schemeClr val="tx1"/>
                </a:solidFill>
                <a:latin typeface="+mn-lt"/>
              </a:rPr>
              <a:t>Remedial and Special Education </a:t>
            </a:r>
            <a:r>
              <a:rPr lang="en-US" b="0" i="0" u="none" strike="noStrike">
                <a:solidFill>
                  <a:schemeClr val="tx1"/>
                </a:solidFill>
                <a:latin typeface="+mn-lt"/>
              </a:rPr>
              <a:t>35 (3), S. 153–166. DOI: 10.1177/0741932513518980.</a:t>
            </a:r>
            <a:endParaRPr/>
          </a:p>
          <a:p>
            <a:pPr marL="0" indent="0">
              <a:spcBef>
                <a:spcPts val="300"/>
              </a:spcBef>
              <a:spcAft>
                <a:spcPts val="200"/>
              </a:spcAft>
              <a:buNone/>
              <a:defRPr/>
            </a:pPr>
            <a:r>
              <a:rPr lang="de-DE" b="0" i="0" u="none" strike="noStrike">
                <a:solidFill>
                  <a:schemeClr val="tx1"/>
                </a:solidFill>
                <a:latin typeface="+mn-lt"/>
              </a:rPr>
              <a:t>Rong, </a:t>
            </a:r>
            <a:r>
              <a:rPr lang="de-DE" b="0" i="0" u="none" strike="noStrike">
                <a:solidFill>
                  <a:schemeClr val="tx1"/>
                </a:solidFill>
                <a:latin typeface="+mn-lt"/>
              </a:rPr>
              <a:t>Zhiyi</a:t>
            </a:r>
            <a:r>
              <a:rPr lang="de-DE" b="0" i="0" u="none" strike="noStrike">
                <a:solidFill>
                  <a:schemeClr val="tx1"/>
                </a:solidFill>
                <a:latin typeface="+mn-lt"/>
              </a:rPr>
              <a:t>; Chan, Ngo Fung; Chen, Taizhou; Zhu, </a:t>
            </a:r>
            <a:r>
              <a:rPr lang="de-DE" b="0" i="0" u="none" strike="noStrike">
                <a:solidFill>
                  <a:schemeClr val="tx1"/>
                </a:solidFill>
                <a:latin typeface="+mn-lt"/>
              </a:rPr>
              <a:t>Kening</a:t>
            </a:r>
            <a:r>
              <a:rPr lang="de-DE" b="0" i="0" u="none" strike="noStrike">
                <a:solidFill>
                  <a:schemeClr val="tx1"/>
                </a:solidFill>
                <a:latin typeface="+mn-lt"/>
              </a:rPr>
              <a:t> (2020): </a:t>
            </a:r>
            <a:r>
              <a:rPr lang="de-DE" b="0" i="0" u="none" strike="noStrike">
                <a:solidFill>
                  <a:schemeClr val="tx1"/>
                </a:solidFill>
                <a:latin typeface="+mn-lt"/>
              </a:rPr>
              <a:t>CodeRhythm</a:t>
            </a:r>
            <a:r>
              <a:rPr lang="de-DE" b="0" i="0" u="none" strike="noStrike">
                <a:solidFill>
                  <a:schemeClr val="tx1"/>
                </a:solidFill>
                <a:latin typeface="+mn-lt"/>
              </a:rPr>
              <a:t>: </a:t>
            </a:r>
            <a:r>
              <a:rPr lang="de-DE" b="0" i="0" u="none" strike="noStrike">
                <a:solidFill>
                  <a:schemeClr val="tx1"/>
                </a:solidFill>
                <a:latin typeface="+mn-lt"/>
              </a:rPr>
              <a:t>Designing</a:t>
            </a:r>
            <a:r>
              <a:rPr lang="de-DE" b="0" i="0" u="none" strike="noStrike">
                <a:solidFill>
                  <a:schemeClr val="tx1"/>
                </a:solidFill>
                <a:latin typeface="+mn-lt"/>
              </a:rPr>
              <a:t> Inclusive Tangible </a:t>
            </a:r>
            <a:r>
              <a:rPr lang="de-DE" b="0" i="0" u="none" strike="noStrike">
                <a:solidFill>
                  <a:schemeClr val="tx1"/>
                </a:solidFill>
                <a:latin typeface="+mn-lt"/>
              </a:rPr>
              <a:t>Programming</a:t>
            </a:r>
            <a:r>
              <a:rPr lang="de-DE" b="0" i="0" u="none" strike="noStrike">
                <a:solidFill>
                  <a:schemeClr val="tx1"/>
                </a:solidFill>
                <a:latin typeface="+mn-lt"/>
              </a:rPr>
              <a:t> Blocks. In: Ron </a:t>
            </a:r>
            <a:r>
              <a:rPr lang="de-DE" b="0" i="0" u="none" strike="noStrike">
                <a:solidFill>
                  <a:schemeClr val="tx1"/>
                </a:solidFill>
                <a:latin typeface="+mn-lt"/>
              </a:rPr>
              <a:t>Wakkary</a:t>
            </a:r>
            <a:r>
              <a:rPr lang="de-DE" b="0" i="0" u="none" strike="noStrike">
                <a:solidFill>
                  <a:schemeClr val="tx1"/>
                </a:solidFill>
                <a:latin typeface="+mn-lt"/>
              </a:rPr>
              <a:t>, Kristina Andersen, Will </a:t>
            </a:r>
            <a:r>
              <a:rPr lang="de-DE" b="0" i="0" u="none" strike="noStrike">
                <a:solidFill>
                  <a:schemeClr val="tx1"/>
                </a:solidFill>
                <a:latin typeface="+mn-lt"/>
              </a:rPr>
              <a:t>Odom</a:t>
            </a:r>
            <a:r>
              <a:rPr lang="de-DE" b="0" i="0" u="none" strike="noStrike">
                <a:solidFill>
                  <a:schemeClr val="tx1"/>
                </a:solidFill>
                <a:latin typeface="+mn-lt"/>
              </a:rPr>
              <a:t>, Audrey </a:t>
            </a:r>
            <a:r>
              <a:rPr lang="de-DE" b="0" i="0" u="none" strike="noStrike">
                <a:solidFill>
                  <a:schemeClr val="tx1"/>
                </a:solidFill>
                <a:latin typeface="+mn-lt"/>
              </a:rPr>
              <a:t>Desjardins</a:t>
            </a:r>
            <a:r>
              <a:rPr lang="de-DE" b="0" i="0" u="none" strike="noStrike">
                <a:solidFill>
                  <a:schemeClr val="tx1"/>
                </a:solidFill>
                <a:latin typeface="+mn-lt"/>
              </a:rPr>
              <a:t> und Marianne Graves Petersen (</a:t>
            </a:r>
            <a:r>
              <a:rPr lang="de-DE" b="0" i="0" u="none" strike="noStrike">
                <a:solidFill>
                  <a:schemeClr val="tx1"/>
                </a:solidFill>
                <a:latin typeface="+mn-lt"/>
              </a:rPr>
              <a:t>Hg</a:t>
            </a:r>
            <a:r>
              <a:rPr lang="de-DE" b="0" i="0" u="none" strike="noStrike">
                <a:solidFill>
                  <a:schemeClr val="tx1"/>
                </a:solidFill>
                <a:latin typeface="+mn-lt"/>
              </a:rPr>
              <a:t>.): Companion </a:t>
            </a:r>
            <a:r>
              <a:rPr lang="de-DE" b="0" i="0" u="none" strike="noStrike">
                <a:solidFill>
                  <a:schemeClr val="tx1"/>
                </a:solidFill>
                <a:latin typeface="+mn-lt"/>
              </a:rPr>
              <a:t>Publication</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2020 ACM </a:t>
            </a:r>
            <a:r>
              <a:rPr lang="de-DE" b="0" i="0" u="none" strike="noStrike">
                <a:solidFill>
                  <a:schemeClr val="tx1"/>
                </a:solidFill>
                <a:latin typeface="+mn-lt"/>
              </a:rPr>
              <a:t>Designing</a:t>
            </a:r>
            <a:r>
              <a:rPr lang="de-DE" b="0" i="0" u="none" strike="noStrike">
                <a:solidFill>
                  <a:schemeClr val="tx1"/>
                </a:solidFill>
                <a:latin typeface="+mn-lt"/>
              </a:rPr>
              <a:t> Interactive Systems Conference. DIS '20: </a:t>
            </a:r>
            <a:r>
              <a:rPr lang="de-DE" b="0" i="0" u="none" strike="noStrike">
                <a:solidFill>
                  <a:schemeClr val="tx1"/>
                </a:solidFill>
                <a:latin typeface="+mn-lt"/>
              </a:rPr>
              <a:t>Designing</a:t>
            </a:r>
            <a:r>
              <a:rPr lang="de-DE" b="0" i="0" u="none" strike="noStrike">
                <a:solidFill>
                  <a:schemeClr val="tx1"/>
                </a:solidFill>
                <a:latin typeface="+mn-lt"/>
              </a:rPr>
              <a:t> Interactive Systems Conference 2020. Eindhoven </a:t>
            </a:r>
            <a:r>
              <a:rPr lang="de-DE" b="0" i="0" u="none" strike="noStrike">
                <a:solidFill>
                  <a:schemeClr val="tx1"/>
                </a:solidFill>
                <a:latin typeface="+mn-lt"/>
              </a:rPr>
              <a:t>Netherlands</a:t>
            </a:r>
            <a:r>
              <a:rPr lang="de-DE" b="0" i="0" u="none" strike="noStrike">
                <a:solidFill>
                  <a:schemeClr val="tx1"/>
                </a:solidFill>
                <a:latin typeface="+mn-lt"/>
              </a:rPr>
              <a:t>, 06 07 2020 10 07 2020. New York, NY, USA: ACM, S. 105–110.</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400"/>
              </a:spcBef>
              <a:buNone/>
              <a:defRPr/>
            </a:pPr>
            <a:r>
              <a:rPr lang="de-DE" b="0" i="0" u="none" strike="noStrike">
                <a:solidFill>
                  <a:schemeClr val="tx1"/>
                </a:solidFill>
                <a:latin typeface="+mn-lt"/>
              </a:rPr>
              <a:t>Saalfrank, Wolf-Thorsten; Zierer, Klaus (2017): Inklusion. Paderborn: Ferdinand Schöningh (UTB Pädagogik, Erziehungswissenschaft, Bildungswissenschaft, 4541).</a:t>
            </a:r>
            <a:endParaRPr/>
          </a:p>
          <a:p>
            <a:pPr marL="0" marR="0" indent="0" algn="l">
              <a:spcBef>
                <a:spcPts val="400"/>
              </a:spcBef>
              <a:buNone/>
              <a:defRPr/>
            </a:pPr>
            <a:r>
              <a:rPr lang="de-DE" b="0" i="0" u="none" strike="noStrike">
                <a:solidFill>
                  <a:schemeClr val="tx1"/>
                </a:solidFill>
                <a:latin typeface="+mn-lt"/>
              </a:rPr>
              <a:t>Sánchez, Jaime; </a:t>
            </a:r>
            <a:r>
              <a:rPr lang="de-DE" b="0" i="0" u="none" strike="noStrike">
                <a:solidFill>
                  <a:schemeClr val="tx1"/>
                </a:solidFill>
                <a:latin typeface="+mn-lt"/>
              </a:rPr>
              <a:t>Aguayo</a:t>
            </a:r>
            <a:r>
              <a:rPr lang="de-DE" b="0" i="0" u="none" strike="noStrike">
                <a:solidFill>
                  <a:schemeClr val="tx1"/>
                </a:solidFill>
                <a:latin typeface="+mn-lt"/>
              </a:rPr>
              <a:t>, Fernando (2005): Blind </a:t>
            </a:r>
            <a:r>
              <a:rPr lang="de-DE" b="0" i="0" u="none" strike="noStrike">
                <a:solidFill>
                  <a:schemeClr val="tx1"/>
                </a:solidFill>
                <a:latin typeface="+mn-lt"/>
              </a:rPr>
              <a:t>learners</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through</a:t>
            </a:r>
            <a:r>
              <a:rPr lang="de-DE" b="0" i="0" u="none" strike="noStrike">
                <a:solidFill>
                  <a:schemeClr val="tx1"/>
                </a:solidFill>
                <a:latin typeface="+mn-lt"/>
              </a:rPr>
              <a:t> </a:t>
            </a:r>
            <a:r>
              <a:rPr lang="de-DE" b="0" i="0" u="none" strike="noStrike">
                <a:solidFill>
                  <a:schemeClr val="tx1"/>
                </a:solidFill>
                <a:latin typeface="+mn-lt"/>
              </a:rPr>
              <a:t>audio</a:t>
            </a:r>
            <a:r>
              <a:rPr lang="de-DE" b="0" i="0" u="none" strike="noStrike">
                <a:solidFill>
                  <a:schemeClr val="tx1"/>
                </a:solidFill>
                <a:latin typeface="+mn-lt"/>
              </a:rPr>
              <a:t>. In: Gerrit van der </a:t>
            </a:r>
            <a:r>
              <a:rPr lang="de-DE" b="0" i="0" u="none" strike="noStrike">
                <a:solidFill>
                  <a:schemeClr val="tx1"/>
                </a:solidFill>
                <a:latin typeface="+mn-lt"/>
              </a:rPr>
              <a:t>Veer</a:t>
            </a:r>
            <a:r>
              <a:rPr lang="de-DE" b="0" i="0" u="none" strike="noStrike">
                <a:solidFill>
                  <a:schemeClr val="tx1"/>
                </a:solidFill>
                <a:latin typeface="+mn-lt"/>
              </a:rPr>
              <a:t> und Carolyn Gale (</a:t>
            </a:r>
            <a:r>
              <a:rPr lang="de-DE" b="0" i="0" u="none" strike="noStrike">
                <a:solidFill>
                  <a:schemeClr val="tx1"/>
                </a:solidFill>
                <a:latin typeface="+mn-lt"/>
              </a:rPr>
              <a:t>Hg</a:t>
            </a:r>
            <a:r>
              <a:rPr lang="de-DE" b="0" i="0" u="none" strike="noStrike">
                <a:solidFill>
                  <a:schemeClr val="tx1"/>
                </a:solidFill>
                <a:latin typeface="+mn-lt"/>
              </a:rPr>
              <a:t>.): CHI '05 Extended Abstracts on Human </a:t>
            </a:r>
            <a:r>
              <a:rPr lang="de-DE" b="0" i="0" u="none" strike="noStrike">
                <a:solidFill>
                  <a:schemeClr val="tx1"/>
                </a:solidFill>
                <a:latin typeface="+mn-lt"/>
              </a:rPr>
              <a:t>Factors</a:t>
            </a:r>
            <a:r>
              <a:rPr lang="de-DE" b="0" i="0" u="none" strike="noStrike">
                <a:solidFill>
                  <a:schemeClr val="tx1"/>
                </a:solidFill>
                <a:latin typeface="+mn-lt"/>
              </a:rPr>
              <a:t> in Computing Systems. CHI05: CHI 2005 Conference on Human </a:t>
            </a:r>
            <a:r>
              <a:rPr lang="de-DE" b="0" i="0" u="none" strike="noStrike">
                <a:solidFill>
                  <a:schemeClr val="tx1"/>
                </a:solidFill>
                <a:latin typeface="+mn-lt"/>
              </a:rPr>
              <a:t>Factors</a:t>
            </a:r>
            <a:r>
              <a:rPr lang="de-DE" b="0" i="0" u="none" strike="noStrike">
                <a:solidFill>
                  <a:schemeClr val="tx1"/>
                </a:solidFill>
                <a:latin typeface="+mn-lt"/>
              </a:rPr>
              <a:t> in Computing Systems. Portland OR USA, 02 04 2005 07 04 2005. New York, NY, USA: ACM, S. 1769–1772.</a:t>
            </a:r>
            <a:endParaRPr/>
          </a:p>
          <a:p>
            <a:pPr marL="0" indent="0">
              <a:spcBef>
                <a:spcPts val="400"/>
              </a:spcBef>
              <a:buNone/>
              <a:defRPr/>
            </a:pPr>
            <a:r>
              <a:rPr lang="de-DE" b="0" i="0" u="none" strike="noStrike">
                <a:solidFill>
                  <a:schemeClr val="tx1"/>
                </a:solidFill>
                <a:latin typeface="+mn-lt"/>
              </a:rPr>
              <a:t>Sánchez, Jaime; </a:t>
            </a:r>
            <a:r>
              <a:rPr lang="de-DE" b="0" i="0" u="none" strike="noStrike">
                <a:solidFill>
                  <a:schemeClr val="tx1"/>
                </a:solidFill>
                <a:latin typeface="+mn-lt"/>
              </a:rPr>
              <a:t>Aguayo</a:t>
            </a:r>
            <a:r>
              <a:rPr lang="de-DE" b="0" i="0" u="none" strike="noStrike">
                <a:solidFill>
                  <a:schemeClr val="tx1"/>
                </a:solidFill>
                <a:latin typeface="+mn-lt"/>
              </a:rPr>
              <a:t>, Fernando (2006): APL: Audio </a:t>
            </a:r>
            <a:r>
              <a:rPr lang="de-DE" b="0" i="0" u="none" strike="noStrike">
                <a:solidFill>
                  <a:schemeClr val="tx1"/>
                </a:solidFill>
                <a:latin typeface="+mn-lt"/>
              </a:rPr>
              <a:t>Programming</a:t>
            </a:r>
            <a:r>
              <a:rPr lang="de-DE" b="0" i="0" u="none" strike="noStrike">
                <a:solidFill>
                  <a:schemeClr val="tx1"/>
                </a:solidFill>
                <a:latin typeface="+mn-lt"/>
              </a:rPr>
              <a:t> Language </a:t>
            </a:r>
            <a:r>
              <a:rPr lang="de-DE" b="0" i="0" u="none" strike="noStrike">
                <a:solidFill>
                  <a:schemeClr val="tx1"/>
                </a:solidFill>
                <a:latin typeface="+mn-lt"/>
              </a:rPr>
              <a:t>for</a:t>
            </a:r>
            <a:r>
              <a:rPr lang="de-DE" b="0" i="0" u="none" strike="noStrike">
                <a:solidFill>
                  <a:schemeClr val="tx1"/>
                </a:solidFill>
                <a:latin typeface="+mn-lt"/>
              </a:rPr>
              <a:t> Blind </a:t>
            </a:r>
            <a:r>
              <a:rPr lang="de-DE" b="0" i="0" u="none" strike="noStrike">
                <a:solidFill>
                  <a:schemeClr val="tx1"/>
                </a:solidFill>
                <a:latin typeface="+mn-lt"/>
              </a:rPr>
              <a:t>Learners</a:t>
            </a:r>
            <a:r>
              <a:rPr lang="de-DE" b="0" i="0" u="none" strike="noStrike">
                <a:solidFill>
                  <a:schemeClr val="tx1"/>
                </a:solidFill>
                <a:latin typeface="+mn-lt"/>
              </a:rPr>
              <a:t>. In: David Hutchison, Takeo </a:t>
            </a:r>
            <a:r>
              <a:rPr lang="de-DE" b="0" i="0" u="none" strike="noStrike">
                <a:solidFill>
                  <a:schemeClr val="tx1"/>
                </a:solidFill>
                <a:latin typeface="+mn-lt"/>
              </a:rPr>
              <a:t>Kanade</a:t>
            </a:r>
            <a:r>
              <a:rPr lang="de-DE" b="0" i="0" u="none" strike="noStrike">
                <a:solidFill>
                  <a:schemeClr val="tx1"/>
                </a:solidFill>
                <a:latin typeface="+mn-lt"/>
              </a:rPr>
              <a:t>, Josef Kittler, Jon M. Kleinberg, Friedemann Mattern, John C. Mitchell et al. (</a:t>
            </a:r>
            <a:r>
              <a:rPr lang="de-DE" b="0" i="0" u="none" strike="noStrike">
                <a:solidFill>
                  <a:schemeClr val="tx1"/>
                </a:solidFill>
                <a:latin typeface="+mn-lt"/>
              </a:rPr>
              <a:t>Hg</a:t>
            </a:r>
            <a:r>
              <a:rPr lang="de-DE" b="0" i="0" u="none" strike="noStrike">
                <a:solidFill>
                  <a:schemeClr val="tx1"/>
                </a:solidFill>
                <a:latin typeface="+mn-lt"/>
              </a:rPr>
              <a:t>.): Computers </a:t>
            </a:r>
            <a:r>
              <a:rPr lang="de-DE" b="0" i="0" u="none" strike="noStrike">
                <a:solidFill>
                  <a:schemeClr val="tx1"/>
                </a:solidFill>
                <a:latin typeface="+mn-lt"/>
              </a:rPr>
              <a:t>Helping</a:t>
            </a:r>
            <a:r>
              <a:rPr lang="de-DE" b="0" i="0" u="none" strike="noStrike">
                <a:solidFill>
                  <a:schemeClr val="tx1"/>
                </a:solidFill>
                <a:latin typeface="+mn-lt"/>
              </a:rPr>
              <a:t> People </a:t>
            </a:r>
            <a:r>
              <a:rPr lang="de-DE" b="0" i="0" u="none" strike="noStrike">
                <a:solidFill>
                  <a:schemeClr val="tx1"/>
                </a:solidFill>
                <a:latin typeface="+mn-lt"/>
              </a:rPr>
              <a:t>with</a:t>
            </a:r>
            <a:r>
              <a:rPr lang="de-DE" b="0" i="0" u="none" strike="noStrike">
                <a:solidFill>
                  <a:schemeClr val="tx1"/>
                </a:solidFill>
                <a:latin typeface="+mn-lt"/>
              </a:rPr>
              <a:t> Special Needs, Bd. 4061. Berlin, Heidelberg: Springer Berlin Heidelberg (</a:t>
            </a:r>
            <a:r>
              <a:rPr lang="de-DE" b="0" i="0" u="none" strike="noStrike">
                <a:solidFill>
                  <a:schemeClr val="tx1"/>
                </a:solidFill>
                <a:latin typeface="+mn-lt"/>
              </a:rPr>
              <a:t>Lecture</a:t>
            </a:r>
            <a:r>
              <a:rPr lang="de-DE" b="0" i="0" u="none" strike="noStrike">
                <a:solidFill>
                  <a:schemeClr val="tx1"/>
                </a:solidFill>
                <a:latin typeface="+mn-lt"/>
              </a:rPr>
              <a:t> Notes in Computer Science), S. 1334–1341.</a:t>
            </a:r>
            <a:endParaRPr/>
          </a:p>
          <a:p>
            <a:pPr marL="0" marR="0" indent="0" algn="l">
              <a:spcBef>
                <a:spcPts val="400"/>
              </a:spcBef>
              <a:buNone/>
              <a:defRPr/>
            </a:pPr>
            <a:r>
              <a:rPr lang="de-DE" b="0" i="0" u="none" strike="noStrike">
                <a:solidFill>
                  <a:schemeClr val="tx1"/>
                </a:solidFill>
                <a:latin typeface="+mn-lt"/>
              </a:rPr>
              <a:t>Sani-Bozkurt, </a:t>
            </a:r>
            <a:r>
              <a:rPr lang="de-DE" b="0" i="0" u="none" strike="noStrike">
                <a:solidFill>
                  <a:schemeClr val="tx1"/>
                </a:solidFill>
                <a:latin typeface="+mn-lt"/>
              </a:rPr>
              <a:t>Sunagul</a:t>
            </a:r>
            <a:r>
              <a:rPr lang="de-DE" b="0" i="0" u="none" strike="noStrike">
                <a:solidFill>
                  <a:schemeClr val="tx1"/>
                </a:solidFill>
                <a:latin typeface="+mn-lt"/>
              </a:rPr>
              <a:t> (2019): Universal Design </a:t>
            </a:r>
            <a:r>
              <a:rPr lang="de-DE" b="0" i="0" u="none" strike="noStrike">
                <a:solidFill>
                  <a:schemeClr val="tx1"/>
                </a:solidFill>
                <a:latin typeface="+mn-lt"/>
              </a:rPr>
              <a:t>Principles</a:t>
            </a:r>
            <a:r>
              <a:rPr lang="de-DE" b="0" i="0" u="none" strike="noStrike">
                <a:solidFill>
                  <a:schemeClr val="tx1"/>
                </a:solidFill>
                <a:latin typeface="+mn-lt"/>
              </a:rPr>
              <a:t> and Technology-</a:t>
            </a:r>
            <a:r>
              <a:rPr lang="de-DE" b="0" i="0" u="none" strike="noStrike">
                <a:solidFill>
                  <a:schemeClr val="tx1"/>
                </a:solidFill>
                <a:latin typeface="+mn-lt"/>
              </a:rPr>
              <a:t>Supported</a:t>
            </a:r>
            <a:r>
              <a:rPr lang="de-DE" b="0" i="0" u="none" strike="noStrike">
                <a:solidFill>
                  <a:schemeClr val="tx1"/>
                </a:solidFill>
                <a:latin typeface="+mn-lt"/>
              </a:rPr>
              <a:t> Learning in </a:t>
            </a:r>
            <a:r>
              <a:rPr lang="de-DE" b="0" i="0" u="none" strike="noStrike">
                <a:solidFill>
                  <a:schemeClr val="tx1"/>
                </a:solidFill>
                <a:latin typeface="+mn-lt"/>
              </a:rPr>
              <a:t>the</a:t>
            </a:r>
            <a:r>
              <a:rPr lang="de-DE" b="0" i="0" u="none" strike="noStrike">
                <a:solidFill>
                  <a:schemeClr val="tx1"/>
                </a:solidFill>
                <a:latin typeface="+mn-lt"/>
              </a:rPr>
              <a:t> Digital </a:t>
            </a:r>
            <a:r>
              <a:rPr lang="de-DE" b="0" i="0" u="none" strike="noStrike">
                <a:solidFill>
                  <a:schemeClr val="tx1"/>
                </a:solidFill>
                <a:latin typeface="+mn-lt"/>
              </a:rPr>
              <a:t>Era</a:t>
            </a:r>
            <a:r>
              <a:rPr lang="de-DE" b="0" i="0" u="none" strike="noStrike">
                <a:solidFill>
                  <a:schemeClr val="tx1"/>
                </a:solidFill>
                <a:latin typeface="+mn-lt"/>
              </a:rPr>
              <a:t>: </a:t>
            </a:r>
            <a:r>
              <a:rPr lang="de-DE" b="0" i="0" u="none" strike="noStrike">
                <a:solidFill>
                  <a:schemeClr val="tx1"/>
                </a:solidFill>
                <a:latin typeface="+mn-lt"/>
              </a:rPr>
              <a:t>Assistive</a:t>
            </a:r>
            <a:r>
              <a:rPr lang="de-DE" b="0" i="0" u="none" strike="noStrike">
                <a:solidFill>
                  <a:schemeClr val="tx1"/>
                </a:solidFill>
                <a:latin typeface="+mn-lt"/>
              </a:rPr>
              <a:t> Technologies in Inclusive Learning. In: Lawrence </a:t>
            </a:r>
            <a:r>
              <a:rPr lang="de-DE" b="0" i="0" u="none" strike="noStrike">
                <a:solidFill>
                  <a:schemeClr val="tx1"/>
                </a:solidFill>
                <a:latin typeface="+mn-lt"/>
              </a:rPr>
              <a:t>Tomei</a:t>
            </a:r>
            <a:r>
              <a:rPr lang="de-DE" b="0" i="0" u="none" strike="noStrike">
                <a:solidFill>
                  <a:schemeClr val="tx1"/>
                </a:solidFill>
                <a:latin typeface="+mn-lt"/>
              </a:rPr>
              <a:t> und Ebba </a:t>
            </a:r>
            <a:r>
              <a:rPr lang="de-DE" b="0" i="0" u="none" strike="noStrike">
                <a:solidFill>
                  <a:schemeClr val="tx1"/>
                </a:solidFill>
                <a:latin typeface="+mn-lt"/>
              </a:rPr>
              <a:t>Ossiannilsson</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a:t>
            </a:r>
            <a:r>
              <a:rPr lang="de-DE" b="0" i="0" u="none" strike="noStrike">
                <a:solidFill>
                  <a:schemeClr val="tx1"/>
                </a:solidFill>
                <a:latin typeface="+mn-lt"/>
              </a:rPr>
              <a:t>Ubiquitous</a:t>
            </a:r>
            <a:r>
              <a:rPr lang="de-DE" b="0" i="0" u="none" strike="noStrike">
                <a:solidFill>
                  <a:schemeClr val="tx1"/>
                </a:solidFill>
                <a:latin typeface="+mn-lt"/>
              </a:rPr>
              <a:t> Inclusive Learning in a Digital </a:t>
            </a:r>
            <a:r>
              <a:rPr lang="de-DE" b="0" i="0" u="none" strike="noStrike">
                <a:solidFill>
                  <a:schemeClr val="tx1"/>
                </a:solidFill>
                <a:latin typeface="+mn-lt"/>
              </a:rPr>
              <a:t>Era</a:t>
            </a:r>
            <a:r>
              <a:rPr lang="de-DE" b="0" i="0" u="none" strike="noStrike">
                <a:solidFill>
                  <a:schemeClr val="tx1"/>
                </a:solidFill>
                <a:latin typeface="+mn-lt"/>
              </a:rPr>
              <a:t>: IGI Global (</a:t>
            </a:r>
            <a:r>
              <a:rPr lang="de-DE" b="0" i="0" u="none" strike="noStrike">
                <a:solidFill>
                  <a:schemeClr val="tx1"/>
                </a:solidFill>
                <a:latin typeface="+mn-lt"/>
              </a:rPr>
              <a:t>Advances</a:t>
            </a:r>
            <a:r>
              <a:rPr lang="de-DE" b="0" i="0" u="none" strike="noStrike">
                <a:solidFill>
                  <a:schemeClr val="tx1"/>
                </a:solidFill>
                <a:latin typeface="+mn-lt"/>
              </a:rPr>
              <a:t> in Educational Technologies and </a:t>
            </a:r>
            <a:r>
              <a:rPr lang="de-DE" b="0" i="0" u="none" strike="noStrike">
                <a:solidFill>
                  <a:schemeClr val="tx1"/>
                </a:solidFill>
                <a:latin typeface="+mn-lt"/>
              </a:rPr>
              <a:t>Instructional</a:t>
            </a:r>
            <a:r>
              <a:rPr lang="de-DE" b="0" i="0" u="none" strike="noStrike">
                <a:solidFill>
                  <a:schemeClr val="tx1"/>
                </a:solidFill>
                <a:latin typeface="+mn-lt"/>
              </a:rPr>
              <a:t> Design), S. 107–127.</a:t>
            </a:r>
            <a:endParaRPr/>
          </a:p>
          <a:p>
            <a:pPr marL="0" marR="0" indent="0" algn="l">
              <a:spcBef>
                <a:spcPts val="400"/>
              </a:spcBef>
              <a:buNone/>
              <a:defRPr/>
            </a:pPr>
            <a:r>
              <a:rPr lang="de-DE" b="0" i="0" u="none" strike="noStrike">
                <a:solidFill>
                  <a:schemeClr val="tx1"/>
                </a:solidFill>
                <a:latin typeface="+mn-lt"/>
              </a:rPr>
              <a:t>Sasse, Ada; Lada, Sabrina (o. J.): Unterrichtsvorbereitung und Leistungseinschätzung im Gemeinsamen Unterricht. Online verfügbar unter https://www.gu-thue.de/material/itag14/Unterrichtsvorbereitung_Leistungseinschaetzung_GU.pdf.</a:t>
            </a:r>
            <a:endParaRPr/>
          </a:p>
          <a:p>
            <a:pPr marL="0" marR="0" indent="0" algn="l">
              <a:spcBef>
                <a:spcPts val="400"/>
              </a:spcBef>
              <a:buNone/>
              <a:defRPr/>
            </a:pPr>
            <a:r>
              <a:rPr lang="de-DE" b="0" i="0" u="none" strike="noStrike">
                <a:solidFill>
                  <a:schemeClr val="tx1"/>
                </a:solidFill>
                <a:latin typeface="+mn-lt"/>
              </a:rPr>
              <a:t>Sasse, Ada; Schulzeck, Ursula (2013): Differenzierungsmatrizen als Modell der Planung und Reflexion inklusiven Unterrichts – zum Zwischenstand in einem Schulversuch. In: Andreas </a:t>
            </a:r>
            <a:r>
              <a:rPr lang="de-DE" b="0" i="0" u="none" strike="noStrike">
                <a:solidFill>
                  <a:schemeClr val="tx1"/>
                </a:solidFill>
                <a:latin typeface="+mn-lt"/>
              </a:rPr>
              <a:t>Jantowski</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Thillm.2013. Gemeinsam leben, miteinander lernen ; [Exklusion, Separation, Integration, Inklusion. 1. Aufl. Bad Berka: </a:t>
            </a:r>
            <a:r>
              <a:rPr lang="de-DE" b="0" i="0" u="none" strike="noStrike">
                <a:solidFill>
                  <a:schemeClr val="tx1"/>
                </a:solidFill>
                <a:latin typeface="+mn-lt"/>
              </a:rPr>
              <a:t>ThILLM</a:t>
            </a:r>
            <a:r>
              <a:rPr lang="de-DE" b="0" i="0" u="none" strike="noStrike">
                <a:solidFill>
                  <a:schemeClr val="tx1"/>
                </a:solidFill>
                <a:latin typeface="+mn-lt"/>
              </a:rPr>
              <a:t> (Impulse / Thüringer Institut für Lehrerfortbildung, Lehrplanentwicklung und Medien, 58), S. 13–22. Online verfügbar unter https://www.gu-thue.de/material/Beitrag_Sasse_Schulzeck_Thillm_Jahr2013.pdf.</a:t>
            </a:r>
            <a:endParaRPr/>
          </a:p>
          <a:p>
            <a:pPr marL="0" indent="0">
              <a:spcBef>
                <a:spcPts val="400"/>
              </a:spcBef>
              <a:buNone/>
              <a:defRPr/>
            </a:pPr>
            <a:r>
              <a:rPr lang="de-DE" b="0" i="0" u="none" strike="noStrike">
                <a:solidFill>
                  <a:schemeClr val="tx1"/>
                </a:solidFill>
                <a:latin typeface="+mn-lt"/>
              </a:rPr>
              <a:t>Shetty, </a:t>
            </a:r>
            <a:r>
              <a:rPr lang="de-DE" b="0" i="0" u="none" strike="noStrike">
                <a:solidFill>
                  <a:schemeClr val="tx1"/>
                </a:solidFill>
                <a:latin typeface="+mn-lt"/>
              </a:rPr>
              <a:t>Ashrith</a:t>
            </a:r>
            <a:r>
              <a:rPr lang="de-DE" b="0" i="0" u="none" strike="noStrike">
                <a:solidFill>
                  <a:schemeClr val="tx1"/>
                </a:solidFill>
                <a:latin typeface="+mn-lt"/>
              </a:rPr>
              <a:t> </a:t>
            </a:r>
            <a:r>
              <a:rPr lang="de-DE" b="0" i="0" u="none" strike="noStrike">
                <a:solidFill>
                  <a:schemeClr val="tx1"/>
                </a:solidFill>
                <a:latin typeface="+mn-lt"/>
              </a:rPr>
              <a:t>Shrinivas</a:t>
            </a:r>
            <a:r>
              <a:rPr lang="de-DE" b="0" i="0" u="none" strike="noStrike">
                <a:solidFill>
                  <a:schemeClr val="tx1"/>
                </a:solidFill>
                <a:latin typeface="+mn-lt"/>
              </a:rPr>
              <a:t> (2020): Tangible Web Layout Design </a:t>
            </a:r>
            <a:r>
              <a:rPr lang="de-DE" b="0" i="0" u="none" strike="noStrike">
                <a:solidFill>
                  <a:schemeClr val="tx1"/>
                </a:solidFill>
                <a:latin typeface="+mn-lt"/>
              </a:rPr>
              <a:t>for</a:t>
            </a:r>
            <a:r>
              <a:rPr lang="de-DE" b="0" i="0" u="none" strike="noStrike">
                <a:solidFill>
                  <a:schemeClr val="tx1"/>
                </a:solidFill>
                <a:latin typeface="+mn-lt"/>
              </a:rPr>
              <a:t> Blind and </a:t>
            </a:r>
            <a:r>
              <a:rPr lang="de-DE" b="0" i="0" u="none" strike="noStrike">
                <a:solidFill>
                  <a:schemeClr val="tx1"/>
                </a:solidFill>
                <a:latin typeface="+mn-lt"/>
              </a:rPr>
              <a:t>Visually</a:t>
            </a:r>
            <a:r>
              <a:rPr lang="de-DE" b="0" i="0" u="none" strike="noStrike">
                <a:solidFill>
                  <a:schemeClr val="tx1"/>
                </a:solidFill>
                <a:latin typeface="+mn-lt"/>
              </a:rPr>
              <a:t> </a:t>
            </a:r>
            <a:r>
              <a:rPr lang="de-DE" b="0" i="0" u="none" strike="noStrike">
                <a:solidFill>
                  <a:schemeClr val="tx1"/>
                </a:solidFill>
                <a:latin typeface="+mn-lt"/>
              </a:rPr>
              <a:t>Impaired</a:t>
            </a:r>
            <a:r>
              <a:rPr lang="de-DE" b="0" i="0" u="none" strike="noStrike">
                <a:solidFill>
                  <a:schemeClr val="tx1"/>
                </a:solidFill>
                <a:latin typeface="+mn-lt"/>
              </a:rPr>
              <a:t> People. Masterarbeit. University </a:t>
            </a:r>
            <a:r>
              <a:rPr lang="de-DE" b="0" i="0" u="none" strike="noStrike">
                <a:solidFill>
                  <a:schemeClr val="tx1"/>
                </a:solidFill>
                <a:latin typeface="+mn-lt"/>
              </a:rPr>
              <a:t>of</a:t>
            </a:r>
            <a:r>
              <a:rPr lang="de-DE" b="0" i="0" u="none" strike="noStrike">
                <a:solidFill>
                  <a:schemeClr val="tx1"/>
                </a:solidFill>
                <a:latin typeface="+mn-lt"/>
              </a:rPr>
              <a:t> Maryland, Maryland. Online verfügbar unter https://drum.lib.umd.edu/handle/1903/26317.</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marR="0" indent="0" algn="l">
              <a:spcBef>
                <a:spcPts val="400"/>
              </a:spcBef>
              <a:buNone/>
              <a:defRPr/>
            </a:pPr>
            <a:r>
              <a:rPr lang="en-US" b="0" i="0" u="none" strike="noStrike">
                <a:solidFill>
                  <a:schemeClr val="tx1"/>
                </a:solidFill>
                <a:latin typeface="+mn-lt"/>
              </a:rPr>
              <a:t>Siegfried, Robert M. (2002): A scripting language to help the blind to program visually. In: </a:t>
            </a:r>
            <a:r>
              <a:rPr lang="en-US" b="0" i="1" u="none" strike="noStrike">
                <a:solidFill>
                  <a:schemeClr val="tx1"/>
                </a:solidFill>
                <a:latin typeface="+mn-lt"/>
              </a:rPr>
              <a:t>SIGPLAN Not. </a:t>
            </a:r>
            <a:r>
              <a:rPr lang="en-US" b="0" i="0" u="none" strike="noStrike">
                <a:solidFill>
                  <a:schemeClr val="tx1"/>
                </a:solidFill>
                <a:latin typeface="+mn-lt"/>
              </a:rPr>
              <a:t>37 (2), S. 53–56. DOI: 10.1145/568600.568611.</a:t>
            </a:r>
            <a:endParaRPr/>
          </a:p>
          <a:p>
            <a:pPr marL="0" marR="0" indent="0" algn="l">
              <a:spcBef>
                <a:spcPts val="400"/>
              </a:spcBef>
              <a:buNone/>
              <a:defRPr/>
            </a:pPr>
            <a:r>
              <a:rPr lang="de-DE" b="0" i="0" u="none" strike="noStrike">
                <a:solidFill>
                  <a:schemeClr val="tx1"/>
                </a:solidFill>
                <a:latin typeface="+mn-lt"/>
              </a:rPr>
              <a:t>Smith, Ann C.; Cook, Justin S.; Francioni, Joan M.; Hossain, Asif; </a:t>
            </a:r>
            <a:r>
              <a:rPr lang="de-DE" b="0" i="0" u="none" strike="noStrike">
                <a:solidFill>
                  <a:schemeClr val="tx1"/>
                </a:solidFill>
                <a:latin typeface="+mn-lt"/>
              </a:rPr>
              <a:t>Anwar</a:t>
            </a:r>
            <a:r>
              <a:rPr lang="de-DE" b="0" i="0" u="none" strike="noStrike">
                <a:solidFill>
                  <a:schemeClr val="tx1"/>
                </a:solidFill>
                <a:latin typeface="+mn-lt"/>
              </a:rPr>
              <a:t>, </a:t>
            </a:r>
            <a:r>
              <a:rPr lang="de-DE" b="0" i="0" u="none" strike="noStrike">
                <a:solidFill>
                  <a:schemeClr val="tx1"/>
                </a:solidFill>
                <a:latin typeface="+mn-lt"/>
              </a:rPr>
              <a:t>Mohd</a:t>
            </a:r>
            <a:r>
              <a:rPr lang="de-DE" b="0" i="0" u="none" strike="noStrike">
                <a:solidFill>
                  <a:schemeClr val="tx1"/>
                </a:solidFill>
                <a:latin typeface="+mn-lt"/>
              </a:rPr>
              <a:t>; Rahman, M. </a:t>
            </a:r>
            <a:r>
              <a:rPr lang="de-DE" b="0" i="0" u="none" strike="noStrike">
                <a:solidFill>
                  <a:schemeClr val="tx1"/>
                </a:solidFill>
                <a:latin typeface="+mn-lt"/>
              </a:rPr>
              <a:t>Fayezur</a:t>
            </a:r>
            <a:r>
              <a:rPr lang="de-DE" b="0" i="0" u="none" strike="noStrike">
                <a:solidFill>
                  <a:schemeClr val="tx1"/>
                </a:solidFill>
                <a:latin typeface="+mn-lt"/>
              </a:rPr>
              <a:t> (2003): </a:t>
            </a:r>
            <a:r>
              <a:rPr lang="de-DE" b="0" i="0" u="none" strike="noStrike">
                <a:solidFill>
                  <a:schemeClr val="tx1"/>
                </a:solidFill>
                <a:latin typeface="+mn-lt"/>
              </a:rPr>
              <a:t>Nonvisual</a:t>
            </a:r>
            <a:r>
              <a:rPr lang="de-DE" b="0" i="0" u="none" strike="noStrike">
                <a:solidFill>
                  <a:schemeClr val="tx1"/>
                </a:solidFill>
                <a:latin typeface="+mn-lt"/>
              </a:rPr>
              <a:t> </a:t>
            </a:r>
            <a:r>
              <a:rPr lang="de-DE" b="0" i="0" u="none" strike="noStrike">
                <a:solidFill>
                  <a:schemeClr val="tx1"/>
                </a:solidFill>
                <a:latin typeface="+mn-lt"/>
              </a:rPr>
              <a:t>tool</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navigating</a:t>
            </a:r>
            <a:r>
              <a:rPr lang="de-DE" b="0" i="0" u="none" strike="noStrike">
                <a:solidFill>
                  <a:schemeClr val="tx1"/>
                </a:solidFill>
                <a:latin typeface="+mn-lt"/>
              </a:rPr>
              <a:t> </a:t>
            </a:r>
            <a:r>
              <a:rPr lang="de-DE" b="0" i="0" u="none" strike="noStrike">
                <a:solidFill>
                  <a:schemeClr val="tx1"/>
                </a:solidFill>
                <a:latin typeface="+mn-lt"/>
              </a:rPr>
              <a:t>hierarchical</a:t>
            </a:r>
            <a:r>
              <a:rPr lang="de-DE" b="0" i="0" u="none" strike="noStrike">
                <a:solidFill>
                  <a:schemeClr val="tx1"/>
                </a:solidFill>
                <a:latin typeface="+mn-lt"/>
              </a:rPr>
              <a:t> </a:t>
            </a:r>
            <a:r>
              <a:rPr lang="de-DE" b="0" i="0" u="none" strike="noStrike">
                <a:solidFill>
                  <a:schemeClr val="tx1"/>
                </a:solidFill>
                <a:latin typeface="+mn-lt"/>
              </a:rPr>
              <a:t>structures</a:t>
            </a:r>
            <a:r>
              <a:rPr lang="de-DE" b="0" i="0" u="none" strike="noStrike">
                <a:solidFill>
                  <a:schemeClr val="tx1"/>
                </a:solidFill>
                <a:latin typeface="+mn-lt"/>
              </a:rPr>
              <a:t>. In: </a:t>
            </a:r>
            <a:r>
              <a:rPr lang="de-DE" b="0" i="1" u="none" strike="noStrike">
                <a:solidFill>
                  <a:schemeClr val="tx1"/>
                </a:solidFill>
                <a:latin typeface="+mn-lt"/>
              </a:rPr>
              <a:t>SIGACCESS Access. </a:t>
            </a:r>
            <a:r>
              <a:rPr lang="de-DE" b="0" i="1" u="none" strike="noStrike">
                <a:solidFill>
                  <a:schemeClr val="tx1"/>
                </a:solidFill>
                <a:latin typeface="+mn-lt"/>
              </a:rPr>
              <a:t>Comput</a:t>
            </a:r>
            <a:r>
              <a:rPr lang="de-DE" b="0" i="1" u="none" strike="noStrike">
                <a:solidFill>
                  <a:schemeClr val="tx1"/>
                </a:solidFill>
                <a:latin typeface="+mn-lt"/>
              </a:rPr>
              <a:t>. </a:t>
            </a:r>
            <a:r>
              <a:rPr lang="de-DE" b="0" i="0" u="none" strike="noStrike">
                <a:solidFill>
                  <a:schemeClr val="tx1"/>
                </a:solidFill>
                <a:latin typeface="+mn-lt"/>
              </a:rPr>
              <a:t>(77-78), S. 133–139. DOI: 10.1145/1029014.1028654.</a:t>
            </a:r>
            <a:endParaRPr/>
          </a:p>
          <a:p>
            <a:pPr marL="0" indent="0">
              <a:spcBef>
                <a:spcPts val="400"/>
              </a:spcBef>
              <a:buNone/>
              <a:defRPr/>
            </a:pPr>
            <a:r>
              <a:rPr lang="de-DE" b="0" i="0" u="none" strike="noStrike">
                <a:solidFill>
                  <a:schemeClr val="tx1"/>
                </a:solidFill>
                <a:latin typeface="+mn-lt"/>
              </a:rPr>
              <a:t>Smith, Ann C.; Francioni, Joan M.; </a:t>
            </a:r>
            <a:r>
              <a:rPr lang="de-DE" b="0" i="0" u="none" strike="noStrike">
                <a:solidFill>
                  <a:schemeClr val="tx1"/>
                </a:solidFill>
                <a:latin typeface="+mn-lt"/>
              </a:rPr>
              <a:t>Matzek</a:t>
            </a:r>
            <a:r>
              <a:rPr lang="de-DE" b="0" i="0" u="none" strike="noStrike">
                <a:solidFill>
                  <a:schemeClr val="tx1"/>
                </a:solidFill>
                <a:latin typeface="+mn-lt"/>
              </a:rPr>
              <a:t>, Sam D. (2000): A Java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tool</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students</a:t>
            </a:r>
            <a:r>
              <a:rPr lang="de-DE" b="0" i="0" u="none" strike="noStrike">
                <a:solidFill>
                  <a:schemeClr val="tx1"/>
                </a:solidFill>
                <a:latin typeface="+mn-lt"/>
              </a:rPr>
              <a:t> </a:t>
            </a:r>
            <a:r>
              <a:rPr lang="de-DE" b="0" i="0" u="none" strike="noStrike">
                <a:solidFill>
                  <a:schemeClr val="tx1"/>
                </a:solidFill>
                <a:latin typeface="+mn-lt"/>
              </a:rPr>
              <a:t>with</a:t>
            </a:r>
            <a:r>
              <a:rPr lang="de-DE" b="0" i="0" u="none" strike="noStrike">
                <a:solidFill>
                  <a:schemeClr val="tx1"/>
                </a:solidFill>
                <a:latin typeface="+mn-lt"/>
              </a:rPr>
              <a:t> </a:t>
            </a:r>
            <a:r>
              <a:rPr lang="de-DE" b="0" i="0" u="none" strike="noStrike">
                <a:solidFill>
                  <a:schemeClr val="tx1"/>
                </a:solidFill>
                <a:latin typeface="+mn-lt"/>
              </a:rPr>
              <a:t>visual</a:t>
            </a:r>
            <a:r>
              <a:rPr lang="de-DE" b="0" i="0" u="none" strike="noStrike">
                <a:solidFill>
                  <a:schemeClr val="tx1"/>
                </a:solidFill>
                <a:latin typeface="+mn-lt"/>
              </a:rPr>
              <a:t> </a:t>
            </a:r>
            <a:r>
              <a:rPr lang="de-DE" b="0" i="0" u="none" strike="noStrike">
                <a:solidFill>
                  <a:schemeClr val="tx1"/>
                </a:solidFill>
                <a:latin typeface="+mn-lt"/>
              </a:rPr>
              <a:t>disabilities</a:t>
            </a:r>
            <a:r>
              <a:rPr lang="de-DE" b="0" i="0" u="none" strike="noStrike">
                <a:solidFill>
                  <a:schemeClr val="tx1"/>
                </a:solidFill>
                <a:latin typeface="+mn-lt"/>
              </a:rPr>
              <a:t>. In: Marilyn </a:t>
            </a:r>
            <a:r>
              <a:rPr lang="de-DE" b="0" i="0" u="none" strike="noStrike">
                <a:solidFill>
                  <a:schemeClr val="tx1"/>
                </a:solidFill>
                <a:latin typeface="+mn-lt"/>
              </a:rPr>
              <a:t>Tremaine</a:t>
            </a:r>
            <a:r>
              <a:rPr lang="de-DE" b="0" i="0" u="none" strike="noStrike">
                <a:solidFill>
                  <a:schemeClr val="tx1"/>
                </a:solidFill>
                <a:latin typeface="+mn-lt"/>
              </a:rPr>
              <a:t>, Elliot Cole und Elizabeth </a:t>
            </a:r>
            <a:r>
              <a:rPr lang="de-DE" b="0" i="0" u="none" strike="noStrike">
                <a:solidFill>
                  <a:schemeClr val="tx1"/>
                </a:solidFill>
                <a:latin typeface="+mn-lt"/>
              </a:rPr>
              <a:t>Mynatt</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fourth</a:t>
            </a:r>
            <a:r>
              <a:rPr lang="de-DE" b="0" i="0" u="none" strike="noStrike">
                <a:solidFill>
                  <a:schemeClr val="tx1"/>
                </a:solidFill>
                <a:latin typeface="+mn-lt"/>
              </a:rPr>
              <a:t> international ACM </a:t>
            </a:r>
            <a:r>
              <a:rPr lang="de-DE" b="0" i="0" u="none" strike="noStrike">
                <a:solidFill>
                  <a:schemeClr val="tx1"/>
                </a:solidFill>
                <a:latin typeface="+mn-lt"/>
              </a:rPr>
              <a:t>conference</a:t>
            </a:r>
            <a:r>
              <a:rPr lang="de-DE" b="0" i="0" u="none" strike="noStrike">
                <a:solidFill>
                  <a:schemeClr val="tx1"/>
                </a:solidFill>
                <a:latin typeface="+mn-lt"/>
              </a:rPr>
              <a:t> on </a:t>
            </a:r>
            <a:r>
              <a:rPr lang="de-DE" b="0" i="0" u="none" strike="noStrike">
                <a:solidFill>
                  <a:schemeClr val="tx1"/>
                </a:solidFill>
                <a:latin typeface="+mn-lt"/>
              </a:rPr>
              <a:t>Assistive</a:t>
            </a:r>
            <a:r>
              <a:rPr lang="de-DE" b="0" i="0" u="none" strike="noStrike">
                <a:solidFill>
                  <a:schemeClr val="tx1"/>
                </a:solidFill>
                <a:latin typeface="+mn-lt"/>
              </a:rPr>
              <a:t> </a:t>
            </a:r>
            <a:r>
              <a:rPr lang="de-DE" b="0" i="0" u="none" strike="noStrike">
                <a:solidFill>
                  <a:schemeClr val="tx1"/>
                </a:solidFill>
                <a:latin typeface="+mn-lt"/>
              </a:rPr>
              <a:t>technologies</a:t>
            </a:r>
            <a:r>
              <a:rPr lang="de-DE" b="0" i="0" u="none" strike="noStrike">
                <a:solidFill>
                  <a:schemeClr val="tx1"/>
                </a:solidFill>
                <a:latin typeface="+mn-lt"/>
              </a:rPr>
              <a:t>. ASSETS00: The 4th ACM SIGCAPH Conference on </a:t>
            </a:r>
            <a:r>
              <a:rPr lang="de-DE" b="0" i="0" u="none" strike="noStrike">
                <a:solidFill>
                  <a:schemeClr val="tx1"/>
                </a:solidFill>
                <a:latin typeface="+mn-lt"/>
              </a:rPr>
              <a:t>Assistive</a:t>
            </a:r>
            <a:r>
              <a:rPr lang="de-DE" b="0" i="0" u="none" strike="noStrike">
                <a:solidFill>
                  <a:schemeClr val="tx1"/>
                </a:solidFill>
                <a:latin typeface="+mn-lt"/>
              </a:rPr>
              <a:t> Technologies. Arlington Virginia USA, 13 11 2000 15 11 2000. New York, NY, USA: ACM, S. 142–148.</a:t>
            </a:r>
            <a:endParaRPr/>
          </a:p>
          <a:p>
            <a:pPr marL="0" marR="0" indent="0" algn="l">
              <a:spcBef>
                <a:spcPts val="400"/>
              </a:spcBef>
              <a:buNone/>
              <a:defRPr/>
            </a:pPr>
            <a:r>
              <a:rPr lang="de-DE" b="0" i="0" u="none" strike="noStrike">
                <a:solidFill>
                  <a:schemeClr val="tx1"/>
                </a:solidFill>
                <a:latin typeface="+mn-lt"/>
              </a:rPr>
              <a:t>Stahl-Morabito, Natascha; Melzer, Conny (2018): Planungsmodelle für inklusiven Unterricht. In: Ministerium für Schule und Bildung des Landes Nordrhein-Westfalen (</a:t>
            </a:r>
            <a:r>
              <a:rPr lang="de-DE" b="0" i="0" u="none" strike="noStrike">
                <a:solidFill>
                  <a:schemeClr val="tx1"/>
                </a:solidFill>
                <a:latin typeface="+mn-lt"/>
              </a:rPr>
              <a:t>Hg</a:t>
            </a:r>
            <a:r>
              <a:rPr lang="de-DE" b="0" i="0" u="none" strike="noStrike">
                <a:solidFill>
                  <a:schemeClr val="tx1"/>
                </a:solidFill>
                <a:latin typeface="+mn-lt"/>
              </a:rPr>
              <a:t>.): Perspektiven und Herausforderungen für die Lehrerbildung in NRW. Tagungsdokumentation des NRW-Netzwerktreffens im Kontext der Qualitätsoffensive Lehrerbildung in Essen am 23. November 2017. Sonderausgabe von Schule NRW 04/2018. Sonderheft, S. 13–16.</a:t>
            </a:r>
            <a:endParaRPr/>
          </a:p>
          <a:p>
            <a:pPr marL="0" marR="0" indent="0" algn="l">
              <a:spcBef>
                <a:spcPts val="400"/>
              </a:spcBef>
              <a:buNone/>
              <a:defRPr/>
            </a:pPr>
            <a:r>
              <a:rPr lang="de-DE" b="0" i="0" u="none" strike="noStrike">
                <a:solidFill>
                  <a:schemeClr val="tx1"/>
                </a:solidFill>
                <a:latin typeface="+mn-lt"/>
              </a:rPr>
              <a:t>Stangl, Werner (2023): Differenzierung – Online Lexikon für Psychologie &amp; Pädagogik. Online verfügbar unter https://lexikon.stangl.eu/210/differenzierung.</a:t>
            </a:r>
            <a:endParaRPr/>
          </a:p>
          <a:p>
            <a:pPr marL="0" marR="0" indent="0" algn="l">
              <a:spcBef>
                <a:spcPts val="400"/>
              </a:spcBef>
              <a:buNone/>
              <a:defRPr/>
            </a:pPr>
            <a:r>
              <a:rPr lang="de-DE" b="0" i="0" u="none" strike="noStrike">
                <a:solidFill>
                  <a:schemeClr val="tx1"/>
                </a:solidFill>
                <a:latin typeface="+mn-lt"/>
              </a:rPr>
              <a:t>Stefik</a:t>
            </a:r>
            <a:r>
              <a:rPr lang="de-DE" b="0" i="0" u="none" strike="noStrike">
                <a:solidFill>
                  <a:schemeClr val="tx1"/>
                </a:solidFill>
                <a:latin typeface="+mn-lt"/>
              </a:rPr>
              <a:t>, A.; Alexander, R.; Patterson, R.; Brown, J. (2007): WAD: A </a:t>
            </a:r>
            <a:r>
              <a:rPr lang="de-DE" b="0" i="0" u="none" strike="noStrike">
                <a:solidFill>
                  <a:schemeClr val="tx1"/>
                </a:solidFill>
                <a:latin typeface="+mn-lt"/>
              </a:rPr>
              <a:t>Feasibility</a:t>
            </a:r>
            <a:r>
              <a:rPr lang="de-DE" b="0" i="0" u="none" strike="noStrike">
                <a:solidFill>
                  <a:schemeClr val="tx1"/>
                </a:solidFill>
                <a:latin typeface="+mn-lt"/>
              </a:rPr>
              <a:t> </a:t>
            </a:r>
            <a:r>
              <a:rPr lang="de-DE" b="0" i="0" u="none" strike="noStrike">
                <a:solidFill>
                  <a:schemeClr val="tx1"/>
                </a:solidFill>
                <a:latin typeface="+mn-lt"/>
              </a:rPr>
              <a:t>study</a:t>
            </a:r>
            <a:r>
              <a:rPr lang="de-DE" b="0" i="0" u="none" strike="noStrike">
                <a:solidFill>
                  <a:schemeClr val="tx1"/>
                </a:solidFill>
                <a:latin typeface="+mn-lt"/>
              </a:rPr>
              <a:t> </a:t>
            </a:r>
            <a:r>
              <a:rPr lang="de-DE" b="0" i="0" u="none" strike="noStrike">
                <a:solidFill>
                  <a:schemeClr val="tx1"/>
                </a:solidFill>
                <a:latin typeface="+mn-lt"/>
              </a:rPr>
              <a:t>using</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a:t>
            </a:r>
            <a:r>
              <a:rPr lang="de-DE" b="0" i="0" u="none" strike="noStrike">
                <a:solidFill>
                  <a:schemeClr val="tx1"/>
                </a:solidFill>
                <a:latin typeface="+mn-lt"/>
              </a:rPr>
              <a:t>Wicked</a:t>
            </a:r>
            <a:r>
              <a:rPr lang="de-DE" b="0" i="0" u="none" strike="noStrike">
                <a:solidFill>
                  <a:schemeClr val="tx1"/>
                </a:solidFill>
                <a:latin typeface="+mn-lt"/>
              </a:rPr>
              <a:t> Audio Debugger. In: 15th IEEE International Conference on </a:t>
            </a:r>
            <a:r>
              <a:rPr lang="de-DE" b="0" i="0" u="none" strike="noStrike">
                <a:solidFill>
                  <a:schemeClr val="tx1"/>
                </a:solidFill>
                <a:latin typeface="+mn-lt"/>
              </a:rPr>
              <a:t>Program</a:t>
            </a:r>
            <a:r>
              <a:rPr lang="de-DE" b="0" i="0" u="none" strike="noStrike">
                <a:solidFill>
                  <a:schemeClr val="tx1"/>
                </a:solidFill>
                <a:latin typeface="+mn-lt"/>
              </a:rPr>
              <a:t> </a:t>
            </a:r>
            <a:r>
              <a:rPr lang="de-DE" b="0" i="0" u="none" strike="noStrike">
                <a:solidFill>
                  <a:schemeClr val="tx1"/>
                </a:solidFill>
                <a:latin typeface="+mn-lt"/>
              </a:rPr>
              <a:t>Comprehension</a:t>
            </a:r>
            <a:r>
              <a:rPr lang="de-DE" b="0" i="0" u="none" strike="noStrike">
                <a:solidFill>
                  <a:schemeClr val="tx1"/>
                </a:solidFill>
                <a:latin typeface="+mn-lt"/>
              </a:rPr>
              <a:t> (ICPC '07). 15th IEEE International Conference on </a:t>
            </a:r>
            <a:r>
              <a:rPr lang="de-DE" b="0" i="0" u="none" strike="noStrike">
                <a:solidFill>
                  <a:schemeClr val="tx1"/>
                </a:solidFill>
                <a:latin typeface="+mn-lt"/>
              </a:rPr>
              <a:t>Program</a:t>
            </a:r>
            <a:r>
              <a:rPr lang="de-DE" b="0" i="0" u="none" strike="noStrike">
                <a:solidFill>
                  <a:schemeClr val="tx1"/>
                </a:solidFill>
                <a:latin typeface="+mn-lt"/>
              </a:rPr>
              <a:t> </a:t>
            </a:r>
            <a:r>
              <a:rPr lang="de-DE" b="0" i="0" u="none" strike="noStrike">
                <a:solidFill>
                  <a:schemeClr val="tx1"/>
                </a:solidFill>
                <a:latin typeface="+mn-lt"/>
              </a:rPr>
              <a:t>Comprehension</a:t>
            </a:r>
            <a:r>
              <a:rPr lang="de-DE" b="0" i="0" u="none" strike="noStrike">
                <a:solidFill>
                  <a:schemeClr val="tx1"/>
                </a:solidFill>
                <a:latin typeface="+mn-lt"/>
              </a:rPr>
              <a:t> (ICPC '07). Banff, Alberta, BC, 26.06.2007 - 29.06.2007: IEEE, S. 69–80.</a:t>
            </a:r>
            <a:endParaRPr/>
          </a:p>
          <a:p>
            <a:pPr marL="0" marR="0" indent="0" algn="l">
              <a:spcBef>
                <a:spcPts val="400"/>
              </a:spcBef>
              <a:buNone/>
              <a:defRPr/>
            </a:pPr>
            <a:r>
              <a:rPr lang="de-DE" b="0" i="0" u="none" strike="noStrike">
                <a:solidFill>
                  <a:schemeClr val="tx1"/>
                </a:solidFill>
                <a:latin typeface="+mn-lt"/>
              </a:rPr>
              <a:t>Stefik</a:t>
            </a:r>
            <a:r>
              <a:rPr lang="de-DE" b="0" i="0" u="none" strike="noStrike">
                <a:solidFill>
                  <a:schemeClr val="tx1"/>
                </a:solidFill>
                <a:latin typeface="+mn-lt"/>
              </a:rPr>
              <a:t>, Andreas; Haywood, Andrew; Mansoor, </a:t>
            </a:r>
            <a:r>
              <a:rPr lang="de-DE" b="0" i="0" u="none" strike="noStrike">
                <a:solidFill>
                  <a:schemeClr val="tx1"/>
                </a:solidFill>
                <a:latin typeface="+mn-lt"/>
              </a:rPr>
              <a:t>Shahzada</a:t>
            </a:r>
            <a:r>
              <a:rPr lang="de-DE" b="0" i="0" u="none" strike="noStrike">
                <a:solidFill>
                  <a:schemeClr val="tx1"/>
                </a:solidFill>
                <a:latin typeface="+mn-lt"/>
              </a:rPr>
              <a:t>; </a:t>
            </a:r>
            <a:r>
              <a:rPr lang="de-DE" b="0" i="0" u="none" strike="noStrike">
                <a:solidFill>
                  <a:schemeClr val="tx1"/>
                </a:solidFill>
                <a:latin typeface="+mn-lt"/>
              </a:rPr>
              <a:t>Dunda</a:t>
            </a:r>
            <a:r>
              <a:rPr lang="de-DE" b="0" i="0" u="none" strike="noStrike">
                <a:solidFill>
                  <a:schemeClr val="tx1"/>
                </a:solidFill>
                <a:latin typeface="+mn-lt"/>
              </a:rPr>
              <a:t>, Brock; Garcia, Daniel (2009): </a:t>
            </a:r>
            <a:r>
              <a:rPr lang="de-DE" b="0" i="0" u="none" strike="noStrike">
                <a:solidFill>
                  <a:schemeClr val="tx1"/>
                </a:solidFill>
                <a:latin typeface="+mn-lt"/>
              </a:rPr>
              <a:t>SODBeans</a:t>
            </a:r>
            <a:r>
              <a:rPr lang="de-DE" b="0" i="0" u="none" strike="noStrike">
                <a:solidFill>
                  <a:schemeClr val="tx1"/>
                </a:solidFill>
                <a:latin typeface="+mn-lt"/>
              </a:rPr>
              <a:t>. In: 2009 IEEE 17th International Conference on </a:t>
            </a:r>
            <a:r>
              <a:rPr lang="de-DE" b="0" i="0" u="none" strike="noStrike">
                <a:solidFill>
                  <a:schemeClr val="tx1"/>
                </a:solidFill>
                <a:latin typeface="+mn-lt"/>
              </a:rPr>
              <a:t>Program</a:t>
            </a:r>
            <a:r>
              <a:rPr lang="de-DE" b="0" i="0" u="none" strike="noStrike">
                <a:solidFill>
                  <a:schemeClr val="tx1"/>
                </a:solidFill>
                <a:latin typeface="+mn-lt"/>
              </a:rPr>
              <a:t> </a:t>
            </a:r>
            <a:r>
              <a:rPr lang="de-DE" b="0" i="0" u="none" strike="noStrike">
                <a:solidFill>
                  <a:schemeClr val="tx1"/>
                </a:solidFill>
                <a:latin typeface="+mn-lt"/>
              </a:rPr>
              <a:t>Comprehension</a:t>
            </a:r>
            <a:r>
              <a:rPr lang="de-DE" b="0" i="0" u="none" strike="noStrike">
                <a:solidFill>
                  <a:schemeClr val="tx1"/>
                </a:solidFill>
                <a:latin typeface="+mn-lt"/>
              </a:rPr>
              <a:t>. 2009 IEEE 17th International Conference on </a:t>
            </a:r>
            <a:r>
              <a:rPr lang="de-DE" b="0" i="0" u="none" strike="noStrike">
                <a:solidFill>
                  <a:schemeClr val="tx1"/>
                </a:solidFill>
                <a:latin typeface="+mn-lt"/>
              </a:rPr>
              <a:t>Program</a:t>
            </a:r>
            <a:r>
              <a:rPr lang="de-DE" b="0" i="0" u="none" strike="noStrike">
                <a:solidFill>
                  <a:schemeClr val="tx1"/>
                </a:solidFill>
                <a:latin typeface="+mn-lt"/>
              </a:rPr>
              <a:t> </a:t>
            </a:r>
            <a:r>
              <a:rPr lang="de-DE" b="0" i="0" u="none" strike="noStrike">
                <a:solidFill>
                  <a:schemeClr val="tx1"/>
                </a:solidFill>
                <a:latin typeface="+mn-lt"/>
              </a:rPr>
              <a:t>Comprehension</a:t>
            </a:r>
            <a:r>
              <a:rPr lang="de-DE" b="0" i="0" u="none" strike="noStrike">
                <a:solidFill>
                  <a:schemeClr val="tx1"/>
                </a:solidFill>
                <a:latin typeface="+mn-lt"/>
              </a:rPr>
              <a:t> (ICPC). Vancouver, BC, Canada, 17.05.2009 - 19.05.2009: IEEE, S. 293–294.</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noAutofit/>
          </a:bodyPr>
          <a:lstStyle/>
          <a:p>
            <a:pPr marL="0" marR="0" indent="0" algn="l">
              <a:spcBef>
                <a:spcPts val="500"/>
              </a:spcBef>
              <a:spcAft>
                <a:spcPts val="600"/>
              </a:spcAft>
              <a:buNone/>
              <a:defRPr/>
            </a:pPr>
            <a:r>
              <a:rPr lang="de-DE" b="0" i="0" u="none" strike="noStrike">
                <a:solidFill>
                  <a:schemeClr val="tx1"/>
                </a:solidFill>
                <a:latin typeface="+mn-lt"/>
              </a:rPr>
              <a:t>Stefik</a:t>
            </a:r>
            <a:r>
              <a:rPr lang="de-DE" b="0" i="0" u="none" strike="noStrike">
                <a:solidFill>
                  <a:schemeClr val="tx1"/>
                </a:solidFill>
                <a:latin typeface="+mn-lt"/>
              </a:rPr>
              <a:t>, Andreas M.; Hundhausen, Christopher; Smith, Derrick (2011): On </a:t>
            </a:r>
            <a:r>
              <a:rPr lang="de-DE" b="0" i="0" u="none" strike="noStrike">
                <a:solidFill>
                  <a:schemeClr val="tx1"/>
                </a:solidFill>
                <a:latin typeface="+mn-lt"/>
              </a:rPr>
              <a:t>the</a:t>
            </a:r>
            <a:r>
              <a:rPr lang="de-DE" b="0" i="0" u="none" strike="noStrike">
                <a:solidFill>
                  <a:schemeClr val="tx1"/>
                </a:solidFill>
                <a:latin typeface="+mn-lt"/>
              </a:rPr>
              <a:t> design </a:t>
            </a:r>
            <a:r>
              <a:rPr lang="de-DE" b="0" i="0" u="none" strike="noStrike">
                <a:solidFill>
                  <a:schemeClr val="tx1"/>
                </a:solidFill>
                <a:latin typeface="+mn-lt"/>
              </a:rPr>
              <a:t>of</a:t>
            </a:r>
            <a:r>
              <a:rPr lang="de-DE" b="0" i="0" u="none" strike="noStrike">
                <a:solidFill>
                  <a:schemeClr val="tx1"/>
                </a:solidFill>
                <a:latin typeface="+mn-lt"/>
              </a:rPr>
              <a:t> an </a:t>
            </a:r>
            <a:r>
              <a:rPr lang="de-DE" b="0" i="0" u="none" strike="noStrike">
                <a:solidFill>
                  <a:schemeClr val="tx1"/>
                </a:solidFill>
                <a:latin typeface="+mn-lt"/>
              </a:rPr>
              <a:t>educational</a:t>
            </a:r>
            <a:r>
              <a:rPr lang="de-DE" b="0" i="0" u="none" strike="noStrike">
                <a:solidFill>
                  <a:schemeClr val="tx1"/>
                </a:solidFill>
                <a:latin typeface="+mn-lt"/>
              </a:rPr>
              <a:t> </a:t>
            </a:r>
            <a:r>
              <a:rPr lang="de-DE" b="0" i="0" u="none" strike="noStrike">
                <a:solidFill>
                  <a:schemeClr val="tx1"/>
                </a:solidFill>
                <a:latin typeface="+mn-lt"/>
              </a:rPr>
              <a:t>infrastructure</a:t>
            </a:r>
            <a:r>
              <a:rPr lang="de-DE" b="0" i="0" u="none" strike="noStrike">
                <a:solidFill>
                  <a:schemeClr val="tx1"/>
                </a:solidFill>
                <a:latin typeface="+mn-lt"/>
              </a:rPr>
              <a:t> </a:t>
            </a:r>
            <a:r>
              <a:rPr lang="de-DE" b="0" i="0" u="none" strike="noStrike">
                <a:solidFill>
                  <a:schemeClr val="tx1"/>
                </a:solidFill>
                <a:latin typeface="+mn-lt"/>
              </a:rPr>
              <a:t>for</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blind and </a:t>
            </a:r>
            <a:r>
              <a:rPr lang="de-DE" b="0" i="0" u="none" strike="noStrike">
                <a:solidFill>
                  <a:schemeClr val="tx1"/>
                </a:solidFill>
                <a:latin typeface="+mn-lt"/>
              </a:rPr>
              <a:t>visually</a:t>
            </a:r>
            <a:r>
              <a:rPr lang="de-DE" b="0" i="0" u="none" strike="noStrike">
                <a:solidFill>
                  <a:schemeClr val="tx1"/>
                </a:solidFill>
                <a:latin typeface="+mn-lt"/>
              </a:rPr>
              <a:t> </a:t>
            </a:r>
            <a:r>
              <a:rPr lang="de-DE" b="0" i="0" u="none" strike="noStrike">
                <a:solidFill>
                  <a:schemeClr val="tx1"/>
                </a:solidFill>
                <a:latin typeface="+mn-lt"/>
              </a:rPr>
              <a:t>impaired</a:t>
            </a:r>
            <a:r>
              <a:rPr lang="de-DE" b="0" i="0" u="none" strike="noStrike">
                <a:solidFill>
                  <a:schemeClr val="tx1"/>
                </a:solidFill>
                <a:latin typeface="+mn-lt"/>
              </a:rPr>
              <a:t> in </a:t>
            </a:r>
            <a:r>
              <a:rPr lang="de-DE" b="0" i="0" u="none" strike="noStrike">
                <a:solidFill>
                  <a:schemeClr val="tx1"/>
                </a:solidFill>
                <a:latin typeface="+mn-lt"/>
              </a:rPr>
              <a:t>computer</a:t>
            </a:r>
            <a:r>
              <a:rPr lang="de-DE" b="0" i="0" u="none" strike="noStrike">
                <a:solidFill>
                  <a:schemeClr val="tx1"/>
                </a:solidFill>
                <a:latin typeface="+mn-lt"/>
              </a:rPr>
              <a:t> </a:t>
            </a:r>
            <a:r>
              <a:rPr lang="de-DE" b="0" i="0" u="none" strike="noStrike">
                <a:solidFill>
                  <a:schemeClr val="tx1"/>
                </a:solidFill>
                <a:latin typeface="+mn-lt"/>
              </a:rPr>
              <a:t>science</a:t>
            </a:r>
            <a:r>
              <a:rPr lang="de-DE" b="0" i="0" u="none" strike="noStrike">
                <a:solidFill>
                  <a:schemeClr val="tx1"/>
                </a:solidFill>
                <a:latin typeface="+mn-lt"/>
              </a:rPr>
              <a:t>. In: Thomas J. Cortina, Ellen L. Walker, Laurie Smith King und David R. </a:t>
            </a:r>
            <a:r>
              <a:rPr lang="de-DE" b="0" i="0" u="none" strike="noStrike">
                <a:solidFill>
                  <a:schemeClr val="tx1"/>
                </a:solidFill>
                <a:latin typeface="+mn-lt"/>
              </a:rPr>
              <a:t>Musicant</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42nd ACM </a:t>
            </a:r>
            <a:r>
              <a:rPr lang="de-DE" b="0" i="0" u="none" strike="noStrike">
                <a:solidFill>
                  <a:schemeClr val="tx1"/>
                </a:solidFill>
                <a:latin typeface="+mn-lt"/>
              </a:rPr>
              <a:t>technical</a:t>
            </a:r>
            <a:r>
              <a:rPr lang="de-DE" b="0" i="0" u="none" strike="noStrike">
                <a:solidFill>
                  <a:schemeClr val="tx1"/>
                </a:solidFill>
                <a:latin typeface="+mn-lt"/>
              </a:rPr>
              <a:t> </a:t>
            </a:r>
            <a:r>
              <a:rPr lang="de-DE" b="0" i="0" u="none" strike="noStrike">
                <a:solidFill>
                  <a:schemeClr val="tx1"/>
                </a:solidFill>
                <a:latin typeface="+mn-lt"/>
              </a:rPr>
              <a:t>symposium</a:t>
            </a:r>
            <a:r>
              <a:rPr lang="de-DE" b="0" i="0" u="none" strike="noStrike">
                <a:solidFill>
                  <a:schemeClr val="tx1"/>
                </a:solidFill>
                <a:latin typeface="+mn-lt"/>
              </a:rPr>
              <a:t> on Computer </a:t>
            </a:r>
            <a:r>
              <a:rPr lang="de-DE" b="0" i="0" u="none" strike="noStrike">
                <a:solidFill>
                  <a:schemeClr val="tx1"/>
                </a:solidFill>
                <a:latin typeface="+mn-lt"/>
              </a:rPr>
              <a:t>science</a:t>
            </a:r>
            <a:r>
              <a:rPr lang="de-DE" b="0" i="0" u="none" strike="noStrike">
                <a:solidFill>
                  <a:schemeClr val="tx1"/>
                </a:solidFill>
                <a:latin typeface="+mn-lt"/>
              </a:rPr>
              <a:t> </a:t>
            </a:r>
            <a:r>
              <a:rPr lang="de-DE" b="0" i="0" u="none" strike="noStrike">
                <a:solidFill>
                  <a:schemeClr val="tx1"/>
                </a:solidFill>
                <a:latin typeface="+mn-lt"/>
              </a:rPr>
              <a:t>education</a:t>
            </a:r>
            <a:r>
              <a:rPr lang="de-DE" b="0" i="0" u="none" strike="noStrike">
                <a:solidFill>
                  <a:schemeClr val="tx1"/>
                </a:solidFill>
                <a:latin typeface="+mn-lt"/>
              </a:rPr>
              <a:t> - SIGCSE '11. </a:t>
            </a:r>
            <a:r>
              <a:rPr lang="de-DE" b="0" i="0" u="none" strike="noStrike">
                <a:solidFill>
                  <a:schemeClr val="tx1"/>
                </a:solidFill>
                <a:latin typeface="+mn-lt"/>
              </a:rPr>
              <a:t>the</a:t>
            </a:r>
            <a:r>
              <a:rPr lang="de-DE" b="0" i="0" u="none" strike="noStrike">
                <a:solidFill>
                  <a:schemeClr val="tx1"/>
                </a:solidFill>
                <a:latin typeface="+mn-lt"/>
              </a:rPr>
              <a:t> 42nd ACM </a:t>
            </a:r>
            <a:r>
              <a:rPr lang="de-DE" b="0" i="0" u="none" strike="noStrike">
                <a:solidFill>
                  <a:schemeClr val="tx1"/>
                </a:solidFill>
                <a:latin typeface="+mn-lt"/>
              </a:rPr>
              <a:t>technical</a:t>
            </a:r>
            <a:r>
              <a:rPr lang="de-DE" b="0" i="0" u="none" strike="noStrike">
                <a:solidFill>
                  <a:schemeClr val="tx1"/>
                </a:solidFill>
                <a:latin typeface="+mn-lt"/>
              </a:rPr>
              <a:t> </a:t>
            </a:r>
            <a:r>
              <a:rPr lang="de-DE" b="0" i="0" u="none" strike="noStrike">
                <a:solidFill>
                  <a:schemeClr val="tx1"/>
                </a:solidFill>
                <a:latin typeface="+mn-lt"/>
              </a:rPr>
              <a:t>symposium</a:t>
            </a:r>
            <a:r>
              <a:rPr lang="de-DE" b="0" i="0" u="none" strike="noStrike">
                <a:solidFill>
                  <a:schemeClr val="tx1"/>
                </a:solidFill>
                <a:latin typeface="+mn-lt"/>
              </a:rPr>
              <a:t>. Dallas, TX, USA, 09.03.2011 - 12.03.2011. New York, New York, USA: ACM Press, S. 571–576.</a:t>
            </a:r>
            <a:endParaRPr/>
          </a:p>
          <a:p>
            <a:pPr marL="0" marR="0" indent="0" algn="l">
              <a:spcBef>
                <a:spcPts val="500"/>
              </a:spcBef>
              <a:spcAft>
                <a:spcPts val="600"/>
              </a:spcAft>
              <a:buNone/>
              <a:defRPr/>
            </a:pPr>
            <a:r>
              <a:rPr lang="de-DE" b="0" i="0" u="none" strike="noStrike">
                <a:solidFill>
                  <a:schemeClr val="tx1"/>
                </a:solidFill>
                <a:latin typeface="+mn-lt"/>
              </a:rPr>
              <a:t>Stefik</a:t>
            </a:r>
            <a:r>
              <a:rPr lang="de-DE" b="0" i="0" u="none" strike="noStrike">
                <a:solidFill>
                  <a:schemeClr val="tx1"/>
                </a:solidFill>
                <a:latin typeface="+mn-lt"/>
              </a:rPr>
              <a:t>, Andreas; Ladner, Richard (2017): The Quorum </a:t>
            </a:r>
            <a:r>
              <a:rPr lang="de-DE" b="0" i="0" u="none" strike="noStrike">
                <a:solidFill>
                  <a:schemeClr val="tx1"/>
                </a:solidFill>
                <a:latin typeface="+mn-lt"/>
              </a:rPr>
              <a:t>Programming</a:t>
            </a:r>
            <a:r>
              <a:rPr lang="de-DE" b="0" i="0" u="none" strike="noStrike">
                <a:solidFill>
                  <a:schemeClr val="tx1"/>
                </a:solidFill>
                <a:latin typeface="+mn-lt"/>
              </a:rPr>
              <a:t> Language (Abstract </a:t>
            </a:r>
            <a:r>
              <a:rPr lang="de-DE" b="0" i="0" u="none" strike="noStrike">
                <a:solidFill>
                  <a:schemeClr val="tx1"/>
                </a:solidFill>
                <a:latin typeface="+mn-lt"/>
              </a:rPr>
              <a:t>Only</a:t>
            </a:r>
            <a:r>
              <a:rPr lang="de-DE" b="0" i="0" u="none" strike="noStrike">
                <a:solidFill>
                  <a:schemeClr val="tx1"/>
                </a:solidFill>
                <a:latin typeface="+mn-lt"/>
              </a:rPr>
              <a:t>). In: Michael E. Caspersen, Stephen H. Edwards, Tiffany Barnes und Daniel D. Garcia (</a:t>
            </a:r>
            <a:r>
              <a:rPr lang="de-DE" b="0" i="0" u="none" strike="noStrike">
                <a:solidFill>
                  <a:schemeClr val="tx1"/>
                </a:solidFill>
                <a:latin typeface="+mn-lt"/>
              </a:rPr>
              <a:t>Hg</a:t>
            </a:r>
            <a:r>
              <a:rPr lang="de-DE" b="0" i="0" u="none" strike="noStrike">
                <a:solidFill>
                  <a:schemeClr val="tx1"/>
                </a:solidFill>
                <a:latin typeface="+mn-lt"/>
              </a:rPr>
              <a:t>.): Proceedings </a:t>
            </a:r>
            <a:r>
              <a:rPr lang="de-DE" b="0" i="0" u="none" strike="noStrike">
                <a:solidFill>
                  <a:schemeClr val="tx1"/>
                </a:solidFill>
                <a:latin typeface="+mn-lt"/>
              </a:rPr>
              <a:t>of</a:t>
            </a:r>
            <a:r>
              <a:rPr lang="de-DE" b="0" i="0" u="none" strike="noStrike">
                <a:solidFill>
                  <a:schemeClr val="tx1"/>
                </a:solidFill>
                <a:latin typeface="+mn-lt"/>
              </a:rPr>
              <a:t> </a:t>
            </a:r>
            <a:r>
              <a:rPr lang="de-DE" b="0" i="0" u="none" strike="noStrike">
                <a:solidFill>
                  <a:schemeClr val="tx1"/>
                </a:solidFill>
                <a:latin typeface="+mn-lt"/>
              </a:rPr>
              <a:t>the</a:t>
            </a:r>
            <a:r>
              <a:rPr lang="de-DE" b="0" i="0" u="none" strike="noStrike">
                <a:solidFill>
                  <a:schemeClr val="tx1"/>
                </a:solidFill>
                <a:latin typeface="+mn-lt"/>
              </a:rPr>
              <a:t> 2017 ACM SIGCSE Technical Symposium on Computer Science Education. SIGCSE '17: The 48th ACM Technical Symposium on Computer Science Education. Seattle Washington USA, 08 03 2017 11 03 2017. New York, NY, USA: ACM, S. 641.</a:t>
            </a:r>
            <a:endParaRPr/>
          </a:p>
          <a:p>
            <a:pPr marL="0" indent="0">
              <a:spcBef>
                <a:spcPts val="500"/>
              </a:spcBef>
              <a:spcAft>
                <a:spcPts val="600"/>
              </a:spcAft>
              <a:buNone/>
              <a:defRPr/>
            </a:pPr>
            <a:r>
              <a:rPr lang="de-DE" b="0" i="0" u="none" strike="noStrike">
                <a:solidFill>
                  <a:schemeClr val="tx1"/>
                </a:solidFill>
                <a:latin typeface="+mn-lt"/>
              </a:rPr>
              <a:t>Strecker, Kerstin (2022): Beispiel zur Binnendifferenzierung in heterogenen Lerngruppen durch Variation der Aufgabenstellung. In: Marco Thomas und Michael </a:t>
            </a:r>
            <a:r>
              <a:rPr lang="de-DE" b="0" i="0" u="none" strike="noStrike">
                <a:solidFill>
                  <a:schemeClr val="tx1"/>
                </a:solidFill>
                <a:latin typeface="+mn-lt"/>
              </a:rPr>
              <a:t>Weigend</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Inklusion mit Informatik. 10. Münsteraner Workshop zur Schulinformatik. Universität Münster, S. 57–66.</a:t>
            </a:r>
            <a:endParaRPr/>
          </a:p>
          <a:p>
            <a:pPr marL="0" marR="0" indent="0" algn="l">
              <a:spcBef>
                <a:spcPts val="500"/>
              </a:spcBef>
              <a:spcAft>
                <a:spcPts val="600"/>
              </a:spcAft>
              <a:buNone/>
              <a:defRPr/>
            </a:pPr>
            <a:r>
              <a:rPr lang="en-US" b="0" i="0" u="none" strike="noStrike">
                <a:solidFill>
                  <a:schemeClr val="tx1"/>
                </a:solidFill>
                <a:latin typeface="+mn-lt"/>
              </a:rPr>
              <a:t>Sullivan, Amanda; Bers, Marina </a:t>
            </a:r>
            <a:r>
              <a:rPr lang="en-US" b="0" i="0" u="none" strike="noStrike">
                <a:solidFill>
                  <a:schemeClr val="tx1"/>
                </a:solidFill>
                <a:latin typeface="+mn-lt"/>
              </a:rPr>
              <a:t>Umaschi</a:t>
            </a:r>
            <a:r>
              <a:rPr lang="en-US" b="0" i="0" u="none" strike="noStrike">
                <a:solidFill>
                  <a:schemeClr val="tx1"/>
                </a:solidFill>
                <a:latin typeface="+mn-lt"/>
              </a:rPr>
              <a:t> (2019): Investigating the use of robotics to increase girls’ interest in engineering during early elementary school. In: </a:t>
            </a:r>
            <a:r>
              <a:rPr lang="en-US" b="0" i="1" u="none" strike="noStrike">
                <a:solidFill>
                  <a:schemeClr val="tx1"/>
                </a:solidFill>
                <a:latin typeface="+mn-lt"/>
              </a:rPr>
              <a:t>Int J Technol Des Educ </a:t>
            </a:r>
            <a:r>
              <a:rPr lang="en-US" b="0" i="0" u="none" strike="noStrike">
                <a:solidFill>
                  <a:schemeClr val="tx1"/>
                </a:solidFill>
                <a:latin typeface="+mn-lt"/>
              </a:rPr>
              <a:t>29 (5), S. 1033–1051. DOI: 10.1007/s10798-018-9483-y.</a:t>
            </a:r>
            <a:endParaRPr/>
          </a:p>
          <a:p>
            <a:pPr marL="0" marR="0" indent="0" algn="l">
              <a:spcBef>
                <a:spcPts val="500"/>
              </a:spcBef>
              <a:spcAft>
                <a:spcPts val="600"/>
              </a:spcAft>
              <a:buNone/>
              <a:defRPr/>
            </a:pPr>
            <a:r>
              <a:rPr lang="de-DE" b="0" i="0" u="none" strike="noStrike">
                <a:solidFill>
                  <a:schemeClr val="tx1"/>
                </a:solidFill>
                <a:latin typeface="+mn-lt"/>
              </a:rPr>
              <a:t>Textor, Annette (2018): Einführung in die Inklusionspädagogik. Stuttgart, Deutschland: </a:t>
            </a:r>
            <a:r>
              <a:rPr lang="de-DE" b="0" i="0" u="none" strike="noStrike">
                <a:solidFill>
                  <a:schemeClr val="tx1"/>
                </a:solidFill>
                <a:latin typeface="+mn-lt"/>
              </a:rPr>
              <a:t>utb</a:t>
            </a:r>
            <a:r>
              <a:rPr lang="de-DE" b="0" i="0" u="none" strike="noStrike">
                <a:solidFill>
                  <a:schemeClr val="tx1"/>
                </a:solidFill>
                <a:latin typeface="+mn-lt"/>
              </a:rPr>
              <a:t> GmbH.</a:t>
            </a:r>
            <a:endParaRPr/>
          </a:p>
          <a:p>
            <a:pPr marL="0" indent="0">
              <a:spcBef>
                <a:spcPts val="500"/>
              </a:spcBef>
              <a:spcAft>
                <a:spcPts val="600"/>
              </a:spcAft>
              <a:buNone/>
              <a:defRPr/>
            </a:pPr>
            <a:r>
              <a:rPr lang="de-DE">
                <a:solidFill>
                  <a:schemeClr val="tx1"/>
                </a:solidFill>
                <a:latin typeface="+mn-lt"/>
              </a:rPr>
              <a:t>Traxler</a:t>
            </a:r>
            <a:r>
              <a:rPr lang="de-DE">
                <a:solidFill>
                  <a:schemeClr val="tx1"/>
                </a:solidFill>
                <a:latin typeface="+mn-lt"/>
              </a:rPr>
              <a:t>, Hans (1985): Chancengleichheit. In: Michael </a:t>
            </a:r>
            <a:r>
              <a:rPr lang="de-DE">
                <a:solidFill>
                  <a:schemeClr val="tx1"/>
                </a:solidFill>
                <a:latin typeface="+mn-lt"/>
              </a:rPr>
              <a:t>Klant</a:t>
            </a:r>
            <a:r>
              <a:rPr lang="de-DE">
                <a:solidFill>
                  <a:schemeClr val="tx1"/>
                </a:solidFill>
                <a:latin typeface="+mn-lt"/>
              </a:rPr>
              <a:t> (</a:t>
            </a:r>
            <a:r>
              <a:rPr lang="de-DE">
                <a:solidFill>
                  <a:schemeClr val="tx1"/>
                </a:solidFill>
                <a:latin typeface="+mn-lt"/>
              </a:rPr>
              <a:t>Hg</a:t>
            </a:r>
            <a:r>
              <a:rPr lang="de-DE">
                <a:solidFill>
                  <a:schemeClr val="tx1"/>
                </a:solidFill>
                <a:latin typeface="+mn-lt"/>
              </a:rPr>
              <a:t>.): Schulspott. Karikaturen aus 2500 Jahren Pädagogik. 3. Aufl. Hannover: Fackelträger-Verlag.</a:t>
            </a:r>
            <a:endParaRPr lang="de-DE" b="0" i="0" u="none" strike="noStrike">
              <a:solidFill>
                <a:schemeClr val="tx1"/>
              </a:solidFill>
              <a:latin typeface="+mn-lt"/>
            </a:endParaRPr>
          </a:p>
          <a:p>
            <a:pPr marL="0" marR="0" indent="0" algn="l">
              <a:spcBef>
                <a:spcPts val="500"/>
              </a:spcBef>
              <a:spcAft>
                <a:spcPts val="600"/>
              </a:spcAft>
              <a:buNone/>
              <a:defRPr/>
            </a:pPr>
            <a:r>
              <a:rPr lang="de-DE" b="0" i="0" u="none" strike="noStrike">
                <a:solidFill>
                  <a:schemeClr val="tx1"/>
                </a:solidFill>
                <a:latin typeface="+mn-lt"/>
              </a:rPr>
              <a:t>UNESCO (1994): Die Salamanca Erklärung und der Aktionsrahmen zur Pädagogik für besondere Bedürfnisse. angenommen von der Weltkonferenz "Pädagogik für besondere Bedürfnisse: Zugang und Qualität". Spanien. Online verfügbar unter https://www.unesco.de/sites/default/files/2018-03/1994_salamanca-erklaerung.pdf.</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Literaturverzeichnis</a:t>
            </a:r>
            <a:endParaRPr/>
          </a:p>
        </p:txBody>
      </p:sp>
      <p:sp>
        <p:nvSpPr>
          <p:cNvPr id="3" name="Textplatzhalter 2"/>
          <p:cNvSpPr>
            <a:spLocks noGrp="1"/>
          </p:cNvSpPr>
          <p:nvPr>
            <p:ph type="body" sz="quarter" idx="10"/>
          </p:nvPr>
        </p:nvSpPr>
        <p:spPr bwMode="auto"/>
        <p:txBody>
          <a:bodyPr/>
          <a:lstStyle/>
          <a:p>
            <a:pPr marL="0" indent="0">
              <a:spcBef>
                <a:spcPts val="500"/>
              </a:spcBef>
              <a:spcAft>
                <a:spcPts val="500"/>
              </a:spcAft>
              <a:buNone/>
              <a:defRPr/>
            </a:pPr>
            <a:r>
              <a:rPr lang="en-US" b="0" i="0" u="none" strike="noStrike">
                <a:solidFill>
                  <a:schemeClr val="tx1"/>
                </a:solidFill>
                <a:latin typeface="+mn-lt"/>
              </a:rPr>
              <a:t>United Nations Development </a:t>
            </a:r>
            <a:r>
              <a:rPr lang="en-US" b="0" i="0" u="none" strike="noStrike">
                <a:solidFill>
                  <a:schemeClr val="tx1"/>
                </a:solidFill>
                <a:latin typeface="+mn-lt"/>
              </a:rPr>
              <a:t>Programme</a:t>
            </a:r>
            <a:r>
              <a:rPr lang="en-US" b="0" i="0" u="none" strike="noStrike">
                <a:solidFill>
                  <a:schemeClr val="tx1"/>
                </a:solidFill>
                <a:latin typeface="+mn-lt"/>
              </a:rPr>
              <a:t>; United Nations Children's Fund; World Bank (Hg.) (1990): Meeting basic learning needs: a vision for the 1990s; background document. World Conference on Education for All - Meeting Basic Learning Needs. Jomtien, Thailand.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https://unesdoc.unesco.org/ark:/48223/pf0000097552.</a:t>
            </a:r>
            <a:endParaRPr lang="de-DE" b="0" i="0" u="none" strike="noStrike">
              <a:solidFill>
                <a:schemeClr val="tx1"/>
              </a:solidFill>
              <a:latin typeface="+mn-lt"/>
            </a:endParaRPr>
          </a:p>
          <a:p>
            <a:pPr marL="0" marR="0" indent="0" algn="l">
              <a:spcBef>
                <a:spcPts val="500"/>
              </a:spcBef>
              <a:spcAft>
                <a:spcPts val="500"/>
              </a:spcAft>
              <a:buNone/>
              <a:defRPr/>
            </a:pPr>
            <a:r>
              <a:rPr lang="de-DE" b="0" i="0" u="none" strike="noStrike">
                <a:solidFill>
                  <a:schemeClr val="tx1"/>
                </a:solidFill>
                <a:latin typeface="+mn-lt"/>
              </a:rPr>
              <a:t>Utreras</a:t>
            </a:r>
            <a:r>
              <a:rPr lang="de-DE" b="0" i="0" u="none" strike="noStrike">
                <a:solidFill>
                  <a:schemeClr val="tx1"/>
                </a:solidFill>
                <a:latin typeface="+mn-lt"/>
              </a:rPr>
              <a:t>, Emmanuel; </a:t>
            </a:r>
            <a:r>
              <a:rPr lang="de-DE" b="0" i="0" u="none" strike="noStrike">
                <a:solidFill>
                  <a:schemeClr val="tx1"/>
                </a:solidFill>
                <a:latin typeface="+mn-lt"/>
              </a:rPr>
              <a:t>Pontelli</a:t>
            </a:r>
            <a:r>
              <a:rPr lang="de-DE" b="0" i="0" u="none" strike="noStrike">
                <a:solidFill>
                  <a:schemeClr val="tx1"/>
                </a:solidFill>
                <a:latin typeface="+mn-lt"/>
              </a:rPr>
              <a:t>, Enrico (2020): </a:t>
            </a:r>
            <a:r>
              <a:rPr lang="de-DE" b="0" i="0" u="none" strike="noStrike">
                <a:solidFill>
                  <a:schemeClr val="tx1"/>
                </a:solidFill>
                <a:latin typeface="+mn-lt"/>
              </a:rPr>
              <a:t>Accessibility</a:t>
            </a:r>
            <a:r>
              <a:rPr lang="de-DE" b="0" i="0" u="none" strike="noStrike">
                <a:solidFill>
                  <a:schemeClr val="tx1"/>
                </a:solidFill>
                <a:latin typeface="+mn-lt"/>
              </a:rPr>
              <a:t> </a:t>
            </a:r>
            <a:r>
              <a:rPr lang="de-DE" b="0" i="0" u="none" strike="noStrike">
                <a:solidFill>
                  <a:schemeClr val="tx1"/>
                </a:solidFill>
                <a:latin typeface="+mn-lt"/>
              </a:rPr>
              <a:t>of</a:t>
            </a:r>
            <a:r>
              <a:rPr lang="de-DE" b="0" i="0" u="none" strike="noStrike">
                <a:solidFill>
                  <a:schemeClr val="tx1"/>
                </a:solidFill>
                <a:latin typeface="+mn-lt"/>
              </a:rPr>
              <a:t> Block-</a:t>
            </a:r>
            <a:r>
              <a:rPr lang="de-DE" b="0" i="0" u="none" strike="noStrike">
                <a:solidFill>
                  <a:schemeClr val="tx1"/>
                </a:solidFill>
                <a:latin typeface="+mn-lt"/>
              </a:rPr>
              <a:t>Based</a:t>
            </a:r>
            <a:r>
              <a:rPr lang="de-DE" b="0" i="0" u="none" strike="noStrike">
                <a:solidFill>
                  <a:schemeClr val="tx1"/>
                </a:solidFill>
                <a:latin typeface="+mn-lt"/>
              </a:rPr>
              <a:t> </a:t>
            </a:r>
            <a:r>
              <a:rPr lang="de-DE" b="0" i="0" u="none" strike="noStrike">
                <a:solidFill>
                  <a:schemeClr val="tx1"/>
                </a:solidFill>
                <a:latin typeface="+mn-lt"/>
              </a:rPr>
              <a:t>Introductory</a:t>
            </a:r>
            <a:r>
              <a:rPr lang="de-DE" b="0" i="0" u="none" strike="noStrike">
                <a:solidFill>
                  <a:schemeClr val="tx1"/>
                </a:solidFill>
                <a:latin typeface="+mn-lt"/>
              </a:rPr>
              <a:t> </a:t>
            </a:r>
            <a:r>
              <a:rPr lang="de-DE" b="0" i="0" u="none" strike="noStrike">
                <a:solidFill>
                  <a:schemeClr val="tx1"/>
                </a:solidFill>
                <a:latin typeface="+mn-lt"/>
              </a:rPr>
              <a:t>Programming</a:t>
            </a:r>
            <a:r>
              <a:rPr lang="de-DE" b="0" i="0" u="none" strike="noStrike">
                <a:solidFill>
                  <a:schemeClr val="tx1"/>
                </a:solidFill>
                <a:latin typeface="+mn-lt"/>
              </a:rPr>
              <a:t> </a:t>
            </a:r>
            <a:r>
              <a:rPr lang="de-DE" b="0" i="0" u="none" strike="noStrike">
                <a:solidFill>
                  <a:schemeClr val="tx1"/>
                </a:solidFill>
                <a:latin typeface="+mn-lt"/>
              </a:rPr>
              <a:t>Languages</a:t>
            </a:r>
            <a:r>
              <a:rPr lang="de-DE" b="0" i="0" u="none" strike="noStrike">
                <a:solidFill>
                  <a:schemeClr val="tx1"/>
                </a:solidFill>
                <a:latin typeface="+mn-lt"/>
              </a:rPr>
              <a:t> and a Tangible </a:t>
            </a:r>
            <a:r>
              <a:rPr lang="de-DE" b="0" i="0" u="none" strike="noStrike">
                <a:solidFill>
                  <a:schemeClr val="tx1"/>
                </a:solidFill>
                <a:latin typeface="+mn-lt"/>
              </a:rPr>
              <a:t>Programming</a:t>
            </a:r>
            <a:r>
              <a:rPr lang="de-DE" b="0" i="0" u="none" strike="noStrike">
                <a:solidFill>
                  <a:schemeClr val="tx1"/>
                </a:solidFill>
                <a:latin typeface="+mn-lt"/>
              </a:rPr>
              <a:t> Tool Prototype. In: Klaus </a:t>
            </a:r>
            <a:r>
              <a:rPr lang="de-DE" b="0" i="0" u="none" strike="noStrike">
                <a:solidFill>
                  <a:schemeClr val="tx1"/>
                </a:solidFill>
                <a:latin typeface="+mn-lt"/>
              </a:rPr>
              <a:t>Miesenberger</a:t>
            </a:r>
            <a:r>
              <a:rPr lang="de-DE" b="0" i="0" u="none" strike="noStrike">
                <a:solidFill>
                  <a:schemeClr val="tx1"/>
                </a:solidFill>
                <a:latin typeface="+mn-lt"/>
              </a:rPr>
              <a:t>, Roberto </a:t>
            </a:r>
            <a:r>
              <a:rPr lang="de-DE" b="0" i="0" u="none" strike="noStrike">
                <a:solidFill>
                  <a:schemeClr val="tx1"/>
                </a:solidFill>
                <a:latin typeface="+mn-lt"/>
              </a:rPr>
              <a:t>Manduchi</a:t>
            </a:r>
            <a:r>
              <a:rPr lang="de-DE" b="0" i="0" u="none" strike="noStrike">
                <a:solidFill>
                  <a:schemeClr val="tx1"/>
                </a:solidFill>
                <a:latin typeface="+mn-lt"/>
              </a:rPr>
              <a:t>, Mario Covarrubias Rodriguez und Petr </a:t>
            </a:r>
            <a:r>
              <a:rPr lang="de-DE" b="0" i="0" u="none" strike="noStrike">
                <a:solidFill>
                  <a:schemeClr val="tx1"/>
                </a:solidFill>
                <a:latin typeface="+mn-lt"/>
              </a:rPr>
              <a:t>Peňáz</a:t>
            </a:r>
            <a:r>
              <a:rPr lang="de-DE" b="0" i="0" u="none" strike="noStrike">
                <a:solidFill>
                  <a:schemeClr val="tx1"/>
                </a:solidFill>
                <a:latin typeface="+mn-lt"/>
              </a:rPr>
              <a:t> (</a:t>
            </a:r>
            <a:r>
              <a:rPr lang="de-DE" b="0" i="0" u="none" strike="noStrike">
                <a:solidFill>
                  <a:schemeClr val="tx1"/>
                </a:solidFill>
                <a:latin typeface="+mn-lt"/>
              </a:rPr>
              <a:t>Hg</a:t>
            </a:r>
            <a:r>
              <a:rPr lang="de-DE" b="0" i="0" u="none" strike="noStrike">
                <a:solidFill>
                  <a:schemeClr val="tx1"/>
                </a:solidFill>
                <a:latin typeface="+mn-lt"/>
              </a:rPr>
              <a:t>.): Computers </a:t>
            </a:r>
            <a:r>
              <a:rPr lang="de-DE" b="0" i="0" u="none" strike="noStrike">
                <a:solidFill>
                  <a:schemeClr val="tx1"/>
                </a:solidFill>
                <a:latin typeface="+mn-lt"/>
              </a:rPr>
              <a:t>Helping</a:t>
            </a:r>
            <a:r>
              <a:rPr lang="de-DE" b="0" i="0" u="none" strike="noStrike">
                <a:solidFill>
                  <a:schemeClr val="tx1"/>
                </a:solidFill>
                <a:latin typeface="+mn-lt"/>
              </a:rPr>
              <a:t> People </a:t>
            </a:r>
            <a:r>
              <a:rPr lang="de-DE" b="0" i="0" u="none" strike="noStrike">
                <a:solidFill>
                  <a:schemeClr val="tx1"/>
                </a:solidFill>
                <a:latin typeface="+mn-lt"/>
              </a:rPr>
              <a:t>with</a:t>
            </a:r>
            <a:r>
              <a:rPr lang="de-DE" b="0" i="0" u="none" strike="noStrike">
                <a:solidFill>
                  <a:schemeClr val="tx1"/>
                </a:solidFill>
                <a:latin typeface="+mn-lt"/>
              </a:rPr>
              <a:t> Special Needs, Bd. 12376. Cham: Springer International Publishing (</a:t>
            </a:r>
            <a:r>
              <a:rPr lang="de-DE" b="0" i="0" u="none" strike="noStrike">
                <a:solidFill>
                  <a:schemeClr val="tx1"/>
                </a:solidFill>
                <a:latin typeface="+mn-lt"/>
              </a:rPr>
              <a:t>Lecture</a:t>
            </a:r>
            <a:r>
              <a:rPr lang="de-DE" b="0" i="0" u="none" strike="noStrike">
                <a:solidFill>
                  <a:schemeClr val="tx1"/>
                </a:solidFill>
                <a:latin typeface="+mn-lt"/>
              </a:rPr>
              <a:t> Notes in Computer Science), S. 27–34.</a:t>
            </a:r>
            <a:endParaRPr/>
          </a:p>
          <a:p>
            <a:pPr marL="0" marR="0" indent="0" algn="l">
              <a:spcBef>
                <a:spcPts val="500"/>
              </a:spcBef>
              <a:spcAft>
                <a:spcPts val="500"/>
              </a:spcAft>
              <a:buNone/>
              <a:defRPr/>
            </a:pPr>
            <a:r>
              <a:rPr lang="en-US" b="0" i="0" u="none" strike="noStrike">
                <a:solidFill>
                  <a:schemeClr val="tx1"/>
                </a:solidFill>
                <a:latin typeface="+mn-lt"/>
              </a:rPr>
              <a:t>Wagner, Amber (2015): Programming by Voice: A Hands-Free Approach For Motorically Challenged Children. Dissertation. University of Alabama, Alabama. Department of Computer Science. Online </a:t>
            </a:r>
            <a:r>
              <a:rPr lang="en-US" b="0" i="0" u="none" strike="noStrike">
                <a:solidFill>
                  <a:schemeClr val="tx1"/>
                </a:solidFill>
                <a:latin typeface="+mn-lt"/>
              </a:rPr>
              <a:t>verfügbar</a:t>
            </a:r>
            <a:r>
              <a:rPr lang="en-US" b="0" i="0" u="none" strike="noStrike">
                <a:solidFill>
                  <a:schemeClr val="tx1"/>
                </a:solidFill>
                <a:latin typeface="+mn-lt"/>
              </a:rPr>
              <a:t> </a:t>
            </a:r>
            <a:r>
              <a:rPr lang="en-US" b="0" i="0" u="none" strike="noStrike">
                <a:solidFill>
                  <a:schemeClr val="tx1"/>
                </a:solidFill>
                <a:latin typeface="+mn-lt"/>
              </a:rPr>
              <a:t>unter</a:t>
            </a:r>
            <a:r>
              <a:rPr lang="en-US" b="0" i="0" u="none" strike="noStrike">
                <a:solidFill>
                  <a:schemeClr val="tx1"/>
                </a:solidFill>
                <a:latin typeface="+mn-lt"/>
              </a:rPr>
              <a:t> https://ir.ua.edu/handle/123456789/2362.</a:t>
            </a:r>
            <a:endParaRPr/>
          </a:p>
          <a:p>
            <a:pPr marL="0" marR="0" indent="0" algn="l">
              <a:spcBef>
                <a:spcPts val="500"/>
              </a:spcBef>
              <a:spcAft>
                <a:spcPts val="500"/>
              </a:spcAft>
              <a:buNone/>
              <a:defRPr/>
            </a:pPr>
            <a:r>
              <a:rPr lang="de-DE" b="0" i="0" u="none" strike="noStrike">
                <a:solidFill>
                  <a:schemeClr val="tx1"/>
                </a:solidFill>
                <a:latin typeface="+mn-lt"/>
              </a:rPr>
              <a:t>Zendler</a:t>
            </a:r>
            <a:r>
              <a:rPr lang="de-DE" b="0" i="0" u="none" strike="noStrike">
                <a:solidFill>
                  <a:schemeClr val="tx1"/>
                </a:solidFill>
                <a:latin typeface="+mn-lt"/>
              </a:rPr>
              <a:t>, Andreas (2018): Unterrichtsmethoden für den Informatikunterricht. Mit praktischen Beispielen für prozess- und ergebnisorientiertes Lehre. Wiesbaden: Springer Fachmedien Wiesbaden. Online verfügbar unter https://link.springer.com/book/10.1007/978-3-658-20675-8.</a:t>
            </a:r>
            <a:endParaRPr/>
          </a:p>
          <a:p>
            <a:pPr marL="0" indent="0">
              <a:spcBef>
                <a:spcPts val="500"/>
              </a:spcBef>
              <a:spcAft>
                <a:spcPts val="500"/>
              </a:spcAft>
              <a:buNone/>
              <a:defRPr/>
            </a:pPr>
            <a:r>
              <a:rPr lang="en-US" b="0" i="0" u="none" strike="noStrike">
                <a:solidFill>
                  <a:schemeClr val="tx1"/>
                </a:solidFill>
                <a:latin typeface="+mn-lt"/>
              </a:rPr>
              <a:t>Zhang, Ling; Carter, Richard Allen; Basham, James D.; Yang, </a:t>
            </a:r>
            <a:r>
              <a:rPr lang="en-US" b="0" i="0" u="none" strike="noStrike">
                <a:solidFill>
                  <a:schemeClr val="tx1"/>
                </a:solidFill>
                <a:latin typeface="+mn-lt"/>
              </a:rPr>
              <a:t>Sohyun</a:t>
            </a:r>
            <a:r>
              <a:rPr lang="en-US" b="0" i="0" u="none" strike="noStrike">
                <a:solidFill>
                  <a:schemeClr val="tx1"/>
                </a:solidFill>
                <a:latin typeface="+mn-lt"/>
              </a:rPr>
              <a:t> (2022): Integrating instructional designs of personalized learning through the lens of universal design for learning. In: </a:t>
            </a:r>
            <a:r>
              <a:rPr lang="en-US" b="0" i="1" u="none" strike="noStrike">
                <a:solidFill>
                  <a:schemeClr val="tx1"/>
                </a:solidFill>
                <a:latin typeface="+mn-lt"/>
              </a:rPr>
              <a:t>Computer Assisted Learning</a:t>
            </a:r>
            <a:r>
              <a:rPr lang="en-US" b="0" i="0" u="none" strike="noStrike">
                <a:solidFill>
                  <a:schemeClr val="tx1"/>
                </a:solidFill>
                <a:latin typeface="+mn-lt"/>
              </a:rPr>
              <a:t>, S. 1–18. DOI: 10.1111/jcal.12725.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Abgerundetes Rechteck 16"/>
          <p:cNvSpPr/>
          <p:nvPr/>
        </p:nvSpPr>
        <p:spPr bwMode="auto">
          <a:xfrm>
            <a:off x="3752994" y="3042842"/>
            <a:ext cx="4752770" cy="1055608"/>
          </a:xfrm>
          <a:prstGeom prst="roundRect">
            <a:avLst>
              <a:gd name="adj" fmla="val 16667"/>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lgn="just">
              <a:defRPr/>
            </a:pPr>
            <a:r>
              <a:rPr lang="de-DE" sz="1400">
                <a:solidFill>
                  <a:schemeClr val="tx1"/>
                </a:solidFill>
              </a:rPr>
              <a:t>Was verbinden Sie mit dem Thema </a:t>
            </a:r>
            <a:r>
              <a:rPr lang="de-DE" sz="1400" i="1">
                <a:solidFill>
                  <a:schemeClr val="tx1"/>
                </a:solidFill>
              </a:rPr>
              <a:t>Inklusion im Informatikunterricht</a:t>
            </a:r>
            <a:r>
              <a:rPr lang="de-DE" sz="1400">
                <a:solidFill>
                  <a:schemeClr val="tx1"/>
                </a:solidFill>
              </a:rPr>
              <a:t>? Welche Erfahrungen bringen Sie aus Ihrem Kombinationsfach und bzw. oder aus Ihrer Schulzeit mit dem Thema </a:t>
            </a:r>
            <a:r>
              <a:rPr lang="de-DE" sz="1400" i="1">
                <a:solidFill>
                  <a:schemeClr val="tx1"/>
                </a:solidFill>
              </a:rPr>
              <a:t>Inklusion</a:t>
            </a:r>
            <a:r>
              <a:rPr lang="de-DE" sz="1400">
                <a:solidFill>
                  <a:schemeClr val="tx1"/>
                </a:solidFill>
              </a:rPr>
              <a:t> mit?</a:t>
            </a:r>
            <a:endParaRPr/>
          </a:p>
        </p:txBody>
      </p:sp>
      <p:sp>
        <p:nvSpPr>
          <p:cNvPr id="6" name="Textfeld 5"/>
          <p:cNvSpPr txBox="1"/>
          <p:nvPr/>
        </p:nvSpPr>
        <p:spPr bwMode="auto">
          <a:xfrm rot="20503689">
            <a:off x="1039533" y="1191991"/>
            <a:ext cx="1197764" cy="400110"/>
          </a:xfrm>
          <a:prstGeom prst="rect">
            <a:avLst/>
          </a:prstGeom>
          <a:noFill/>
          <a:ln>
            <a:noFill/>
          </a:ln>
        </p:spPr>
        <p:txBody>
          <a:bodyPr wrap="none" rtlCol="0">
            <a:spAutoFit/>
          </a:bodyPr>
          <a:lstStyle/>
          <a:p>
            <a:pPr algn="l">
              <a:spcAft>
                <a:spcPts val="500"/>
              </a:spcAft>
              <a:defRPr/>
            </a:pPr>
            <a:r>
              <a:rPr lang="de-DE" sz="2000"/>
              <a:t>Inklusion</a:t>
            </a:r>
            <a:endParaRPr/>
          </a:p>
        </p:txBody>
      </p:sp>
      <p:sp>
        <p:nvSpPr>
          <p:cNvPr id="7" name="Textfeld 6"/>
          <p:cNvSpPr txBox="1"/>
          <p:nvPr/>
        </p:nvSpPr>
        <p:spPr bwMode="auto">
          <a:xfrm rot="21400934">
            <a:off x="3136260" y="746119"/>
            <a:ext cx="1723549" cy="400110"/>
          </a:xfrm>
          <a:prstGeom prst="rect">
            <a:avLst/>
          </a:prstGeom>
          <a:noFill/>
          <a:ln>
            <a:noFill/>
          </a:ln>
        </p:spPr>
        <p:txBody>
          <a:bodyPr wrap="none" rtlCol="0">
            <a:spAutoFit/>
          </a:bodyPr>
          <a:lstStyle/>
          <a:p>
            <a:pPr algn="l">
              <a:spcAft>
                <a:spcPts val="500"/>
              </a:spcAft>
              <a:defRPr/>
            </a:pPr>
            <a:r>
              <a:rPr lang="de-DE" sz="2000"/>
              <a:t>Heterogenität</a:t>
            </a:r>
            <a:endParaRPr/>
          </a:p>
        </p:txBody>
      </p:sp>
      <p:sp>
        <p:nvSpPr>
          <p:cNvPr id="8" name="Textfeld 7"/>
          <p:cNvSpPr txBox="1"/>
          <p:nvPr/>
        </p:nvSpPr>
        <p:spPr bwMode="auto">
          <a:xfrm rot="20878792">
            <a:off x="1827549" y="1755193"/>
            <a:ext cx="1640193" cy="400110"/>
          </a:xfrm>
          <a:prstGeom prst="rect">
            <a:avLst/>
          </a:prstGeom>
          <a:noFill/>
          <a:ln>
            <a:noFill/>
          </a:ln>
        </p:spPr>
        <p:txBody>
          <a:bodyPr wrap="none" rtlCol="0">
            <a:spAutoFit/>
          </a:bodyPr>
          <a:lstStyle/>
          <a:p>
            <a:pPr algn="l">
              <a:spcAft>
                <a:spcPts val="500"/>
              </a:spcAft>
              <a:defRPr/>
            </a:pPr>
            <a:r>
              <a:rPr lang="de-DE" sz="2000"/>
              <a:t>Behinderung</a:t>
            </a:r>
            <a:endParaRPr/>
          </a:p>
        </p:txBody>
      </p:sp>
      <p:sp>
        <p:nvSpPr>
          <p:cNvPr id="9" name="Textfeld 8"/>
          <p:cNvSpPr txBox="1"/>
          <p:nvPr/>
        </p:nvSpPr>
        <p:spPr bwMode="auto">
          <a:xfrm>
            <a:off x="4986173" y="1437304"/>
            <a:ext cx="951094" cy="400110"/>
          </a:xfrm>
          <a:prstGeom prst="rect">
            <a:avLst/>
          </a:prstGeom>
          <a:noFill/>
          <a:ln>
            <a:noFill/>
          </a:ln>
        </p:spPr>
        <p:txBody>
          <a:bodyPr wrap="none" rtlCol="0">
            <a:spAutoFit/>
          </a:bodyPr>
          <a:lstStyle/>
          <a:p>
            <a:pPr algn="l">
              <a:spcAft>
                <a:spcPts val="500"/>
              </a:spcAft>
              <a:defRPr/>
            </a:pPr>
            <a:r>
              <a:rPr lang="de-DE" sz="2000"/>
              <a:t>Vielfalt</a:t>
            </a:r>
            <a:endParaRPr/>
          </a:p>
        </p:txBody>
      </p:sp>
      <p:sp>
        <p:nvSpPr>
          <p:cNvPr id="10" name="Textfeld 9"/>
          <p:cNvSpPr txBox="1"/>
          <p:nvPr/>
        </p:nvSpPr>
        <p:spPr bwMode="auto">
          <a:xfrm rot="519261">
            <a:off x="6572428" y="775052"/>
            <a:ext cx="1919308" cy="400110"/>
          </a:xfrm>
          <a:prstGeom prst="rect">
            <a:avLst/>
          </a:prstGeom>
          <a:noFill/>
          <a:ln>
            <a:noFill/>
          </a:ln>
        </p:spPr>
        <p:txBody>
          <a:bodyPr wrap="none" rtlCol="0">
            <a:spAutoFit/>
          </a:bodyPr>
          <a:lstStyle/>
          <a:p>
            <a:pPr algn="l">
              <a:spcAft>
                <a:spcPts val="500"/>
              </a:spcAft>
              <a:defRPr/>
            </a:pPr>
            <a:r>
              <a:rPr lang="de-DE" sz="2000"/>
              <a:t>Differenzierung</a:t>
            </a:r>
            <a:endParaRPr/>
          </a:p>
        </p:txBody>
      </p:sp>
      <p:sp>
        <p:nvSpPr>
          <p:cNvPr id="11" name="Textfeld 10"/>
          <p:cNvSpPr txBox="1"/>
          <p:nvPr/>
        </p:nvSpPr>
        <p:spPr bwMode="auto">
          <a:xfrm rot="1148153">
            <a:off x="9631752" y="1504908"/>
            <a:ext cx="1394934" cy="400110"/>
          </a:xfrm>
          <a:prstGeom prst="rect">
            <a:avLst/>
          </a:prstGeom>
          <a:noFill/>
          <a:ln>
            <a:noFill/>
          </a:ln>
        </p:spPr>
        <p:txBody>
          <a:bodyPr wrap="none" rtlCol="0">
            <a:spAutoFit/>
          </a:bodyPr>
          <a:lstStyle/>
          <a:p>
            <a:pPr algn="l">
              <a:spcAft>
                <a:spcPts val="500"/>
              </a:spcAft>
              <a:defRPr/>
            </a:pPr>
            <a:r>
              <a:rPr lang="de-DE" sz="2000"/>
              <a:t>Integration</a:t>
            </a:r>
            <a:endParaRPr/>
          </a:p>
        </p:txBody>
      </p:sp>
      <p:sp>
        <p:nvSpPr>
          <p:cNvPr id="12" name="Textfeld 11"/>
          <p:cNvSpPr txBox="1"/>
          <p:nvPr/>
        </p:nvSpPr>
        <p:spPr bwMode="auto">
          <a:xfrm rot="519261">
            <a:off x="1390187" y="4690974"/>
            <a:ext cx="2196435" cy="400110"/>
          </a:xfrm>
          <a:prstGeom prst="rect">
            <a:avLst/>
          </a:prstGeom>
          <a:noFill/>
          <a:ln>
            <a:noFill/>
          </a:ln>
        </p:spPr>
        <p:txBody>
          <a:bodyPr wrap="none" rtlCol="0">
            <a:spAutoFit/>
          </a:bodyPr>
          <a:lstStyle/>
          <a:p>
            <a:pPr algn="l">
              <a:spcAft>
                <a:spcPts val="500"/>
              </a:spcAft>
              <a:defRPr/>
            </a:pPr>
            <a:r>
              <a:rPr lang="de-DE" sz="2000"/>
              <a:t>Inklusionsklassen</a:t>
            </a:r>
            <a:endParaRPr/>
          </a:p>
        </p:txBody>
      </p:sp>
      <p:sp>
        <p:nvSpPr>
          <p:cNvPr id="13" name="Textfeld 12"/>
          <p:cNvSpPr txBox="1"/>
          <p:nvPr/>
        </p:nvSpPr>
        <p:spPr bwMode="auto">
          <a:xfrm rot="468936">
            <a:off x="3026673" y="5643979"/>
            <a:ext cx="1824538" cy="400110"/>
          </a:xfrm>
          <a:prstGeom prst="rect">
            <a:avLst/>
          </a:prstGeom>
          <a:noFill/>
          <a:ln>
            <a:noFill/>
          </a:ln>
        </p:spPr>
        <p:txBody>
          <a:bodyPr wrap="none" rtlCol="0">
            <a:spAutoFit/>
          </a:bodyPr>
          <a:lstStyle/>
          <a:p>
            <a:pPr algn="l">
              <a:spcAft>
                <a:spcPts val="500"/>
              </a:spcAft>
              <a:defRPr/>
            </a:pPr>
            <a:r>
              <a:rPr lang="de-DE" sz="2000"/>
              <a:t>Förderschulen</a:t>
            </a:r>
            <a:endParaRPr/>
          </a:p>
        </p:txBody>
      </p:sp>
      <p:sp>
        <p:nvSpPr>
          <p:cNvPr id="14" name="Textfeld 13"/>
          <p:cNvSpPr txBox="1"/>
          <p:nvPr/>
        </p:nvSpPr>
        <p:spPr bwMode="auto">
          <a:xfrm>
            <a:off x="5440733" y="5430057"/>
            <a:ext cx="1741182" cy="400110"/>
          </a:xfrm>
          <a:prstGeom prst="rect">
            <a:avLst/>
          </a:prstGeom>
          <a:noFill/>
          <a:ln>
            <a:noFill/>
          </a:ln>
        </p:spPr>
        <p:txBody>
          <a:bodyPr wrap="none" rtlCol="0">
            <a:spAutoFit/>
          </a:bodyPr>
          <a:lstStyle/>
          <a:p>
            <a:pPr algn="l">
              <a:spcAft>
                <a:spcPts val="500"/>
              </a:spcAft>
              <a:defRPr/>
            </a:pPr>
            <a:r>
              <a:rPr lang="de-DE" sz="2000"/>
              <a:t>Regelschulen</a:t>
            </a:r>
            <a:endParaRPr/>
          </a:p>
        </p:txBody>
      </p:sp>
      <p:sp>
        <p:nvSpPr>
          <p:cNvPr id="15" name="Textfeld 14"/>
          <p:cNvSpPr txBox="1"/>
          <p:nvPr/>
        </p:nvSpPr>
        <p:spPr bwMode="auto">
          <a:xfrm rot="20510280">
            <a:off x="7918009" y="5297449"/>
            <a:ext cx="1665841" cy="400110"/>
          </a:xfrm>
          <a:prstGeom prst="rect">
            <a:avLst/>
          </a:prstGeom>
          <a:noFill/>
          <a:ln>
            <a:noFill/>
          </a:ln>
        </p:spPr>
        <p:txBody>
          <a:bodyPr wrap="none" rtlCol="0">
            <a:spAutoFit/>
          </a:bodyPr>
          <a:lstStyle/>
          <a:p>
            <a:pPr algn="l">
              <a:spcAft>
                <a:spcPts val="500"/>
              </a:spcAft>
              <a:defRPr/>
            </a:pPr>
            <a:r>
              <a:rPr lang="de-DE" sz="2000"/>
              <a:t>Förderbedarf</a:t>
            </a:r>
            <a:endParaRPr/>
          </a:p>
        </p:txBody>
      </p:sp>
      <p:sp>
        <p:nvSpPr>
          <p:cNvPr id="16" name="Textfeld 15"/>
          <p:cNvSpPr txBox="1"/>
          <p:nvPr/>
        </p:nvSpPr>
        <p:spPr bwMode="auto">
          <a:xfrm>
            <a:off x="4387436" y="4603576"/>
            <a:ext cx="3563796" cy="400110"/>
          </a:xfrm>
          <a:prstGeom prst="rect">
            <a:avLst/>
          </a:prstGeom>
          <a:noFill/>
          <a:ln>
            <a:noFill/>
          </a:ln>
        </p:spPr>
        <p:txBody>
          <a:bodyPr wrap="none" rtlCol="0">
            <a:spAutoFit/>
          </a:bodyPr>
          <a:lstStyle/>
          <a:p>
            <a:pPr algn="l">
              <a:spcAft>
                <a:spcPts val="500"/>
              </a:spcAft>
              <a:defRPr/>
            </a:pPr>
            <a:r>
              <a:rPr lang="de-DE" sz="2000"/>
              <a:t>Universal Design for Learning</a:t>
            </a:r>
            <a:endParaRPr/>
          </a:p>
        </p:txBody>
      </p:sp>
      <p:sp>
        <p:nvSpPr>
          <p:cNvPr id="17" name="Textfeld 16"/>
          <p:cNvSpPr txBox="1"/>
          <p:nvPr/>
        </p:nvSpPr>
        <p:spPr bwMode="auto">
          <a:xfrm rot="21168338">
            <a:off x="9302856" y="4141523"/>
            <a:ext cx="1141659" cy="400110"/>
          </a:xfrm>
          <a:prstGeom prst="rect">
            <a:avLst/>
          </a:prstGeom>
          <a:noFill/>
          <a:ln>
            <a:noFill/>
          </a:ln>
        </p:spPr>
        <p:txBody>
          <a:bodyPr wrap="none" rtlCol="0">
            <a:spAutoFit/>
          </a:bodyPr>
          <a:lstStyle/>
          <a:p>
            <a:pPr algn="l">
              <a:spcAft>
                <a:spcPts val="500"/>
              </a:spcAft>
              <a:defRPr/>
            </a:pPr>
            <a:r>
              <a:rPr lang="de-DE" sz="2000"/>
              <a:t>Teilhabe</a:t>
            </a:r>
            <a:endParaRPr/>
          </a:p>
        </p:txBody>
      </p:sp>
      <p:sp>
        <p:nvSpPr>
          <p:cNvPr id="18" name="Textfeld 17"/>
          <p:cNvSpPr txBox="1"/>
          <p:nvPr/>
        </p:nvSpPr>
        <p:spPr bwMode="auto">
          <a:xfrm rot="20949312">
            <a:off x="749199" y="3070710"/>
            <a:ext cx="1524776" cy="400110"/>
          </a:xfrm>
          <a:prstGeom prst="rect">
            <a:avLst/>
          </a:prstGeom>
          <a:noFill/>
          <a:ln>
            <a:noFill/>
          </a:ln>
        </p:spPr>
        <p:txBody>
          <a:bodyPr wrap="none" rtlCol="0">
            <a:spAutoFit/>
          </a:bodyPr>
          <a:lstStyle/>
          <a:p>
            <a:pPr algn="l">
              <a:spcAft>
                <a:spcPts val="500"/>
              </a:spcAft>
              <a:defRPr/>
            </a:pPr>
            <a:r>
              <a:rPr lang="de-DE" sz="2000"/>
              <a:t>Miteinander</a:t>
            </a:r>
            <a:endParaRPr/>
          </a:p>
        </p:txBody>
      </p:sp>
      <p:sp>
        <p:nvSpPr>
          <p:cNvPr id="19" name="Textfeld 18"/>
          <p:cNvSpPr txBox="1"/>
          <p:nvPr/>
        </p:nvSpPr>
        <p:spPr bwMode="auto">
          <a:xfrm rot="539288">
            <a:off x="6752338" y="2062488"/>
            <a:ext cx="3997182" cy="400110"/>
          </a:xfrm>
          <a:prstGeom prst="rect">
            <a:avLst/>
          </a:prstGeom>
          <a:noFill/>
          <a:ln>
            <a:noFill/>
          </a:ln>
        </p:spPr>
        <p:txBody>
          <a:bodyPr wrap="square">
            <a:spAutoFit/>
          </a:bodyPr>
          <a:lstStyle/>
          <a:p>
            <a:pPr>
              <a:defRPr/>
            </a:pPr>
            <a:r>
              <a:rPr lang="de-DE" sz="2000"/>
              <a:t>UN-Behindertenrechtskonvention</a:t>
            </a:r>
            <a:endParaRPr/>
          </a:p>
        </p:txBody>
      </p:sp>
      <p:sp>
        <p:nvSpPr>
          <p:cNvPr id="20" name="Textfeld 19"/>
          <p:cNvSpPr txBox="1"/>
          <p:nvPr/>
        </p:nvSpPr>
        <p:spPr bwMode="auto">
          <a:xfrm>
            <a:off x="10535660" y="3037706"/>
            <a:ext cx="441146" cy="400110"/>
          </a:xfrm>
          <a:prstGeom prst="rect">
            <a:avLst/>
          </a:prstGeom>
          <a:noFill/>
          <a:ln>
            <a:noFill/>
          </a:ln>
        </p:spPr>
        <p:txBody>
          <a:bodyPr wrap="none" rtlCol="0">
            <a:spAutoFit/>
          </a:bodyPr>
          <a:lstStyle/>
          <a:p>
            <a:pPr algn="l">
              <a:spcAft>
                <a:spcPts val="500"/>
              </a:spcAft>
              <a:defRPr/>
            </a:pPr>
            <a:r>
              <a:rPr lang="de-DE" sz="2000"/>
              <a:t>…</a:t>
            </a:r>
            <a:endParaRPr/>
          </a:p>
        </p:txBody>
      </p:sp>
      <p:sp>
        <p:nvSpPr>
          <p:cNvPr id="21" name="Textfeld 20"/>
          <p:cNvSpPr txBox="1"/>
          <p:nvPr/>
        </p:nvSpPr>
        <p:spPr bwMode="auto">
          <a:xfrm>
            <a:off x="6162971" y="6056483"/>
            <a:ext cx="441146" cy="400110"/>
          </a:xfrm>
          <a:prstGeom prst="rect">
            <a:avLst/>
          </a:prstGeom>
          <a:noFill/>
          <a:ln>
            <a:noFill/>
          </a:ln>
        </p:spPr>
        <p:txBody>
          <a:bodyPr wrap="none" rtlCol="0">
            <a:spAutoFit/>
          </a:bodyPr>
          <a:lstStyle/>
          <a:p>
            <a:pPr algn="l">
              <a:spcAft>
                <a:spcPts val="500"/>
              </a:spcAft>
              <a:defRPr/>
            </a:pPr>
            <a:r>
              <a:rPr lang="de-DE" sz="2000"/>
              <a:t>…</a:t>
            </a:r>
            <a:endParaRPr/>
          </a:p>
        </p:txBody>
      </p:sp>
      <p:sp>
        <p:nvSpPr>
          <p:cNvPr id="22" name="Textfeld 21"/>
          <p:cNvSpPr txBox="1"/>
          <p:nvPr/>
        </p:nvSpPr>
        <p:spPr bwMode="auto">
          <a:xfrm>
            <a:off x="5505672" y="442304"/>
            <a:ext cx="441146" cy="400110"/>
          </a:xfrm>
          <a:prstGeom prst="rect">
            <a:avLst/>
          </a:prstGeom>
          <a:noFill/>
          <a:ln>
            <a:noFill/>
          </a:ln>
        </p:spPr>
        <p:txBody>
          <a:bodyPr wrap="none" rtlCol="0">
            <a:spAutoFit/>
          </a:bodyPr>
          <a:lstStyle/>
          <a:p>
            <a:pPr algn="l">
              <a:spcAft>
                <a:spcPts val="500"/>
              </a:spcAft>
              <a:defRPr/>
            </a:pPr>
            <a:r>
              <a:rPr lang="de-DE" sz="2000"/>
              <a:t>…</a:t>
            </a:r>
            <a:endParaRPr/>
          </a:p>
        </p:txBody>
      </p:sp>
      <p:sp>
        <p:nvSpPr>
          <p:cNvPr id="23" name="Textfeld 22"/>
          <p:cNvSpPr txBox="1"/>
          <p:nvPr/>
        </p:nvSpPr>
        <p:spPr bwMode="auto">
          <a:xfrm rot="21232900">
            <a:off x="3039981" y="2175067"/>
            <a:ext cx="2777363" cy="400110"/>
          </a:xfrm>
          <a:prstGeom prst="rect">
            <a:avLst/>
          </a:prstGeom>
          <a:noFill/>
          <a:ln>
            <a:noFill/>
          </a:ln>
        </p:spPr>
        <p:txBody>
          <a:bodyPr wrap="none" rtlCol="0">
            <a:spAutoFit/>
          </a:bodyPr>
          <a:lstStyle/>
          <a:p>
            <a:pPr algn="l">
              <a:spcAft>
                <a:spcPts val="500"/>
              </a:spcAft>
              <a:defRPr/>
            </a:pPr>
            <a:r>
              <a:rPr lang="de-DE" sz="2000"/>
              <a:t>Assistive Technologien</a:t>
            </a:r>
            <a:endParaRPr/>
          </a:p>
        </p:txBody>
      </p:sp>
      <p:sp>
        <p:nvSpPr>
          <p:cNvPr id="24" name="Textfeld 23"/>
          <p:cNvSpPr txBox="1"/>
          <p:nvPr/>
        </p:nvSpPr>
        <p:spPr bwMode="auto">
          <a:xfrm>
            <a:off x="1070441" y="3817089"/>
            <a:ext cx="441146" cy="400110"/>
          </a:xfrm>
          <a:prstGeom prst="rect">
            <a:avLst/>
          </a:prstGeom>
          <a:noFill/>
          <a:ln>
            <a:noFill/>
          </a:ln>
        </p:spPr>
        <p:txBody>
          <a:bodyPr wrap="none" rtlCol="0">
            <a:spAutoFit/>
          </a:bodyPr>
          <a:lstStyle/>
          <a:p>
            <a:pPr algn="l">
              <a:spcAft>
                <a:spcPts val="500"/>
              </a:spcAft>
              <a:defRPr/>
            </a:pPr>
            <a:r>
              <a:rPr lang="de-DE" sz="2000"/>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0"/>
                                        <p:tgtEl>
                                          <p:spTgt spid="1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0"/>
                                        <p:tgtEl>
                                          <p:spTgt spid="1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0"/>
                                        <p:tgtEl>
                                          <p:spTgt spid="1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0"/>
                                        <p:tgtEl>
                                          <p:spTgt spid="1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0"/>
                                        <p:tgtEl>
                                          <p:spTgt spid="1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0"/>
                                        <p:tgtEl>
                                          <p:spTgt spid="2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0"/>
                                        <p:tgtEl>
                                          <p:spTgt spid="2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0"/>
                                        <p:tgtEl>
                                          <p:spTgt spid="2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dissolve">
                                      <p:cBhvr>
                                        <p:cTn id="58" dur="5000"/>
                                        <p:tgtEl>
                                          <p:spTgt spid="2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Landesspezifische Ausgestaltung: Schulgesetz in NRW</a:t>
            </a:r>
            <a:endParaRPr/>
          </a:p>
        </p:txBody>
      </p:sp>
      <p:sp>
        <p:nvSpPr>
          <p:cNvPr id="3" name="Inhaltsplatzhalter 2"/>
          <p:cNvSpPr>
            <a:spLocks noGrp="1"/>
          </p:cNvSpPr>
          <p:nvPr>
            <p:ph sz="quarter" idx="10"/>
          </p:nvPr>
        </p:nvSpPr>
        <p:spPr bwMode="auto"/>
        <p:txBody>
          <a:bodyPr/>
          <a:lstStyle/>
          <a:p>
            <a:pPr>
              <a:defRPr/>
            </a:pPr>
            <a:r>
              <a:rPr lang="de-DE" b="1"/>
              <a:t>Die Schule als Ort inklusiver Bildung:</a:t>
            </a:r>
            <a:br>
              <a:rPr lang="de-DE"/>
            </a:br>
            <a:r>
              <a:rPr lang="de-DE"/>
              <a:t>§ 2 Abs. 5 Schulgesetz NRW: „Die Schule fördert die vorurteilsfreie Begegnung von Menschen mit und ohne Behinderung. In der Schule werden sie in der Regel gemeinsam unterrichtet und erzogen (inklusive Bildung). Schülerinnen und Schüler, die auf sonderpädagogische Unterstützung angewiesen sind, werden nach ihrem individuellen Bedarf besonders gefördert, um ihnen ein möglichst hohes Maß an schulischer und beruflicher Eingliederung, gesellschaftlicher Teilhabe und selbstständiger Lebensgestaltung zu ermöglichen.“</a:t>
            </a:r>
            <a:endParaRPr/>
          </a:p>
          <a:p>
            <a:pPr>
              <a:spcBef>
                <a:spcPts val="1400"/>
              </a:spcBef>
              <a:defRPr/>
            </a:pPr>
            <a:r>
              <a:rPr lang="de-DE" b="1"/>
              <a:t>Die allgemeinbildende Schule als Ort inklusiver Bildung:</a:t>
            </a:r>
            <a:br>
              <a:rPr lang="de-DE"/>
            </a:br>
            <a:r>
              <a:rPr lang="de-DE"/>
              <a:t>§ 20 Abs. 3 Schulgesetz NRW: „In der allgemeinen Schule wird der Unterricht als gemeinsames Lernen für Schülerinnen und Schüler mit und ohne Bedarf an sonderpädagogischer Unterstützung im Klassenverband oder in der Lerngruppe erteilt. […] Dies gilt auch für die Schülerinnen und Schüler, die zieldifferent unterrichtet werden.“</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Landtag Nordrhein-Westfalen 2005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 name="Textfeld 5"/>
          <p:cNvSpPr txBox="1"/>
          <p:nvPr/>
        </p:nvSpPr>
        <p:spPr bwMode="auto">
          <a:xfrm>
            <a:off x="597159" y="541176"/>
            <a:ext cx="8244837" cy="3539430"/>
          </a:xfrm>
          <a:prstGeom prst="rect">
            <a:avLst/>
          </a:prstGeom>
          <a:noFill/>
        </p:spPr>
        <p:txBody>
          <a:bodyPr wrap="square" rtlCol="0">
            <a:spAutoFit/>
          </a:bodyPr>
          <a:lstStyle/>
          <a:p>
            <a:pPr algn="just" defTabSz="914400">
              <a:spcBef>
                <a:spcPts val="0"/>
              </a:spcBef>
              <a:spcAft>
                <a:spcPts val="0"/>
              </a:spcAft>
              <a:defRPr/>
            </a:pPr>
            <a:r>
              <a:rPr lang="de-DE" sz="1600">
                <a:solidFill>
                  <a:prstClr val="black"/>
                </a:solidFill>
                <a:latin typeface="Calibri"/>
                <a:ea typeface="+mn-ea"/>
                <a:cs typeface="+mn-cs"/>
              </a:rPr>
              <a:t>Das vorliegende Gesamtwerk „...“ wurde im Rahmen des Projektes FAIBLE.nrw von „...“ erstellt und ist unter der (CC BY 4.0) - Lizenz veröffentlicht. Ausdrücklich ausgenommen von dieser Lizenz sind alle Logos! Weiterhin kann die Lizenz einzelner verwendeter Materialien, wie gekennzeichnet, abweichen. Nicht gekennzeichnete Bilder sind entweder gemeinfrei oder selbst erstellt und stehen unter der Lizenz des Gesamtwerkes (CC BY 4.0).</a:t>
            </a:r>
            <a:endParaRPr/>
          </a:p>
          <a:p>
            <a:pPr algn="just" defTabSz="914400">
              <a:spcBef>
                <a:spcPts val="0"/>
              </a:spcBef>
              <a:spcAft>
                <a:spcPts val="0"/>
              </a:spcAft>
              <a:defRPr/>
            </a:pPr>
            <a:endParaRPr lang="de-DE" sz="1600">
              <a:solidFill>
                <a:prstClr val="black"/>
              </a:solidFill>
              <a:latin typeface="Calibri"/>
              <a:ea typeface="+mn-ea"/>
              <a:cs typeface="+mn-cs"/>
            </a:endParaRPr>
          </a:p>
          <a:p>
            <a:pPr algn="just" defTabSz="914400">
              <a:spcBef>
                <a:spcPts val="0"/>
              </a:spcBef>
              <a:spcAft>
                <a:spcPts val="0"/>
              </a:spcAft>
              <a:defRPr/>
            </a:pPr>
            <a:r>
              <a:rPr lang="de-DE" sz="1600">
                <a:solidFill>
                  <a:prstClr val="black"/>
                </a:solidFill>
                <a:latin typeface="Calibri"/>
                <a:ea typeface="+mn-ea"/>
                <a:cs typeface="+mn-cs"/>
              </a:rPr>
              <a:t>Sonderregelung für die Verwendung im Bildungskontext: </a:t>
            </a:r>
            <a:endParaRPr/>
          </a:p>
          <a:p>
            <a:pPr algn="just" defTabSz="914400">
              <a:spcBef>
                <a:spcPts val="0"/>
              </a:spcBef>
              <a:spcAft>
                <a:spcPts val="0"/>
              </a:spcAft>
              <a:defRPr/>
            </a:pPr>
            <a:r>
              <a:rPr lang="de-DE" sz="1600">
                <a:solidFill>
                  <a:prstClr val="black"/>
                </a:solidFill>
                <a:latin typeface="Calibri"/>
                <a:ea typeface="+mn-ea"/>
                <a:cs typeface="+mn-cs"/>
              </a:rPr>
              <a:t>Die CC BY 4.0-Lizenz verlangt die Namensnennung bei der Übernahme von Materialien. Da dies den gewünschten Anwendungsfall erschweren kann, genügt dem Projekt FAIBLE.nrw bei der Verwendung in informatikdidaktischen Kontexten (Hochschule, Weiterbildung etc.) ein Verweis auf das Gesamtwerk anstelle der aufwändigeren Einzelangaben nach der TULLU-Regel. In allen anderen Kontexten gilt diese Sonderregel nicht!</a:t>
            </a:r>
            <a:endParaRPr/>
          </a:p>
          <a:p>
            <a:pPr algn="just" defTabSz="914400">
              <a:spcBef>
                <a:spcPts val="0"/>
              </a:spcBef>
              <a:spcAft>
                <a:spcPts val="0"/>
              </a:spcAft>
              <a:defRPr/>
            </a:pPr>
            <a:endParaRPr lang="de-DE" sz="1600">
              <a:solidFill>
                <a:prstClr val="black"/>
              </a:solidFill>
              <a:latin typeface="Calibri"/>
              <a:ea typeface="+mn-ea"/>
              <a:cs typeface="+mn-cs"/>
            </a:endParaRPr>
          </a:p>
          <a:p>
            <a:pPr algn="just" defTabSz="914400">
              <a:spcBef>
                <a:spcPts val="0"/>
              </a:spcBef>
              <a:spcAft>
                <a:spcPts val="0"/>
              </a:spcAft>
              <a:defRPr/>
            </a:pPr>
            <a:r>
              <a:rPr lang="de-DE" sz="1600">
                <a:solidFill>
                  <a:prstClr val="black"/>
                </a:solidFill>
                <a:latin typeface="Calibri"/>
                <a:ea typeface="+mn-ea"/>
                <a:cs typeface="+mn-cs"/>
              </a:rPr>
              <a:t>Das Werk ist Online unter </a:t>
            </a:r>
            <a:r>
              <a:rPr lang="de-DE" sz="1600" u="sng">
                <a:solidFill>
                  <a:prstClr val="black"/>
                </a:solidFill>
                <a:latin typeface="Calibri"/>
                <a:ea typeface="+mn-ea"/>
                <a:cs typeface="+mn-cs"/>
                <a:hlinkClick r:id="rId3" tooltip="https://www.orca.nrw/"/>
              </a:rPr>
              <a:t>https://www.orca.nrw/</a:t>
            </a:r>
            <a:r>
              <a:rPr lang="de-DE" sz="1600">
                <a:solidFill>
                  <a:prstClr val="black"/>
                </a:solidFill>
                <a:latin typeface="Calibri"/>
                <a:ea typeface="+mn-ea"/>
                <a:cs typeface="+mn-cs"/>
              </a:rPr>
              <a:t> verfügbar. </a:t>
            </a:r>
            <a:endParaRPr/>
          </a:p>
        </p:txBody>
      </p:sp>
      <p:pic>
        <p:nvPicPr>
          <p:cNvPr id="7" name="Grafik 6"/>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95789" y="4681289"/>
            <a:ext cx="1143000" cy="400050"/>
          </a:xfrm>
          <a:prstGeom prst="rect">
            <a:avLst/>
          </a:prstGeom>
        </p:spPr>
      </p:pic>
      <p:sp>
        <p:nvSpPr>
          <p:cNvPr id="8" name="Textfeld 7"/>
          <p:cNvSpPr txBox="1"/>
          <p:nvPr/>
        </p:nvSpPr>
        <p:spPr bwMode="auto">
          <a:xfrm>
            <a:off x="486546" y="5081339"/>
            <a:ext cx="6094602" cy="276999"/>
          </a:xfrm>
          <a:prstGeom prst="rect">
            <a:avLst/>
          </a:prstGeom>
          <a:noFill/>
        </p:spPr>
        <p:txBody>
          <a:bodyPr wrap="square">
            <a:spAutoFit/>
          </a:bodyPr>
          <a:lstStyle/>
          <a:p>
            <a:pPr defTabSz="914400">
              <a:spcBef>
                <a:spcPts val="0"/>
              </a:spcBef>
              <a:spcAft>
                <a:spcPts val="0"/>
              </a:spcAft>
              <a:defRPr/>
            </a:pPr>
            <a:r>
              <a:rPr lang="de-DE" sz="1200" u="sng">
                <a:solidFill>
                  <a:prstClr val="black"/>
                </a:solidFill>
                <a:latin typeface="Calibri"/>
                <a:ea typeface="+mn-ea"/>
                <a:cs typeface="+mn-cs"/>
                <a:hlinkClick r:id="rId6" tooltip="https://creativecommons.org/licenses/by/4.0/deed.de"/>
              </a:rPr>
              <a:t>(https://creativecommons.org/licenses/by/4.0/deed.de)</a:t>
            </a:r>
            <a:endParaRPr lang="de-DE" sz="1200">
              <a:solidFill>
                <a:prstClr val="black"/>
              </a:solidFill>
              <a:latin typeface="Calibri"/>
              <a:ea typeface="+mn-ea"/>
              <a:cs typeface="+mn-cs"/>
            </a:endParaRPr>
          </a:p>
        </p:txBody>
      </p:sp>
      <p:pic>
        <p:nvPicPr>
          <p:cNvPr id="9" name="Grafik 8"/>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597159" y="5906279"/>
            <a:ext cx="1604865" cy="557333"/>
          </a:xfrm>
          <a:prstGeom prst="rect">
            <a:avLst/>
          </a:prstGeom>
        </p:spPr>
      </p:pic>
      <p:pic>
        <p:nvPicPr>
          <p:cNvPr id="10" name="Grafik 9"/>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9410645" y="5704781"/>
            <a:ext cx="2276475" cy="828675"/>
          </a:xfrm>
          <a:prstGeom prst="rect">
            <a:avLst/>
          </a:prstGeom>
        </p:spPr>
      </p:pic>
      <p:pic>
        <p:nvPicPr>
          <p:cNvPr id="11" name="Grafik 10"/>
          <p:cNvPicPr>
            <a:picLocks noChangeAspect="1"/>
          </p:cNvPicPr>
          <p:nvPr/>
        </p:nvPicPr>
        <p:blipFill>
          <a:blip r:embed="rId11"/>
          <a:stretch/>
        </p:blipFill>
        <p:spPr bwMode="auto">
          <a:xfrm>
            <a:off x="6960636" y="5755755"/>
            <a:ext cx="1306286" cy="707857"/>
          </a:xfrm>
          <a:prstGeom prst="rect">
            <a:avLst/>
          </a:prstGeom>
        </p:spPr>
      </p:pic>
      <p:pic>
        <p:nvPicPr>
          <p:cNvPr id="12" name="Grafik 11"/>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9068500" y="598486"/>
            <a:ext cx="2926379" cy="799557"/>
          </a:xfrm>
          <a:prstGeom prst="rect">
            <a:avLst/>
          </a:prstGeom>
        </p:spPr>
      </p:pic>
      <p:sp>
        <p:nvSpPr>
          <p:cNvPr id="13" name="Textfeld 12"/>
          <p:cNvSpPr txBox="1"/>
          <p:nvPr/>
        </p:nvSpPr>
        <p:spPr bwMode="auto">
          <a:xfrm>
            <a:off x="9068500" y="1484851"/>
            <a:ext cx="1317990" cy="230832"/>
          </a:xfrm>
          <a:prstGeom prst="rect">
            <a:avLst/>
          </a:prstGeom>
          <a:noFill/>
        </p:spPr>
        <p:txBody>
          <a:bodyPr wrap="none" rtlCol="0">
            <a:spAutoFit/>
          </a:bodyPr>
          <a:lstStyle/>
          <a:p>
            <a:pPr defTabSz="914400">
              <a:spcBef>
                <a:spcPts val="0"/>
              </a:spcBef>
              <a:spcAft>
                <a:spcPts val="0"/>
              </a:spcAft>
              <a:defRPr/>
            </a:pPr>
            <a:r>
              <a:rPr lang="de-DE" sz="900">
                <a:solidFill>
                  <a:prstClr val="black"/>
                </a:solidFill>
                <a:latin typeface="Calibri"/>
                <a:ea typeface="+mn-ea"/>
                <a:cs typeface="+mn-cs"/>
              </a:rPr>
              <a:t>Beteiligte Hochschulen: </a:t>
            </a:r>
            <a:endParaRPr/>
          </a:p>
        </p:txBody>
      </p:sp>
      <p:grpSp>
        <p:nvGrpSpPr>
          <p:cNvPr id="14" name="Gruppieren 13"/>
          <p:cNvGrpSpPr/>
          <p:nvPr/>
        </p:nvGrpSpPr>
        <p:grpSpPr bwMode="auto">
          <a:xfrm>
            <a:off x="9068500" y="2142353"/>
            <a:ext cx="2301656" cy="523220"/>
            <a:chOff x="9149034" y="1823146"/>
            <a:chExt cx="2301656" cy="523220"/>
          </a:xfrm>
        </p:grpSpPr>
        <p:sp>
          <p:nvSpPr>
            <p:cNvPr id="15" name="Textfeld 14"/>
            <p:cNvSpPr txBox="1"/>
            <p:nvPr/>
          </p:nvSpPr>
          <p:spPr bwMode="auto">
            <a:xfrm>
              <a:off x="9564533" y="1823146"/>
              <a:ext cx="1886157" cy="523220"/>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Westfälische Wilhelms-</a:t>
              </a:r>
              <a:endParaRPr/>
            </a:p>
            <a:p>
              <a:pPr defTabSz="914400">
                <a:spcBef>
                  <a:spcPts val="0"/>
                </a:spcBef>
                <a:spcAft>
                  <a:spcPts val="0"/>
                </a:spcAft>
                <a:defRPr/>
              </a:pPr>
              <a:r>
                <a:rPr lang="de-DE" sz="1400">
                  <a:solidFill>
                    <a:prstClr val="black"/>
                  </a:solidFill>
                  <a:latin typeface="Calibri"/>
                  <a:ea typeface="+mn-ea"/>
                  <a:cs typeface="+mn-cs"/>
                </a:rPr>
                <a:t>Universität Münster </a:t>
              </a:r>
              <a:endParaRPr/>
            </a:p>
          </p:txBody>
        </p:sp>
        <p:pic>
          <p:nvPicPr>
            <p:cNvPr id="16" name="Grafik 15" descr="Schulgebäude Silhouette"/>
            <p:cNvPicPr>
              <a:picLocks noChangeAspect="1"/>
            </p:cNvPicPr>
            <p:nvPr/>
          </p:nvPicPr>
          <p:blipFill>
            <a:blip r:embed="rId14">
              <a:extLst>
                <a:ext uri="{96DAC541-7B7A-43D3-8B79-37D633B846F1}">
                  <asvg:svgBlip xmlns:asvg="http://schemas.microsoft.com/office/drawing/2016/SVG/main" r:embed="rId15"/>
                </a:ext>
              </a:extLst>
            </a:blip>
            <a:stretch/>
          </p:blipFill>
          <p:spPr bwMode="auto">
            <a:xfrm>
              <a:off x="9149034" y="1859572"/>
              <a:ext cx="415499" cy="415499"/>
            </a:xfrm>
            <a:prstGeom prst="rect">
              <a:avLst/>
            </a:prstGeom>
          </p:spPr>
        </p:pic>
      </p:grpSp>
      <p:grpSp>
        <p:nvGrpSpPr>
          <p:cNvPr id="17" name="Gruppieren 16"/>
          <p:cNvGrpSpPr/>
          <p:nvPr/>
        </p:nvGrpSpPr>
        <p:grpSpPr bwMode="auto">
          <a:xfrm>
            <a:off x="9068500" y="1714573"/>
            <a:ext cx="1656544" cy="415499"/>
            <a:chOff x="9227112" y="1877006"/>
            <a:chExt cx="1656544" cy="415499"/>
          </a:xfrm>
        </p:grpSpPr>
        <p:sp>
          <p:nvSpPr>
            <p:cNvPr id="18" name="Textfeld 17"/>
            <p:cNvSpPr txBox="1"/>
            <p:nvPr/>
          </p:nvSpPr>
          <p:spPr bwMode="auto">
            <a:xfrm>
              <a:off x="9642611" y="1964924"/>
              <a:ext cx="1241045" cy="307777"/>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RWTH-Aachen</a:t>
              </a:r>
              <a:endParaRPr/>
            </a:p>
          </p:txBody>
        </p:sp>
        <p:pic>
          <p:nvPicPr>
            <p:cNvPr id="19" name="Grafik 18" descr="Schulgebäude Silhouette"/>
            <p:cNvPicPr>
              <a:picLocks noChangeAspect="1"/>
            </p:cNvPicPr>
            <p:nvPr/>
          </p:nvPicPr>
          <p:blipFill>
            <a:blip r:embed="rId14"/>
            <a:stretch/>
          </p:blipFill>
          <p:spPr bwMode="auto">
            <a:xfrm>
              <a:off x="9227112" y="1877006"/>
              <a:ext cx="415499" cy="415499"/>
            </a:xfrm>
            <a:prstGeom prst="rect">
              <a:avLst/>
            </a:prstGeom>
          </p:spPr>
        </p:pic>
      </p:grpSp>
      <p:grpSp>
        <p:nvGrpSpPr>
          <p:cNvPr id="20" name="Gruppieren 19"/>
          <p:cNvGrpSpPr/>
          <p:nvPr/>
        </p:nvGrpSpPr>
        <p:grpSpPr bwMode="auto">
          <a:xfrm>
            <a:off x="9068500" y="2589935"/>
            <a:ext cx="2597635" cy="415499"/>
            <a:chOff x="9227112" y="1877006"/>
            <a:chExt cx="2597635" cy="415499"/>
          </a:xfrm>
        </p:grpSpPr>
        <p:sp>
          <p:nvSpPr>
            <p:cNvPr id="21" name="Textfeld 20"/>
            <p:cNvSpPr txBox="1"/>
            <p:nvPr/>
          </p:nvSpPr>
          <p:spPr bwMode="auto">
            <a:xfrm>
              <a:off x="9642611" y="1964924"/>
              <a:ext cx="2182136" cy="307777"/>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Universität Duisburg-Essen </a:t>
              </a:r>
              <a:endParaRPr/>
            </a:p>
          </p:txBody>
        </p:sp>
        <p:pic>
          <p:nvPicPr>
            <p:cNvPr id="22" name="Grafik 21" descr="Schulgebäude Silhouette"/>
            <p:cNvPicPr>
              <a:picLocks noChangeAspect="1"/>
            </p:cNvPicPr>
            <p:nvPr/>
          </p:nvPicPr>
          <p:blipFill>
            <a:blip r:embed="rId14"/>
            <a:stretch/>
          </p:blipFill>
          <p:spPr bwMode="auto">
            <a:xfrm>
              <a:off x="9227112" y="1877006"/>
              <a:ext cx="415499" cy="415499"/>
            </a:xfrm>
            <a:prstGeom prst="rect">
              <a:avLst/>
            </a:prstGeom>
          </p:spPr>
        </p:pic>
      </p:grpSp>
      <p:grpSp>
        <p:nvGrpSpPr>
          <p:cNvPr id="23" name="Gruppieren 22"/>
          <p:cNvGrpSpPr/>
          <p:nvPr/>
        </p:nvGrpSpPr>
        <p:grpSpPr bwMode="auto">
          <a:xfrm>
            <a:off x="9068757" y="2941615"/>
            <a:ext cx="1859484" cy="415499"/>
            <a:chOff x="9227112" y="1877006"/>
            <a:chExt cx="1859484" cy="415499"/>
          </a:xfrm>
        </p:grpSpPr>
        <p:sp>
          <p:nvSpPr>
            <p:cNvPr id="24" name="Textfeld 23"/>
            <p:cNvSpPr txBox="1"/>
            <p:nvPr/>
          </p:nvSpPr>
          <p:spPr bwMode="auto">
            <a:xfrm>
              <a:off x="9642611" y="1964924"/>
              <a:ext cx="1443985" cy="307777"/>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Universität Bonn </a:t>
              </a:r>
              <a:endParaRPr/>
            </a:p>
          </p:txBody>
        </p:sp>
        <p:pic>
          <p:nvPicPr>
            <p:cNvPr id="25" name="Grafik 24" descr="Schulgebäude Silhouette"/>
            <p:cNvPicPr>
              <a:picLocks noChangeAspect="1"/>
            </p:cNvPicPr>
            <p:nvPr/>
          </p:nvPicPr>
          <p:blipFill>
            <a:blip r:embed="rId14"/>
            <a:stretch/>
          </p:blipFill>
          <p:spPr bwMode="auto">
            <a:xfrm>
              <a:off x="9227112" y="1877006"/>
              <a:ext cx="415499" cy="415499"/>
            </a:xfrm>
            <a:prstGeom prst="rect">
              <a:avLst/>
            </a:prstGeom>
          </p:spPr>
        </p:pic>
      </p:grpSp>
      <p:grpSp>
        <p:nvGrpSpPr>
          <p:cNvPr id="26" name="Gruppieren 25"/>
          <p:cNvGrpSpPr/>
          <p:nvPr/>
        </p:nvGrpSpPr>
        <p:grpSpPr bwMode="auto">
          <a:xfrm>
            <a:off x="9068757" y="3288952"/>
            <a:ext cx="2246770" cy="415499"/>
            <a:chOff x="9227112" y="1877006"/>
            <a:chExt cx="2246770" cy="415499"/>
          </a:xfrm>
        </p:grpSpPr>
        <p:sp>
          <p:nvSpPr>
            <p:cNvPr id="27" name="Textfeld 26"/>
            <p:cNvSpPr txBox="1"/>
            <p:nvPr/>
          </p:nvSpPr>
          <p:spPr bwMode="auto">
            <a:xfrm>
              <a:off x="9642611" y="1964924"/>
              <a:ext cx="1831271" cy="307777"/>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Universität Paderborn </a:t>
              </a:r>
              <a:endParaRPr/>
            </a:p>
          </p:txBody>
        </p:sp>
        <p:pic>
          <p:nvPicPr>
            <p:cNvPr id="28" name="Grafik 27" descr="Schulgebäude Silhouette"/>
            <p:cNvPicPr>
              <a:picLocks noChangeAspect="1"/>
            </p:cNvPicPr>
            <p:nvPr/>
          </p:nvPicPr>
          <p:blipFill>
            <a:blip r:embed="rId14"/>
            <a:stretch/>
          </p:blipFill>
          <p:spPr bwMode="auto">
            <a:xfrm>
              <a:off x="9227112" y="1877006"/>
              <a:ext cx="415499" cy="415499"/>
            </a:xfrm>
            <a:prstGeom prst="rect">
              <a:avLst/>
            </a:prstGeom>
          </p:spPr>
        </p:pic>
      </p:grpSp>
      <p:grpSp>
        <p:nvGrpSpPr>
          <p:cNvPr id="29" name="Gruppieren 28"/>
          <p:cNvGrpSpPr/>
          <p:nvPr/>
        </p:nvGrpSpPr>
        <p:grpSpPr bwMode="auto">
          <a:xfrm>
            <a:off x="9068500" y="3627633"/>
            <a:ext cx="2926379" cy="415499"/>
            <a:chOff x="9227112" y="1877006"/>
            <a:chExt cx="2926379" cy="415499"/>
          </a:xfrm>
        </p:grpSpPr>
        <p:sp>
          <p:nvSpPr>
            <p:cNvPr id="30" name="Textfeld 29"/>
            <p:cNvSpPr txBox="1"/>
            <p:nvPr/>
          </p:nvSpPr>
          <p:spPr bwMode="auto">
            <a:xfrm>
              <a:off x="9642611" y="1964924"/>
              <a:ext cx="2510880" cy="307777"/>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Technische Universität Dresden</a:t>
              </a:r>
              <a:endParaRPr/>
            </a:p>
          </p:txBody>
        </p:sp>
        <p:pic>
          <p:nvPicPr>
            <p:cNvPr id="31" name="Grafik 30" descr="Schulgebäude Silhouette"/>
            <p:cNvPicPr>
              <a:picLocks noChangeAspect="1"/>
            </p:cNvPicPr>
            <p:nvPr/>
          </p:nvPicPr>
          <p:blipFill>
            <a:blip r:embed="rId14"/>
            <a:stretch/>
          </p:blipFill>
          <p:spPr bwMode="auto">
            <a:xfrm>
              <a:off x="9227112" y="1877006"/>
              <a:ext cx="415499" cy="415499"/>
            </a:xfrm>
            <a:prstGeom prst="rect">
              <a:avLst/>
            </a:prstGeom>
          </p:spPr>
        </p:pic>
      </p:grpSp>
      <p:grpSp>
        <p:nvGrpSpPr>
          <p:cNvPr id="32" name="Gruppieren 31"/>
          <p:cNvGrpSpPr/>
          <p:nvPr/>
        </p:nvGrpSpPr>
        <p:grpSpPr bwMode="auto">
          <a:xfrm>
            <a:off x="9068500" y="4012055"/>
            <a:ext cx="2211312" cy="523220"/>
            <a:chOff x="9149034" y="1823146"/>
            <a:chExt cx="2211312" cy="523220"/>
          </a:xfrm>
        </p:grpSpPr>
        <p:sp>
          <p:nvSpPr>
            <p:cNvPr id="33" name="Textfeld 32"/>
            <p:cNvSpPr txBox="1"/>
            <p:nvPr/>
          </p:nvSpPr>
          <p:spPr bwMode="auto">
            <a:xfrm>
              <a:off x="9564533" y="1823146"/>
              <a:ext cx="1795813" cy="523220"/>
            </a:xfrm>
            <a:prstGeom prst="rect">
              <a:avLst/>
            </a:prstGeom>
            <a:noFill/>
          </p:spPr>
          <p:txBody>
            <a:bodyPr wrap="none" rtlCol="0">
              <a:spAutoFit/>
            </a:bodyPr>
            <a:lstStyle/>
            <a:p>
              <a:pPr defTabSz="914400">
                <a:spcBef>
                  <a:spcPts val="0"/>
                </a:spcBef>
                <a:spcAft>
                  <a:spcPts val="0"/>
                </a:spcAft>
                <a:defRPr/>
              </a:pPr>
              <a:r>
                <a:rPr lang="de-DE" sz="1400">
                  <a:solidFill>
                    <a:prstClr val="black"/>
                  </a:solidFill>
                  <a:latin typeface="Calibri"/>
                  <a:ea typeface="+mn-ea"/>
                  <a:cs typeface="+mn-cs"/>
                </a:rPr>
                <a:t>Carl von Ossietzky </a:t>
              </a:r>
              <a:endParaRPr/>
            </a:p>
            <a:p>
              <a:pPr defTabSz="914400">
                <a:spcBef>
                  <a:spcPts val="0"/>
                </a:spcBef>
                <a:spcAft>
                  <a:spcPts val="0"/>
                </a:spcAft>
                <a:defRPr/>
              </a:pPr>
              <a:r>
                <a:rPr lang="de-DE" sz="1400">
                  <a:solidFill>
                    <a:prstClr val="black"/>
                  </a:solidFill>
                  <a:latin typeface="Calibri"/>
                  <a:ea typeface="+mn-ea"/>
                  <a:cs typeface="+mn-cs"/>
                </a:rPr>
                <a:t>Universität Oldenburg</a:t>
              </a:r>
              <a:endParaRPr/>
            </a:p>
          </p:txBody>
        </p:sp>
        <p:pic>
          <p:nvPicPr>
            <p:cNvPr id="34" name="Grafik 33" descr="Schulgebäude Silhouette"/>
            <p:cNvPicPr>
              <a:picLocks noChangeAspect="1"/>
            </p:cNvPicPr>
            <p:nvPr/>
          </p:nvPicPr>
          <p:blipFill>
            <a:blip r:embed="rId14"/>
            <a:stretch/>
          </p:blipFill>
          <p:spPr bwMode="auto">
            <a:xfrm>
              <a:off x="9149034" y="1859572"/>
              <a:ext cx="415499" cy="415499"/>
            </a:xfrm>
            <a:prstGeom prst="rect">
              <a:avLst/>
            </a:prstGeom>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4"/>
          </p:nvPr>
        </p:nvSpPr>
        <p:spPr bwMode="auto"/>
        <p:txBody>
          <a:bodyPr/>
          <a:lstStyle/>
          <a:p>
            <a:pPr>
              <a:defRPr/>
            </a:pPr>
            <a:r>
              <a:rPr lang="de-DE"/>
              <a:t>Assistive Technologien im inklusiven Informatikunterricht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r>
              <a:rPr lang="de-DE"/>
              <a:t>Unterstützungstechnologien</a:t>
            </a:r>
            <a:endParaRPr/>
          </a:p>
        </p:txBody>
      </p:sp>
      <p:sp>
        <p:nvSpPr>
          <p:cNvPr id="8" name="Textplatzhalter 7"/>
          <p:cNvSpPr>
            <a:spLocks noGrp="1"/>
          </p:cNvSpPr>
          <p:nvPr>
            <p:ph type="body" sz="quarter" idx="13"/>
          </p:nvPr>
        </p:nvSpPr>
        <p:spPr bwMode="auto">
          <a:xfrm>
            <a:off x="226800" y="6308725"/>
            <a:ext cx="3708000" cy="396875"/>
          </a:xfrm>
        </p:spPr>
        <p:txBody>
          <a:bodyPr/>
          <a:lstStyle/>
          <a:p>
            <a:pPr>
              <a:defRPr/>
            </a:pPr>
            <a:r>
              <a:rPr lang="de-DE"/>
              <a:t>Quellen:</a:t>
            </a:r>
            <a:endParaRPr/>
          </a:p>
          <a:p>
            <a:pPr>
              <a:defRPr/>
            </a:pPr>
            <a:r>
              <a:rPr lang="de-DE"/>
              <a:t>Sani-Bozkurt 2019; </a:t>
            </a:r>
            <a:r>
              <a:rPr lang="de-DE"/>
              <a:t>Australian</a:t>
            </a:r>
            <a:r>
              <a:rPr lang="de-DE"/>
              <a:t> National Training Authority 2005</a:t>
            </a:r>
            <a:endParaRPr/>
          </a:p>
        </p:txBody>
      </p:sp>
      <p:sp>
        <p:nvSpPr>
          <p:cNvPr id="13" name="Textplatzhalter 7"/>
          <p:cNvSpPr>
            <a:spLocks noGrp="1"/>
          </p:cNvSpPr>
          <p:nvPr>
            <p:ph sz="quarter" idx="10"/>
          </p:nvPr>
        </p:nvSpPr>
        <p:spPr bwMode="auto">
          <a:xfrm>
            <a:off x="227013" y="1233488"/>
            <a:ext cx="5976000" cy="5040312"/>
          </a:xfrm>
        </p:spPr>
        <p:txBody>
          <a:bodyPr>
            <a:normAutofit/>
          </a:bodyPr>
          <a:lstStyle/>
          <a:p>
            <a:pPr marL="125" indent="0">
              <a:lnSpc>
                <a:spcPct val="110000"/>
              </a:lnSpc>
              <a:buNone/>
              <a:defRPr/>
            </a:pPr>
            <a:r>
              <a:rPr lang="de-DE" b="1"/>
              <a:t>Assistive Technologien</a:t>
            </a:r>
            <a:endParaRPr/>
          </a:p>
          <a:p>
            <a:pPr>
              <a:lnSpc>
                <a:spcPct val="110000"/>
              </a:lnSpc>
              <a:spcBef>
                <a:spcPts val="700"/>
              </a:spcBef>
              <a:defRPr/>
            </a:pPr>
            <a:r>
              <a:rPr lang="de-DE"/>
              <a:t>Harte und weiche Technologien, um die funktionalen Fähigkeiten von Lernenden mit Behinderung zu erhöhen, zu erhalten oder zu verbessern</a:t>
            </a:r>
            <a:endParaRPr/>
          </a:p>
          <a:p>
            <a:pPr>
              <a:lnSpc>
                <a:spcPct val="110000"/>
              </a:lnSpc>
              <a:spcBef>
                <a:spcPts val="700"/>
              </a:spcBef>
              <a:defRPr/>
            </a:pPr>
            <a:r>
              <a:rPr lang="de-DE"/>
              <a:t>Ziel: Abbau von Barrieren im Unterricht</a:t>
            </a:r>
            <a:endParaRPr/>
          </a:p>
          <a:p>
            <a:pPr marL="125" indent="0">
              <a:lnSpc>
                <a:spcPct val="110000"/>
              </a:lnSpc>
              <a:buNone/>
              <a:defRPr/>
            </a:pPr>
            <a:r>
              <a:rPr lang="de-DE" b="1"/>
              <a:t>Assistive Technologien helfen im Unterricht …</a:t>
            </a:r>
            <a:endParaRPr/>
          </a:p>
          <a:p>
            <a:pPr>
              <a:lnSpc>
                <a:spcPct val="110000"/>
              </a:lnSpc>
              <a:spcBef>
                <a:spcPts val="700"/>
              </a:spcBef>
              <a:defRPr/>
            </a:pPr>
            <a:r>
              <a:rPr lang="de-DE"/>
              <a:t>beim Verstehen des dargebotenen Materials</a:t>
            </a:r>
            <a:endParaRPr/>
          </a:p>
          <a:p>
            <a:pPr>
              <a:lnSpc>
                <a:spcPct val="110000"/>
              </a:lnSpc>
              <a:spcBef>
                <a:spcPts val="700"/>
              </a:spcBef>
              <a:defRPr/>
            </a:pPr>
            <a:r>
              <a:rPr lang="de-DE"/>
              <a:t>beim Speichern von Informationen</a:t>
            </a:r>
            <a:endParaRPr/>
          </a:p>
          <a:p>
            <a:pPr>
              <a:lnSpc>
                <a:spcPct val="110000"/>
              </a:lnSpc>
              <a:spcBef>
                <a:spcPts val="700"/>
              </a:spcBef>
              <a:defRPr/>
            </a:pPr>
            <a:r>
              <a:rPr lang="de-DE"/>
              <a:t>beim Verfassen von Antworten</a:t>
            </a:r>
            <a:endParaRPr/>
          </a:p>
        </p:txBody>
      </p:sp>
      <p:sp>
        <p:nvSpPr>
          <p:cNvPr id="14" name="Inhaltsplatzhalter 1"/>
          <p:cNvSpPr>
            <a:spLocks noGrp="1"/>
          </p:cNvSpPr>
          <p:nvPr>
            <p:ph sz="quarter" idx="11"/>
          </p:nvPr>
        </p:nvSpPr>
        <p:spPr bwMode="auto">
          <a:xfrm>
            <a:off x="6072000" y="1233488"/>
            <a:ext cx="6120000" cy="5040312"/>
          </a:xfrm>
        </p:spPr>
        <p:txBody>
          <a:bodyPr/>
          <a:lstStyle/>
          <a:p>
            <a:pPr marL="125" indent="0">
              <a:buNone/>
              <a:defRPr/>
            </a:pPr>
            <a:r>
              <a:rPr lang="de-DE" b="1"/>
              <a:t>Adaptierte Technologien</a:t>
            </a:r>
            <a:endParaRPr/>
          </a:p>
          <a:p>
            <a:pPr>
              <a:defRPr/>
            </a:pPr>
            <a:r>
              <a:rPr lang="de-DE"/>
              <a:t>Teilmenge assistiver Technologien</a:t>
            </a:r>
            <a:endParaRPr/>
          </a:p>
          <a:p>
            <a:pPr>
              <a:spcBef>
                <a:spcPts val="700"/>
              </a:spcBef>
              <a:defRPr/>
            </a:pPr>
            <a:r>
              <a:rPr lang="de-DE"/>
              <a:t>Harte und weiche Technologien, die speziell für den Zweck entwickelt wurden, die Fähigkeiten von Menschen mit Behinderung zu erhöhen, zu erhalten oder zu verbessern</a:t>
            </a:r>
            <a:endParaRPr/>
          </a:p>
          <a:p>
            <a:pPr marL="125" indent="0">
              <a:spcBef>
                <a:spcPts val="2300"/>
              </a:spcBef>
              <a:buNone/>
              <a:defRPr/>
            </a:pPr>
            <a:r>
              <a:rPr lang="de-DE" b="1"/>
              <a:t>Adaptierte Technologien helfen im Unterricht …</a:t>
            </a:r>
            <a:endParaRPr/>
          </a:p>
          <a:p>
            <a:pPr>
              <a:defRPr/>
            </a:pPr>
            <a:r>
              <a:rPr lang="de-DE"/>
              <a:t>durch Anpassung von Inhalten oder Benutzerreaktionen von einer Form in eine andere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Beispiele für allgemeine assistive Technologien</a:t>
            </a:r>
            <a:endParaRPr/>
          </a:p>
        </p:txBody>
      </p:sp>
      <p:sp>
        <p:nvSpPr>
          <p:cNvPr id="4" name="Textplatzhalter 3"/>
          <p:cNvSpPr>
            <a:spLocks noGrp="1"/>
          </p:cNvSpPr>
          <p:nvPr>
            <p:ph type="body" sz="quarter" idx="11"/>
          </p:nvPr>
        </p:nvSpPr>
        <p:spPr bwMode="auto"/>
        <p:txBody>
          <a:bodyPr/>
          <a:lstStyle/>
          <a:p>
            <a:pPr>
              <a:defRPr/>
            </a:pPr>
            <a:r>
              <a:rPr lang="de-DE"/>
              <a:t>Quelle: </a:t>
            </a:r>
            <a:endParaRPr/>
          </a:p>
          <a:p>
            <a:pPr>
              <a:defRPr/>
            </a:pPr>
            <a:r>
              <a:rPr lang="de-DE"/>
              <a:t>Melillo et al. 2017</a:t>
            </a:r>
            <a:endParaRPr/>
          </a:p>
        </p:txBody>
      </p:sp>
      <p:sp>
        <p:nvSpPr>
          <p:cNvPr id="5" name="Inhaltsplatzhalter 2"/>
          <p:cNvSpPr>
            <a:spLocks noGrp="1"/>
          </p:cNvSpPr>
          <p:nvPr>
            <p:ph sz="quarter" idx="10"/>
          </p:nvPr>
        </p:nvSpPr>
        <p:spPr bwMode="auto">
          <a:xfrm>
            <a:off x="227012" y="1233488"/>
            <a:ext cx="11737976" cy="4874349"/>
          </a:xfrm>
          <a:prstGeom prst="rect">
            <a:avLst/>
          </a:prstGeom>
          <a:solidFill>
            <a:srgbClr val="A7BBD9"/>
          </a:solidFill>
        </p:spPr>
        <p:txBody>
          <a:bodyPr/>
          <a:lstStyle/>
          <a:p>
            <a:pPr marL="125" indent="0">
              <a:buNone/>
              <a:defRPr/>
            </a:pPr>
            <a:r>
              <a:rPr lang="de-DE" b="1"/>
              <a:t>Assistive Technologien</a:t>
            </a:r>
            <a:endParaRPr/>
          </a:p>
          <a:p>
            <a:pPr>
              <a:defRPr/>
            </a:pPr>
            <a:r>
              <a:rPr lang="de-DE"/>
              <a:t>(Bildschirm-)Lupen</a:t>
            </a:r>
            <a:endParaRPr/>
          </a:p>
          <a:p>
            <a:pPr>
              <a:defRPr/>
            </a:pPr>
            <a:r>
              <a:rPr lang="de-DE"/>
              <a:t>Text-</a:t>
            </a:r>
            <a:r>
              <a:rPr lang="de-DE"/>
              <a:t>to</a:t>
            </a:r>
            <a:r>
              <a:rPr lang="de-DE"/>
              <a:t>-Speech</a:t>
            </a:r>
            <a:endParaRPr/>
          </a:p>
          <a:p>
            <a:pPr>
              <a:defRPr/>
            </a:pPr>
            <a:r>
              <a:rPr lang="de-DE"/>
              <a:t>Kontrastmodus</a:t>
            </a:r>
            <a:endParaRPr/>
          </a:p>
          <a:p>
            <a:pPr>
              <a:defRPr/>
            </a:pPr>
            <a:r>
              <a:rPr lang="de-DE"/>
              <a:t>Zugängliche Farben</a:t>
            </a:r>
            <a:endParaRPr/>
          </a:p>
          <a:p>
            <a:pPr>
              <a:defRPr/>
            </a:pPr>
            <a:r>
              <a:rPr lang="de-DE"/>
              <a:t>Glossare / Wörterbücher</a:t>
            </a:r>
            <a:endParaRPr/>
          </a:p>
          <a:p>
            <a:pPr>
              <a:defRPr/>
            </a:pPr>
            <a:r>
              <a:rPr lang="de-DE"/>
              <a:t>Thesaurus</a:t>
            </a:r>
            <a:endParaRPr/>
          </a:p>
        </p:txBody>
      </p:sp>
      <p:sp>
        <p:nvSpPr>
          <p:cNvPr id="6" name="Inhaltsplatzhalter 2"/>
          <p:cNvSpPr txBox="1"/>
          <p:nvPr/>
        </p:nvSpPr>
        <p:spPr bwMode="auto">
          <a:xfrm>
            <a:off x="4486012" y="1464309"/>
            <a:ext cx="7200003" cy="4410152"/>
          </a:xfrm>
          <a:prstGeom prst="rect">
            <a:avLst/>
          </a:prstGeom>
          <a:solidFill>
            <a:srgbClr val="E0EAF6"/>
          </a:solidFill>
          <a:ln>
            <a:noFill/>
          </a:ln>
        </p:spPr>
        <p:txBody>
          <a:bodyPr vert="horz" wrap="square" lIns="180000" tIns="180000" rIns="180000" bIns="180000" numCol="1" anchor="t" anchorCtr="0" compatLnSpc="1">
            <a:prstTxWarp prst="textNoShape"/>
          </a:bodyPr>
          <a:lstStyle>
            <a:lvl1pPr marL="270000" indent="-269875" algn="l" defTabSz="457200">
              <a:spcBef>
                <a:spcPts val="700"/>
              </a:spcBef>
              <a:spcAft>
                <a:spcPts val="700"/>
              </a:spcAft>
              <a:buFont typeface="Arial"/>
              <a:buChar char="•"/>
              <a:defRPr sz="2000">
                <a:solidFill>
                  <a:srgbClr val="000000"/>
                </a:solidFill>
                <a:latin typeface="Arial"/>
                <a:ea typeface="ヒラギノ角ゴ Pro W3"/>
                <a:cs typeface="Arial"/>
              </a:defRPr>
            </a:lvl1pPr>
            <a:lvl2pPr marL="630000" indent="-270000" algn="l" defTabSz="457200">
              <a:spcBef>
                <a:spcPts val="0"/>
              </a:spcBef>
              <a:spcAft>
                <a:spcPts val="600"/>
              </a:spcAft>
              <a:buFont typeface="Courier New"/>
              <a:buChar char="o"/>
              <a:defRPr>
                <a:solidFill>
                  <a:srgbClr val="000000"/>
                </a:solidFill>
                <a:latin typeface="Arial"/>
                <a:ea typeface="ヒラギノ角ゴ Pro W3"/>
                <a:cs typeface="Arial"/>
              </a:defRPr>
            </a:lvl2pPr>
            <a:lvl3pPr marL="957600" indent="-237600" algn="l" defTabSz="457200">
              <a:spcBef>
                <a:spcPts val="0"/>
              </a:spcBef>
              <a:spcAft>
                <a:spcPts val="500"/>
              </a:spcAft>
              <a:buFont typeface="Wingdings"/>
              <a:buChar char="§"/>
              <a:defRPr sz="1600">
                <a:solidFill>
                  <a:schemeClr val="tx1"/>
                </a:solidFill>
                <a:latin typeface="Arial"/>
                <a:ea typeface="ヒラギノ角ゴ Pro W3"/>
                <a:cs typeface="Arial"/>
              </a:defRPr>
            </a:lvl3pPr>
            <a:lvl4pPr marL="1260000" indent="-179388" algn="l" defTabSz="457200">
              <a:spcBef>
                <a:spcPts val="0"/>
              </a:spcBef>
              <a:spcAft>
                <a:spcPts val="400"/>
              </a:spcAft>
              <a:buFont typeface="Symbol"/>
              <a:buChar char="-"/>
              <a:defRPr sz="1400">
                <a:solidFill>
                  <a:schemeClr val="tx1"/>
                </a:solidFill>
                <a:latin typeface="Arial"/>
                <a:ea typeface="ヒラギノ角ゴ Pro W3"/>
                <a:cs typeface="Arial"/>
              </a:defRPr>
            </a:lvl4pPr>
            <a:lvl5pPr marL="1530000" indent="-180000" algn="l" defTabSz="457200">
              <a:spcBef>
                <a:spcPts val="0"/>
              </a:spcBef>
              <a:spcAft>
                <a:spcPts val="300"/>
              </a:spcAft>
              <a:buFont typeface="Arial"/>
              <a:buChar char="•"/>
              <a:defRPr sz="1200" b="0">
                <a:solidFill>
                  <a:schemeClr val="tx1"/>
                </a:solidFill>
                <a:latin typeface="Arial"/>
                <a:ea typeface="Arial"/>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125" indent="0">
              <a:buFont typeface="Arial"/>
              <a:buNone/>
              <a:defRPr/>
            </a:pPr>
            <a:r>
              <a:rPr lang="de-DE" b="1"/>
              <a:t>Adaptierte Technologien</a:t>
            </a:r>
            <a:endParaRPr/>
          </a:p>
          <a:p>
            <a:pPr marL="269999" indent="-269875" defTabSz="457200">
              <a:spcBef>
                <a:spcPts val="700"/>
              </a:spcBef>
              <a:spcAft>
                <a:spcPts val="0"/>
              </a:spcAft>
              <a:buSzPct val="100000"/>
              <a:buFont typeface="Arial"/>
              <a:buChar char="•"/>
              <a:defRPr sz="2000"/>
            </a:pPr>
            <a:r>
              <a:rPr lang="de-DE"/>
              <a:t>Screenreader (z. B. JAWS, NVDA, </a:t>
            </a:r>
            <a:r>
              <a:rPr lang="de-DE"/>
              <a:t>VoiceOver</a:t>
            </a:r>
            <a:r>
              <a:rPr lang="de-DE"/>
              <a:t>)</a:t>
            </a:r>
            <a:endParaRPr/>
          </a:p>
          <a:p>
            <a:pPr marL="269999" indent="-269875" defTabSz="457200">
              <a:spcBef>
                <a:spcPts val="700"/>
              </a:spcBef>
              <a:spcAft>
                <a:spcPts val="0"/>
              </a:spcAft>
              <a:buSzPct val="100000"/>
              <a:buFont typeface="Arial"/>
              <a:buChar char="•"/>
              <a:defRPr sz="2000"/>
            </a:pPr>
            <a:r>
              <a:rPr lang="de-DE"/>
              <a:t>Spracherkennung bzw. -synthese (z. B. VUST)</a:t>
            </a:r>
            <a:endParaRPr/>
          </a:p>
          <a:p>
            <a:pPr marL="269999" indent="-269875" defTabSz="457200">
              <a:spcBef>
                <a:spcPts val="700"/>
              </a:spcBef>
              <a:spcAft>
                <a:spcPts val="0"/>
              </a:spcAft>
              <a:buSzPct val="100000"/>
              <a:buFont typeface="Arial"/>
              <a:buChar char="•"/>
              <a:defRPr sz="2000"/>
            </a:pPr>
            <a:r>
              <a:rPr lang="de-DE"/>
              <a:t>Optical Character Recognition (OCR)</a:t>
            </a:r>
            <a:endParaRPr/>
          </a:p>
          <a:p>
            <a:pPr marL="269999" indent="-269875" defTabSz="457200">
              <a:spcBef>
                <a:spcPts val="700"/>
              </a:spcBef>
              <a:spcAft>
                <a:spcPts val="0"/>
              </a:spcAft>
              <a:buSzPct val="100000"/>
              <a:buFont typeface="Arial"/>
              <a:buChar char="•"/>
              <a:defRPr sz="2000"/>
            </a:pPr>
            <a:r>
              <a:rPr lang="de-DE"/>
              <a:t>Braille-Systeme (z. B. ALVA Braille Displays)</a:t>
            </a:r>
            <a:endParaRPr/>
          </a:p>
          <a:p>
            <a:pPr marL="269999" indent="-269875" defTabSz="457200">
              <a:spcBef>
                <a:spcPts val="700"/>
              </a:spcBef>
              <a:spcAft>
                <a:spcPts val="0"/>
              </a:spcAft>
              <a:buSzPct val="100000"/>
              <a:buFont typeface="Arial"/>
              <a:buChar char="•"/>
              <a:defRPr sz="2000"/>
            </a:pPr>
            <a:r>
              <a:rPr lang="de-DE"/>
              <a:t>Tastatur- und Mausalternativen (z. B. Trackballs, </a:t>
            </a:r>
            <a:r>
              <a:rPr lang="de-DE"/>
              <a:t>Sip</a:t>
            </a:r>
            <a:r>
              <a:rPr lang="de-DE"/>
              <a:t>-and-puff)</a:t>
            </a:r>
            <a:endParaRPr/>
          </a:p>
          <a:p>
            <a:pPr marL="269999" indent="-269875" defTabSz="457200">
              <a:spcBef>
                <a:spcPts val="700"/>
              </a:spcBef>
              <a:spcAft>
                <a:spcPts val="0"/>
              </a:spcAft>
              <a:buSzPct val="100000"/>
              <a:buFont typeface="Arial"/>
              <a:buChar char="•"/>
              <a:defRPr sz="2000"/>
            </a:pPr>
            <a:r>
              <a:rPr lang="de-DE"/>
              <a:t>Leseverständnissoftware (z. B. </a:t>
            </a:r>
            <a:r>
              <a:rPr lang="de-DE"/>
              <a:t>TeDUB</a:t>
            </a:r>
            <a:r>
              <a:rPr lang="de-DE"/>
              <a:t>, Kurzweil 3000)</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Villanova University Speech </a:t>
            </a:r>
            <a:r>
              <a:rPr lang="de-DE"/>
              <a:t>Transcriber</a:t>
            </a:r>
            <a:r>
              <a:rPr lang="de-DE"/>
              <a:t> (VUST)</a:t>
            </a:r>
            <a:endParaRPr/>
          </a:p>
        </p:txBody>
      </p:sp>
      <p:sp>
        <p:nvSpPr>
          <p:cNvPr id="3" name="Inhaltsplatzhalter 2"/>
          <p:cNvSpPr>
            <a:spLocks noGrp="1"/>
          </p:cNvSpPr>
          <p:nvPr>
            <p:ph sz="quarter" idx="10"/>
          </p:nvPr>
        </p:nvSpPr>
        <p:spPr bwMode="auto"/>
        <p:txBody>
          <a:bodyPr/>
          <a:lstStyle/>
          <a:p>
            <a:pPr>
              <a:defRPr/>
            </a:pPr>
            <a:r>
              <a:rPr lang="de-DE"/>
              <a:t>Software zur automatischen Spracherkennung</a:t>
            </a:r>
            <a:endParaRPr/>
          </a:p>
          <a:p>
            <a:pPr>
              <a:defRPr/>
            </a:pPr>
            <a:r>
              <a:rPr lang="de-DE"/>
              <a:t>Basiert auf der Microsoft Speech Recognition Engine (MSRE)</a:t>
            </a:r>
            <a:endParaRPr/>
          </a:p>
          <a:p>
            <a:pPr>
              <a:defRPr/>
            </a:pPr>
            <a:r>
              <a:rPr lang="de-DE"/>
              <a:t>Ermöglicht die Transkription des gesprochenen Wortes für Lernende mit Hörbeeinträchtigung / Hörverlust</a:t>
            </a:r>
            <a:endParaRPr/>
          </a:p>
          <a:p>
            <a:pPr>
              <a:defRPr/>
            </a:pPr>
            <a:r>
              <a:rPr lang="de-DE"/>
              <a:t>Insgesamte Erkennungsgenauigkeit liegt bei 85% (Zugänglichkeit: Gut)</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Kheir</a:t>
            </a:r>
            <a:r>
              <a:rPr lang="de-DE"/>
              <a:t> und Way 2007</a:t>
            </a:r>
            <a:endParaRPr/>
          </a:p>
        </p:txBody>
      </p:sp>
      <p:pic>
        <p:nvPicPr>
          <p:cNvPr id="6" name="Grafik 16" descr="Grafik 16"/>
          <p:cNvPicPr>
            <a:picLocks noChangeAspect="1"/>
          </p:cNvPicPr>
          <p:nvPr/>
        </p:nvPicPr>
        <p:blipFill>
          <a:blip r:embed="rId3"/>
          <a:stretch/>
        </p:blipFill>
        <p:spPr bwMode="auto">
          <a:xfrm>
            <a:off x="6095998" y="1233486"/>
            <a:ext cx="2572003" cy="2520002"/>
          </a:xfrm>
          <a:prstGeom prst="rect">
            <a:avLst/>
          </a:prstGeom>
          <a:ln w="12700">
            <a:miter lim="400000"/>
          </a:ln>
        </p:spPr>
      </p:pic>
      <p:pic>
        <p:nvPicPr>
          <p:cNvPr id="7" name="Grafik 18" descr="Grafik 18"/>
          <p:cNvPicPr>
            <a:picLocks noChangeAspect="1"/>
          </p:cNvPicPr>
          <p:nvPr/>
        </p:nvPicPr>
        <p:blipFill>
          <a:blip r:embed="rId4"/>
          <a:stretch/>
        </p:blipFill>
        <p:spPr bwMode="auto">
          <a:xfrm>
            <a:off x="8430249" y="2673798"/>
            <a:ext cx="3517559" cy="360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3"/>
          </p:nvPr>
        </p:nvSpPr>
        <p:spPr bwMode="auto"/>
        <p:txBody>
          <a:bodyPr/>
          <a:lstStyle/>
          <a:p>
            <a:pPr>
              <a:defRPr/>
            </a:pPr>
            <a:r>
              <a:rPr lang="de-DE"/>
              <a:t>Assistive Technologien im inklusiven Informatikunterricht</a:t>
            </a:r>
            <a:endParaRPr/>
          </a:p>
        </p:txBody>
      </p:sp>
      <p:sp>
        <p:nvSpPr>
          <p:cNvPr id="3" name="Textplatzhalter 2"/>
          <p:cNvSpPr>
            <a:spLocks noGrp="1"/>
          </p:cNvSpPr>
          <p:nvPr>
            <p:ph type="body" sz="quarter" idx="14"/>
          </p:nvPr>
        </p:nvSpPr>
        <p:spPr bwMode="auto"/>
        <p:txBody>
          <a:bodyPr/>
          <a:lstStyle/>
          <a:p>
            <a:pPr>
              <a:defRPr/>
            </a:pPr>
            <a:r>
              <a:rPr lang="de-DE"/>
              <a:t>Auditives und haptisches Feedback</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Auditives und haptisches Feedback</a:t>
            </a:r>
            <a:endParaRPr/>
          </a:p>
        </p:txBody>
      </p:sp>
      <p:sp>
        <p:nvSpPr>
          <p:cNvPr id="3" name="Inhaltsplatzhalter 2"/>
          <p:cNvSpPr>
            <a:spLocks noGrp="1"/>
          </p:cNvSpPr>
          <p:nvPr>
            <p:ph sz="quarter" idx="10"/>
          </p:nvPr>
        </p:nvSpPr>
        <p:spPr bwMode="auto"/>
        <p:txBody>
          <a:bodyPr/>
          <a:lstStyle/>
          <a:p>
            <a:pPr>
              <a:defRPr/>
            </a:pPr>
            <a:r>
              <a:rPr lang="de-DE"/>
              <a:t>Nutzung alternativer Sinnesmodalitäten, </a:t>
            </a:r>
            <a:br>
              <a:rPr lang="de-DE"/>
            </a:br>
            <a:r>
              <a:rPr lang="de-DE"/>
              <a:t>um verschiedene Zustände von physischen Objekten oder virtuellen Darstellungen anzuzeigen</a:t>
            </a:r>
            <a:endParaRPr/>
          </a:p>
          <a:p>
            <a:pPr>
              <a:defRPr b="1"/>
            </a:pPr>
            <a:r>
              <a:rPr lang="de-DE"/>
              <a:t>Akustisch</a:t>
            </a:r>
            <a:r>
              <a:rPr lang="de-DE" b="0"/>
              <a:t> </a:t>
            </a:r>
            <a:r>
              <a:rPr lang="de-DE" b="0"/>
              <a:t></a:t>
            </a:r>
            <a:r>
              <a:rPr lang="de-DE" b="0"/>
              <a:t> Sonifikation durch unterschiedliche Klänge und deren Modifikation </a:t>
            </a:r>
            <a:endParaRPr/>
          </a:p>
          <a:p>
            <a:pPr>
              <a:defRPr b="1"/>
            </a:pPr>
            <a:r>
              <a:rPr lang="de-DE"/>
              <a:t>Taktil-haptisch</a:t>
            </a:r>
            <a:r>
              <a:rPr lang="de-DE" b="0"/>
              <a:t> </a:t>
            </a:r>
            <a:r>
              <a:rPr lang="de-DE" b="0"/>
              <a:t></a:t>
            </a:r>
            <a:r>
              <a:rPr lang="de-DE" b="0"/>
              <a:t> Vibrationen, haptische Sensitivität, Tiefenstrukturen, Flächensignaturen</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Roboterlabyrinth</a:t>
            </a:r>
            <a:endParaRPr/>
          </a:p>
          <a:p>
            <a:pPr marL="269999" indent="-269875" defTabSz="457200">
              <a:spcBef>
                <a:spcPts val="700"/>
              </a:spcBef>
              <a:buSzPct val="100000"/>
              <a:buFont typeface="Arial"/>
              <a:buChar char="•"/>
              <a:defRPr sz="2000"/>
            </a:pPr>
            <a:r>
              <a:rPr lang="de-DE"/>
              <a:t>Lernende müssen Roboter durch ein Labyrinth navigieren</a:t>
            </a:r>
            <a:endParaRPr/>
          </a:p>
          <a:p>
            <a:pPr marL="269999" indent="-269875" defTabSz="457200">
              <a:spcBef>
                <a:spcPts val="700"/>
              </a:spcBef>
              <a:buSzPct val="100000"/>
              <a:buFont typeface="Arial"/>
              <a:buChar char="•"/>
              <a:defRPr sz="2000"/>
            </a:pPr>
            <a:r>
              <a:rPr lang="de-DE"/>
              <a:t>Roboterzustand wird angegeben durch:</a:t>
            </a:r>
            <a:endParaRPr/>
          </a:p>
          <a:p>
            <a:pPr marL="630000" lvl="1" indent="-269999" defTabSz="457200">
              <a:spcBef>
                <a:spcPts val="600"/>
              </a:spcBef>
              <a:buSzPct val="100000"/>
              <a:buFont typeface="Courier New"/>
              <a:buChar char="o"/>
              <a:defRPr/>
            </a:pPr>
            <a:r>
              <a:rPr lang="de-DE"/>
              <a:t>Klaviertöne</a:t>
            </a:r>
            <a:endParaRPr/>
          </a:p>
          <a:p>
            <a:pPr marL="630000" lvl="1" indent="-269999" defTabSz="457200">
              <a:spcBef>
                <a:spcPts val="600"/>
              </a:spcBef>
              <a:buSzPct val="100000"/>
              <a:buFont typeface="Courier New"/>
              <a:buChar char="o"/>
              <a:defRPr/>
            </a:pPr>
            <a:r>
              <a:rPr lang="de-DE"/>
              <a:t>Vibrationen über eine Wii-Fernbedienung</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Dorsey et al. 2014</a:t>
            </a:r>
            <a:endParaRPr/>
          </a:p>
        </p:txBody>
      </p:sp>
      <p:pic>
        <p:nvPicPr>
          <p:cNvPr id="6" name="Grafik 8" descr="Grafik 8"/>
          <p:cNvPicPr>
            <a:picLocks noChangeAspect="1"/>
          </p:cNvPicPr>
          <p:nvPr/>
        </p:nvPicPr>
        <p:blipFill>
          <a:blip r:embed="rId3"/>
          <a:stretch/>
        </p:blipFill>
        <p:spPr bwMode="auto">
          <a:xfrm>
            <a:off x="6203950" y="4120399"/>
            <a:ext cx="5761038" cy="2153399"/>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Versprachlichung von Datenstrukturen (PLUMB EXTRA</a:t>
            </a:r>
            <a:r>
              <a:rPr lang="de-DE" baseline="30000"/>
              <a:t>3</a:t>
            </a:r>
            <a:r>
              <a:rPr lang="de-DE"/>
              <a:t>)</a:t>
            </a:r>
            <a:endParaRPr/>
          </a:p>
        </p:txBody>
      </p:sp>
      <p:sp>
        <p:nvSpPr>
          <p:cNvPr id="3" name="Inhaltsplatzhalter 2"/>
          <p:cNvSpPr>
            <a:spLocks noGrp="1"/>
          </p:cNvSpPr>
          <p:nvPr>
            <p:ph sz="quarter" idx="10"/>
          </p:nvPr>
        </p:nvSpPr>
        <p:spPr bwMode="auto"/>
        <p:txBody>
          <a:bodyPr/>
          <a:lstStyle/>
          <a:p>
            <a:pPr>
              <a:defRPr/>
            </a:pPr>
            <a:r>
              <a:rPr lang="de-DE"/>
              <a:t>System, das fundamentale Datenstrukturen über Sonifikation und synthetisierte Sprachausgabe zugänglich macht</a:t>
            </a:r>
            <a:endParaRPr/>
          </a:p>
          <a:p>
            <a:pPr marL="125" indent="0">
              <a:buNone/>
              <a:defRPr/>
            </a:pPr>
            <a:endParaRPr lang="de-DE"/>
          </a:p>
          <a:p>
            <a:pPr>
              <a:defRPr/>
            </a:pPr>
            <a:r>
              <a:rPr lang="de-DE"/>
              <a:t>Darstellung von Datenstrukturen und ihres Zustands</a:t>
            </a:r>
            <a:endParaRPr/>
          </a:p>
          <a:p>
            <a:pPr>
              <a:defRPr/>
            </a:pPr>
            <a:r>
              <a:rPr lang="de-DE"/>
              <a:t>Simulation von Algorithmen und Operationen mit Manipulation der zugrundeliegenden Datenstruktur</a:t>
            </a:r>
            <a:endParaRPr/>
          </a:p>
          <a:p>
            <a:pPr>
              <a:defRPr/>
            </a:pPr>
            <a:r>
              <a:rPr lang="de-DE"/>
              <a:t>Steuerung über die Tastatur</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Calder et al. 2007</a:t>
            </a:r>
            <a:endParaRPr/>
          </a:p>
        </p:txBody>
      </p:sp>
      <p:grpSp>
        <p:nvGrpSpPr>
          <p:cNvPr id="6" name="Gruppieren 5"/>
          <p:cNvGrpSpPr/>
          <p:nvPr/>
        </p:nvGrpSpPr>
        <p:grpSpPr bwMode="auto">
          <a:xfrm>
            <a:off x="6096002" y="1503489"/>
            <a:ext cx="5868985" cy="3851023"/>
            <a:chOff x="6096002" y="1425771"/>
            <a:chExt cx="5868985" cy="3851023"/>
          </a:xfrm>
        </p:grpSpPr>
        <p:grpSp>
          <p:nvGrpSpPr>
            <p:cNvPr id="7" name="Gruppieren 6"/>
            <p:cNvGrpSpPr/>
            <p:nvPr/>
          </p:nvGrpSpPr>
          <p:grpSpPr bwMode="auto">
            <a:xfrm>
              <a:off x="6096004" y="2175966"/>
              <a:ext cx="5868983" cy="738664"/>
              <a:chOff x="6096000" y="2946646"/>
              <a:chExt cx="5868983" cy="738664"/>
            </a:xfrm>
          </p:grpSpPr>
          <p:grpSp>
            <p:nvGrpSpPr>
              <p:cNvPr id="33" name="Gruppieren 32"/>
              <p:cNvGrpSpPr/>
              <p:nvPr/>
            </p:nvGrpSpPr>
            <p:grpSpPr bwMode="auto">
              <a:xfrm>
                <a:off x="6096000" y="3160137"/>
                <a:ext cx="2612234" cy="311681"/>
                <a:chOff x="6162674" y="3750622"/>
                <a:chExt cx="2612234" cy="311681"/>
              </a:xfrm>
            </p:grpSpPr>
            <p:sp>
              <p:nvSpPr>
                <p:cNvPr id="35" name="Ellipse 34"/>
                <p:cNvSpPr/>
                <p:nvPr/>
              </p:nvSpPr>
              <p:spPr bwMode="auto">
                <a:xfrm>
                  <a:off x="7314008" y="3750622"/>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6" name="Ellipse 35"/>
                <p:cNvSpPr/>
                <p:nvPr/>
              </p:nvSpPr>
              <p:spPr bwMode="auto">
                <a:xfrm>
                  <a:off x="8465343" y="3752738"/>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7" name="Ellipse 36"/>
                <p:cNvSpPr/>
                <p:nvPr/>
              </p:nvSpPr>
              <p:spPr bwMode="auto">
                <a:xfrm>
                  <a:off x="6162674" y="3752738"/>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8" name="Trapezoid 37"/>
                <p:cNvSpPr/>
                <p:nvPr/>
              </p:nvSpPr>
              <p:spPr bwMode="auto">
                <a:xfrm>
                  <a:off x="6317457" y="3820130"/>
                  <a:ext cx="2302668" cy="87925"/>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9" name="Trapezoid 38"/>
                <p:cNvSpPr/>
                <p:nvPr/>
              </p:nvSpPr>
              <p:spPr bwMode="auto">
                <a:xfrm flipV="1">
                  <a:off x="6317457" y="3907521"/>
                  <a:ext cx="2302668" cy="87925"/>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grpSp>
          <p:sp>
            <p:nvSpPr>
              <p:cNvPr id="34" name="Textfeld 33"/>
              <p:cNvSpPr txBox="1"/>
              <p:nvPr/>
            </p:nvSpPr>
            <p:spPr bwMode="auto">
              <a:xfrm>
                <a:off x="8816181" y="2946646"/>
                <a:ext cx="3148802" cy="738664"/>
              </a:xfrm>
              <a:prstGeom prst="rect">
                <a:avLst/>
              </a:prstGeom>
              <a:noFill/>
              <a:ln>
                <a:noFill/>
              </a:ln>
            </p:spPr>
            <p:txBody>
              <a:bodyPr wrap="square" rtlCol="0">
                <a:spAutoFit/>
              </a:bodyPr>
              <a:lstStyle/>
              <a:p>
                <a:pPr algn="l">
                  <a:spcAft>
                    <a:spcPts val="500"/>
                  </a:spcAft>
                  <a:defRPr/>
                </a:pPr>
                <a:r>
                  <a:rPr lang="de-DE" sz="1400" b="1"/>
                  <a:t>Schritt 1</a:t>
                </a:r>
                <a:r>
                  <a:rPr lang="de-DE" sz="1400"/>
                  <a:t>: Ein neues Element wird der doppelt verketteten Liste „</a:t>
                </a:r>
                <a:r>
                  <a:rPr lang="de-DE" sz="1400"/>
                  <a:t>hinzugefügt“.</a:t>
                </a:r>
                <a:endParaRPr lang="de-DE" sz="1400"/>
              </a:p>
            </p:txBody>
          </p:sp>
        </p:grpSp>
        <p:grpSp>
          <p:nvGrpSpPr>
            <p:cNvPr id="8" name="Gruppieren 7"/>
            <p:cNvGrpSpPr/>
            <p:nvPr/>
          </p:nvGrpSpPr>
          <p:grpSpPr bwMode="auto">
            <a:xfrm>
              <a:off x="6096003" y="3141605"/>
              <a:ext cx="5868984" cy="954107"/>
              <a:chOff x="6095999" y="3707061"/>
              <a:chExt cx="5868984" cy="954107"/>
            </a:xfrm>
          </p:grpSpPr>
          <p:grpSp>
            <p:nvGrpSpPr>
              <p:cNvPr id="26" name="Gruppieren 25"/>
              <p:cNvGrpSpPr/>
              <p:nvPr/>
            </p:nvGrpSpPr>
            <p:grpSpPr bwMode="auto">
              <a:xfrm>
                <a:off x="6095999" y="4028274"/>
                <a:ext cx="2612234" cy="311681"/>
                <a:chOff x="6162674" y="4429726"/>
                <a:chExt cx="2612234" cy="311681"/>
              </a:xfrm>
            </p:grpSpPr>
            <p:sp>
              <p:nvSpPr>
                <p:cNvPr id="28" name="Ellipse 27"/>
                <p:cNvSpPr/>
                <p:nvPr/>
              </p:nvSpPr>
              <p:spPr bwMode="auto">
                <a:xfrm>
                  <a:off x="7314008" y="4429726"/>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9" name="Ellipse 28"/>
                <p:cNvSpPr/>
                <p:nvPr/>
              </p:nvSpPr>
              <p:spPr bwMode="auto">
                <a:xfrm>
                  <a:off x="8465343" y="4431842"/>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0" name="Ellipse 29"/>
                <p:cNvSpPr/>
                <p:nvPr/>
              </p:nvSpPr>
              <p:spPr bwMode="auto">
                <a:xfrm>
                  <a:off x="6162674" y="4431842"/>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1" name="Trapezoid 30"/>
                <p:cNvSpPr/>
                <p:nvPr/>
              </p:nvSpPr>
              <p:spPr bwMode="auto">
                <a:xfrm>
                  <a:off x="6317456" y="4497117"/>
                  <a:ext cx="1157287" cy="87926"/>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32" name="Trapezoid 31"/>
                <p:cNvSpPr/>
                <p:nvPr/>
              </p:nvSpPr>
              <p:spPr bwMode="auto">
                <a:xfrm flipV="1">
                  <a:off x="6317456" y="4584507"/>
                  <a:ext cx="1157287" cy="87926"/>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grpSp>
          <p:sp>
            <p:nvSpPr>
              <p:cNvPr id="27" name="Textfeld 26"/>
              <p:cNvSpPr txBox="1"/>
              <p:nvPr/>
            </p:nvSpPr>
            <p:spPr bwMode="auto">
              <a:xfrm>
                <a:off x="8816181" y="3707061"/>
                <a:ext cx="3148802" cy="954107"/>
              </a:xfrm>
              <a:prstGeom prst="rect">
                <a:avLst/>
              </a:prstGeom>
              <a:noFill/>
              <a:ln>
                <a:noFill/>
              </a:ln>
            </p:spPr>
            <p:txBody>
              <a:bodyPr wrap="square" rtlCol="0">
                <a:spAutoFit/>
              </a:bodyPr>
              <a:lstStyle/>
              <a:p>
                <a:pPr algn="l">
                  <a:spcAft>
                    <a:spcPts val="500"/>
                  </a:spcAft>
                  <a:defRPr/>
                </a:pPr>
                <a:r>
                  <a:rPr lang="de-DE" sz="1400" b="1"/>
                  <a:t>Schritt 2</a:t>
                </a:r>
                <a:r>
                  <a:rPr lang="de-DE" sz="1400"/>
                  <a:t>: Der ursprüngliche Zeiger auf das nachfolgende Element verweist jetzt auf das neu eingefügt Element.</a:t>
                </a:r>
                <a:endParaRPr/>
              </a:p>
            </p:txBody>
          </p:sp>
        </p:grpSp>
        <p:grpSp>
          <p:nvGrpSpPr>
            <p:cNvPr id="9" name="Gruppieren 8"/>
            <p:cNvGrpSpPr/>
            <p:nvPr/>
          </p:nvGrpSpPr>
          <p:grpSpPr bwMode="auto">
            <a:xfrm>
              <a:off x="6096002" y="4322687"/>
              <a:ext cx="5868983" cy="954107"/>
              <a:chOff x="6095998" y="4997390"/>
              <a:chExt cx="5868983" cy="954107"/>
            </a:xfrm>
          </p:grpSpPr>
          <p:grpSp>
            <p:nvGrpSpPr>
              <p:cNvPr id="17" name="Gruppieren 16"/>
              <p:cNvGrpSpPr/>
              <p:nvPr/>
            </p:nvGrpSpPr>
            <p:grpSpPr bwMode="auto">
              <a:xfrm>
                <a:off x="6095998" y="5318603"/>
                <a:ext cx="2612234" cy="311681"/>
                <a:chOff x="6162673" y="5084598"/>
                <a:chExt cx="2612234" cy="311681"/>
              </a:xfrm>
            </p:grpSpPr>
            <p:sp>
              <p:nvSpPr>
                <p:cNvPr id="19" name="Ellipse 18"/>
                <p:cNvSpPr/>
                <p:nvPr/>
              </p:nvSpPr>
              <p:spPr bwMode="auto">
                <a:xfrm>
                  <a:off x="7314007" y="5084598"/>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0" name="Ellipse 19"/>
                <p:cNvSpPr/>
                <p:nvPr/>
              </p:nvSpPr>
              <p:spPr bwMode="auto">
                <a:xfrm>
                  <a:off x="8465342" y="5086714"/>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1" name="Ellipse 20"/>
                <p:cNvSpPr/>
                <p:nvPr/>
              </p:nvSpPr>
              <p:spPr bwMode="auto">
                <a:xfrm>
                  <a:off x="6162673" y="5086714"/>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2" name="Trapezoid 21"/>
                <p:cNvSpPr/>
                <p:nvPr/>
              </p:nvSpPr>
              <p:spPr bwMode="auto">
                <a:xfrm>
                  <a:off x="6317455" y="5151989"/>
                  <a:ext cx="1157287" cy="87926"/>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3" name="Trapezoid 22"/>
                <p:cNvSpPr/>
                <p:nvPr/>
              </p:nvSpPr>
              <p:spPr bwMode="auto">
                <a:xfrm flipV="1">
                  <a:off x="6317455" y="5239379"/>
                  <a:ext cx="1157287" cy="87926"/>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4" name="Trapezoid 23"/>
                <p:cNvSpPr/>
                <p:nvPr/>
              </p:nvSpPr>
              <p:spPr bwMode="auto">
                <a:xfrm>
                  <a:off x="7474741" y="5151989"/>
                  <a:ext cx="1157287" cy="87926"/>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25" name="Trapezoid 24"/>
                <p:cNvSpPr/>
                <p:nvPr/>
              </p:nvSpPr>
              <p:spPr bwMode="auto">
                <a:xfrm flipV="1">
                  <a:off x="7474741" y="5239379"/>
                  <a:ext cx="1157287" cy="87926"/>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grpSp>
          <p:sp>
            <p:nvSpPr>
              <p:cNvPr id="18" name="Textfeld 17"/>
              <p:cNvSpPr txBox="1"/>
              <p:nvPr/>
            </p:nvSpPr>
            <p:spPr bwMode="auto">
              <a:xfrm>
                <a:off x="8816179" y="4997390"/>
                <a:ext cx="3148802" cy="954107"/>
              </a:xfrm>
              <a:prstGeom prst="rect">
                <a:avLst/>
              </a:prstGeom>
              <a:noFill/>
              <a:ln>
                <a:noFill/>
              </a:ln>
            </p:spPr>
            <p:txBody>
              <a:bodyPr wrap="square" rtlCol="0">
                <a:spAutoFit/>
              </a:bodyPr>
              <a:lstStyle/>
              <a:p>
                <a:pPr algn="l">
                  <a:spcAft>
                    <a:spcPts val="500"/>
                  </a:spcAft>
                  <a:defRPr/>
                </a:pPr>
                <a:r>
                  <a:rPr lang="de-DE" sz="1400" b="1"/>
                  <a:t>Schritt 3</a:t>
                </a:r>
                <a:r>
                  <a:rPr lang="de-DE" sz="1400"/>
                  <a:t>: Ein neuer Zeiger zwischen dem neu eingefügten Element und dem ursprünglichen nachfolgenden Element wird eingefügt.</a:t>
                </a:r>
                <a:endParaRPr/>
              </a:p>
            </p:txBody>
          </p:sp>
        </p:grpSp>
        <p:grpSp>
          <p:nvGrpSpPr>
            <p:cNvPr id="10" name="Gruppieren 9"/>
            <p:cNvGrpSpPr/>
            <p:nvPr/>
          </p:nvGrpSpPr>
          <p:grpSpPr bwMode="auto">
            <a:xfrm>
              <a:off x="6096004" y="1425771"/>
              <a:ext cx="5868983" cy="523220"/>
              <a:chOff x="6096000" y="2100474"/>
              <a:chExt cx="5868983" cy="523220"/>
            </a:xfrm>
          </p:grpSpPr>
          <p:grpSp>
            <p:nvGrpSpPr>
              <p:cNvPr id="11" name="Gruppieren 10"/>
              <p:cNvGrpSpPr/>
              <p:nvPr/>
            </p:nvGrpSpPr>
            <p:grpSpPr bwMode="auto">
              <a:xfrm>
                <a:off x="6096000" y="2207302"/>
                <a:ext cx="2612234" cy="309565"/>
                <a:chOff x="6162674" y="3138375"/>
                <a:chExt cx="2612234" cy="309565"/>
              </a:xfrm>
            </p:grpSpPr>
            <p:sp>
              <p:nvSpPr>
                <p:cNvPr id="13" name="Ellipse 12"/>
                <p:cNvSpPr/>
                <p:nvPr/>
              </p:nvSpPr>
              <p:spPr bwMode="auto">
                <a:xfrm>
                  <a:off x="8465343" y="3138375"/>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14" name="Ellipse 13"/>
                <p:cNvSpPr/>
                <p:nvPr/>
              </p:nvSpPr>
              <p:spPr bwMode="auto">
                <a:xfrm>
                  <a:off x="6162674" y="3138375"/>
                  <a:ext cx="309565" cy="309565"/>
                </a:xfrm>
                <a:prstGeom prst="ellipse">
                  <a:avLst/>
                </a:prstGeom>
                <a:solidFill>
                  <a:srgbClr val="2312FA"/>
                </a:solidFill>
                <a:ln>
                  <a:solidFill>
                    <a:srgbClr val="2312FA"/>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15" name="Trapezoid 14"/>
                <p:cNvSpPr/>
                <p:nvPr/>
              </p:nvSpPr>
              <p:spPr bwMode="auto">
                <a:xfrm>
                  <a:off x="6317457" y="3205767"/>
                  <a:ext cx="2302668" cy="87925"/>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
              <p:nvSpPr>
                <p:cNvPr id="16" name="Trapezoid 15"/>
                <p:cNvSpPr/>
                <p:nvPr/>
              </p:nvSpPr>
              <p:spPr bwMode="auto">
                <a:xfrm flipV="1">
                  <a:off x="6317457" y="3293158"/>
                  <a:ext cx="2302668" cy="87925"/>
                </a:xfrm>
                <a:prstGeom prst="trapezoid">
                  <a:avLst>
                    <a:gd name="adj" fmla="val 129772"/>
                  </a:avLst>
                </a:prstGeom>
                <a:solidFill>
                  <a:srgbClr val="F100FB"/>
                </a:solidFill>
                <a:ln>
                  <a:solidFill>
                    <a:srgbClr val="F100F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grpSp>
          <p:sp>
            <p:nvSpPr>
              <p:cNvPr id="12" name="Textfeld 11"/>
              <p:cNvSpPr txBox="1"/>
              <p:nvPr/>
            </p:nvSpPr>
            <p:spPr bwMode="auto">
              <a:xfrm>
                <a:off x="8816181" y="2100474"/>
                <a:ext cx="3148802" cy="523220"/>
              </a:xfrm>
              <a:prstGeom prst="rect">
                <a:avLst/>
              </a:prstGeom>
              <a:noFill/>
              <a:ln>
                <a:noFill/>
              </a:ln>
            </p:spPr>
            <p:txBody>
              <a:bodyPr wrap="square" rtlCol="0">
                <a:spAutoFit/>
              </a:bodyPr>
              <a:lstStyle/>
              <a:p>
                <a:pPr algn="l">
                  <a:spcAft>
                    <a:spcPts val="500"/>
                  </a:spcAft>
                  <a:defRPr/>
                </a:pPr>
                <a:r>
                  <a:rPr lang="de-DE" sz="1400" b="1"/>
                  <a:t>Ausgangssituation</a:t>
                </a:r>
                <a:r>
                  <a:rPr lang="de-DE" sz="1400"/>
                  <a:t>: Zwei Elemente in einer doppelt verketteten Liste.</a:t>
                </a:r>
                <a:endParaRPr/>
              </a:p>
            </p:txBody>
          </p:sp>
        </p:gr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a:p>
        </p:txBody>
      </p:sp>
      <p:sp>
        <p:nvSpPr>
          <p:cNvPr id="3" name="Inhaltsplatzhalter 2"/>
          <p:cNvSpPr>
            <a:spLocks noGrp="1"/>
          </p:cNvSpPr>
          <p:nvPr>
            <p:ph sz="quarter" idx="10"/>
          </p:nvPr>
        </p:nvSpPr>
        <p:spPr bwMode="auto"/>
        <p:txBody>
          <a:bodyPr/>
          <a:lstStyle/>
          <a:p>
            <a:pPr>
              <a:spcBef>
                <a:spcPts val="700"/>
              </a:spcBef>
              <a:defRPr/>
            </a:pPr>
            <a:r>
              <a:rPr lang="de-DE"/>
              <a:t>Bibliothek zur Sonifikation von Algorithmen</a:t>
            </a:r>
            <a:endParaRPr/>
          </a:p>
          <a:p>
            <a:pPr>
              <a:spcBef>
                <a:spcPts val="700"/>
              </a:spcBef>
              <a:defRPr/>
            </a:pPr>
            <a:r>
              <a:rPr lang="de-DE"/>
              <a:t>Ermöglicht das Einfügen von Audiohinweisen in Quellcode</a:t>
            </a:r>
            <a:endParaRPr/>
          </a:p>
          <a:p>
            <a:pPr>
              <a:spcBef>
                <a:spcPts val="700"/>
              </a:spcBef>
              <a:defRPr/>
            </a:pPr>
            <a:r>
              <a:rPr lang="de-DE"/>
              <a:t>Geeignet, um Verhaltensdifferenzen zwischen (geeigneten) Algorithmen zu erkennen</a:t>
            </a:r>
            <a:endParaRPr/>
          </a:p>
          <a:p>
            <a:pPr marL="125" indent="0">
              <a:buNone/>
              <a:defRPr/>
            </a:pPr>
            <a:r>
              <a:rPr lang="de-DE" b="1"/>
              <a:t>Studie</a:t>
            </a:r>
            <a:endParaRPr/>
          </a:p>
          <a:p>
            <a:pPr>
              <a:spcBef>
                <a:spcPts val="700"/>
              </a:spcBef>
              <a:defRPr/>
            </a:pPr>
            <a:r>
              <a:rPr lang="de-DE"/>
              <a:t>Verbessert Langzeitgedächtnis von Lernenden</a:t>
            </a:r>
            <a:endParaRPr/>
          </a:p>
          <a:p>
            <a:pPr>
              <a:spcBef>
                <a:spcPts val="700"/>
              </a:spcBef>
              <a:defRPr/>
            </a:pPr>
            <a:r>
              <a:rPr lang="de-DE"/>
              <a:t>Verbessert Verständnis von Algorithmen, </a:t>
            </a:r>
            <a:br>
              <a:rPr lang="de-DE"/>
            </a:br>
            <a:r>
              <a:rPr lang="de-DE"/>
              <a:t>vor allem in Verbindung mit grafischen Elementen</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Adams et al. 2022</a:t>
            </a:r>
            <a:endParaRPr/>
          </a:p>
        </p:txBody>
      </p:sp>
      <p:pic>
        <p:nvPicPr>
          <p:cNvPr id="6" name="Grafik 7" descr="Grafik 7"/>
          <p:cNvPicPr>
            <a:picLocks noChangeAspect="1"/>
          </p:cNvPicPr>
          <p:nvPr/>
        </p:nvPicPr>
        <p:blipFill>
          <a:blip r:embed="rId3"/>
          <a:stretch/>
        </p:blipFill>
        <p:spPr bwMode="auto">
          <a:xfrm>
            <a:off x="6096000" y="5084511"/>
            <a:ext cx="2838534" cy="1080001"/>
          </a:xfrm>
          <a:prstGeom prst="rect">
            <a:avLst/>
          </a:prstGeom>
          <a:ln w="12700">
            <a:miter lim="400000"/>
          </a:ln>
        </p:spPr>
      </p:pic>
      <p:pic>
        <p:nvPicPr>
          <p:cNvPr id="7" name="Grafik 9" descr="Grafik 9"/>
          <p:cNvPicPr>
            <a:picLocks noChangeAspect="1"/>
          </p:cNvPicPr>
          <p:nvPr/>
        </p:nvPicPr>
        <p:blipFill>
          <a:blip r:embed="rId4"/>
          <a:stretch/>
        </p:blipFill>
        <p:spPr bwMode="auto">
          <a:xfrm>
            <a:off x="9199960" y="5084511"/>
            <a:ext cx="2765027" cy="1080001"/>
          </a:xfrm>
          <a:prstGeom prst="rect">
            <a:avLst/>
          </a:prstGeom>
          <a:ln w="12700">
            <a:miter lim="400000"/>
          </a:ln>
        </p:spPr>
      </p:pic>
      <p:pic>
        <p:nvPicPr>
          <p:cNvPr id="8" name="Grafik 8" descr="Grafik 8"/>
          <p:cNvPicPr>
            <a:picLocks noChangeAspect="1"/>
          </p:cNvPicPr>
          <p:nvPr/>
        </p:nvPicPr>
        <p:blipFill>
          <a:blip r:embed="rId5"/>
          <a:stretch/>
        </p:blipFill>
        <p:spPr bwMode="auto">
          <a:xfrm>
            <a:off x="6203951" y="1233486"/>
            <a:ext cx="4152634" cy="3600002"/>
          </a:xfrm>
          <a:prstGeom prst="rect">
            <a:avLst/>
          </a:prstGeom>
          <a:ln w="12700">
            <a:miter lim="400000"/>
          </a:ln>
        </p:spPr>
      </p:pic>
      <p:pic>
        <p:nvPicPr>
          <p:cNvPr id="9" name="Grafik 12" descr="Grafik 12"/>
          <p:cNvPicPr>
            <a:picLocks noChangeAspect="1"/>
          </p:cNvPicPr>
          <p:nvPr/>
        </p:nvPicPr>
        <p:blipFill>
          <a:blip r:embed="rId6"/>
          <a:stretch/>
        </p:blipFill>
        <p:spPr bwMode="auto">
          <a:xfrm>
            <a:off x="10388966" y="1233486"/>
            <a:ext cx="1576021" cy="1209938"/>
          </a:xfrm>
          <a:prstGeom prst="rect">
            <a:avLst/>
          </a:prstGeom>
          <a:ln w="12700">
            <a:miter lim="400000"/>
          </a:ln>
        </p:spPr>
      </p:pic>
      <p:pic>
        <p:nvPicPr>
          <p:cNvPr id="10" name="Grafik 14" descr="Grafik 14"/>
          <p:cNvPicPr>
            <a:picLocks noChangeAspect="1"/>
          </p:cNvPicPr>
          <p:nvPr/>
        </p:nvPicPr>
        <p:blipFill>
          <a:blip r:embed="rId7"/>
          <a:stretch/>
        </p:blipFill>
        <p:spPr bwMode="auto">
          <a:xfrm>
            <a:off x="10388966" y="3753487"/>
            <a:ext cx="1578032" cy="1080001"/>
          </a:xfrm>
          <a:prstGeom prst="rect">
            <a:avLst/>
          </a:prstGeom>
          <a:ln w="12700">
            <a:miter lim="400000"/>
          </a:ln>
        </p:spPr>
      </p:pic>
      <p:sp>
        <p:nvSpPr>
          <p:cNvPr id="11" name="Gerade Verbindung mit Pfeil 16"/>
          <p:cNvSpPr/>
          <p:nvPr/>
        </p:nvSpPr>
        <p:spPr bwMode="auto">
          <a:xfrm>
            <a:off x="11177224" y="2443424"/>
            <a:ext cx="537" cy="1310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31750">
            <a:solidFill>
              <a:srgbClr val="000000"/>
            </a:solidFill>
            <a:tailEnd type="triangle" w="lg" len="lg"/>
          </a:ln>
        </p:spPr>
        <p:txBody>
          <a:bodyPr/>
          <a:lstStyle/>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a:hlinkClick r:id="rId15" action="ppaction://hlinksldjump"/>
          </p:cNvPr>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2" name="Rechter Pfeil (Icon)"/>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444113" y="2932075"/>
            <a:ext cx="180000" cy="180000"/>
          </a:xfrm>
          <a:prstGeom prst="rect">
            <a:avLst/>
          </a:prstGeom>
        </p:spPr>
      </p:pic>
      <p:sp>
        <p:nvSpPr>
          <p:cNvPr id="1137" name="Rechteck: abgerundete Ecken 1136">
            <a:hlinkClick r:id="rId18" action="ppaction://hlinksldjump"/>
          </p:cNvPr>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8" name="Rechter Pfeil (Icon)"/>
          <p:cNvPicPr>
            <a:picLocks noChangeAspect="1"/>
          </p:cNvPicPr>
          <p:nvPr/>
        </p:nvPicPr>
        <p:blipFill>
          <a:blip r:embed="rId16"/>
          <a:stretch/>
        </p:blipFill>
        <p:spPr bwMode="auto">
          <a:xfrm>
            <a:off x="2444113" y="3319682"/>
            <a:ext cx="180000" cy="180000"/>
          </a:xfrm>
          <a:prstGeom prst="rect">
            <a:avLst/>
          </a:prstGeom>
        </p:spPr>
      </p:pic>
      <p:sp>
        <p:nvSpPr>
          <p:cNvPr id="1133" name="Rechteck: abgerundete Ecken 1132">
            <a:hlinkClick r:id="rId19" action="ppaction://hlinksldjump"/>
          </p:cNvPr>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4" name="Rechter Pfeil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a:hlinkClick r:id="rId20" action="ppaction://hlinksldjump"/>
          </p:cNvPr>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0" name="Rechter Pfeil (Icon)"/>
          <p:cNvPicPr>
            <a:picLocks noChangeAspect="1"/>
          </p:cNvPicPr>
          <p:nvPr/>
        </p:nvPicPr>
        <p:blipFill>
          <a:blip r:embed="rId16"/>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Warum beschäftigen wir uns mit Inklusion im Informatikunterricht?</a:t>
            </a:r>
            <a:endParaRPr/>
          </a:p>
        </p:txBody>
      </p:sp>
      <p:sp>
        <p:nvSpPr>
          <p:cNvPr id="3" name="Inhaltsplatzhalter 2"/>
          <p:cNvSpPr>
            <a:spLocks noGrp="1"/>
          </p:cNvSpPr>
          <p:nvPr>
            <p:ph sz="quarter" idx="10"/>
          </p:nvPr>
        </p:nvSpPr>
        <p:spPr bwMode="auto"/>
        <p:txBody>
          <a:bodyPr/>
          <a:lstStyle/>
          <a:p>
            <a:pPr>
              <a:lnSpc>
                <a:spcPct val="110000"/>
              </a:lnSpc>
              <a:defRPr/>
            </a:pPr>
            <a:r>
              <a:rPr lang="de-DE" b="1"/>
              <a:t>Bildungspolitische Vorgaben</a:t>
            </a:r>
            <a:endParaRPr/>
          </a:p>
          <a:p>
            <a:pPr marL="630000" lvl="1" indent="-269999">
              <a:lnSpc>
                <a:spcPct val="110000"/>
              </a:lnSpc>
              <a:spcBef>
                <a:spcPts val="600"/>
              </a:spcBef>
              <a:buFont typeface="Courier New"/>
              <a:defRPr sz="1800"/>
            </a:pPr>
            <a:r>
              <a:rPr lang="de-DE"/>
              <a:t>Wandel der Schulpolitik: Umgang mit Vielfalt der Lernenden und Inklusion von Lernenden mit sonderpädagogischem Förderbedarf</a:t>
            </a:r>
            <a:endParaRPr/>
          </a:p>
          <a:p>
            <a:pPr marL="630000" lvl="1" indent="-269999">
              <a:lnSpc>
                <a:spcPct val="110000"/>
              </a:lnSpc>
              <a:spcBef>
                <a:spcPts val="600"/>
              </a:spcBef>
              <a:buFont typeface="Courier New"/>
              <a:defRPr sz="1800"/>
            </a:pPr>
            <a:r>
              <a:rPr lang="de-DE"/>
              <a:t>Von der Beschulung in Förderschulen hin zur gemeinsamen Beschulung in Regelschulen</a:t>
            </a:r>
            <a:endParaRPr/>
          </a:p>
          <a:p>
            <a:pPr marL="630000" lvl="1" indent="-269999">
              <a:lnSpc>
                <a:spcPct val="110000"/>
              </a:lnSpc>
              <a:spcBef>
                <a:spcPts val="600"/>
              </a:spcBef>
              <a:buFont typeface="Courier New"/>
              <a:defRPr sz="1800"/>
            </a:pPr>
            <a:r>
              <a:rPr lang="de-DE"/>
              <a:t>Führt zu einer weiteren Heterogenisierung einer bereits äußerst heterogenen Lerngruppe</a:t>
            </a:r>
            <a:endParaRPr/>
          </a:p>
          <a:p>
            <a:pPr>
              <a:lnSpc>
                <a:spcPct val="110000"/>
              </a:lnSpc>
              <a:spcBef>
                <a:spcPts val="1400"/>
              </a:spcBef>
              <a:defRPr/>
            </a:pPr>
            <a:r>
              <a:rPr lang="de-DE" b="1"/>
              <a:t>Informatikunterricht ist bereits durch stark vorwissensheterogene Lerngruppen geprägt</a:t>
            </a:r>
            <a:endParaRPr/>
          </a:p>
          <a:p>
            <a:pPr marL="630000" lvl="1" indent="-269999">
              <a:lnSpc>
                <a:spcPct val="110000"/>
              </a:lnSpc>
              <a:spcBef>
                <a:spcPts val="600"/>
              </a:spcBef>
              <a:buFont typeface="Courier New"/>
              <a:defRPr sz="1800"/>
            </a:pPr>
            <a:r>
              <a:rPr lang="de-DE"/>
              <a:t>Breites Spektrum an Vorkenntnissen und Erwartungen von Lernenden im Informatikunterricht</a:t>
            </a:r>
            <a:endParaRPr/>
          </a:p>
          <a:p>
            <a:pPr marL="630000" lvl="1" indent="-269999">
              <a:lnSpc>
                <a:spcPct val="110000"/>
              </a:lnSpc>
              <a:spcBef>
                <a:spcPts val="600"/>
              </a:spcBef>
              <a:buFont typeface="Courier New"/>
              <a:defRPr sz="1800"/>
            </a:pPr>
            <a:r>
              <a:rPr lang="de-DE"/>
              <a:t>Pflicht- und Wahlpflichtangebote, persönliche Interessen</a:t>
            </a:r>
            <a:endParaRPr/>
          </a:p>
          <a:p>
            <a:pPr marL="360363" indent="-354013">
              <a:spcBef>
                <a:spcPts val="1400"/>
              </a:spcBef>
              <a:buNone/>
              <a:defRPr sz="1800"/>
            </a:pPr>
            <a:r>
              <a:rPr lang="de-DE"/>
              <a:t> 	Gut ausgebildete Fachlehrkräfte erforderlich, die </a:t>
            </a:r>
            <a:r>
              <a:rPr lang="de-DE" i="1"/>
              <a:t>kompetenzfördernden Informatikunterricht für heterogene Lerngruppen unter besonderer Berücksichtigung individueller Herausforderungen </a:t>
            </a:r>
            <a:r>
              <a:rPr lang="de-DE"/>
              <a:t>gestalten können</a:t>
            </a:r>
            <a:endParaRPr lang="de-DE"/>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nach Dirks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444113" y="2932075"/>
            <a:ext cx="180000" cy="180000"/>
          </a:xfrm>
          <a:prstGeom prst="rect">
            <a:avLst/>
          </a:prstGeom>
        </p:spPr>
      </p:pic>
      <p:sp>
        <p:nvSpPr>
          <p:cNvPr id="1137" name="Rechteck: abgerundete Ecken 1136">
            <a:hlinkClick r:id="rId17" action="ppaction://hlinksldjump"/>
          </p:cNvPr>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8" name="Rechter Pfeil (Icon)"/>
          <p:cNvPicPr>
            <a:picLocks noChangeAspect="1"/>
          </p:cNvPicPr>
          <p:nvPr/>
        </p:nvPicPr>
        <p:blipFill>
          <a:blip r:embed="rId18"/>
          <a:stretch/>
        </p:blipFill>
        <p:spPr bwMode="auto">
          <a:xfrm>
            <a:off x="2444113" y="3319682"/>
            <a:ext cx="180000" cy="180000"/>
          </a:xfrm>
          <a:prstGeom prst="rect">
            <a:avLst/>
          </a:prstGeom>
        </p:spPr>
      </p:pic>
      <p:sp>
        <p:nvSpPr>
          <p:cNvPr id="1133" name="Rechteck: abgerundete Ecken 1132">
            <a:hlinkClick r:id="rId19" action="ppaction://hlinksldjump"/>
          </p:cNvPr>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4" name="Rechter Pfeil (Icon)"/>
          <p:cNvPicPr>
            <a:picLocks noChangeAspect="1"/>
          </p:cNvPicPr>
          <p:nvPr/>
        </p:nvPicPr>
        <p:blipFill>
          <a:blip r:embed="rId18"/>
          <a:stretch/>
        </p:blipFill>
        <p:spPr bwMode="auto">
          <a:xfrm>
            <a:off x="2444113" y="3707291"/>
            <a:ext cx="180000" cy="180000"/>
          </a:xfrm>
          <a:prstGeom prst="rect">
            <a:avLst/>
          </a:prstGeom>
        </p:spPr>
      </p:pic>
      <p:sp>
        <p:nvSpPr>
          <p:cNvPr id="1129" name="Rechteck: abgerundete Ecken 1128">
            <a:hlinkClick r:id="rId20" action="ppaction://hlinksldjump"/>
          </p:cNvPr>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0" name="Rechter Pfeil (Icon)"/>
          <p:cNvPicPr>
            <a:picLocks noChangeAspect="1"/>
          </p:cNvPicPr>
          <p:nvPr/>
        </p:nvPicPr>
        <p:blipFill>
          <a:blip r:embed="rId18"/>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a:hlinkClick r:id="rId15" action="ppaction://hlinksldjump"/>
          </p:cNvPr>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2" name="Rechter Pfeil (Icon)"/>
          <p:cNvPicPr>
            <a:picLocks noChangeAspect="1"/>
          </p:cNvPicPr>
          <p:nvPr/>
        </p:nvPicPr>
        <p:blipFill>
          <a:blip r:embed="rId16"/>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7"/>
          <a:stretch/>
        </p:blipFill>
        <p:spPr bwMode="auto">
          <a:xfrm>
            <a:off x="2444113" y="3319682"/>
            <a:ext cx="180000" cy="180000"/>
          </a:xfrm>
          <a:prstGeom prst="rect">
            <a:avLst/>
          </a:prstGeom>
        </p:spPr>
      </p:pic>
      <p:sp>
        <p:nvSpPr>
          <p:cNvPr id="1133" name="Rechteck: abgerundete Ecken 1132">
            <a:hlinkClick r:id="rId18" action="ppaction://hlinksldjump"/>
          </p:cNvPr>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4" name="Rechter Pfeil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a:hlinkClick r:id="rId19" action="ppaction://hlinksldjump"/>
          </p:cNvPr>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0" name="Rechter Pfeil (Icon)"/>
          <p:cNvPicPr>
            <a:picLocks noChangeAspect="1"/>
          </p:cNvPicPr>
          <p:nvPr/>
        </p:nvPicPr>
        <p:blipFill>
          <a:blip r:embed="rId16"/>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a:hlinkClick r:id="rId15" action="ppaction://hlinksldjump"/>
          </p:cNvPr>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2" name="Rechter Pfeil (Icon)"/>
          <p:cNvPicPr>
            <a:picLocks noChangeAspect="1"/>
          </p:cNvPicPr>
          <p:nvPr/>
        </p:nvPicPr>
        <p:blipFill>
          <a:blip r:embed="rId16"/>
          <a:stretch/>
        </p:blipFill>
        <p:spPr bwMode="auto">
          <a:xfrm>
            <a:off x="2444113" y="2932075"/>
            <a:ext cx="180000" cy="180000"/>
          </a:xfrm>
          <a:prstGeom prst="rect">
            <a:avLst/>
          </a:prstGeom>
        </p:spPr>
      </p:pic>
      <p:sp>
        <p:nvSpPr>
          <p:cNvPr id="1137" name="Rechteck: abgerundete Ecken 1136">
            <a:hlinkClick r:id="rId17" action="ppaction://hlinksldjump"/>
          </p:cNvPr>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8" name="Rechter Pfeil (Icon)"/>
          <p:cNvPicPr>
            <a:picLocks noChangeAspect="1"/>
          </p:cNvPicPr>
          <p:nvPr/>
        </p:nvPicPr>
        <p:blipFill>
          <a:blip r:embed="rId16"/>
          <a:stretch/>
        </p:blipFill>
        <p:spPr bwMode="auto">
          <a:xfrm>
            <a:off x="2444113" y="3319682"/>
            <a:ext cx="180000" cy="180000"/>
          </a:xfrm>
          <a:prstGeom prst="rect">
            <a:avLst/>
          </a:prstGeom>
        </p:spPr>
      </p:pic>
      <p:sp>
        <p:nvSpPr>
          <p:cNvPr id="1133" name="Rechteck: abgerundete Ecken 1132">
            <a:hlinkClick r:id="rId18" action="ppaction://hlinksldjump"/>
          </p:cNvPr>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4" name="Rechter Pfeil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9"/>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extLst>
              <a:ext uri="{96DAC541-7B7A-43D3-8B79-37D633B846F1}">
                <asvg:svgBlip xmlns:asvg="http://schemas.microsoft.com/office/drawing/2016/SVG/main" r:embed="rId17"/>
              </a:ext>
            </a:extLst>
          </a:blip>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a:hlinkClick r:id="rId18" action="ppaction://hlinksldjump"/>
          </p:cNvPr>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7" name="Rechter Pfeil (Icon)"/>
          <p:cNvPicPr>
            <a:picLocks noChangeAspect="1"/>
          </p:cNvPicPr>
          <p:nvPr/>
        </p:nvPicPr>
        <p:blipFill>
          <a:blip r:embed="rId19"/>
          <a:stretch/>
        </p:blipFill>
        <p:spPr bwMode="auto">
          <a:xfrm>
            <a:off x="5497033" y="2932075"/>
            <a:ext cx="180000" cy="180000"/>
          </a:xfrm>
          <a:prstGeom prst="rect">
            <a:avLst/>
          </a:prstGeom>
        </p:spPr>
      </p:pic>
      <p:sp>
        <p:nvSpPr>
          <p:cNvPr id="22" name="Rechteck: abgerundete Ecken 21">
            <a:hlinkClick r:id="rId20" action="ppaction://hlinksldjump"/>
          </p:cNvPr>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3" name="Rechter Pfeil (Icon)"/>
          <p:cNvPicPr>
            <a:picLocks noChangeAspect="1"/>
          </p:cNvPicPr>
          <p:nvPr/>
        </p:nvPicPr>
        <p:blipFill>
          <a:blip r:embed="rId19"/>
          <a:stretch/>
        </p:blipFill>
        <p:spPr bwMode="auto">
          <a:xfrm>
            <a:off x="5497033" y="3319682"/>
            <a:ext cx="180000" cy="180000"/>
          </a:xfrm>
          <a:prstGeom prst="rect">
            <a:avLst/>
          </a:prstGeom>
        </p:spPr>
      </p:pic>
      <p:sp>
        <p:nvSpPr>
          <p:cNvPr id="18" name="Rechteck: abgerundete Ecken 17">
            <a:hlinkClick r:id="rId21" action="ppaction://hlinksldjump"/>
          </p:cNvPr>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9" name="Rechter Pfeil (Icon)"/>
          <p:cNvPicPr>
            <a:picLocks noChangeAspect="1"/>
          </p:cNvPicPr>
          <p:nvPr/>
        </p:nvPicPr>
        <p:blipFill>
          <a:blip r:embed="rId19"/>
          <a:stretch/>
        </p:blipFill>
        <p:spPr bwMode="auto">
          <a:xfrm>
            <a:off x="5497033" y="3707291"/>
            <a:ext cx="180000" cy="180000"/>
          </a:xfrm>
          <a:prstGeom prst="rect">
            <a:avLst/>
          </a:prstGeom>
        </p:spPr>
      </p:pic>
      <p:sp>
        <p:nvSpPr>
          <p:cNvPr id="10" name="Rechteck: abgerundete Ecken 9">
            <a:hlinkClick r:id="rId22" action="ppaction://hlinksldjump"/>
          </p:cNvPr>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 name="Rechter Pfeil (Icon)"/>
          <p:cNvPicPr>
            <a:picLocks noChangeAspect="1"/>
          </p:cNvPicPr>
          <p:nvPr/>
        </p:nvPicPr>
        <p:blipFill>
          <a:blip r:embed="rId19"/>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3"/>
          <a:stretch/>
        </p:blipFill>
        <p:spPr bwMode="auto">
          <a:xfrm>
            <a:off x="33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a:hlinkClick r:id="rId17" action="ppaction://hlinksldjump"/>
          </p:cNvPr>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3" name="Rechter Pfeil (Icon)"/>
          <p:cNvPicPr>
            <a:picLocks noChangeAspect="1"/>
          </p:cNvPicPr>
          <p:nvPr/>
        </p:nvPicPr>
        <p:blipFill>
          <a:blip r:embed="rId18"/>
          <a:stretch/>
        </p:blipFill>
        <p:spPr bwMode="auto">
          <a:xfrm>
            <a:off x="5497033" y="3319682"/>
            <a:ext cx="180000" cy="180000"/>
          </a:xfrm>
          <a:prstGeom prst="rect">
            <a:avLst/>
          </a:prstGeom>
        </p:spPr>
      </p:pic>
      <p:sp>
        <p:nvSpPr>
          <p:cNvPr id="18" name="Rechteck: abgerundete Ecken 17">
            <a:hlinkClick r:id="rId19" action="ppaction://hlinksldjump"/>
          </p:cNvPr>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9" name="Rechter Pfeil (Icon)"/>
          <p:cNvPicPr>
            <a:picLocks noChangeAspect="1"/>
          </p:cNvPicPr>
          <p:nvPr/>
        </p:nvPicPr>
        <p:blipFill>
          <a:blip r:embed="rId18"/>
          <a:stretch/>
        </p:blipFill>
        <p:spPr bwMode="auto">
          <a:xfrm>
            <a:off x="5497033" y="3707291"/>
            <a:ext cx="180000" cy="180000"/>
          </a:xfrm>
          <a:prstGeom prst="rect">
            <a:avLst/>
          </a:prstGeom>
        </p:spPr>
      </p:pic>
      <p:sp>
        <p:nvSpPr>
          <p:cNvPr id="10" name="Rechteck: abgerundete Ecken 9">
            <a:hlinkClick r:id="rId20" action="ppaction://hlinksldjump"/>
          </p:cNvPr>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 name="Rechter Pfeil (Icon)"/>
          <p:cNvPicPr>
            <a:picLocks noChangeAspect="1"/>
          </p:cNvPicPr>
          <p:nvPr/>
        </p:nvPicPr>
        <p:blipFill>
          <a:blip r:embed="rId18"/>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a:hlinkClick r:id="rId17" action="ppaction://hlinksldjump"/>
          </p:cNvPr>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7" name="Rechter Pfeil (Icon)"/>
          <p:cNvPicPr>
            <a:picLocks noChangeAspect="1"/>
          </p:cNvPicPr>
          <p:nvPr/>
        </p:nvPicPr>
        <p:blipFill>
          <a:blip r:embed="rId18"/>
          <a:stretch/>
        </p:blipFill>
        <p:spPr bwMode="auto">
          <a:xfrm>
            <a:off x="5497033" y="2932075"/>
            <a:ext cx="180000" cy="180000"/>
          </a:xfrm>
          <a:prstGeom prst="rect">
            <a:avLst/>
          </a:prstGeom>
        </p:spPr>
      </p:pic>
      <p:sp>
        <p:nvSpPr>
          <p:cNvPr id="22" name="Rechteck: abgerundete Ecken 21">
            <a:hlinkClick r:id="rId19" action="ppaction://hlinksldjump"/>
          </p:cNvPr>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3" name="Rechter Pfeil (Icon)"/>
          <p:cNvPicPr>
            <a:picLocks noChangeAspect="1"/>
          </p:cNvPicPr>
          <p:nvPr/>
        </p:nvPicPr>
        <p:blipFill>
          <a:blip r:embed="rId18"/>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a:hlinkClick r:id="rId20" action="ppaction://hlinksldjump"/>
          </p:cNvPr>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 name="Rechter Pfeil (Icon)"/>
          <p:cNvPicPr>
            <a:picLocks noChangeAspect="1"/>
          </p:cNvPicPr>
          <p:nvPr/>
        </p:nvPicPr>
        <p:blipFill>
          <a:blip r:embed="rId18"/>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a:hlinkClick r:id="rId17" action="ppaction://hlinksldjump"/>
          </p:cNvPr>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7" name="Rechter Pfeil (Icon)"/>
          <p:cNvPicPr>
            <a:picLocks noChangeAspect="1"/>
          </p:cNvPicPr>
          <p:nvPr/>
        </p:nvPicPr>
        <p:blipFill>
          <a:blip r:embed="rId18"/>
          <a:stretch/>
        </p:blipFill>
        <p:spPr bwMode="auto">
          <a:xfrm>
            <a:off x="5497033" y="2932075"/>
            <a:ext cx="180000" cy="180000"/>
          </a:xfrm>
          <a:prstGeom prst="rect">
            <a:avLst/>
          </a:prstGeom>
        </p:spPr>
      </p:pic>
      <p:sp>
        <p:nvSpPr>
          <p:cNvPr id="22" name="Rechteck: abgerundete Ecken 21">
            <a:hlinkClick r:id="rId19" action="ppaction://hlinksldjump"/>
          </p:cNvPr>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3" name="Rechter Pfeil (Icon)"/>
          <p:cNvPicPr>
            <a:picLocks noChangeAspect="1"/>
          </p:cNvPicPr>
          <p:nvPr/>
        </p:nvPicPr>
        <p:blipFill>
          <a:blip r:embed="rId18"/>
          <a:stretch/>
        </p:blipFill>
        <p:spPr bwMode="auto">
          <a:xfrm>
            <a:off x="5497033" y="3319682"/>
            <a:ext cx="180000" cy="180000"/>
          </a:xfrm>
          <a:prstGeom prst="rect">
            <a:avLst/>
          </a:prstGeom>
        </p:spPr>
      </p:pic>
      <p:sp>
        <p:nvSpPr>
          <p:cNvPr id="18" name="Rechteck: abgerundete Ecken 17">
            <a:hlinkClick r:id="rId20" action="ppaction://hlinksldjump"/>
          </p:cNvPr>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9" name="Rechter Pfeil (Icon)"/>
          <p:cNvPicPr>
            <a:picLocks noChangeAspect="1"/>
          </p:cNvPicPr>
          <p:nvPr/>
        </p:nvPicPr>
        <p:blipFill>
          <a:blip r:embed="rId18"/>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a:hlinkClick r:id="rId17" action="ppaction://hlinksldjump"/>
          </p:cNvPr>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8" name="Rechter Pfeil (Icon)"/>
          <p:cNvPicPr>
            <a:picLocks noChangeAspect="1"/>
          </p:cNvPicPr>
          <p:nvPr/>
        </p:nvPicPr>
        <p:blipFill>
          <a:blip r:embed="rId18"/>
          <a:stretch/>
        </p:blipFill>
        <p:spPr bwMode="auto">
          <a:xfrm>
            <a:off x="8549953" y="2932075"/>
            <a:ext cx="180000" cy="180000"/>
          </a:xfrm>
          <a:prstGeom prst="rect">
            <a:avLst/>
          </a:prstGeom>
        </p:spPr>
      </p:pic>
      <p:sp>
        <p:nvSpPr>
          <p:cNvPr id="43" name="Rechteck: abgerundete Ecken 42">
            <a:hlinkClick r:id="rId19" action="ppaction://hlinksldjump"/>
          </p:cNvPr>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4" name="Rechter Pfeil (Icon)"/>
          <p:cNvPicPr>
            <a:picLocks noChangeAspect="1"/>
          </p:cNvPicPr>
          <p:nvPr/>
        </p:nvPicPr>
        <p:blipFill>
          <a:blip r:embed="rId18"/>
          <a:stretch/>
        </p:blipFill>
        <p:spPr bwMode="auto">
          <a:xfrm>
            <a:off x="8549953" y="3319682"/>
            <a:ext cx="180000" cy="180000"/>
          </a:xfrm>
          <a:prstGeom prst="rect">
            <a:avLst/>
          </a:prstGeom>
        </p:spPr>
      </p:pic>
      <p:sp>
        <p:nvSpPr>
          <p:cNvPr id="39" name="Rechteck: abgerundete Ecken 38">
            <a:hlinkClick r:id="rId20" action="ppaction://hlinksldjump"/>
          </p:cNvPr>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0" name="Rechter Pfeil (Icon)"/>
          <p:cNvPicPr>
            <a:picLocks noChangeAspect="1"/>
          </p:cNvPicPr>
          <p:nvPr/>
        </p:nvPicPr>
        <p:blipFill>
          <a:blip r:embed="rId18"/>
          <a:stretch/>
        </p:blipFill>
        <p:spPr bwMode="auto">
          <a:xfrm>
            <a:off x="8549953" y="3707291"/>
            <a:ext cx="180000" cy="180000"/>
          </a:xfrm>
          <a:prstGeom prst="rect">
            <a:avLst/>
          </a:prstGeom>
        </p:spPr>
      </p:pic>
      <p:sp>
        <p:nvSpPr>
          <p:cNvPr id="35" name="Rechteck: abgerundete Ecken 34">
            <a:hlinkClick r:id="rId21" action="ppaction://hlinksldjump"/>
          </p:cNvPr>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6" name="Rechter Pfeil (Icon)"/>
          <p:cNvPicPr>
            <a:picLocks noChangeAspect="1"/>
          </p:cNvPicPr>
          <p:nvPr/>
        </p:nvPicPr>
        <p:blipFill>
          <a:blip r:embed="rId18"/>
          <a:stretch/>
        </p:blipFill>
        <p:spPr bwMode="auto">
          <a:xfrm>
            <a:off x="8549953" y="4094899"/>
            <a:ext cx="180000" cy="180000"/>
          </a:xfrm>
          <a:prstGeom prst="rect">
            <a:avLst/>
          </a:prstGeom>
        </p:spPr>
      </p:pic>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2"/>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3"/>
          <a:stretch/>
        </p:blipFill>
        <p:spPr bwMode="auto">
          <a:xfrm>
            <a:off x="321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a:hlinkClick r:id="rId17" action="ppaction://hlinksldjump"/>
          </p:cNvPr>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8" name="Rechter Pfeil (Icon)"/>
          <p:cNvPicPr>
            <a:picLocks noChangeAspect="1"/>
          </p:cNvPicPr>
          <p:nvPr/>
        </p:nvPicPr>
        <p:blipFill>
          <a:blip r:embed="rId18"/>
          <a:stretch/>
        </p:blipFill>
        <p:spPr bwMode="auto">
          <a:xfrm>
            <a:off x="8549953" y="2932075"/>
            <a:ext cx="180000" cy="180000"/>
          </a:xfrm>
          <a:prstGeom prst="rect">
            <a:avLst/>
          </a:prstGeom>
        </p:spPr>
      </p:pic>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5" name="Falsch (Icon)"/>
          <p:cNvPicPr>
            <a:picLocks noChangeAspect="1"/>
          </p:cNvPicPr>
          <p:nvPr/>
        </p:nvPicPr>
        <p:blipFill>
          <a:blip r:embed="rId15"/>
          <a:stretch/>
        </p:blipFill>
        <p:spPr bwMode="auto">
          <a:xfrm>
            <a:off x="8549953" y="3319682"/>
            <a:ext cx="180000" cy="180000"/>
          </a:xfrm>
          <a:prstGeom prst="rect">
            <a:avLst/>
          </a:prstGeom>
        </p:spPr>
      </p:pic>
      <p:sp>
        <p:nvSpPr>
          <p:cNvPr id="39" name="Rechteck: abgerundete Ecken 38">
            <a:hlinkClick r:id="rId19" action="ppaction://hlinksldjump"/>
          </p:cNvPr>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0" name="Rechter Pfeil (Icon)"/>
          <p:cNvPicPr>
            <a:picLocks noChangeAspect="1"/>
          </p:cNvPicPr>
          <p:nvPr/>
        </p:nvPicPr>
        <p:blipFill>
          <a:blip r:embed="rId18"/>
          <a:stretch/>
        </p:blipFill>
        <p:spPr bwMode="auto">
          <a:xfrm>
            <a:off x="8549953" y="3707291"/>
            <a:ext cx="180000" cy="180000"/>
          </a:xfrm>
          <a:prstGeom prst="rect">
            <a:avLst/>
          </a:prstGeom>
        </p:spPr>
      </p:pic>
      <p:sp>
        <p:nvSpPr>
          <p:cNvPr id="35" name="Rechteck: abgerundete Ecken 34">
            <a:hlinkClick r:id="rId20" action="ppaction://hlinksldjump"/>
          </p:cNvPr>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6" name="Rechter Pfeil (Icon)"/>
          <p:cNvPicPr>
            <a:picLocks noChangeAspect="1"/>
          </p:cNvPicPr>
          <p:nvPr/>
        </p:nvPicPr>
        <p:blipFill>
          <a:blip r:embed="rId18"/>
          <a:stretch/>
        </p:blipFill>
        <p:spPr bwMode="auto">
          <a:xfrm>
            <a:off x="8549953" y="4094899"/>
            <a:ext cx="180000" cy="180000"/>
          </a:xfrm>
          <a:prstGeom prst="rect">
            <a:avLst/>
          </a:prstGeom>
        </p:spPr>
      </p:pic>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2"/>
          <a:stretch/>
        </p:blipFill>
        <p:spPr bwMode="auto">
          <a:xfrm>
            <a:off x="321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a:hlinkClick r:id="rId17" action="ppaction://hlinksldjump"/>
          </p:cNvPr>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8" name="Rechter Pfeil (Icon)"/>
          <p:cNvPicPr>
            <a:picLocks noChangeAspect="1"/>
          </p:cNvPicPr>
          <p:nvPr/>
        </p:nvPicPr>
        <p:blipFill>
          <a:blip r:embed="rId18"/>
          <a:stretch/>
        </p:blipFill>
        <p:spPr bwMode="auto">
          <a:xfrm>
            <a:off x="8549953" y="2932075"/>
            <a:ext cx="180000" cy="180000"/>
          </a:xfrm>
          <a:prstGeom prst="rect">
            <a:avLst/>
          </a:prstGeom>
        </p:spPr>
      </p:pic>
      <p:sp>
        <p:nvSpPr>
          <p:cNvPr id="43" name="Rechteck: abgerundete Ecken 42">
            <a:hlinkClick r:id="rId19" action="ppaction://hlinksldjump"/>
          </p:cNvPr>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4" name="Rechter Pfeil (Icon)"/>
          <p:cNvPicPr>
            <a:picLocks noChangeAspect="1"/>
          </p:cNvPicPr>
          <p:nvPr/>
        </p:nvPicPr>
        <p:blipFill>
          <a:blip r:embed="rId18"/>
          <a:stretch/>
        </p:blipFill>
        <p:spPr bwMode="auto">
          <a:xfrm>
            <a:off x="8549953" y="3319682"/>
            <a:ext cx="180000" cy="180000"/>
          </a:xfrm>
          <a:prstGeom prst="rect">
            <a:avLst/>
          </a:prstGeom>
        </p:spPr>
      </p:pic>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1" name="Falsch (Icon)"/>
          <p:cNvPicPr>
            <a:picLocks noChangeAspect="1"/>
          </p:cNvPicPr>
          <p:nvPr/>
        </p:nvPicPr>
        <p:blipFill>
          <a:blip r:embed="rId15"/>
          <a:stretch/>
        </p:blipFill>
        <p:spPr bwMode="auto">
          <a:xfrm>
            <a:off x="8549953" y="3707291"/>
            <a:ext cx="180000" cy="180000"/>
          </a:xfrm>
          <a:prstGeom prst="rect">
            <a:avLst/>
          </a:prstGeom>
        </p:spPr>
      </p:pic>
      <p:sp>
        <p:nvSpPr>
          <p:cNvPr id="35" name="Rechteck: abgerundete Ecken 34">
            <a:hlinkClick r:id="rId20" action="ppaction://hlinksldjump"/>
          </p:cNvPr>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6" name="Rechter Pfeil (Icon)"/>
          <p:cNvPicPr>
            <a:picLocks noChangeAspect="1"/>
          </p:cNvPicPr>
          <p:nvPr/>
        </p:nvPicPr>
        <p:blipFill>
          <a:blip r:embed="rId18"/>
          <a:stretch/>
        </p:blipFill>
        <p:spPr bwMode="auto">
          <a:xfrm>
            <a:off x="8549953" y="4094899"/>
            <a:ext cx="180000" cy="180000"/>
          </a:xfrm>
          <a:prstGeom prst="rect">
            <a:avLst/>
          </a:prstGeom>
        </p:spPr>
      </p:pic>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2"/>
          <a:stretch/>
        </p:blipFill>
        <p:spPr bwMode="auto">
          <a:xfrm>
            <a:off x="321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Gelingensfaktoren für inklusiven Informatikunterricht</a:t>
            </a:r>
            <a:endParaRPr/>
          </a:p>
        </p:txBody>
      </p:sp>
      <p:sp>
        <p:nvSpPr>
          <p:cNvPr id="3" name="Inhaltsplatzhalter 2"/>
          <p:cNvSpPr>
            <a:spLocks noGrp="1"/>
          </p:cNvSpPr>
          <p:nvPr>
            <p:ph sz="quarter" idx="10"/>
          </p:nvPr>
        </p:nvSpPr>
        <p:spPr bwMode="auto"/>
        <p:txBody>
          <a:bodyPr/>
          <a:lstStyle/>
          <a:p>
            <a:pPr>
              <a:defRPr/>
            </a:pPr>
            <a:r>
              <a:rPr lang="de-DE" b="1"/>
              <a:t>Einstellung von Lehrkräften</a:t>
            </a:r>
            <a:endParaRPr/>
          </a:p>
          <a:p>
            <a:pPr lvl="1">
              <a:defRPr/>
            </a:pPr>
            <a:r>
              <a:rPr lang="de-DE"/>
              <a:t>Problem: Inklusiver Fachunterricht für viele Lehrende mit Verunsicherung und zusätzlichem zeitlichen </a:t>
            </a:r>
            <a:br>
              <a:rPr lang="de-DE"/>
            </a:br>
            <a:r>
              <a:rPr lang="de-DE"/>
              <a:t>und inhaltlichen Aufwand verbunden</a:t>
            </a:r>
            <a:endParaRPr/>
          </a:p>
          <a:p>
            <a:pPr lvl="1">
              <a:defRPr/>
            </a:pPr>
            <a:r>
              <a:rPr lang="de-DE"/>
              <a:t>Maßnahmen</a:t>
            </a:r>
            <a:endParaRPr/>
          </a:p>
          <a:p>
            <a:pPr lvl="2">
              <a:defRPr/>
            </a:pPr>
            <a:r>
              <a:rPr lang="de-DE"/>
              <a:t>Notwendigkeit einer </a:t>
            </a:r>
            <a:r>
              <a:rPr lang="de-DE" i="1"/>
              <a:t>Ausbildung von Regelschullehrkräften im Bereich der Sonderpädagogik</a:t>
            </a:r>
            <a:endParaRPr/>
          </a:p>
          <a:p>
            <a:pPr lvl="2">
              <a:defRPr/>
            </a:pPr>
            <a:r>
              <a:rPr lang="de-DE"/>
              <a:t>Notwendigkeit einer</a:t>
            </a:r>
            <a:r>
              <a:rPr lang="de-DE" i="1"/>
              <a:t> interkollegialen Vernetzung und praxisbezogenen Zusammenarbeit</a:t>
            </a:r>
            <a:endParaRPr/>
          </a:p>
          <a:p>
            <a:pPr>
              <a:spcBef>
                <a:spcPts val="1400"/>
              </a:spcBef>
              <a:defRPr/>
            </a:pPr>
            <a:r>
              <a:rPr lang="de-DE" b="1"/>
              <a:t>Strukturelle Bedingungen</a:t>
            </a:r>
            <a:endParaRPr/>
          </a:p>
          <a:p>
            <a:pPr lvl="1">
              <a:defRPr/>
            </a:pPr>
            <a:r>
              <a:rPr lang="de-DE"/>
              <a:t>Problem: Fortschreitende Heterogenisierung:</a:t>
            </a:r>
            <a:r>
              <a:rPr lang="de-DE"/>
              <a:t> </a:t>
            </a:r>
            <a:r>
              <a:rPr lang="de-DE"/>
              <a:t>Vielfältigkeit der Vorkenntnisse und Erwartungen der Lernenden</a:t>
            </a:r>
            <a:endParaRPr/>
          </a:p>
          <a:p>
            <a:pPr lvl="1">
              <a:defRPr/>
            </a:pPr>
            <a:r>
              <a:rPr lang="de-DE"/>
              <a:t>Maßnahmen</a:t>
            </a:r>
            <a:endParaRPr/>
          </a:p>
          <a:p>
            <a:pPr lvl="2">
              <a:defRPr/>
            </a:pPr>
            <a:r>
              <a:rPr lang="de-DE"/>
              <a:t>Bildung kleiner, auf die Interessen und Kompetenzen der Lernenden abgestimmten Lerngruppen</a:t>
            </a:r>
            <a:endParaRPr/>
          </a:p>
          <a:p>
            <a:pPr lvl="3">
              <a:defRPr/>
            </a:pPr>
            <a:r>
              <a:rPr lang="de-DE"/>
              <a:t>Reduziert didaktische Herausforderungen</a:t>
            </a:r>
            <a:endParaRPr/>
          </a:p>
          <a:p>
            <a:pPr lvl="3">
              <a:defRPr/>
            </a:pPr>
            <a:r>
              <a:rPr lang="de-DE"/>
              <a:t>Ermöglicht eine zielgruppengerechte Auswahl von Lerninhalten und Anwendung didaktischer Maßnahmen, </a:t>
            </a:r>
            <a:br>
              <a:rPr lang="de-DE"/>
            </a:br>
            <a:r>
              <a:rPr lang="de-DE"/>
              <a:t>z. B. Ansätze des sog. </a:t>
            </a:r>
            <a:r>
              <a:rPr lang="de-DE" b="1" i="1"/>
              <a:t>Universal Designs for Learning</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Dirks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a:hlinkClick r:id="rId17" action="ppaction://hlinksldjump"/>
          </p:cNvPr>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8" name="Rechter Pfeil (Icon)"/>
          <p:cNvPicPr>
            <a:picLocks noChangeAspect="1"/>
          </p:cNvPicPr>
          <p:nvPr/>
        </p:nvPicPr>
        <p:blipFill>
          <a:blip r:embed="rId18"/>
          <a:stretch/>
        </p:blipFill>
        <p:spPr bwMode="auto">
          <a:xfrm>
            <a:off x="8549953" y="2932075"/>
            <a:ext cx="180000" cy="180000"/>
          </a:xfrm>
          <a:prstGeom prst="rect">
            <a:avLst/>
          </a:prstGeom>
        </p:spPr>
      </p:pic>
      <p:sp>
        <p:nvSpPr>
          <p:cNvPr id="43" name="Rechteck: abgerundete Ecken 42">
            <a:hlinkClick r:id="rId19" action="ppaction://hlinksldjump"/>
          </p:cNvPr>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4" name="Rechter Pfeil (Icon)"/>
          <p:cNvPicPr>
            <a:picLocks noChangeAspect="1"/>
          </p:cNvPicPr>
          <p:nvPr/>
        </p:nvPicPr>
        <p:blipFill>
          <a:blip r:embed="rId18"/>
          <a:stretch/>
        </p:blipFill>
        <p:spPr bwMode="auto">
          <a:xfrm>
            <a:off x="8549953" y="3319682"/>
            <a:ext cx="180000" cy="180000"/>
          </a:xfrm>
          <a:prstGeom prst="rect">
            <a:avLst/>
          </a:prstGeom>
        </p:spPr>
      </p:pic>
      <p:sp>
        <p:nvSpPr>
          <p:cNvPr id="39" name="Rechteck: abgerundete Ecken 38">
            <a:hlinkClick r:id="rId20" action="ppaction://hlinksldjump"/>
          </p:cNvPr>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0" name="Rechter Pfeil (Icon)"/>
          <p:cNvPicPr>
            <a:picLocks noChangeAspect="1"/>
          </p:cNvPicPr>
          <p:nvPr/>
        </p:nvPicPr>
        <p:blipFill>
          <a:blip r:embed="rId18"/>
          <a:stretch/>
        </p:blipFill>
        <p:spPr bwMode="auto">
          <a:xfrm>
            <a:off x="8549953" y="3707291"/>
            <a:ext cx="180000" cy="180000"/>
          </a:xfrm>
          <a:prstGeom prst="rect">
            <a:avLst/>
          </a:prstGeom>
        </p:spPr>
      </p:pic>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7" name="Falsch (Icon)"/>
          <p:cNvPicPr>
            <a:picLocks noChangeAspect="1"/>
          </p:cNvPicPr>
          <p:nvPr/>
        </p:nvPicPr>
        <p:blipFill>
          <a:blip r:embed="rId15"/>
          <a:stretch/>
        </p:blipFill>
        <p:spPr bwMode="auto">
          <a:xfrm>
            <a:off x="8549953" y="4094899"/>
            <a:ext cx="180000" cy="180000"/>
          </a:xfrm>
          <a:prstGeom prst="rect">
            <a:avLst/>
          </a:prstGeom>
        </p:spPr>
      </p:pic>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2"/>
          <a:stretch/>
        </p:blipFill>
        <p:spPr bwMode="auto">
          <a:xfrm>
            <a:off x="321251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0" name="Richtig (Icon)"/>
          <p:cNvPicPr>
            <a:picLocks noChangeAspect="1"/>
          </p:cNvPicPr>
          <p:nvPr/>
        </p:nvPicPr>
        <p:blipFill>
          <a:blip r:embed="rId16"/>
          <a:stretch/>
        </p:blipFill>
        <p:spPr bwMode="auto">
          <a:xfrm>
            <a:off x="8549953" y="2932075"/>
            <a:ext cx="180000" cy="180000"/>
          </a:xfrm>
          <a:prstGeom prst="rect">
            <a:avLst/>
          </a:prstGeom>
        </p:spPr>
      </p:pic>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5" name="Falsch (Icon)"/>
          <p:cNvPicPr>
            <a:picLocks noChangeAspect="1"/>
          </p:cNvPicPr>
          <p:nvPr/>
        </p:nvPicPr>
        <p:blipFill>
          <a:blip r:embed="rId15"/>
          <a:stretch/>
        </p:blipFill>
        <p:spPr bwMode="auto">
          <a:xfrm>
            <a:off x="8549953" y="3319682"/>
            <a:ext cx="180000" cy="180000"/>
          </a:xfrm>
          <a:prstGeom prst="rect">
            <a:avLst/>
          </a:prstGeom>
        </p:spPr>
      </p:pic>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1" name="Falsch (Icon)"/>
          <p:cNvPicPr>
            <a:picLocks noChangeAspect="1"/>
          </p:cNvPicPr>
          <p:nvPr/>
        </p:nvPicPr>
        <p:blipFill>
          <a:blip r:embed="rId15"/>
          <a:stretch/>
        </p:blipFill>
        <p:spPr bwMode="auto">
          <a:xfrm>
            <a:off x="8549953" y="3707291"/>
            <a:ext cx="180000" cy="180000"/>
          </a:xfrm>
          <a:prstGeom prst="rect">
            <a:avLst/>
          </a:prstGeom>
        </p:spPr>
      </p:pic>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7" name="Falsch (Icon)"/>
          <p:cNvPicPr>
            <a:picLocks noChangeAspect="1"/>
          </p:cNvPicPr>
          <p:nvPr/>
        </p:nvPicPr>
        <p:blipFill>
          <a:blip r:embed="rId15"/>
          <a:stretch/>
        </p:blipFill>
        <p:spPr bwMode="auto">
          <a:xfrm>
            <a:off x="8549953" y="4094899"/>
            <a:ext cx="180000" cy="180000"/>
          </a:xfrm>
          <a:prstGeom prst="rect">
            <a:avLst/>
          </a:prstGeom>
        </p:spPr>
      </p:pic>
      <p:sp>
        <p:nvSpPr>
          <p:cNvPr id="1028" name="Rechteck: abgerundete Ecken 1027">
            <a:hlinkClick r:id="rId17" action="ppaction://hlinksldjump"/>
          </p:cNvPr>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9" name="Rechter Pfeil (Icon)"/>
          <p:cNvPicPr>
            <a:picLocks noChangeAspect="1"/>
          </p:cNvPicPr>
          <p:nvPr/>
        </p:nvPicPr>
        <p:blipFill>
          <a:blip r:embed="rId18"/>
          <a:stretch/>
        </p:blipFill>
        <p:spPr bwMode="auto">
          <a:xfrm>
            <a:off x="11602874" y="2932075"/>
            <a:ext cx="180000" cy="180000"/>
          </a:xfrm>
          <a:prstGeom prst="rect">
            <a:avLst/>
          </a:prstGeom>
        </p:spPr>
      </p:pic>
      <p:sp>
        <p:nvSpPr>
          <p:cNvPr id="1024" name="Rechteck: abgerundete Ecken 1023">
            <a:hlinkClick r:id="rId19" action="ppaction://hlinksldjump"/>
          </p:cNvPr>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5" name="Rechter Pfeil (Icon)"/>
          <p:cNvPicPr>
            <a:picLocks noChangeAspect="1"/>
          </p:cNvPicPr>
          <p:nvPr/>
        </p:nvPicPr>
        <p:blipFill>
          <a:blip r:embed="rId18"/>
          <a:stretch/>
        </p:blipFill>
        <p:spPr bwMode="auto">
          <a:xfrm>
            <a:off x="11602874" y="3319682"/>
            <a:ext cx="180000" cy="180000"/>
          </a:xfrm>
          <a:prstGeom prst="rect">
            <a:avLst/>
          </a:prstGeom>
        </p:spPr>
      </p:pic>
      <p:sp>
        <p:nvSpPr>
          <p:cNvPr id="60" name="Rechteck: abgerundete Ecken 59">
            <a:hlinkClick r:id="rId20" action="ppaction://hlinksldjump"/>
          </p:cNvPr>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61" name="Rechter Pfeil (Icon)"/>
          <p:cNvPicPr>
            <a:picLocks noChangeAspect="1"/>
          </p:cNvPicPr>
          <p:nvPr/>
        </p:nvPicPr>
        <p:blipFill>
          <a:blip r:embed="rId18"/>
          <a:stretch/>
        </p:blipFill>
        <p:spPr bwMode="auto">
          <a:xfrm>
            <a:off x="11602874" y="3707291"/>
            <a:ext cx="180000" cy="180000"/>
          </a:xfrm>
          <a:prstGeom prst="rect">
            <a:avLst/>
          </a:prstGeom>
        </p:spPr>
      </p:pic>
      <p:sp>
        <p:nvSpPr>
          <p:cNvPr id="56" name="Rechteck: abgerundete Ecken 55">
            <a:hlinkClick r:id="rId21" action="ppaction://hlinksldjump"/>
          </p:cNvPr>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7" name="Rechter Pfeil (Icon)"/>
          <p:cNvPicPr>
            <a:picLocks noChangeAspect="1"/>
          </p:cNvPicPr>
          <p:nvPr/>
        </p:nvPicPr>
        <p:blipFill>
          <a:blip r:embed="rId18"/>
          <a:stretch/>
        </p:blipFill>
        <p:spPr bwMode="auto">
          <a:xfrm>
            <a:off x="11602874" y="4094899"/>
            <a:ext cx="180000" cy="180000"/>
          </a:xfrm>
          <a:prstGeom prst="rect">
            <a:avLst/>
          </a:prstGeom>
        </p:spPr>
      </p:pic>
      <p:pic>
        <p:nvPicPr>
          <p:cNvPr id="1034" name="Picture 8" descr="spectrogram"/>
          <p:cNvPicPr>
            <a:picLocks noChangeAspect="1" noChangeArrowheads="1"/>
          </p:cNvPicPr>
          <p:nvPr/>
        </p:nvPicPr>
        <p:blipFill>
          <a:blip r:embed="rId22"/>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3"/>
          <a:stretch/>
        </p:blipFill>
        <p:spPr bwMode="auto">
          <a:xfrm>
            <a:off x="3212512" y="4433299"/>
            <a:ext cx="2880000" cy="1620000"/>
          </a:xfrm>
          <a:prstGeom prst="rect">
            <a:avLst/>
          </a:prstGeom>
          <a:noFill/>
        </p:spPr>
      </p:pic>
      <p:pic>
        <p:nvPicPr>
          <p:cNvPr id="6" name="Picture 2" descr="spectrogram"/>
          <p:cNvPicPr>
            <a:picLocks noChangeAspect="1" noChangeArrowheads="1"/>
          </p:cNvPicPr>
          <p:nvPr/>
        </p:nvPicPr>
        <p:blipFill>
          <a:blip r:embed="rId24"/>
          <a:stretch/>
        </p:blipFill>
        <p:spPr bwMode="auto">
          <a:xfrm>
            <a:off x="6092511"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0" name="Richtig (Icon)"/>
          <p:cNvPicPr>
            <a:picLocks noChangeAspect="1"/>
          </p:cNvPicPr>
          <p:nvPr/>
        </p:nvPicPr>
        <p:blipFill>
          <a:blip r:embed="rId16"/>
          <a:stretch/>
        </p:blipFill>
        <p:spPr bwMode="auto">
          <a:xfrm>
            <a:off x="8549953" y="2932075"/>
            <a:ext cx="180000" cy="180000"/>
          </a:xfrm>
          <a:prstGeom prst="rect">
            <a:avLst/>
          </a:prstGeom>
        </p:spPr>
      </p:pic>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5" name="Falsch (Icon)"/>
          <p:cNvPicPr>
            <a:picLocks noChangeAspect="1"/>
          </p:cNvPicPr>
          <p:nvPr/>
        </p:nvPicPr>
        <p:blipFill>
          <a:blip r:embed="rId15"/>
          <a:stretch/>
        </p:blipFill>
        <p:spPr bwMode="auto">
          <a:xfrm>
            <a:off x="8549953" y="3319682"/>
            <a:ext cx="180000" cy="180000"/>
          </a:xfrm>
          <a:prstGeom prst="rect">
            <a:avLst/>
          </a:prstGeom>
        </p:spPr>
      </p:pic>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1" name="Falsch (Icon)"/>
          <p:cNvPicPr>
            <a:picLocks noChangeAspect="1"/>
          </p:cNvPicPr>
          <p:nvPr/>
        </p:nvPicPr>
        <p:blipFill>
          <a:blip r:embed="rId15"/>
          <a:stretch/>
        </p:blipFill>
        <p:spPr bwMode="auto">
          <a:xfrm>
            <a:off x="8549953" y="3707291"/>
            <a:ext cx="180000" cy="180000"/>
          </a:xfrm>
          <a:prstGeom prst="rect">
            <a:avLst/>
          </a:prstGeom>
        </p:spPr>
      </p:pic>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7" name="Falsch (Icon)"/>
          <p:cNvPicPr>
            <a:picLocks noChangeAspect="1"/>
          </p:cNvPicPr>
          <p:nvPr/>
        </p:nvPicPr>
        <p:blipFill>
          <a:blip r:embed="rId15"/>
          <a:stretch/>
        </p:blipFill>
        <p:spPr bwMode="auto">
          <a:xfrm>
            <a:off x="8549953" y="4094899"/>
            <a:ext cx="180000" cy="180000"/>
          </a:xfrm>
          <a:prstGeom prst="rect">
            <a:avLst/>
          </a:prstGeom>
        </p:spPr>
      </p:pic>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0" name="Falsch (Icon)"/>
          <p:cNvPicPr>
            <a:picLocks noChangeAspect="1"/>
          </p:cNvPicPr>
          <p:nvPr/>
        </p:nvPicPr>
        <p:blipFill>
          <a:blip r:embed="rId15"/>
          <a:stretch/>
        </p:blipFill>
        <p:spPr bwMode="auto">
          <a:xfrm>
            <a:off x="11602874" y="2932075"/>
            <a:ext cx="180000" cy="180000"/>
          </a:xfrm>
          <a:prstGeom prst="rect">
            <a:avLst/>
          </a:prstGeom>
        </p:spPr>
      </p:pic>
      <p:sp>
        <p:nvSpPr>
          <p:cNvPr id="1024" name="Rechteck: abgerundete Ecken 1023">
            <a:hlinkClick r:id="rId17" action="ppaction://hlinksldjump"/>
          </p:cNvPr>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5" name="Rechter Pfeil (Icon)"/>
          <p:cNvPicPr>
            <a:picLocks noChangeAspect="1"/>
          </p:cNvPicPr>
          <p:nvPr/>
        </p:nvPicPr>
        <p:blipFill>
          <a:blip r:embed="rId18"/>
          <a:stretch/>
        </p:blipFill>
        <p:spPr bwMode="auto">
          <a:xfrm>
            <a:off x="11602874" y="3319682"/>
            <a:ext cx="180000" cy="180000"/>
          </a:xfrm>
          <a:prstGeom prst="rect">
            <a:avLst/>
          </a:prstGeom>
        </p:spPr>
      </p:pic>
      <p:sp>
        <p:nvSpPr>
          <p:cNvPr id="60" name="Rechteck: abgerundete Ecken 59">
            <a:hlinkClick r:id="rId19" action="ppaction://hlinksldjump"/>
          </p:cNvPr>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61" name="Rechter Pfeil (Icon)"/>
          <p:cNvPicPr>
            <a:picLocks noChangeAspect="1"/>
          </p:cNvPicPr>
          <p:nvPr/>
        </p:nvPicPr>
        <p:blipFill>
          <a:blip r:embed="rId18"/>
          <a:stretch/>
        </p:blipFill>
        <p:spPr bwMode="auto">
          <a:xfrm>
            <a:off x="11602874" y="3707291"/>
            <a:ext cx="180000" cy="180000"/>
          </a:xfrm>
          <a:prstGeom prst="rect">
            <a:avLst/>
          </a:prstGeom>
        </p:spPr>
      </p:pic>
      <p:sp>
        <p:nvSpPr>
          <p:cNvPr id="56" name="Rechteck: abgerundete Ecken 55">
            <a:hlinkClick r:id="rId20" action="ppaction://hlinksldjump"/>
          </p:cNvPr>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7" name="Rechter Pfeil (Icon)"/>
          <p:cNvPicPr>
            <a:picLocks noChangeAspect="1"/>
          </p:cNvPicPr>
          <p:nvPr/>
        </p:nvPicPr>
        <p:blipFill>
          <a:blip r:embed="rId18"/>
          <a:stretch/>
        </p:blipFill>
        <p:spPr bwMode="auto">
          <a:xfrm>
            <a:off x="11602874" y="4094899"/>
            <a:ext cx="180000" cy="180000"/>
          </a:xfrm>
          <a:prstGeom prst="rect">
            <a:avLst/>
          </a:prstGeom>
        </p:spPr>
      </p:pic>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2"/>
          <a:stretch/>
        </p:blipFill>
        <p:spPr bwMode="auto">
          <a:xfrm>
            <a:off x="3212512" y="4433299"/>
            <a:ext cx="2880000" cy="1620000"/>
          </a:xfrm>
          <a:prstGeom prst="rect">
            <a:avLst/>
          </a:prstGeom>
          <a:noFill/>
        </p:spPr>
      </p:pic>
      <p:pic>
        <p:nvPicPr>
          <p:cNvPr id="6" name="Picture 2" descr="spectrogram"/>
          <p:cNvPicPr>
            <a:picLocks noChangeAspect="1" noChangeArrowheads="1"/>
          </p:cNvPicPr>
          <p:nvPr/>
        </p:nvPicPr>
        <p:blipFill>
          <a:blip r:embed="rId23"/>
          <a:stretch/>
        </p:blipFill>
        <p:spPr bwMode="auto">
          <a:xfrm>
            <a:off x="6092511"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0" name="Richtig (Icon)"/>
          <p:cNvPicPr>
            <a:picLocks noChangeAspect="1"/>
          </p:cNvPicPr>
          <p:nvPr/>
        </p:nvPicPr>
        <p:blipFill>
          <a:blip r:embed="rId16"/>
          <a:stretch/>
        </p:blipFill>
        <p:spPr bwMode="auto">
          <a:xfrm>
            <a:off x="8549953" y="2932075"/>
            <a:ext cx="180000" cy="180000"/>
          </a:xfrm>
          <a:prstGeom prst="rect">
            <a:avLst/>
          </a:prstGeom>
        </p:spPr>
      </p:pic>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5" name="Falsch (Icon)"/>
          <p:cNvPicPr>
            <a:picLocks noChangeAspect="1"/>
          </p:cNvPicPr>
          <p:nvPr/>
        </p:nvPicPr>
        <p:blipFill>
          <a:blip r:embed="rId15"/>
          <a:stretch/>
        </p:blipFill>
        <p:spPr bwMode="auto">
          <a:xfrm>
            <a:off x="8549953" y="3319682"/>
            <a:ext cx="180000" cy="180000"/>
          </a:xfrm>
          <a:prstGeom prst="rect">
            <a:avLst/>
          </a:prstGeom>
        </p:spPr>
      </p:pic>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1" name="Falsch (Icon)"/>
          <p:cNvPicPr>
            <a:picLocks noChangeAspect="1"/>
          </p:cNvPicPr>
          <p:nvPr/>
        </p:nvPicPr>
        <p:blipFill>
          <a:blip r:embed="rId15"/>
          <a:stretch/>
        </p:blipFill>
        <p:spPr bwMode="auto">
          <a:xfrm>
            <a:off x="8549953" y="3707291"/>
            <a:ext cx="180000" cy="180000"/>
          </a:xfrm>
          <a:prstGeom prst="rect">
            <a:avLst/>
          </a:prstGeom>
        </p:spPr>
      </p:pic>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7" name="Falsch (Icon)"/>
          <p:cNvPicPr>
            <a:picLocks noChangeAspect="1"/>
          </p:cNvPicPr>
          <p:nvPr/>
        </p:nvPicPr>
        <p:blipFill>
          <a:blip r:embed="rId15"/>
          <a:stretch/>
        </p:blipFill>
        <p:spPr bwMode="auto">
          <a:xfrm>
            <a:off x="8549953" y="4094899"/>
            <a:ext cx="180000" cy="180000"/>
          </a:xfrm>
          <a:prstGeom prst="rect">
            <a:avLst/>
          </a:prstGeom>
        </p:spPr>
      </p:pic>
      <p:sp>
        <p:nvSpPr>
          <p:cNvPr id="1028" name="Rechteck: abgerundete Ecken 1027">
            <a:hlinkClick r:id="rId17" action="ppaction://hlinksldjump"/>
          </p:cNvPr>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9" name="Rechter Pfeil (Icon)"/>
          <p:cNvPicPr>
            <a:picLocks noChangeAspect="1"/>
          </p:cNvPicPr>
          <p:nvPr/>
        </p:nvPicPr>
        <p:blipFill>
          <a:blip r:embed="rId18"/>
          <a:stretch/>
        </p:blipFill>
        <p:spPr bwMode="auto">
          <a:xfrm>
            <a:off x="11602874" y="2932075"/>
            <a:ext cx="180000" cy="180000"/>
          </a:xfrm>
          <a:prstGeom prst="rect">
            <a:avLst/>
          </a:prstGeom>
        </p:spPr>
      </p:pic>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6" name="Falsch (Icon)"/>
          <p:cNvPicPr>
            <a:picLocks noChangeAspect="1"/>
          </p:cNvPicPr>
          <p:nvPr/>
        </p:nvPicPr>
        <p:blipFill>
          <a:blip r:embed="rId15"/>
          <a:stretch/>
        </p:blipFill>
        <p:spPr bwMode="auto">
          <a:xfrm>
            <a:off x="11602874" y="3319682"/>
            <a:ext cx="180000" cy="180000"/>
          </a:xfrm>
          <a:prstGeom prst="rect">
            <a:avLst/>
          </a:prstGeom>
        </p:spPr>
      </p:pic>
      <p:sp>
        <p:nvSpPr>
          <p:cNvPr id="60" name="Rechteck: abgerundete Ecken 59">
            <a:hlinkClick r:id="rId19" action="ppaction://hlinksldjump"/>
          </p:cNvPr>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61" name="Rechter Pfeil (Icon)"/>
          <p:cNvPicPr>
            <a:picLocks noChangeAspect="1"/>
          </p:cNvPicPr>
          <p:nvPr/>
        </p:nvPicPr>
        <p:blipFill>
          <a:blip r:embed="rId18"/>
          <a:stretch/>
        </p:blipFill>
        <p:spPr bwMode="auto">
          <a:xfrm>
            <a:off x="11602874" y="3707291"/>
            <a:ext cx="180000" cy="180000"/>
          </a:xfrm>
          <a:prstGeom prst="rect">
            <a:avLst/>
          </a:prstGeom>
        </p:spPr>
      </p:pic>
      <p:sp>
        <p:nvSpPr>
          <p:cNvPr id="56" name="Rechteck: abgerundete Ecken 55">
            <a:hlinkClick r:id="rId20" action="ppaction://hlinksldjump"/>
          </p:cNvPr>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7" name="Rechter Pfeil (Icon)"/>
          <p:cNvPicPr>
            <a:picLocks noChangeAspect="1"/>
          </p:cNvPicPr>
          <p:nvPr/>
        </p:nvPicPr>
        <p:blipFill>
          <a:blip r:embed="rId18"/>
          <a:stretch/>
        </p:blipFill>
        <p:spPr bwMode="auto">
          <a:xfrm>
            <a:off x="11602874" y="4094899"/>
            <a:ext cx="180000" cy="180000"/>
          </a:xfrm>
          <a:prstGeom prst="rect">
            <a:avLst/>
          </a:prstGeom>
        </p:spPr>
      </p:pic>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2"/>
          <a:stretch/>
        </p:blipFill>
        <p:spPr bwMode="auto">
          <a:xfrm>
            <a:off x="3212512" y="4433299"/>
            <a:ext cx="2880000" cy="1620000"/>
          </a:xfrm>
          <a:prstGeom prst="rect">
            <a:avLst/>
          </a:prstGeom>
          <a:noFill/>
        </p:spPr>
      </p:pic>
      <p:pic>
        <p:nvPicPr>
          <p:cNvPr id="6" name="Picture 2" descr="spectrogram"/>
          <p:cNvPicPr>
            <a:picLocks noChangeAspect="1" noChangeArrowheads="1"/>
          </p:cNvPicPr>
          <p:nvPr/>
        </p:nvPicPr>
        <p:blipFill>
          <a:blip r:embed="rId23"/>
          <a:stretch/>
        </p:blipFill>
        <p:spPr bwMode="auto">
          <a:xfrm>
            <a:off x="6092511"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0" name="Richtig (Icon)"/>
          <p:cNvPicPr>
            <a:picLocks noChangeAspect="1"/>
          </p:cNvPicPr>
          <p:nvPr/>
        </p:nvPicPr>
        <p:blipFill>
          <a:blip r:embed="rId16"/>
          <a:stretch/>
        </p:blipFill>
        <p:spPr bwMode="auto">
          <a:xfrm>
            <a:off x="8549953" y="2932075"/>
            <a:ext cx="180000" cy="180000"/>
          </a:xfrm>
          <a:prstGeom prst="rect">
            <a:avLst/>
          </a:prstGeom>
        </p:spPr>
      </p:pic>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5" name="Falsch (Icon)"/>
          <p:cNvPicPr>
            <a:picLocks noChangeAspect="1"/>
          </p:cNvPicPr>
          <p:nvPr/>
        </p:nvPicPr>
        <p:blipFill>
          <a:blip r:embed="rId15"/>
          <a:stretch/>
        </p:blipFill>
        <p:spPr bwMode="auto">
          <a:xfrm>
            <a:off x="8549953" y="3319682"/>
            <a:ext cx="180000" cy="180000"/>
          </a:xfrm>
          <a:prstGeom prst="rect">
            <a:avLst/>
          </a:prstGeom>
        </p:spPr>
      </p:pic>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1" name="Falsch (Icon)"/>
          <p:cNvPicPr>
            <a:picLocks noChangeAspect="1"/>
          </p:cNvPicPr>
          <p:nvPr/>
        </p:nvPicPr>
        <p:blipFill>
          <a:blip r:embed="rId15"/>
          <a:stretch/>
        </p:blipFill>
        <p:spPr bwMode="auto">
          <a:xfrm>
            <a:off x="8549953" y="3707291"/>
            <a:ext cx="180000" cy="180000"/>
          </a:xfrm>
          <a:prstGeom prst="rect">
            <a:avLst/>
          </a:prstGeom>
        </p:spPr>
      </p:pic>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7" name="Falsch (Icon)"/>
          <p:cNvPicPr>
            <a:picLocks noChangeAspect="1"/>
          </p:cNvPicPr>
          <p:nvPr/>
        </p:nvPicPr>
        <p:blipFill>
          <a:blip r:embed="rId15"/>
          <a:stretch/>
        </p:blipFill>
        <p:spPr bwMode="auto">
          <a:xfrm>
            <a:off x="8549953" y="4094899"/>
            <a:ext cx="180000" cy="180000"/>
          </a:xfrm>
          <a:prstGeom prst="rect">
            <a:avLst/>
          </a:prstGeom>
        </p:spPr>
      </p:pic>
      <p:sp>
        <p:nvSpPr>
          <p:cNvPr id="1028" name="Rechteck: abgerundete Ecken 1027">
            <a:hlinkClick r:id="rId17" action="ppaction://hlinksldjump"/>
          </p:cNvPr>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9" name="Rechter Pfeil (Icon)"/>
          <p:cNvPicPr>
            <a:picLocks noChangeAspect="1"/>
          </p:cNvPicPr>
          <p:nvPr/>
        </p:nvPicPr>
        <p:blipFill>
          <a:blip r:embed="rId18"/>
          <a:stretch/>
        </p:blipFill>
        <p:spPr bwMode="auto">
          <a:xfrm>
            <a:off x="11602874" y="2932075"/>
            <a:ext cx="180000" cy="180000"/>
          </a:xfrm>
          <a:prstGeom prst="rect">
            <a:avLst/>
          </a:prstGeom>
        </p:spPr>
      </p:pic>
      <p:sp>
        <p:nvSpPr>
          <p:cNvPr id="1024" name="Rechteck: abgerundete Ecken 1023">
            <a:hlinkClick r:id="rId19" action="ppaction://hlinksldjump"/>
          </p:cNvPr>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5" name="Rechter Pfeil (Icon)"/>
          <p:cNvPicPr>
            <a:picLocks noChangeAspect="1"/>
          </p:cNvPicPr>
          <p:nvPr/>
        </p:nvPicPr>
        <p:blipFill>
          <a:blip r:embed="rId18"/>
          <a:stretch/>
        </p:blipFill>
        <p:spPr bwMode="auto">
          <a:xfrm>
            <a:off x="11602874" y="3319682"/>
            <a:ext cx="180000" cy="180000"/>
          </a:xfrm>
          <a:prstGeom prst="rect">
            <a:avLst/>
          </a:prstGeom>
        </p:spPr>
      </p:pic>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62" name="Falsch (Icon)"/>
          <p:cNvPicPr>
            <a:picLocks noChangeAspect="1"/>
          </p:cNvPicPr>
          <p:nvPr/>
        </p:nvPicPr>
        <p:blipFill>
          <a:blip r:embed="rId15"/>
          <a:stretch/>
        </p:blipFill>
        <p:spPr bwMode="auto">
          <a:xfrm>
            <a:off x="11602874" y="3707291"/>
            <a:ext cx="180000" cy="180000"/>
          </a:xfrm>
          <a:prstGeom prst="rect">
            <a:avLst/>
          </a:prstGeom>
        </p:spPr>
      </p:pic>
      <p:sp>
        <p:nvSpPr>
          <p:cNvPr id="56" name="Rechteck: abgerundete Ecken 55">
            <a:hlinkClick r:id="rId20" action="ppaction://hlinksldjump"/>
          </p:cNvPr>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7" name="Rechter Pfeil (Icon)"/>
          <p:cNvPicPr>
            <a:picLocks noChangeAspect="1"/>
          </p:cNvPicPr>
          <p:nvPr/>
        </p:nvPicPr>
        <p:blipFill>
          <a:blip r:embed="rId18"/>
          <a:stretch/>
        </p:blipFill>
        <p:spPr bwMode="auto">
          <a:xfrm>
            <a:off x="11602874" y="4094899"/>
            <a:ext cx="180000" cy="180000"/>
          </a:xfrm>
          <a:prstGeom prst="rect">
            <a:avLst/>
          </a:prstGeom>
        </p:spPr>
      </p:pic>
      <p:pic>
        <p:nvPicPr>
          <p:cNvPr id="1034" name="Picture 8" descr="spectrogram"/>
          <p:cNvPicPr>
            <a:picLocks noChangeAspect="1" noChangeArrowheads="1"/>
          </p:cNvPicPr>
          <p:nvPr/>
        </p:nvPicPr>
        <p:blipFill>
          <a:blip r:embed="rId21"/>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22"/>
          <a:stretch/>
        </p:blipFill>
        <p:spPr bwMode="auto">
          <a:xfrm>
            <a:off x="3212512" y="4433299"/>
            <a:ext cx="2880000" cy="1620000"/>
          </a:xfrm>
          <a:prstGeom prst="rect">
            <a:avLst/>
          </a:prstGeom>
          <a:noFill/>
        </p:spPr>
      </p:pic>
      <p:pic>
        <p:nvPicPr>
          <p:cNvPr id="6" name="Picture 2" descr="spectrogram"/>
          <p:cNvPicPr>
            <a:picLocks noChangeAspect="1" noChangeArrowheads="1"/>
          </p:cNvPicPr>
          <p:nvPr/>
        </p:nvPicPr>
        <p:blipFill>
          <a:blip r:embed="rId23"/>
          <a:stretch/>
        </p:blipFill>
        <p:spPr bwMode="auto">
          <a:xfrm>
            <a:off x="6092511"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Sonifikation von Algorithmen mit der </a:t>
            </a:r>
            <a:r>
              <a:rPr lang="de-DE" i="1"/>
              <a:t>Thread Safe Audio Library</a:t>
            </a:r>
            <a:endParaRPr lang="de-DE"/>
          </a:p>
        </p:txBody>
      </p:sp>
      <p:sp>
        <p:nvSpPr>
          <p:cNvPr id="3" name="Inhaltsplatzhalter 2"/>
          <p:cNvSpPr>
            <a:spLocks noGrp="1"/>
          </p:cNvSpPr>
          <p:nvPr>
            <p:ph sz="quarter" idx="10"/>
          </p:nvPr>
        </p:nvSpPr>
        <p:spPr bwMode="auto">
          <a:xfrm>
            <a:off x="227012" y="1016000"/>
            <a:ext cx="11737976" cy="5257798"/>
          </a:xfrm>
        </p:spPr>
        <p:txBody>
          <a:bodyPr/>
          <a:lstStyle/>
          <a:p>
            <a:pPr marL="125" indent="0">
              <a:buNone/>
              <a:defRPr/>
            </a:pPr>
            <a:r>
              <a:rPr lang="de-DE" b="1"/>
              <a:t>Aufgabe</a:t>
            </a:r>
            <a:endParaRPr/>
          </a:p>
          <a:p>
            <a:pPr>
              <a:defRPr/>
            </a:pPr>
            <a:r>
              <a:rPr lang="de-DE"/>
              <a:t>Ordnen Sie die einzelnen auditiven Repräsentationen ihren entsprechenden Sortieralgorithmen zu.</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Adams et al. 2022</a:t>
            </a:r>
            <a:endParaRPr/>
          </a:p>
        </p:txBody>
      </p:sp>
      <p:grpSp>
        <p:nvGrpSpPr>
          <p:cNvPr id="1032" name="Gruppieren 1031"/>
          <p:cNvGrpSpPr/>
          <p:nvPr/>
        </p:nvGrpSpPr>
        <p:grpSpPr bwMode="auto">
          <a:xfrm>
            <a:off x="1294791" y="2103018"/>
            <a:ext cx="9768359" cy="609600"/>
            <a:chOff x="1294791" y="2103018"/>
            <a:chExt cx="9768359" cy="609600"/>
          </a:xfrm>
        </p:grpSpPr>
        <p:pic>
          <p:nvPicPr>
            <p:cNvPr id="13" name="files_bubble_so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7400631" y="2103018"/>
              <a:ext cx="609600" cy="609600"/>
            </a:xfrm>
            <a:prstGeom prst="rect">
              <a:avLst/>
            </a:prstGeom>
          </p:spPr>
        </p:pic>
        <p:pic>
          <p:nvPicPr>
            <p:cNvPr id="14" name="files_selection_s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10453551" y="2103018"/>
              <a:ext cx="609600" cy="609600"/>
            </a:xfrm>
            <a:prstGeom prst="rect">
              <a:avLst/>
            </a:prstGeom>
          </p:spPr>
        </p:pic>
        <p:pic>
          <p:nvPicPr>
            <p:cNvPr id="15" name="files_insertion_sor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4347711" y="2103018"/>
              <a:ext cx="609600" cy="609600"/>
            </a:xfrm>
            <a:prstGeom prst="rect">
              <a:avLst/>
            </a:prstGeom>
          </p:spPr>
        </p:pic>
        <p:pic>
          <p:nvPicPr>
            <p:cNvPr id="16" name="files_quick_sor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2"/>
            <a:stretch/>
          </p:blipFill>
          <p:spPr bwMode="auto">
            <a:xfrm>
              <a:off x="1294791" y="2103018"/>
              <a:ext cx="609600" cy="609600"/>
            </a:xfrm>
            <a:prstGeom prst="rect">
              <a:avLst/>
            </a:prstGeom>
          </p:spPr>
        </p:pic>
      </p:grpSp>
      <p:sp>
        <p:nvSpPr>
          <p:cNvPr id="1141" name="Rechteck: abgerundete Ecken 1140"/>
          <p:cNvSpPr>
            <a:spLocks noChangeAspect="1"/>
          </p:cNvSpPr>
          <p:nvPr/>
        </p:nvSpPr>
        <p:spPr bwMode="auto">
          <a:xfrm>
            <a:off x="51959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43" name="Falsch (Icon)"/>
          <p:cNvPicPr>
            <a:picLocks noChangeAspect="1"/>
          </p:cNvPicPr>
          <p:nvPr/>
        </p:nvPicPr>
        <p:blipFill>
          <a:blip r:embed="rId15"/>
          <a:stretch/>
        </p:blipFill>
        <p:spPr bwMode="auto">
          <a:xfrm>
            <a:off x="2444113" y="2932075"/>
            <a:ext cx="180000" cy="180000"/>
          </a:xfrm>
          <a:prstGeom prst="rect">
            <a:avLst/>
          </a:prstGeom>
        </p:spPr>
      </p:pic>
      <p:sp>
        <p:nvSpPr>
          <p:cNvPr id="1137" name="Rechteck: abgerundete Ecken 1136"/>
          <p:cNvSpPr>
            <a:spLocks noChangeAspect="1"/>
          </p:cNvSpPr>
          <p:nvPr/>
        </p:nvSpPr>
        <p:spPr bwMode="auto">
          <a:xfrm>
            <a:off x="51959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9" name="Falsch (Icon)"/>
          <p:cNvPicPr>
            <a:picLocks noChangeAspect="1"/>
          </p:cNvPicPr>
          <p:nvPr/>
        </p:nvPicPr>
        <p:blipFill>
          <a:blip r:embed="rId15"/>
          <a:stretch/>
        </p:blipFill>
        <p:spPr bwMode="auto">
          <a:xfrm>
            <a:off x="2444113" y="3319682"/>
            <a:ext cx="180000" cy="180000"/>
          </a:xfrm>
          <a:prstGeom prst="rect">
            <a:avLst/>
          </a:prstGeom>
        </p:spPr>
      </p:pic>
      <p:sp>
        <p:nvSpPr>
          <p:cNvPr id="1133" name="Rechteck: abgerundete Ecken 1132"/>
          <p:cNvSpPr>
            <a:spLocks noChangeAspect="1"/>
          </p:cNvSpPr>
          <p:nvPr/>
        </p:nvSpPr>
        <p:spPr bwMode="auto">
          <a:xfrm>
            <a:off x="51959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6" name="Richtig (Icon)"/>
          <p:cNvPicPr>
            <a:picLocks noChangeAspect="1"/>
          </p:cNvPicPr>
          <p:nvPr/>
        </p:nvPicPr>
        <p:blipFill>
          <a:blip r:embed="rId16"/>
          <a:stretch/>
        </p:blipFill>
        <p:spPr bwMode="auto">
          <a:xfrm>
            <a:off x="2444113" y="3707291"/>
            <a:ext cx="180000" cy="180000"/>
          </a:xfrm>
          <a:prstGeom prst="rect">
            <a:avLst/>
          </a:prstGeom>
        </p:spPr>
      </p:pic>
      <p:sp>
        <p:nvSpPr>
          <p:cNvPr id="1129" name="Rechteck: abgerundete Ecken 1128"/>
          <p:cNvSpPr>
            <a:spLocks noChangeAspect="1"/>
          </p:cNvSpPr>
          <p:nvPr/>
        </p:nvSpPr>
        <p:spPr bwMode="auto">
          <a:xfrm>
            <a:off x="51959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131" name="Falsch (Icon)"/>
          <p:cNvPicPr>
            <a:picLocks noChangeAspect="1"/>
          </p:cNvPicPr>
          <p:nvPr/>
        </p:nvPicPr>
        <p:blipFill>
          <a:blip r:embed="rId15"/>
          <a:stretch/>
        </p:blipFill>
        <p:spPr bwMode="auto">
          <a:xfrm>
            <a:off x="2444113" y="4094899"/>
            <a:ext cx="180000" cy="180000"/>
          </a:xfrm>
          <a:prstGeom prst="rect">
            <a:avLst/>
          </a:prstGeom>
        </p:spPr>
      </p:pic>
      <p:sp>
        <p:nvSpPr>
          <p:cNvPr id="26" name="Rechteck: abgerundete Ecken 25"/>
          <p:cNvSpPr>
            <a:spLocks noChangeAspect="1"/>
          </p:cNvSpPr>
          <p:nvPr/>
        </p:nvSpPr>
        <p:spPr bwMode="auto">
          <a:xfrm>
            <a:off x="357251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8" name="Falsch (Icon)"/>
          <p:cNvPicPr>
            <a:picLocks noChangeAspect="1"/>
          </p:cNvPicPr>
          <p:nvPr/>
        </p:nvPicPr>
        <p:blipFill>
          <a:blip r:embed="rId15"/>
          <a:stretch/>
        </p:blipFill>
        <p:spPr bwMode="auto">
          <a:xfrm>
            <a:off x="5497033" y="2932075"/>
            <a:ext cx="180000" cy="180000"/>
          </a:xfrm>
          <a:prstGeom prst="rect">
            <a:avLst/>
          </a:prstGeom>
        </p:spPr>
      </p:pic>
      <p:sp>
        <p:nvSpPr>
          <p:cNvPr id="22" name="Rechteck: abgerundete Ecken 21"/>
          <p:cNvSpPr>
            <a:spLocks noChangeAspect="1"/>
          </p:cNvSpPr>
          <p:nvPr/>
        </p:nvSpPr>
        <p:spPr bwMode="auto">
          <a:xfrm>
            <a:off x="357251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5" name="Richtig (Icon)"/>
          <p:cNvPicPr>
            <a:picLocks noChangeAspect="1"/>
          </p:cNvPicPr>
          <p:nvPr/>
        </p:nvPicPr>
        <p:blipFill>
          <a:blip r:embed="rId16"/>
          <a:stretch/>
        </p:blipFill>
        <p:spPr bwMode="auto">
          <a:xfrm>
            <a:off x="5497033" y="3319682"/>
            <a:ext cx="180000" cy="180000"/>
          </a:xfrm>
          <a:prstGeom prst="rect">
            <a:avLst/>
          </a:prstGeom>
        </p:spPr>
      </p:pic>
      <p:sp>
        <p:nvSpPr>
          <p:cNvPr id="18" name="Rechteck: abgerundete Ecken 17"/>
          <p:cNvSpPr>
            <a:spLocks noChangeAspect="1"/>
          </p:cNvSpPr>
          <p:nvPr/>
        </p:nvSpPr>
        <p:spPr bwMode="auto">
          <a:xfrm>
            <a:off x="357251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20" name="Falsch (Icon)"/>
          <p:cNvPicPr>
            <a:picLocks noChangeAspect="1"/>
          </p:cNvPicPr>
          <p:nvPr/>
        </p:nvPicPr>
        <p:blipFill>
          <a:blip r:embed="rId15"/>
          <a:stretch/>
        </p:blipFill>
        <p:spPr bwMode="auto">
          <a:xfrm>
            <a:off x="5497033" y="3707291"/>
            <a:ext cx="180000" cy="180000"/>
          </a:xfrm>
          <a:prstGeom prst="rect">
            <a:avLst/>
          </a:prstGeom>
        </p:spPr>
      </p:pic>
      <p:sp>
        <p:nvSpPr>
          <p:cNvPr id="10" name="Rechteck: abgerundete Ecken 9"/>
          <p:cNvSpPr>
            <a:spLocks noChangeAspect="1"/>
          </p:cNvSpPr>
          <p:nvPr/>
        </p:nvSpPr>
        <p:spPr bwMode="auto">
          <a:xfrm>
            <a:off x="357251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2" name="Falsch (Icon)"/>
          <p:cNvPicPr>
            <a:picLocks noChangeAspect="1"/>
          </p:cNvPicPr>
          <p:nvPr/>
        </p:nvPicPr>
        <p:blipFill>
          <a:blip r:embed="rId15"/>
          <a:stretch/>
        </p:blipFill>
        <p:spPr bwMode="auto">
          <a:xfrm>
            <a:off x="5497033" y="4094899"/>
            <a:ext cx="180000" cy="180000"/>
          </a:xfrm>
          <a:prstGeom prst="rect">
            <a:avLst/>
          </a:prstGeom>
        </p:spPr>
      </p:pic>
      <p:sp>
        <p:nvSpPr>
          <p:cNvPr id="47" name="Rechteck: abgerundete Ecken 46"/>
          <p:cNvSpPr>
            <a:spLocks noChangeAspect="1"/>
          </p:cNvSpPr>
          <p:nvPr/>
        </p:nvSpPr>
        <p:spPr bwMode="auto">
          <a:xfrm>
            <a:off x="6625431"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0" name="Richtig (Icon)"/>
          <p:cNvPicPr>
            <a:picLocks noChangeAspect="1"/>
          </p:cNvPicPr>
          <p:nvPr/>
        </p:nvPicPr>
        <p:blipFill>
          <a:blip r:embed="rId16"/>
          <a:stretch/>
        </p:blipFill>
        <p:spPr bwMode="auto">
          <a:xfrm>
            <a:off x="8549953" y="2932075"/>
            <a:ext cx="180000" cy="180000"/>
          </a:xfrm>
          <a:prstGeom prst="rect">
            <a:avLst/>
          </a:prstGeom>
        </p:spPr>
      </p:pic>
      <p:sp>
        <p:nvSpPr>
          <p:cNvPr id="43" name="Rechteck: abgerundete Ecken 42"/>
          <p:cNvSpPr>
            <a:spLocks noChangeAspect="1"/>
          </p:cNvSpPr>
          <p:nvPr/>
        </p:nvSpPr>
        <p:spPr bwMode="auto">
          <a:xfrm>
            <a:off x="6625431"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5" name="Falsch (Icon)"/>
          <p:cNvPicPr>
            <a:picLocks noChangeAspect="1"/>
          </p:cNvPicPr>
          <p:nvPr/>
        </p:nvPicPr>
        <p:blipFill>
          <a:blip r:embed="rId15"/>
          <a:stretch/>
        </p:blipFill>
        <p:spPr bwMode="auto">
          <a:xfrm>
            <a:off x="8549953" y="3319682"/>
            <a:ext cx="180000" cy="180000"/>
          </a:xfrm>
          <a:prstGeom prst="rect">
            <a:avLst/>
          </a:prstGeom>
        </p:spPr>
      </p:pic>
      <p:sp>
        <p:nvSpPr>
          <p:cNvPr id="39" name="Rechteck: abgerundete Ecken 38"/>
          <p:cNvSpPr>
            <a:spLocks noChangeAspect="1"/>
          </p:cNvSpPr>
          <p:nvPr/>
        </p:nvSpPr>
        <p:spPr bwMode="auto">
          <a:xfrm>
            <a:off x="6625431"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41" name="Falsch (Icon)"/>
          <p:cNvPicPr>
            <a:picLocks noChangeAspect="1"/>
          </p:cNvPicPr>
          <p:nvPr/>
        </p:nvPicPr>
        <p:blipFill>
          <a:blip r:embed="rId15"/>
          <a:stretch/>
        </p:blipFill>
        <p:spPr bwMode="auto">
          <a:xfrm>
            <a:off x="8549953" y="3707291"/>
            <a:ext cx="180000" cy="180000"/>
          </a:xfrm>
          <a:prstGeom prst="rect">
            <a:avLst/>
          </a:prstGeom>
        </p:spPr>
      </p:pic>
      <p:sp>
        <p:nvSpPr>
          <p:cNvPr id="35" name="Rechteck: abgerundete Ecken 34"/>
          <p:cNvSpPr>
            <a:spLocks noChangeAspect="1"/>
          </p:cNvSpPr>
          <p:nvPr/>
        </p:nvSpPr>
        <p:spPr bwMode="auto">
          <a:xfrm>
            <a:off x="6625431"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37" name="Falsch (Icon)"/>
          <p:cNvPicPr>
            <a:picLocks noChangeAspect="1"/>
          </p:cNvPicPr>
          <p:nvPr/>
        </p:nvPicPr>
        <p:blipFill>
          <a:blip r:embed="rId15"/>
          <a:stretch/>
        </p:blipFill>
        <p:spPr bwMode="auto">
          <a:xfrm>
            <a:off x="8549953" y="4094899"/>
            <a:ext cx="180000" cy="180000"/>
          </a:xfrm>
          <a:prstGeom prst="rect">
            <a:avLst/>
          </a:prstGeom>
        </p:spPr>
      </p:pic>
      <p:sp>
        <p:nvSpPr>
          <p:cNvPr id="1028" name="Rechteck: abgerundete Ecken 1027"/>
          <p:cNvSpPr>
            <a:spLocks noChangeAspect="1"/>
          </p:cNvSpPr>
          <p:nvPr/>
        </p:nvSpPr>
        <p:spPr bwMode="auto">
          <a:xfrm>
            <a:off x="9678352" y="2852875"/>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Bubble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30" name="Falsch (Icon)"/>
          <p:cNvPicPr>
            <a:picLocks noChangeAspect="1"/>
          </p:cNvPicPr>
          <p:nvPr/>
        </p:nvPicPr>
        <p:blipFill>
          <a:blip r:embed="rId15"/>
          <a:stretch/>
        </p:blipFill>
        <p:spPr bwMode="auto">
          <a:xfrm>
            <a:off x="11602874" y="2932075"/>
            <a:ext cx="180000" cy="180000"/>
          </a:xfrm>
          <a:prstGeom prst="rect">
            <a:avLst/>
          </a:prstGeom>
        </p:spPr>
      </p:pic>
      <p:sp>
        <p:nvSpPr>
          <p:cNvPr id="1024" name="Rechteck: abgerundete Ecken 1023"/>
          <p:cNvSpPr>
            <a:spLocks noChangeAspect="1"/>
          </p:cNvSpPr>
          <p:nvPr/>
        </p:nvSpPr>
        <p:spPr bwMode="auto">
          <a:xfrm>
            <a:off x="9678352" y="3240483"/>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Insertion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1026" name="Falsch (Icon)"/>
          <p:cNvPicPr>
            <a:picLocks noChangeAspect="1"/>
          </p:cNvPicPr>
          <p:nvPr/>
        </p:nvPicPr>
        <p:blipFill>
          <a:blip r:embed="rId15"/>
          <a:stretch/>
        </p:blipFill>
        <p:spPr bwMode="auto">
          <a:xfrm>
            <a:off x="11602874" y="3319682"/>
            <a:ext cx="180000" cy="180000"/>
          </a:xfrm>
          <a:prstGeom prst="rect">
            <a:avLst/>
          </a:prstGeom>
        </p:spPr>
      </p:pic>
      <p:sp>
        <p:nvSpPr>
          <p:cNvPr id="60" name="Rechteck: abgerundete Ecken 59"/>
          <p:cNvSpPr>
            <a:spLocks noChangeAspect="1"/>
          </p:cNvSpPr>
          <p:nvPr/>
        </p:nvSpPr>
        <p:spPr bwMode="auto">
          <a:xfrm>
            <a:off x="9678352" y="3628091"/>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Quick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62" name="Falsch (Icon)"/>
          <p:cNvPicPr>
            <a:picLocks noChangeAspect="1"/>
          </p:cNvPicPr>
          <p:nvPr/>
        </p:nvPicPr>
        <p:blipFill>
          <a:blip r:embed="rId15"/>
          <a:stretch/>
        </p:blipFill>
        <p:spPr bwMode="auto">
          <a:xfrm>
            <a:off x="11602874" y="3707291"/>
            <a:ext cx="180000" cy="180000"/>
          </a:xfrm>
          <a:prstGeom prst="rect">
            <a:avLst/>
          </a:prstGeom>
        </p:spPr>
      </p:pic>
      <p:sp>
        <p:nvSpPr>
          <p:cNvPr id="56" name="Rechteck: abgerundete Ecken 55"/>
          <p:cNvSpPr>
            <a:spLocks noChangeAspect="1"/>
          </p:cNvSpPr>
          <p:nvPr/>
        </p:nvSpPr>
        <p:spPr bwMode="auto">
          <a:xfrm>
            <a:off x="9678352" y="4015699"/>
            <a:ext cx="2160000" cy="338400"/>
          </a:xfrm>
          <a:prstGeom prst="roundRect">
            <a:avLst>
              <a:gd name="adj" fmla="val 32148"/>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400" b="1">
                <a:solidFill>
                  <a:schemeClr val="tx1"/>
                </a:solidFill>
                <a:latin typeface="Arial"/>
                <a:ea typeface="Arial"/>
                <a:cs typeface="Arial"/>
              </a:rPr>
              <a:t>Selection</a:t>
            </a:r>
            <a:r>
              <a:rPr lang="de-DE" sz="1400" b="1">
                <a:solidFill>
                  <a:schemeClr val="tx1"/>
                </a:solidFill>
                <a:latin typeface="Arial"/>
                <a:ea typeface="Arial"/>
                <a:cs typeface="Arial"/>
              </a:rPr>
              <a:t> </a:t>
            </a:r>
            <a:r>
              <a:rPr lang="de-DE" sz="1400" b="1">
                <a:solidFill>
                  <a:schemeClr val="tx1"/>
                </a:solidFill>
                <a:latin typeface="Arial"/>
                <a:ea typeface="Arial"/>
                <a:cs typeface="Arial"/>
              </a:rPr>
              <a:t>Sort</a:t>
            </a:r>
            <a:endParaRPr lang="de-DE" sz="1400" b="1">
              <a:solidFill>
                <a:schemeClr val="tx1"/>
              </a:solidFill>
              <a:latin typeface="Arial"/>
              <a:ea typeface="Arial"/>
              <a:cs typeface="Arial"/>
            </a:endParaRPr>
          </a:p>
        </p:txBody>
      </p:sp>
      <p:pic>
        <p:nvPicPr>
          <p:cNvPr id="59" name="Richtig (Icon)"/>
          <p:cNvPicPr>
            <a:picLocks noChangeAspect="1"/>
          </p:cNvPicPr>
          <p:nvPr/>
        </p:nvPicPr>
        <p:blipFill>
          <a:blip r:embed="rId16"/>
          <a:stretch/>
        </p:blipFill>
        <p:spPr bwMode="auto">
          <a:xfrm>
            <a:off x="11602874" y="4094899"/>
            <a:ext cx="180000" cy="180000"/>
          </a:xfrm>
          <a:prstGeom prst="rect">
            <a:avLst/>
          </a:prstGeom>
        </p:spPr>
      </p:pic>
      <p:pic>
        <p:nvPicPr>
          <p:cNvPr id="1034" name="Picture 8" descr="spectrogram"/>
          <p:cNvPicPr>
            <a:picLocks noChangeAspect="1" noChangeArrowheads="1"/>
          </p:cNvPicPr>
          <p:nvPr/>
        </p:nvPicPr>
        <p:blipFill>
          <a:blip r:embed="rId17"/>
          <a:stretch/>
        </p:blipFill>
        <p:spPr bwMode="auto">
          <a:xfrm>
            <a:off x="332512" y="4433299"/>
            <a:ext cx="2880000" cy="1620000"/>
          </a:xfrm>
          <a:prstGeom prst="rect">
            <a:avLst/>
          </a:prstGeom>
          <a:noFill/>
        </p:spPr>
      </p:pic>
      <p:pic>
        <p:nvPicPr>
          <p:cNvPr id="5" name="Picture 4" descr="spectrogram"/>
          <p:cNvPicPr>
            <a:picLocks noChangeAspect="1" noChangeArrowheads="1"/>
          </p:cNvPicPr>
          <p:nvPr/>
        </p:nvPicPr>
        <p:blipFill>
          <a:blip r:embed="rId18"/>
          <a:stretch/>
        </p:blipFill>
        <p:spPr bwMode="auto">
          <a:xfrm>
            <a:off x="3212512" y="4433299"/>
            <a:ext cx="2880000" cy="1620000"/>
          </a:xfrm>
          <a:prstGeom prst="rect">
            <a:avLst/>
          </a:prstGeom>
          <a:noFill/>
        </p:spPr>
      </p:pic>
      <p:pic>
        <p:nvPicPr>
          <p:cNvPr id="6" name="Picture 2" descr="spectrogram"/>
          <p:cNvPicPr>
            <a:picLocks noChangeAspect="1" noChangeArrowheads="1"/>
          </p:cNvPicPr>
          <p:nvPr/>
        </p:nvPicPr>
        <p:blipFill>
          <a:blip r:embed="rId19"/>
          <a:stretch/>
        </p:blipFill>
        <p:spPr bwMode="auto">
          <a:xfrm>
            <a:off x="6092511" y="4433299"/>
            <a:ext cx="2880000" cy="1620000"/>
          </a:xfrm>
          <a:prstGeom prst="rect">
            <a:avLst/>
          </a:prstGeom>
          <a:noFill/>
        </p:spPr>
      </p:pic>
      <p:pic>
        <p:nvPicPr>
          <p:cNvPr id="7" name="Picture 6" descr="spectrogram"/>
          <p:cNvPicPr>
            <a:picLocks noChangeAspect="1" noChangeArrowheads="1"/>
          </p:cNvPicPr>
          <p:nvPr/>
        </p:nvPicPr>
        <p:blipFill>
          <a:blip r:embed="rId20"/>
          <a:stretch/>
        </p:blipFill>
        <p:spPr bwMode="auto">
          <a:xfrm>
            <a:off x="8958352" y="4433299"/>
            <a:ext cx="2880000" cy="162000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3"/>
          </p:nvPr>
        </p:nvSpPr>
        <p:spPr bwMode="auto"/>
        <p:txBody>
          <a:bodyPr/>
          <a:lstStyle/>
          <a:p>
            <a:pPr>
              <a:defRPr/>
            </a:pPr>
            <a:r>
              <a:rPr lang="de-DE"/>
              <a:t>Assistive Technologien im inklusiven Informatikunterricht</a:t>
            </a:r>
            <a:endParaRPr/>
          </a:p>
        </p:txBody>
      </p:sp>
      <p:sp>
        <p:nvSpPr>
          <p:cNvPr id="3" name="Textplatzhalter 2"/>
          <p:cNvSpPr>
            <a:spLocks noGrp="1"/>
          </p:cNvSpPr>
          <p:nvPr>
            <p:ph type="body" sz="quarter" idx="14"/>
          </p:nvPr>
        </p:nvSpPr>
        <p:spPr bwMode="auto"/>
        <p:txBody>
          <a:bodyPr/>
          <a:lstStyle/>
          <a:p>
            <a:pPr>
              <a:defRPr/>
            </a:pPr>
            <a:r>
              <a:rPr lang="de-DE"/>
              <a:t>Physische Artefakte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Physische Artefakte</a:t>
            </a:r>
            <a:endParaRPr/>
          </a:p>
        </p:txBody>
      </p:sp>
      <p:sp>
        <p:nvSpPr>
          <p:cNvPr id="3" name="Inhaltsplatzhalter 2"/>
          <p:cNvSpPr>
            <a:spLocks noGrp="1"/>
          </p:cNvSpPr>
          <p:nvPr>
            <p:ph sz="quarter" idx="10"/>
          </p:nvPr>
        </p:nvSpPr>
        <p:spPr bwMode="auto"/>
        <p:txBody>
          <a:bodyPr/>
          <a:lstStyle/>
          <a:p>
            <a:pPr marL="125" indent="0">
              <a:buNone/>
              <a:defRPr/>
            </a:pPr>
            <a:r>
              <a:rPr lang="de-DE" b="1"/>
              <a:t>Warum physische Artefakte für den Informatikunterricht?</a:t>
            </a:r>
            <a:endParaRPr/>
          </a:p>
          <a:p>
            <a:pPr>
              <a:defRPr/>
            </a:pPr>
            <a:r>
              <a:rPr lang="de-DE"/>
              <a:t>Häufiger Einsatz von Visualisierungstechniken (UML, PAP, Entity-</a:t>
            </a:r>
            <a:r>
              <a:rPr lang="de-DE"/>
              <a:t>Relationship</a:t>
            </a:r>
            <a:r>
              <a:rPr lang="de-DE"/>
              <a:t>-Modell) im „visuell orientierten“ Informatikunterricht</a:t>
            </a:r>
            <a:endParaRPr/>
          </a:p>
          <a:p>
            <a:pPr>
              <a:defRPr/>
            </a:pPr>
            <a:r>
              <a:rPr lang="de-DE"/>
              <a:t>Sehbeeinträchtigte Lernende müssen</a:t>
            </a:r>
            <a:endParaRPr/>
          </a:p>
          <a:p>
            <a:pPr lvl="1">
              <a:defRPr/>
            </a:pPr>
            <a:r>
              <a:rPr lang="de-DE"/>
              <a:t>die Form von Diagrammen erfassen</a:t>
            </a:r>
            <a:endParaRPr/>
          </a:p>
          <a:p>
            <a:pPr lvl="1">
              <a:defRPr/>
            </a:pPr>
            <a:r>
              <a:rPr lang="de-DE"/>
              <a:t>die Semantik von Diagrammen verstehen</a:t>
            </a:r>
            <a:endParaRPr/>
          </a:p>
          <a:p>
            <a:pPr lvl="1">
              <a:defRPr/>
            </a:pPr>
            <a:r>
              <a:rPr lang="de-DE"/>
              <a:t>einen alternativen Weg lernen, das in Diagrammen Dargestellte zu entwerfen</a:t>
            </a:r>
            <a:endParaRPr/>
          </a:p>
          <a:p>
            <a:pPr lvl="1">
              <a:defRPr/>
            </a:pPr>
            <a:r>
              <a:rPr lang="de-DE"/>
              <a:t>ein Diagramm selbstständig konzipieren können</a:t>
            </a:r>
            <a:endParaRPr/>
          </a:p>
          <a:p>
            <a:pPr lvl="1">
              <a:defRPr/>
            </a:pPr>
            <a:r>
              <a:rPr lang="de-DE"/>
              <a:t>über den Inhalt eines Diagramms mit anderen Lernenden und Lehrkräften kommunizieren können</a:t>
            </a:r>
            <a:endParaRPr/>
          </a:p>
          <a:p>
            <a:pPr lvl="1">
              <a:defRPr/>
            </a:pPr>
            <a:r>
              <a:rPr lang="de-DE"/>
              <a:t>die Beschreibungen von Sehenden auf alternative Darstellungsweisen abbilden können</a:t>
            </a:r>
            <a:endParaRPr/>
          </a:p>
          <a:p>
            <a:pPr lvl="1">
              <a:defRPr/>
            </a:pPr>
            <a:r>
              <a:rPr lang="de-DE"/>
              <a:t>lernen, ihre Diagramme zu implementieren</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Capovilla</a:t>
            </a:r>
            <a:r>
              <a:rPr lang="de-DE"/>
              <a:t> 2015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r>
              <a:rPr lang="de-DE"/>
              <a:t>Physische Artefakte: Programmierbare Objekte</a:t>
            </a:r>
            <a:endParaRPr/>
          </a:p>
        </p:txBody>
      </p:sp>
      <p:sp>
        <p:nvSpPr>
          <p:cNvPr id="6" name="Inhaltsplatzhalter 5"/>
          <p:cNvSpPr>
            <a:spLocks noGrp="1"/>
          </p:cNvSpPr>
          <p:nvPr>
            <p:ph sz="quarter" idx="10"/>
          </p:nvPr>
        </p:nvSpPr>
        <p:spPr bwMode="auto">
          <a:xfrm>
            <a:off x="227012" y="1233488"/>
            <a:ext cx="5796000" cy="5040312"/>
          </a:xfrm>
        </p:spPr>
        <p:txBody>
          <a:bodyPr/>
          <a:lstStyle/>
          <a:p>
            <a:pPr marL="125" indent="0">
              <a:buNone/>
              <a:defRPr/>
            </a:pPr>
            <a:r>
              <a:rPr lang="de-DE" b="1"/>
              <a:t>Lösungsansatz 1: Educational Robotics (ER)</a:t>
            </a:r>
            <a:endParaRPr/>
          </a:p>
          <a:p>
            <a:pPr>
              <a:defRPr/>
            </a:pPr>
            <a:r>
              <a:rPr lang="de-DE"/>
              <a:t>Einsatz von Robotern als Werkzeug zur Verbesserung des Unterrichts und des Lernens</a:t>
            </a:r>
            <a:endParaRPr/>
          </a:p>
          <a:p>
            <a:pPr>
              <a:defRPr/>
            </a:pPr>
            <a:r>
              <a:rPr lang="de-DE" b="1"/>
              <a:t>Vorteile</a:t>
            </a:r>
            <a:endParaRPr/>
          </a:p>
          <a:p>
            <a:pPr lvl="1">
              <a:defRPr/>
            </a:pPr>
            <a:r>
              <a:rPr lang="de-DE"/>
              <a:t>Interdisziplinäre Integration: Modellierung, Programmierung, Design, Physik, Mathematik, Musik und Kunst</a:t>
            </a:r>
            <a:endParaRPr/>
          </a:p>
          <a:p>
            <a:pPr lvl="1">
              <a:defRPr/>
            </a:pPr>
            <a:r>
              <a:rPr lang="de-DE"/>
              <a:t>In allen Bildungsstufen einsetzbar</a:t>
            </a:r>
            <a:endParaRPr/>
          </a:p>
          <a:p>
            <a:pPr lvl="1">
              <a:defRPr/>
            </a:pPr>
            <a:r>
              <a:rPr lang="de-DE"/>
              <a:t>Möglichkeit zur schrittweisen Kompetenzentwicklung</a:t>
            </a:r>
            <a:endParaRPr/>
          </a:p>
        </p:txBody>
      </p:sp>
      <p:sp>
        <p:nvSpPr>
          <p:cNvPr id="7" name="Inhaltsplatzhalter 6"/>
          <p:cNvSpPr>
            <a:spLocks noGrp="1"/>
          </p:cNvSpPr>
          <p:nvPr>
            <p:ph sz="quarter" idx="11"/>
          </p:nvPr>
        </p:nvSpPr>
        <p:spPr bwMode="auto"/>
        <p:txBody>
          <a:bodyPr/>
          <a:lstStyle/>
          <a:p>
            <a:pPr lvl="1">
              <a:defRPr/>
            </a:pPr>
            <a:r>
              <a:rPr lang="de-DE"/>
              <a:t>Fördert Schlüsselkompetenzen: </a:t>
            </a:r>
            <a:br>
              <a:rPr lang="de-DE"/>
            </a:br>
            <a:r>
              <a:rPr lang="de-DE"/>
              <a:t>Abstraktes Denken, Computational Thinking, Auswirkungen auf die Gesellschaft, Problemlösekompetenz, …</a:t>
            </a:r>
            <a:endParaRPr/>
          </a:p>
          <a:p>
            <a:pPr lvl="1">
              <a:defRPr/>
            </a:pPr>
            <a:r>
              <a:rPr lang="de-DE"/>
              <a:t>Verbessert die intrinsische Motivation von Lernenden </a:t>
            </a:r>
            <a:r>
              <a:rPr lang="de-DE" sz="1300"/>
              <a:t>(z. B. Daniela und </a:t>
            </a:r>
            <a:r>
              <a:rPr lang="de-DE" sz="1300"/>
              <a:t>Lytras</a:t>
            </a:r>
            <a:r>
              <a:rPr lang="de-DE" sz="1300"/>
              <a:t> 2019; Greca </a:t>
            </a:r>
            <a:r>
              <a:rPr lang="de-DE" sz="1300"/>
              <a:t>Durfranc</a:t>
            </a:r>
            <a:r>
              <a:rPr lang="de-DE" sz="1300"/>
              <a:t> et al. 2020)</a:t>
            </a:r>
            <a:endParaRPr/>
          </a:p>
          <a:p>
            <a:pPr lvl="1">
              <a:defRPr/>
            </a:pPr>
            <a:r>
              <a:rPr lang="de-DE"/>
              <a:t>Zugänglich für inklusiven Informatikunterricht </a:t>
            </a:r>
            <a:r>
              <a:rPr lang="de-DE" sz="1300"/>
              <a:t>(z. B.  Daniela und </a:t>
            </a:r>
            <a:r>
              <a:rPr lang="de-DE" sz="1300"/>
              <a:t>Lytras</a:t>
            </a:r>
            <a:r>
              <a:rPr lang="de-DE" sz="1300"/>
              <a:t> 2019)</a:t>
            </a:r>
            <a:endParaRPr/>
          </a:p>
          <a:p>
            <a:pPr lvl="2">
              <a:defRPr/>
            </a:pPr>
            <a:r>
              <a:rPr lang="de-DE"/>
              <a:t>Lernende mit besonderen Bedürfnissen </a:t>
            </a:r>
            <a:br>
              <a:rPr lang="de-DE"/>
            </a:br>
            <a:r>
              <a:rPr lang="de-DE" sz="1300"/>
              <a:t>(z. B.  Kim et al. 2015; Dorsey et al. 2014; Ludi und </a:t>
            </a:r>
            <a:r>
              <a:rPr lang="de-DE" sz="1300"/>
              <a:t>Reichlmayr</a:t>
            </a:r>
            <a:r>
              <a:rPr lang="de-DE" sz="1300"/>
              <a:t> 2011; Ludi 2013; Ludi et al. 2014)</a:t>
            </a:r>
            <a:endParaRPr/>
          </a:p>
          <a:p>
            <a:pPr lvl="2">
              <a:defRPr/>
            </a:pPr>
            <a:r>
              <a:rPr lang="de-DE"/>
              <a:t>Lernende mit unterschiedlichem sozioöko-</a:t>
            </a:r>
            <a:r>
              <a:rPr lang="de-DE"/>
              <a:t>nomischen</a:t>
            </a:r>
            <a:r>
              <a:rPr lang="de-DE"/>
              <a:t> Status oder Kultur </a:t>
            </a:r>
            <a:r>
              <a:rPr lang="de-DE" sz="1200"/>
              <a:t>(z. B. </a:t>
            </a:r>
            <a:r>
              <a:rPr lang="de-DE" sz="1200"/>
              <a:t>Eguchi</a:t>
            </a:r>
            <a:r>
              <a:rPr lang="de-DE" sz="1200"/>
              <a:t> 2015)</a:t>
            </a:r>
            <a:endParaRPr/>
          </a:p>
          <a:p>
            <a:pPr lvl="2">
              <a:defRPr/>
            </a:pPr>
            <a:r>
              <a:rPr lang="de-DE"/>
              <a:t>Lernende mit unterrepräsentiertem Geschlecht </a:t>
            </a:r>
            <a:br>
              <a:rPr lang="de-DE"/>
            </a:br>
            <a:r>
              <a:rPr lang="de-DE" sz="1200"/>
              <a:t>(z. B. Sullivan und </a:t>
            </a:r>
            <a:r>
              <a:rPr lang="de-DE" sz="1200"/>
              <a:t>Bers</a:t>
            </a:r>
            <a:r>
              <a:rPr lang="de-DE" sz="1200"/>
              <a:t> 2019)</a:t>
            </a:r>
            <a:endParaRPr/>
          </a:p>
        </p:txBody>
      </p:sp>
      <p:sp>
        <p:nvSpPr>
          <p:cNvPr id="8" name="Textplatzhalter 7"/>
          <p:cNvSpPr>
            <a:spLocks noGrp="1"/>
          </p:cNvSpPr>
          <p:nvPr>
            <p:ph type="body" sz="quarter" idx="13"/>
          </p:nvPr>
        </p:nvSpPr>
        <p:spPr bwMode="auto"/>
        <p:txBody>
          <a:bodyPr/>
          <a:lstStyle/>
          <a:p>
            <a:pPr>
              <a:defRPr/>
            </a:pPr>
            <a:r>
              <a:rPr lang="de-DE"/>
              <a:t>Weitere Quellen:</a:t>
            </a:r>
            <a:br>
              <a:rPr lang="de-DE"/>
            </a:br>
            <a:r>
              <a:rPr lang="de-DE"/>
              <a:t>Milner und </a:t>
            </a:r>
            <a:r>
              <a:rPr lang="de-DE"/>
              <a:t>Nourbakhsh</a:t>
            </a:r>
            <a:r>
              <a:rPr lang="de-DE"/>
              <a:t> 2016; Dörge 2015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Programmierbare Objekte: KIBO</a:t>
            </a:r>
            <a:endParaRPr/>
          </a:p>
        </p:txBody>
      </p:sp>
      <p:sp>
        <p:nvSpPr>
          <p:cNvPr id="4" name="Textplatzhalter 3"/>
          <p:cNvSpPr>
            <a:spLocks noGrp="1"/>
          </p:cNvSpPr>
          <p:nvPr>
            <p:ph type="body" sz="quarter" idx="11"/>
          </p:nvPr>
        </p:nvSpPr>
        <p:spPr bwMode="auto">
          <a:xfrm>
            <a:off x="226800" y="6308725"/>
            <a:ext cx="3312000" cy="396875"/>
          </a:xfrm>
        </p:spPr>
        <p:txBody>
          <a:bodyPr/>
          <a:lstStyle/>
          <a:p>
            <a:pPr>
              <a:defRPr/>
            </a:pPr>
            <a:r>
              <a:rPr lang="de-DE"/>
              <a:t>Quelle:</a:t>
            </a:r>
            <a:br>
              <a:rPr lang="de-DE"/>
            </a:br>
            <a:r>
              <a:rPr lang="de-DE"/>
              <a:t>González-González et al. 2019; </a:t>
            </a:r>
            <a:r>
              <a:rPr lang="de-DE"/>
              <a:t>Albo</a:t>
            </a:r>
            <a:r>
              <a:rPr lang="de-DE"/>
              <a:t>-Canals et al. 2018</a:t>
            </a:r>
            <a:endParaRPr/>
          </a:p>
        </p:txBody>
      </p:sp>
      <p:sp>
        <p:nvSpPr>
          <p:cNvPr id="9" name="Inhaltsplatzhalter 4"/>
          <p:cNvSpPr>
            <a:spLocks noGrp="1"/>
          </p:cNvSpPr>
          <p:nvPr>
            <p:ph sz="quarter" idx="10"/>
          </p:nvPr>
        </p:nvSpPr>
        <p:spPr bwMode="auto">
          <a:xfrm>
            <a:off x="227012" y="1233488"/>
            <a:ext cx="8076160" cy="5040311"/>
          </a:xfrm>
        </p:spPr>
        <p:txBody>
          <a:bodyPr/>
          <a:lstStyle/>
          <a:p>
            <a:pPr>
              <a:defRPr/>
            </a:pPr>
            <a:r>
              <a:rPr lang="de-DE"/>
              <a:t>Pilotstudie bezüglich des Grades der Motivation von Lernenden </a:t>
            </a:r>
            <a:br>
              <a:rPr lang="de-DE"/>
            </a:br>
            <a:r>
              <a:rPr lang="de-DE"/>
              <a:t>mit Down-Syndrom bei der Vermittlung von Programmierung anhand einer Robotersteuerung</a:t>
            </a:r>
            <a:endParaRPr/>
          </a:p>
          <a:p>
            <a:pPr>
              <a:defRPr/>
            </a:pPr>
            <a:r>
              <a:rPr lang="de-DE" b="1"/>
              <a:t>Ergebnisse</a:t>
            </a:r>
            <a:endParaRPr lang="de-DE"/>
          </a:p>
          <a:p>
            <a:pPr lvl="1">
              <a:defRPr/>
            </a:pPr>
            <a:r>
              <a:rPr lang="de-DE"/>
              <a:t>Einsatz verbessert Konzentrationsfähigkeit und kognitive Flexibilität</a:t>
            </a:r>
            <a:endParaRPr/>
          </a:p>
          <a:p>
            <a:pPr lvl="1">
              <a:defRPr/>
            </a:pPr>
            <a:r>
              <a:rPr lang="de-DE"/>
              <a:t>Hält Aufmerksamkeit aufrecht</a:t>
            </a:r>
            <a:endParaRPr/>
          </a:p>
          <a:p>
            <a:pPr lvl="1">
              <a:defRPr/>
            </a:pPr>
            <a:r>
              <a:rPr lang="de-DE"/>
              <a:t>Fördert höhere kognitive Funktionen (z. B. exekutive </a:t>
            </a:r>
            <a:br>
              <a:rPr lang="de-DE"/>
            </a:br>
            <a:r>
              <a:rPr lang="de-DE"/>
              <a:t>Funktionen)</a:t>
            </a:r>
            <a:endParaRPr/>
          </a:p>
          <a:p>
            <a:pPr lvl="1">
              <a:defRPr/>
            </a:pPr>
            <a:r>
              <a:rPr lang="de-DE"/>
              <a:t>Positive Auswirkungen auf soziale Interaktionen und </a:t>
            </a:r>
            <a:br>
              <a:rPr lang="de-DE"/>
            </a:br>
            <a:r>
              <a:rPr lang="de-DE"/>
              <a:t>emotionalen Zustand von Kindern</a:t>
            </a:r>
            <a:endParaRPr/>
          </a:p>
          <a:p>
            <a:pPr>
              <a:defRPr/>
            </a:pPr>
            <a:r>
              <a:rPr lang="de-DE" b="1"/>
              <a:t>Schlussfolgerung</a:t>
            </a:r>
            <a:endParaRPr/>
          </a:p>
          <a:p>
            <a:pPr lvl="1">
              <a:defRPr/>
            </a:pPr>
            <a:r>
              <a:rPr lang="de-DE"/>
              <a:t>Lernaktivitäten mit Robotern wirken sich positiv auf </a:t>
            </a:r>
            <a:br>
              <a:rPr lang="de-DE"/>
            </a:br>
            <a:r>
              <a:rPr lang="de-DE"/>
              <a:t>Computational Thinking und Problemlösefähigkeiten aus</a:t>
            </a:r>
            <a:endParaRPr/>
          </a:p>
        </p:txBody>
      </p:sp>
      <p:pic>
        <p:nvPicPr>
          <p:cNvPr id="11" name="Grafik 10"/>
          <p:cNvPicPr>
            <a:picLocks noChangeAspect="1"/>
          </p:cNvPicPr>
          <p:nvPr/>
        </p:nvPicPr>
        <p:blipFill>
          <a:blip r:embed="rId3"/>
          <a:stretch/>
        </p:blipFill>
        <p:spPr bwMode="auto">
          <a:xfrm>
            <a:off x="8303172" y="1233488"/>
            <a:ext cx="3600000" cy="271106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Gelingensfaktoren für inklusiven Informatikunterricht</a:t>
            </a:r>
            <a:endParaRPr/>
          </a:p>
        </p:txBody>
      </p:sp>
      <p:sp>
        <p:nvSpPr>
          <p:cNvPr id="3" name="Inhaltsplatzhalter 2"/>
          <p:cNvSpPr>
            <a:spLocks noGrp="1"/>
          </p:cNvSpPr>
          <p:nvPr>
            <p:ph sz="quarter" idx="10"/>
          </p:nvPr>
        </p:nvSpPr>
        <p:spPr bwMode="auto"/>
        <p:txBody>
          <a:bodyPr/>
          <a:lstStyle/>
          <a:p>
            <a:pPr>
              <a:defRPr/>
            </a:pPr>
            <a:r>
              <a:rPr lang="de-DE" b="1"/>
              <a:t>Technische Voraussetzungen</a:t>
            </a:r>
            <a:endParaRPr/>
          </a:p>
          <a:p>
            <a:pPr lvl="1">
              <a:defRPr/>
            </a:pPr>
            <a:r>
              <a:rPr lang="de-DE"/>
              <a:t>Problem: </a:t>
            </a:r>
            <a:endParaRPr/>
          </a:p>
          <a:p>
            <a:pPr lvl="2">
              <a:defRPr/>
            </a:pPr>
            <a:r>
              <a:rPr lang="de-DE"/>
              <a:t>Viele Informatiksysteme nicht barrierefrei </a:t>
            </a:r>
            <a:endParaRPr/>
          </a:p>
          <a:p>
            <a:pPr marL="981075" lvl="2" indent="-261938">
              <a:buNone/>
              <a:defRPr/>
            </a:pPr>
            <a:r>
              <a:rPr lang="de-DE"/>
              <a:t></a:t>
            </a:r>
            <a:r>
              <a:rPr lang="de-DE"/>
              <a:t> Für bestimmte Lerngruppen nur eingeschränkt nutzbar (z. B. „[…] Tendenz zur Visualisierung von Unterrichtsinhalten […]“)</a:t>
            </a:r>
            <a:endParaRPr/>
          </a:p>
          <a:p>
            <a:pPr lvl="1">
              <a:defRPr/>
            </a:pPr>
            <a:r>
              <a:rPr lang="de-DE"/>
              <a:t>Maßnahmen:</a:t>
            </a:r>
            <a:endParaRPr/>
          </a:p>
          <a:p>
            <a:pPr lvl="2">
              <a:defRPr/>
            </a:pPr>
            <a:r>
              <a:rPr lang="de-DE"/>
              <a:t>Integration von </a:t>
            </a:r>
            <a:r>
              <a:rPr lang="de-DE" i="1"/>
              <a:t>assistiven Technologien </a:t>
            </a:r>
            <a:r>
              <a:rPr lang="de-DE"/>
              <a:t>zur Unterstützung von Lernenden</a:t>
            </a:r>
            <a:endParaRPr/>
          </a:p>
        </p:txBody>
      </p:sp>
      <p:sp>
        <p:nvSpPr>
          <p:cNvPr id="4" name="Textplatzhalter 3"/>
          <p:cNvSpPr>
            <a:spLocks noGrp="1"/>
          </p:cNvSpPr>
          <p:nvPr>
            <p:ph type="body" sz="quarter" idx="11"/>
          </p:nvPr>
        </p:nvSpPr>
        <p:spPr bwMode="auto"/>
        <p:txBody>
          <a:bodyPr/>
          <a:lstStyle/>
          <a:p>
            <a:pPr>
              <a:defRPr/>
            </a:pPr>
            <a:r>
              <a:rPr lang="de-DE"/>
              <a:t>Quellen:</a:t>
            </a:r>
            <a:endParaRPr/>
          </a:p>
          <a:p>
            <a:pPr>
              <a:defRPr/>
            </a:pPr>
            <a:r>
              <a:rPr lang="de-DE"/>
              <a:t>Dirks 2022; </a:t>
            </a:r>
            <a:r>
              <a:rPr lang="de-DE"/>
              <a:t>Capovilla</a:t>
            </a:r>
            <a:r>
              <a:rPr lang="de-DE"/>
              <a:t> 2015, S. 35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Physische Artefakte: 3D-Modelle</a:t>
            </a:r>
            <a:endParaRPr/>
          </a:p>
        </p:txBody>
      </p:sp>
      <p:sp>
        <p:nvSpPr>
          <p:cNvPr id="3" name="Inhaltsplatzhalter 2"/>
          <p:cNvSpPr>
            <a:spLocks noGrp="1"/>
          </p:cNvSpPr>
          <p:nvPr>
            <p:ph sz="quarter" idx="10"/>
          </p:nvPr>
        </p:nvSpPr>
        <p:spPr bwMode="auto"/>
        <p:txBody>
          <a:bodyPr>
            <a:normAutofit lnSpcReduction="10000"/>
          </a:bodyPr>
          <a:lstStyle/>
          <a:p>
            <a:pPr marL="125" indent="0">
              <a:buNone/>
              <a:defRPr/>
            </a:pPr>
            <a:r>
              <a:rPr lang="de-DE" b="1"/>
              <a:t>Lösungsansatz 2: 3D-Modelle</a:t>
            </a:r>
            <a:endParaRPr/>
          </a:p>
          <a:p>
            <a:pPr>
              <a:spcBef>
                <a:spcPts val="600"/>
              </a:spcBef>
              <a:spcAft>
                <a:spcPts val="600"/>
              </a:spcAft>
              <a:defRPr/>
            </a:pPr>
            <a:r>
              <a:rPr lang="de-DE"/>
              <a:t>Viele Informatikinhalte werden meist unter Einsatz von Visualisierungen eingeführt </a:t>
            </a:r>
            <a:br>
              <a:rPr lang="de-DE"/>
            </a:br>
            <a:r>
              <a:rPr lang="de-DE"/>
              <a:t>(z. B. Datenstrukturen, algorithmisches Denken)</a:t>
            </a:r>
            <a:endParaRPr/>
          </a:p>
          <a:p>
            <a:pPr>
              <a:spcBef>
                <a:spcPts val="600"/>
              </a:spcBef>
              <a:spcAft>
                <a:spcPts val="600"/>
              </a:spcAft>
              <a:defRPr/>
            </a:pPr>
            <a:r>
              <a:rPr lang="de-DE"/>
              <a:t>Nutzung von 3D-Modellen, um abstrakte Ideen für Lernende mit Beeinträchtigungen beim Sehen zugänglich zu machen</a:t>
            </a:r>
            <a:endParaRPr/>
          </a:p>
          <a:p>
            <a:pPr>
              <a:defRPr/>
            </a:pPr>
            <a:r>
              <a:rPr lang="de-DE" b="1"/>
              <a:t>Vorteile</a:t>
            </a:r>
            <a:endParaRPr/>
          </a:p>
          <a:p>
            <a:pPr lvl="1">
              <a:lnSpc>
                <a:spcPct val="110000"/>
              </a:lnSpc>
              <a:defRPr/>
            </a:pPr>
            <a:r>
              <a:rPr lang="de-DE"/>
              <a:t>Fördert Kreativität</a:t>
            </a:r>
            <a:endParaRPr/>
          </a:p>
          <a:p>
            <a:pPr lvl="1">
              <a:lnSpc>
                <a:spcPct val="110000"/>
              </a:lnSpc>
              <a:defRPr/>
            </a:pPr>
            <a:r>
              <a:rPr lang="de-DE"/>
              <a:t>Verbessert intrinsische Motivation durch Enthusiasmus</a:t>
            </a:r>
            <a:endParaRPr/>
          </a:p>
          <a:p>
            <a:pPr lvl="1">
              <a:lnSpc>
                <a:spcPct val="110000"/>
              </a:lnSpc>
              <a:defRPr/>
            </a:pPr>
            <a:r>
              <a:rPr lang="de-DE"/>
              <a:t>Fördert Inklusion und Vielfalt durch Taktilität</a:t>
            </a:r>
            <a:endParaRPr/>
          </a:p>
          <a:p>
            <a:pPr lvl="1">
              <a:lnSpc>
                <a:spcPct val="110000"/>
              </a:lnSpc>
              <a:defRPr/>
            </a:pPr>
            <a:r>
              <a:rPr lang="de-DE"/>
              <a:t>Fördert die Entwicklung von Selbstvertrauen, Problemlösungskompetenz und weiteren Schlüsselkompetenzen</a:t>
            </a:r>
            <a:endParaRPr/>
          </a:p>
          <a:p>
            <a:pPr lvl="1">
              <a:lnSpc>
                <a:spcPct val="110000"/>
              </a:lnSpc>
              <a:defRPr/>
            </a:pPr>
            <a:r>
              <a:rPr lang="de-DE"/>
              <a:t>Macht schwierige bzw. unzugängliche Inhalte „greifbar“</a:t>
            </a:r>
            <a:endParaRPr/>
          </a:p>
          <a:p>
            <a:pPr lvl="1">
              <a:lnSpc>
                <a:spcPct val="110000"/>
              </a:lnSpc>
              <a:defRPr/>
            </a:pPr>
            <a:r>
              <a:rPr lang="de-DE"/>
              <a:t>Verknüpfung vieler Disziplinen: Ästhetik, Ingenieurwissenschaften, Physik, Geografie, Kryptografie, …</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3DP-Teacher-Project 2021</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Physische Artefakte: 3D-Modelle</a:t>
            </a:r>
            <a:endParaRPr/>
          </a:p>
        </p:txBody>
      </p:sp>
      <p:sp>
        <p:nvSpPr>
          <p:cNvPr id="3" name="Inhaltsplatzhalter 2"/>
          <p:cNvSpPr>
            <a:spLocks noGrp="1"/>
          </p:cNvSpPr>
          <p:nvPr>
            <p:ph sz="quarter" idx="10"/>
          </p:nvPr>
        </p:nvSpPr>
        <p:spPr bwMode="auto"/>
        <p:txBody>
          <a:bodyPr/>
          <a:lstStyle/>
          <a:p>
            <a:pPr marL="125" indent="0">
              <a:buNone/>
              <a:defRPr/>
            </a:pPr>
            <a:r>
              <a:rPr lang="de-DE" b="1"/>
              <a:t>Statische haptische Modelle</a:t>
            </a:r>
            <a:endParaRPr/>
          </a:p>
          <a:p>
            <a:pPr>
              <a:defRPr/>
            </a:pPr>
            <a:r>
              <a:rPr lang="de-DE"/>
              <a:t>Vollmodelle aus Kunststoff, Kork, Holz, …</a:t>
            </a:r>
            <a:endParaRPr/>
          </a:p>
          <a:p>
            <a:pPr>
              <a:defRPr/>
            </a:pPr>
            <a:r>
              <a:rPr lang="de-DE"/>
              <a:t>Taktile Karten, Umrissrelief, ASCII-Grafiken</a:t>
            </a:r>
            <a:endParaRPr/>
          </a:p>
          <a:p>
            <a:pPr marL="125" indent="0">
              <a:buNone/>
              <a:defRPr/>
            </a:pPr>
            <a:r>
              <a:rPr lang="de-DE" b="1"/>
              <a:t>Unterscheidungskriterien</a:t>
            </a:r>
            <a:endParaRPr/>
          </a:p>
          <a:p>
            <a:pPr>
              <a:defRPr/>
            </a:pPr>
            <a:r>
              <a:rPr lang="de-DE"/>
              <a:t>Ausmaß</a:t>
            </a:r>
            <a:endParaRPr/>
          </a:p>
          <a:p>
            <a:pPr>
              <a:defRPr/>
            </a:pPr>
            <a:r>
              <a:rPr lang="de-DE"/>
              <a:t>Abstraktion</a:t>
            </a:r>
            <a:endParaRPr/>
          </a:p>
          <a:p>
            <a:pPr>
              <a:defRPr/>
            </a:pPr>
            <a:r>
              <a:rPr lang="de-DE"/>
              <a:t>Formerfassung</a:t>
            </a:r>
            <a:endParaRPr/>
          </a:p>
          <a:p>
            <a:pPr>
              <a:defRPr/>
            </a:pPr>
            <a:r>
              <a:rPr lang="de-DE"/>
              <a:t>Perspektive</a:t>
            </a:r>
            <a:endParaRPr/>
          </a:p>
          <a:p>
            <a:pPr>
              <a:defRPr/>
            </a:pPr>
            <a:r>
              <a:rPr lang="de-DE"/>
              <a:t>2D – 3D</a:t>
            </a:r>
            <a:endParaRPr/>
          </a:p>
        </p:txBody>
      </p:sp>
      <p:sp>
        <p:nvSpPr>
          <p:cNvPr id="4" name="Inhaltsplatzhalter 3"/>
          <p:cNvSpPr>
            <a:spLocks noGrp="1"/>
          </p:cNvSpPr>
          <p:nvPr>
            <p:ph sz="quarter" idx="11"/>
          </p:nvPr>
        </p:nvSpPr>
        <p:spPr bwMode="auto"/>
        <p:txBody>
          <a:bodyPr/>
          <a:lstStyle/>
          <a:p>
            <a:pPr marL="125" indent="0">
              <a:buNone/>
              <a:defRPr/>
            </a:pPr>
            <a:r>
              <a:rPr lang="de-DE" b="1"/>
              <a:t>Dynamische haptische Modelle</a:t>
            </a:r>
            <a:endParaRPr/>
          </a:p>
          <a:p>
            <a:pPr>
              <a:defRPr/>
            </a:pPr>
            <a:r>
              <a:rPr lang="de-DE"/>
              <a:t>Modelle aus Bastelmaterial</a:t>
            </a:r>
            <a:endParaRPr/>
          </a:p>
          <a:p>
            <a:pPr lvl="1">
              <a:defRPr/>
            </a:pPr>
            <a:r>
              <a:rPr lang="de-DE"/>
              <a:t>Alufolie, Drahtkleiderbügel, Damenstrumpfhosen, </a:t>
            </a:r>
            <a:r>
              <a:rPr lang="de-DE">
                <a:solidFill>
                  <a:schemeClr val="tx1"/>
                </a:solidFill>
              </a:rPr>
              <a:t>Moosgummi</a:t>
            </a:r>
            <a:endParaRPr/>
          </a:p>
          <a:p>
            <a:pPr>
              <a:defRPr/>
            </a:pPr>
            <a:r>
              <a:rPr lang="de-DE"/>
              <a:t> Modellierspielzeuge</a:t>
            </a:r>
            <a:endParaRPr/>
          </a:p>
          <a:p>
            <a:pPr lvl="1">
              <a:defRPr/>
            </a:pPr>
            <a:r>
              <a:rPr lang="de-DE"/>
              <a:t>Knete, Sand, Stix, LEGO</a:t>
            </a:r>
            <a:endParaRPr/>
          </a:p>
        </p:txBody>
      </p:sp>
      <p:sp>
        <p:nvSpPr>
          <p:cNvPr id="5" name="Textplatzhalter 4"/>
          <p:cNvSpPr>
            <a:spLocks noGrp="1"/>
          </p:cNvSpPr>
          <p:nvPr>
            <p:ph type="body" sz="quarter" idx="13"/>
          </p:nvPr>
        </p:nvSpPr>
        <p:spPr bwMode="auto"/>
        <p:txBody>
          <a:bodyPr/>
          <a:lstStyle/>
          <a:p>
            <a:pPr>
              <a:defRPr/>
            </a:pPr>
            <a:r>
              <a:rPr lang="de-DE"/>
              <a:t>Quellen:</a:t>
            </a:r>
            <a:br>
              <a:rPr lang="de-DE"/>
            </a:br>
            <a:r>
              <a:rPr lang="de-DE"/>
              <a:t>Capovilla</a:t>
            </a:r>
            <a:r>
              <a:rPr lang="de-DE"/>
              <a:t> 2015, 2022; Helios 2001, S. 21</a:t>
            </a:r>
            <a:endParaRPr/>
          </a:p>
        </p:txBody>
      </p:sp>
      <p:pic>
        <p:nvPicPr>
          <p:cNvPr id="7" name="Grafik 6"/>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2060035" y="4649082"/>
            <a:ext cx="3712114" cy="1443600"/>
          </a:xfrm>
          <a:prstGeom prst="rect">
            <a:avLst/>
          </a:prstGeom>
        </p:spPr>
      </p:pic>
      <p:pic>
        <p:nvPicPr>
          <p:cNvPr id="9" name="Grafik 8" descr="Ein Bild, das Im Haus, Rahmen enthält.&#10;&#10;Automatisch generierte Beschreibung mit mittlerer Zuverlässigkeit"/>
          <p:cNvPicPr>
            <a:picLocks noChangeAspect="1"/>
          </p:cNvPicPr>
          <p:nvPr/>
        </p:nvPicPr>
        <p:blipFill>
          <a:blip r:embed="rId5"/>
          <a:stretch/>
        </p:blipFill>
        <p:spPr bwMode="auto">
          <a:xfrm>
            <a:off x="9083949" y="4654281"/>
            <a:ext cx="2880000" cy="1440000"/>
          </a:xfrm>
          <a:prstGeom prst="rect">
            <a:avLst/>
          </a:prstGeom>
        </p:spPr>
      </p:pic>
      <p:pic>
        <p:nvPicPr>
          <p:cNvPr id="11" name="Grafik 10" descr="Ein Bild, das Nagel, Person, Finger, Hand enthält.&#10;&#10;Automatisch generierte Beschreibung"/>
          <p:cNvPicPr>
            <a:picLocks noChangeAspect="1"/>
          </p:cNvPicPr>
          <p:nvPr/>
        </p:nvPicPr>
        <p:blipFill>
          <a:blip r:embed="rId6"/>
          <a:stretch/>
        </p:blipFill>
        <p:spPr bwMode="auto">
          <a:xfrm>
            <a:off x="5988049" y="4649082"/>
            <a:ext cx="2880000" cy="14451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3D-Modelle: Unified Modeling Language</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Doherty und Cheng 2015</a:t>
            </a:r>
            <a:endParaRPr/>
          </a:p>
        </p:txBody>
      </p:sp>
      <p:sp>
        <p:nvSpPr>
          <p:cNvPr id="8" name="Inhaltsplatzhalter 4"/>
          <p:cNvSpPr>
            <a:spLocks noGrp="1"/>
          </p:cNvSpPr>
          <p:nvPr>
            <p:ph sz="quarter" idx="10"/>
          </p:nvPr>
        </p:nvSpPr>
        <p:spPr bwMode="auto">
          <a:xfrm>
            <a:off x="227013" y="1233488"/>
            <a:ext cx="5986751" cy="5040312"/>
          </a:xfrm>
        </p:spPr>
        <p:txBody>
          <a:bodyPr>
            <a:normAutofit fontScale="92500" lnSpcReduction="10000"/>
          </a:bodyPr>
          <a:lstStyle/>
          <a:p>
            <a:pPr marL="125" indent="0">
              <a:lnSpc>
                <a:spcPct val="110000"/>
              </a:lnSpc>
              <a:buNone/>
              <a:defRPr/>
            </a:pPr>
            <a:r>
              <a:rPr lang="de-DE" sz="2200" b="1"/>
              <a:t>Problem</a:t>
            </a:r>
            <a:endParaRPr/>
          </a:p>
          <a:p>
            <a:pPr>
              <a:lnSpc>
                <a:spcPct val="110000"/>
              </a:lnSpc>
              <a:spcBef>
                <a:spcPts val="700"/>
              </a:spcBef>
              <a:defRPr/>
            </a:pPr>
            <a:r>
              <a:rPr lang="de-DE" sz="2200"/>
              <a:t>Komplizierte Sachverhalte oftmals über </a:t>
            </a:r>
            <a:br>
              <a:rPr lang="de-DE" sz="2200"/>
            </a:br>
            <a:r>
              <a:rPr lang="de-DE" sz="2200"/>
              <a:t>Diagramme verständlich dargestellt </a:t>
            </a:r>
            <a:br>
              <a:rPr lang="de-DE" sz="2200"/>
            </a:br>
            <a:r>
              <a:rPr lang="de-DE" sz="2200"/>
              <a:t>(bspw. UML-Diagramme)</a:t>
            </a:r>
            <a:endParaRPr/>
          </a:p>
          <a:p>
            <a:pPr>
              <a:lnSpc>
                <a:spcPct val="110000"/>
              </a:lnSpc>
              <a:spcBef>
                <a:spcPts val="700"/>
              </a:spcBef>
              <a:defRPr/>
            </a:pPr>
            <a:r>
              <a:rPr lang="de-DE" sz="2200"/>
              <a:t>Für Lernende mit Sehbehinderung aufgrund </a:t>
            </a:r>
            <a:br>
              <a:rPr lang="de-DE" sz="2200"/>
            </a:br>
            <a:r>
              <a:rPr lang="de-DE" sz="2200"/>
              <a:t>des visuellen Charakters nicht verständlich</a:t>
            </a:r>
            <a:endParaRPr lang="de-DE"/>
          </a:p>
          <a:p>
            <a:pPr marL="125" indent="0">
              <a:lnSpc>
                <a:spcPct val="110000"/>
              </a:lnSpc>
              <a:spcBef>
                <a:spcPts val="1400"/>
              </a:spcBef>
              <a:buNone/>
              <a:defRPr/>
            </a:pPr>
            <a:r>
              <a:rPr lang="de-DE" sz="2200" b="1"/>
              <a:t>Lösungsansatz</a:t>
            </a:r>
            <a:endParaRPr/>
          </a:p>
          <a:p>
            <a:pPr>
              <a:lnSpc>
                <a:spcPct val="110000"/>
              </a:lnSpc>
              <a:spcBef>
                <a:spcPts val="700"/>
              </a:spcBef>
              <a:defRPr/>
            </a:pPr>
            <a:r>
              <a:rPr lang="de-DE" sz="2200"/>
              <a:t>Manuelle Konzeption von 3D-Modellen, die das jeweilige Diagramm widerspiegeln</a:t>
            </a:r>
            <a:endParaRPr/>
          </a:p>
          <a:p>
            <a:pPr>
              <a:lnSpc>
                <a:spcPct val="110000"/>
              </a:lnSpc>
              <a:spcBef>
                <a:spcPts val="700"/>
              </a:spcBef>
              <a:defRPr/>
            </a:pPr>
            <a:r>
              <a:rPr lang="de-DE" sz="2200"/>
              <a:t>Automatisierte Systeme, die signifikante Inhalte </a:t>
            </a:r>
            <a:br>
              <a:rPr lang="de-DE" sz="2200"/>
            </a:br>
            <a:r>
              <a:rPr lang="de-DE" sz="2200"/>
              <a:t>von Diagrammen erkennen und von einer 2D-Struktur in eine 3D-Struktur übertragen</a:t>
            </a:r>
            <a:endParaRPr/>
          </a:p>
        </p:txBody>
      </p:sp>
      <p:pic>
        <p:nvPicPr>
          <p:cNvPr id="9" name="Inhaltsplatzhalter 31"/>
          <p:cNvPicPr>
            <a:picLocks noAdjustHandles="1" noChangeAspect="1" noChangeArrowheads="1" noChangeShapeType="1" noEditPoints="1" noGrp="1" noMove="1" noResize="1" noRot="1" noCrop="1"/>
          </p:cNvPicPr>
          <p:nvPr/>
        </p:nvPicPr>
        <p:blipFill>
          <a:blip r:embed="rId3"/>
          <a:stretch/>
        </p:blipFill>
        <p:spPr bwMode="auto">
          <a:xfrm>
            <a:off x="6430962" y="-169284"/>
            <a:ext cx="5761038" cy="5040312"/>
          </a:xfrm>
          <a:prstGeom prst="rect">
            <a:avLst/>
          </a:prstGeom>
        </p:spPr>
      </p:pic>
      <p:pic>
        <p:nvPicPr>
          <p:cNvPr id="10" name="3D-Modell 9"/>
          <p:cNvPicPr>
            <a:picLocks noAdjustHandles="1" noChangeAspect="1" noChangeArrowheads="1" noChangeShapeType="1" noEditPoints="1" noGrp="1" noMove="1" noResize="1" noRot="1" noCrop="1"/>
          </p:cNvPicPr>
          <p:nvPr/>
        </p:nvPicPr>
        <p:blipFill>
          <a:blip r:embed="rId4"/>
          <a:stretch/>
        </p:blipFill>
        <p:spPr bwMode="auto">
          <a:xfrm>
            <a:off x="6983137" y="4007952"/>
            <a:ext cx="4592009" cy="1989870"/>
          </a:xfrm>
          <a:prstGeom prst="rect">
            <a:avLst/>
          </a:prstGeom>
        </p:spPr>
      </p:pic>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1728787" y="0"/>
          <a:ext cx="1728787" cy="527050"/>
        </p:xfrm>
        <a:graphic>
          <a:graphicData uri="http://schemas.openxmlformats.org/presentationml/2006/ole">
            <p:oleObj name="oleObj" r:id="rId6" imgW="1728470" imgH="527050" showAsIcon="1" progId="Package">
              <p:embed/>
              <p:pic>
                <p:nvPicPr>
                  <p:cNvPr id="14" name="Objekt 13"/>
                  <p:cNvPicPr/>
                  <p:nvPr/>
                </p:nvPicPr>
                <p:blipFill>
                  <a:blip r:embed="rId5"/>
                  <a:stretch/>
                </p:blipFill>
                <p:spPr bwMode="auto">
                  <a:xfrm>
                    <a:off x="-1728787" y="0"/>
                    <a:ext cx="1728787" cy="527050"/>
                  </a:xfrm>
                  <a:prstGeom prst="rect">
                    <a:avLst/>
                  </a:prstGeom>
                </p:spPr>
              </p:pic>
            </p:oleObj>
          </a:graphicData>
        </a:graphic>
      </p:graphicFrame>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1660526" y="597694"/>
          <a:ext cx="1592263" cy="527050"/>
        </p:xfrm>
        <a:graphic>
          <a:graphicData uri="http://schemas.openxmlformats.org/presentationml/2006/ole">
            <p:oleObj name="oleObj" r:id="rId8" imgW="1591945" imgH="527050" showAsIcon="1" progId="Package">
              <p:embed/>
              <p:pic>
                <p:nvPicPr>
                  <p:cNvPr id="16" name="Objekt 15"/>
                  <p:cNvPicPr/>
                  <p:nvPr/>
                </p:nvPicPr>
                <p:blipFill>
                  <a:blip r:embed="rId7"/>
                  <a:stretch/>
                </p:blipFill>
                <p:spPr bwMode="auto">
                  <a:xfrm>
                    <a:off x="-1660526" y="597694"/>
                    <a:ext cx="1592263" cy="527050"/>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3D-Modelle: Datenstrukturen, Variablen und Algorithmen</a:t>
            </a:r>
            <a:endParaRPr/>
          </a:p>
        </p:txBody>
      </p:sp>
      <p:sp>
        <p:nvSpPr>
          <p:cNvPr id="3" name="Inhaltsplatzhalter 2"/>
          <p:cNvSpPr>
            <a:spLocks noGrp="1"/>
          </p:cNvSpPr>
          <p:nvPr>
            <p:ph sz="quarter" idx="10"/>
          </p:nvPr>
        </p:nvSpPr>
        <p:spPr bwMode="auto"/>
        <p:txBody>
          <a:bodyPr/>
          <a:lstStyle/>
          <a:p>
            <a:pPr marL="125" indent="0">
              <a:buNone/>
              <a:defRPr/>
            </a:pPr>
            <a:r>
              <a:rPr lang="de-DE" b="1"/>
              <a:t>Datenstrukturen und Variablen</a:t>
            </a:r>
            <a:endParaRPr/>
          </a:p>
          <a:p>
            <a:pPr>
              <a:spcBef>
                <a:spcPts val="700"/>
              </a:spcBef>
              <a:defRPr/>
            </a:pPr>
            <a:r>
              <a:rPr lang="de-DE"/>
              <a:t>Vermittlung von relevanten Programmierkonzepten über </a:t>
            </a:r>
            <a:br>
              <a:rPr lang="de-DE"/>
            </a:br>
            <a:r>
              <a:rPr lang="de-DE"/>
              <a:t>sog. </a:t>
            </a:r>
            <a:r>
              <a:rPr lang="de-DE" i="1"/>
              <a:t>Manipulatoren</a:t>
            </a:r>
            <a:endParaRPr/>
          </a:p>
        </p:txBody>
      </p:sp>
      <p:sp>
        <p:nvSpPr>
          <p:cNvPr id="4" name="Inhaltsplatzhalter 3"/>
          <p:cNvSpPr>
            <a:spLocks noGrp="1"/>
          </p:cNvSpPr>
          <p:nvPr>
            <p:ph sz="quarter" idx="11"/>
          </p:nvPr>
        </p:nvSpPr>
        <p:spPr bwMode="auto"/>
        <p:txBody>
          <a:bodyPr/>
          <a:lstStyle/>
          <a:p>
            <a:pPr marL="125" indent="0">
              <a:buNone/>
              <a:defRPr/>
            </a:pPr>
            <a:r>
              <a:rPr lang="de-DE" b="1"/>
              <a:t>Algorithmen</a:t>
            </a:r>
            <a:endParaRPr/>
          </a:p>
          <a:p>
            <a:pPr>
              <a:spcBef>
                <a:spcPts val="700"/>
              </a:spcBef>
              <a:defRPr/>
            </a:pPr>
            <a:r>
              <a:rPr lang="de-DE"/>
              <a:t>Vermittlung von grundlegenden Konzepten der Algorithmisierung anhand physischer Flussdiagramme</a:t>
            </a:r>
            <a:endParaRPr/>
          </a:p>
          <a:p>
            <a:pPr>
              <a:spcBef>
                <a:spcPts val="700"/>
              </a:spcBef>
              <a:defRPr/>
            </a:pPr>
            <a:r>
              <a:rPr lang="de-DE"/>
              <a:t>Konzeption von Algorithmen durch taktile Flussdiagramm-</a:t>
            </a:r>
            <a:br>
              <a:rPr lang="de-DE"/>
            </a:br>
            <a:r>
              <a:rPr lang="de-DE"/>
              <a:t>Elemente mit </a:t>
            </a:r>
            <a:br>
              <a:rPr lang="de-DE"/>
            </a:br>
            <a:r>
              <a:rPr lang="de-DE"/>
              <a:t>Braille-Unter-</a:t>
            </a:r>
            <a:br>
              <a:rPr lang="de-DE"/>
            </a:br>
            <a:r>
              <a:rPr lang="de-DE"/>
              <a:t>stützung</a:t>
            </a:r>
            <a:endParaRPr lang="de-DE"/>
          </a:p>
        </p:txBody>
      </p:sp>
      <p:sp>
        <p:nvSpPr>
          <p:cNvPr id="5" name="Textplatzhalter 4"/>
          <p:cNvSpPr>
            <a:spLocks noGrp="1"/>
          </p:cNvSpPr>
          <p:nvPr>
            <p:ph type="body" sz="quarter" idx="13"/>
          </p:nvPr>
        </p:nvSpPr>
        <p:spPr bwMode="auto"/>
        <p:txBody>
          <a:bodyPr/>
          <a:lstStyle/>
          <a:p>
            <a:pPr>
              <a:defRPr/>
            </a:pPr>
            <a:r>
              <a:rPr lang="de-DE"/>
              <a:t>Quellen:</a:t>
            </a:r>
            <a:br>
              <a:rPr lang="de-DE"/>
            </a:br>
            <a:r>
              <a:rPr lang="de-DE"/>
              <a:t>Stefik 2011; Pereira et al. 2018</a:t>
            </a:r>
            <a:endParaRPr/>
          </a:p>
        </p:txBody>
      </p:sp>
      <p:sp>
        <p:nvSpPr>
          <p:cNvPr id="7" name="Textfeld 6"/>
          <p:cNvSpPr txBox="1"/>
          <p:nvPr/>
        </p:nvSpPr>
        <p:spPr bwMode="auto">
          <a:xfrm>
            <a:off x="301176" y="4281136"/>
            <a:ext cx="919611" cy="338554"/>
          </a:xfrm>
          <a:prstGeom prst="rect">
            <a:avLst/>
          </a:prstGeom>
          <a:noFill/>
          <a:ln>
            <a:solidFill>
              <a:schemeClr val="tx1"/>
            </a:solidFill>
          </a:ln>
        </p:spPr>
        <p:txBody>
          <a:bodyPr wrap="none" rtlCol="0">
            <a:spAutoFit/>
          </a:bodyPr>
          <a:lstStyle/>
          <a:p>
            <a:pPr algn="l">
              <a:spcAft>
                <a:spcPts val="500"/>
              </a:spcAft>
              <a:defRPr/>
            </a:pPr>
            <a:r>
              <a:rPr lang="de-DE" sz="1600"/>
              <a:t>Variable</a:t>
            </a:r>
            <a:endParaRPr/>
          </a:p>
        </p:txBody>
      </p:sp>
      <p:sp>
        <p:nvSpPr>
          <p:cNvPr id="8" name="Textfeld 7"/>
          <p:cNvSpPr txBox="1"/>
          <p:nvPr/>
        </p:nvSpPr>
        <p:spPr bwMode="auto">
          <a:xfrm>
            <a:off x="1521194" y="4281136"/>
            <a:ext cx="582211" cy="338554"/>
          </a:xfrm>
          <a:prstGeom prst="rect">
            <a:avLst/>
          </a:prstGeom>
          <a:noFill/>
          <a:ln>
            <a:solidFill>
              <a:schemeClr val="tx1"/>
            </a:solidFill>
          </a:ln>
        </p:spPr>
        <p:txBody>
          <a:bodyPr wrap="none" rtlCol="0">
            <a:spAutoFit/>
          </a:bodyPr>
          <a:lstStyle/>
          <a:p>
            <a:pPr algn="l">
              <a:spcAft>
                <a:spcPts val="500"/>
              </a:spcAft>
              <a:defRPr/>
            </a:pPr>
            <a:r>
              <a:rPr lang="de-DE" sz="1600"/>
              <a:t>Zahl</a:t>
            </a:r>
            <a:endParaRPr/>
          </a:p>
        </p:txBody>
      </p:sp>
      <p:sp>
        <p:nvSpPr>
          <p:cNvPr id="9" name="Textfeld 8"/>
          <p:cNvSpPr txBox="1"/>
          <p:nvPr/>
        </p:nvSpPr>
        <p:spPr bwMode="auto">
          <a:xfrm>
            <a:off x="2792873" y="4281136"/>
            <a:ext cx="934871" cy="338554"/>
          </a:xfrm>
          <a:prstGeom prst="rect">
            <a:avLst/>
          </a:prstGeom>
          <a:noFill/>
          <a:ln>
            <a:solidFill>
              <a:schemeClr val="tx1"/>
            </a:solidFill>
          </a:ln>
        </p:spPr>
        <p:txBody>
          <a:bodyPr wrap="none" rtlCol="0">
            <a:spAutoFit/>
          </a:bodyPr>
          <a:lstStyle/>
          <a:p>
            <a:pPr algn="l">
              <a:spcAft>
                <a:spcPts val="500"/>
              </a:spcAft>
              <a:defRPr/>
            </a:pPr>
            <a:r>
              <a:rPr lang="de-DE" sz="1600"/>
              <a:t>Boolean</a:t>
            </a:r>
            <a:endParaRPr/>
          </a:p>
        </p:txBody>
      </p:sp>
      <p:sp>
        <p:nvSpPr>
          <p:cNvPr id="10" name="Textfeld 9"/>
          <p:cNvSpPr txBox="1"/>
          <p:nvPr/>
        </p:nvSpPr>
        <p:spPr bwMode="auto">
          <a:xfrm>
            <a:off x="4717512" y="4281136"/>
            <a:ext cx="720069" cy="338554"/>
          </a:xfrm>
          <a:prstGeom prst="rect">
            <a:avLst/>
          </a:prstGeom>
          <a:noFill/>
          <a:ln>
            <a:solidFill>
              <a:schemeClr val="tx1"/>
            </a:solidFill>
          </a:ln>
        </p:spPr>
        <p:txBody>
          <a:bodyPr wrap="none" rtlCol="0">
            <a:spAutoFit/>
          </a:bodyPr>
          <a:lstStyle/>
          <a:p>
            <a:pPr algn="l">
              <a:spcAft>
                <a:spcPts val="500"/>
              </a:spcAft>
              <a:defRPr/>
            </a:pPr>
            <a:r>
              <a:rPr lang="de-DE" sz="1600"/>
              <a:t>String</a:t>
            </a:r>
            <a:endParaRPr/>
          </a:p>
        </p:txBody>
      </p:sp>
      <p:pic>
        <p:nvPicPr>
          <p:cNvPr id="11" name="Grafik 10"/>
          <p:cNvPicPr>
            <a:picLocks noChangeAspect="1"/>
          </p:cNvPicPr>
          <p:nvPr/>
        </p:nvPicPr>
        <p:blipFill>
          <a:blip r:embed="rId3"/>
          <a:stretch/>
        </p:blipFill>
        <p:spPr bwMode="auto">
          <a:xfrm>
            <a:off x="8869029" y="3485399"/>
            <a:ext cx="2640000" cy="2880000"/>
          </a:xfrm>
          <a:prstGeom prst="rect">
            <a:avLst/>
          </a:prstGeom>
        </p:spPr>
      </p:pic>
      <p:pic>
        <p:nvPicPr>
          <p:cNvPr id="15" name="Grafik 14"/>
          <p:cNvPicPr>
            <a:picLocks noChangeAspect="1"/>
          </p:cNvPicPr>
          <p:nvPr/>
        </p:nvPicPr>
        <p:blipFill>
          <a:blip r:embed="rId4"/>
          <a:stretch/>
        </p:blipFill>
        <p:spPr bwMode="auto">
          <a:xfrm>
            <a:off x="227012" y="4910625"/>
            <a:ext cx="5760000" cy="107224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3D-Modelle: Algorithmen</a:t>
            </a:r>
            <a:endParaRPr/>
          </a:p>
        </p:txBody>
      </p:sp>
      <p:sp>
        <p:nvSpPr>
          <p:cNvPr id="3" name="Inhaltsplatzhalter 2"/>
          <p:cNvSpPr>
            <a:spLocks noGrp="1"/>
          </p:cNvSpPr>
          <p:nvPr>
            <p:ph sz="quarter" idx="10"/>
          </p:nvPr>
        </p:nvSpPr>
        <p:spPr bwMode="auto"/>
        <p:txBody>
          <a:bodyPr/>
          <a:lstStyle/>
          <a:p>
            <a:pPr>
              <a:defRPr/>
            </a:pPr>
            <a:r>
              <a:rPr lang="de-DE"/>
              <a:t>Möglichkeit, Datenstrukturen und Algorithmen an Lernende mit Sehbeeinträchtigung zu vermitteln</a:t>
            </a:r>
            <a:endParaRPr/>
          </a:p>
          <a:p>
            <a:pPr lvl="1">
              <a:defRPr/>
            </a:pPr>
            <a:r>
              <a:rPr lang="de-DE"/>
              <a:t>Zylinder verschiedener Höhe, wobei die Höhe den Wert des numerischen Elements repräsentiert</a:t>
            </a:r>
            <a:endParaRPr/>
          </a:p>
          <a:p>
            <a:pPr lvl="1">
              <a:defRPr/>
            </a:pPr>
            <a:r>
              <a:rPr lang="de-DE"/>
              <a:t>Zylinder werden in ein Brett mit passenden Löchern gesteckt, welches ein Array darstellt</a:t>
            </a:r>
            <a:endParaRPr/>
          </a:p>
          <a:p>
            <a:pPr lvl="1">
              <a:defRPr/>
            </a:pPr>
            <a:r>
              <a:rPr lang="de-DE"/>
              <a:t>Möglichkeit, Such- und Sortieralgorithmen unter Verwendung eines Arrays zu erklären</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Papazafiropulos</a:t>
            </a:r>
            <a:r>
              <a:rPr lang="de-DE"/>
              <a:t> et al. 2016</a:t>
            </a:r>
            <a:endParaRPr/>
          </a:p>
        </p:txBody>
      </p:sp>
      <p:pic>
        <p:nvPicPr>
          <p:cNvPr id="5" name="Grafik 4"/>
          <p:cNvPicPr>
            <a:picLocks noChangeAspect="1"/>
          </p:cNvPicPr>
          <p:nvPr/>
        </p:nvPicPr>
        <p:blipFill>
          <a:blip r:embed="rId3"/>
          <a:stretch/>
        </p:blipFill>
        <p:spPr bwMode="auto">
          <a:xfrm>
            <a:off x="694230" y="3253740"/>
            <a:ext cx="3980931" cy="2160000"/>
          </a:xfrm>
          <a:prstGeom prst="rect">
            <a:avLst/>
          </a:prstGeom>
        </p:spPr>
      </p:pic>
      <p:pic>
        <p:nvPicPr>
          <p:cNvPr id="6" name="Grafik 5"/>
          <p:cNvPicPr>
            <a:picLocks noChangeAspect="1"/>
          </p:cNvPicPr>
          <p:nvPr/>
        </p:nvPicPr>
        <p:blipFill>
          <a:blip r:embed="rId4"/>
          <a:stretch/>
        </p:blipFill>
        <p:spPr bwMode="auto">
          <a:xfrm>
            <a:off x="5208020" y="3253740"/>
            <a:ext cx="6471594" cy="2160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3D-Modelle: Internet und Web-Layout</a:t>
            </a:r>
            <a:endParaRPr/>
          </a:p>
        </p:txBody>
      </p:sp>
      <p:sp>
        <p:nvSpPr>
          <p:cNvPr id="3" name="Inhaltsplatzhalter 2"/>
          <p:cNvSpPr>
            <a:spLocks noGrp="1"/>
          </p:cNvSpPr>
          <p:nvPr>
            <p:ph sz="quarter" idx="10"/>
          </p:nvPr>
        </p:nvSpPr>
        <p:spPr bwMode="auto"/>
        <p:txBody>
          <a:bodyPr/>
          <a:lstStyle/>
          <a:p>
            <a:pPr>
              <a:defRPr/>
            </a:pPr>
            <a:r>
              <a:rPr lang="de-DE"/>
              <a:t>Unterricht zum Internet sowie zu Aufbau und Struktur von Webseiten</a:t>
            </a:r>
            <a:endParaRPr/>
          </a:p>
          <a:p>
            <a:pPr>
              <a:defRPr/>
            </a:pPr>
            <a:endParaRPr lang="de-DE" b="1"/>
          </a:p>
          <a:p>
            <a:pPr>
              <a:defRPr/>
            </a:pPr>
            <a:r>
              <a:rPr lang="de-DE" b="1"/>
              <a:t>Problem</a:t>
            </a:r>
            <a:endParaRPr/>
          </a:p>
          <a:p>
            <a:pPr lvl="1">
              <a:defRPr/>
            </a:pPr>
            <a:r>
              <a:rPr lang="de-DE"/>
              <a:t>Strukturbeschreibung von Webseiten durch HTML und CSS nicht vollständig für sehbeeinträchtigte Lernende zugänglich</a:t>
            </a:r>
            <a:endParaRPr/>
          </a:p>
          <a:p>
            <a:pPr lvl="1">
              <a:defRPr/>
            </a:pPr>
            <a:r>
              <a:rPr lang="de-DE"/>
              <a:t>Implikationen</a:t>
            </a:r>
            <a:endParaRPr/>
          </a:p>
          <a:p>
            <a:pPr lvl="2">
              <a:defRPr/>
            </a:pPr>
            <a:r>
              <a:rPr lang="de-DE"/>
              <a:t>Verständnis für die Entwicklung von Webseiten schwierig vermittelbar</a:t>
            </a:r>
            <a:endParaRPr/>
          </a:p>
          <a:p>
            <a:pPr lvl="2">
              <a:defRPr/>
            </a:pPr>
            <a:r>
              <a:rPr lang="de-DE"/>
              <a:t>Lernende verfügen oft über rein theoretische Kenntnisse zu Webtechnologien</a:t>
            </a:r>
            <a:endParaRPr/>
          </a:p>
          <a:p>
            <a:pPr lvl="2">
              <a:defRPr/>
            </a:pPr>
            <a:r>
              <a:rPr lang="de-DE"/>
              <a:t>Oft keine Kenntnis darüber, wie Veränderungen im HTML-(CSS-)Code die Darstellungen einer Webseite beeinflussen</a:t>
            </a:r>
            <a:endParaRPr/>
          </a:p>
        </p:txBody>
      </p:sp>
      <p:sp>
        <p:nvSpPr>
          <p:cNvPr id="4" name="Textplatzhalter 3"/>
          <p:cNvSpPr>
            <a:spLocks noGrp="1"/>
          </p:cNvSpPr>
          <p:nvPr>
            <p:ph type="body" sz="quarter" idx="11"/>
          </p:nvPr>
        </p:nvSpPr>
        <p:spPr bwMode="auto"/>
        <p:txBody>
          <a:bodyPr/>
          <a:lstStyle/>
          <a:p>
            <a:pPr>
              <a:defRPr/>
            </a:pPr>
            <a:r>
              <a:rPr lang="de-DE"/>
              <a:t>Quelle:</a:t>
            </a:r>
            <a:endParaRPr/>
          </a:p>
          <a:p>
            <a:pPr>
              <a:defRPr/>
            </a:pPr>
            <a:r>
              <a:rPr lang="de-DE"/>
              <a:t>Shetty 2020</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3D-Modelle: Internet und Web-Layout</a:t>
            </a:r>
            <a:endParaRPr/>
          </a:p>
        </p:txBody>
      </p:sp>
      <p:sp>
        <p:nvSpPr>
          <p:cNvPr id="3" name="Inhaltsplatzhalter 2"/>
          <p:cNvSpPr>
            <a:spLocks noGrp="1"/>
          </p:cNvSpPr>
          <p:nvPr>
            <p:ph sz="quarter" idx="10"/>
          </p:nvPr>
        </p:nvSpPr>
        <p:spPr bwMode="auto"/>
        <p:txBody>
          <a:bodyPr/>
          <a:lstStyle/>
          <a:p>
            <a:pPr marL="125" indent="0">
              <a:buNone/>
              <a:defRPr/>
            </a:pPr>
            <a:r>
              <a:rPr lang="de-DE" b="1"/>
              <a:t>TangibleGrid</a:t>
            </a:r>
            <a:endParaRPr/>
          </a:p>
          <a:p>
            <a:pPr>
              <a:defRPr/>
            </a:pPr>
            <a:r>
              <a:rPr lang="de-DE"/>
              <a:t>Ermöglicht das selbstständige Entwerfen </a:t>
            </a:r>
            <a:br>
              <a:rPr lang="de-DE"/>
            </a:br>
            <a:r>
              <a:rPr lang="de-DE"/>
              <a:t>von Webseiten und Verstehen der Gesamtstruktur einer Webseite</a:t>
            </a:r>
            <a:endParaRPr/>
          </a:p>
          <a:p>
            <a:pPr>
              <a:defRPr/>
            </a:pPr>
            <a:r>
              <a:rPr lang="de-DE"/>
              <a:t>Verbalisierung des Layouts via auditivem Echtzeit-Feedback</a:t>
            </a:r>
            <a:endParaRPr/>
          </a:p>
        </p:txBody>
      </p:sp>
      <p:sp>
        <p:nvSpPr>
          <p:cNvPr id="5" name="Textplatzhalter 4"/>
          <p:cNvSpPr>
            <a:spLocks noGrp="1"/>
          </p:cNvSpPr>
          <p:nvPr>
            <p:ph type="body" sz="quarter" idx="13"/>
          </p:nvPr>
        </p:nvSpPr>
        <p:spPr bwMode="auto"/>
        <p:txBody>
          <a:bodyPr/>
          <a:lstStyle/>
          <a:p>
            <a:pPr>
              <a:defRPr/>
            </a:pPr>
            <a:r>
              <a:rPr lang="de-DE"/>
              <a:t>Quellen:</a:t>
            </a:r>
            <a:br>
              <a:rPr lang="de-DE"/>
            </a:br>
            <a:r>
              <a:rPr lang="de-DE"/>
              <a:t>Shetty 2020; Li et al. 2022</a:t>
            </a:r>
            <a:endParaRPr/>
          </a:p>
        </p:txBody>
      </p:sp>
      <p:pic>
        <p:nvPicPr>
          <p:cNvPr id="6" name="Grafik 5"/>
          <p:cNvPicPr>
            <a:picLocks noChangeAspect="1"/>
          </p:cNvPicPr>
          <p:nvPr/>
        </p:nvPicPr>
        <p:blipFill>
          <a:blip r:embed="rId3"/>
          <a:stretch/>
        </p:blipFill>
        <p:spPr bwMode="auto">
          <a:xfrm>
            <a:off x="6138246" y="747162"/>
            <a:ext cx="4050783" cy="5760000"/>
          </a:xfrm>
          <a:prstGeom prst="rect">
            <a:avLst/>
          </a:prstGeom>
        </p:spPr>
      </p:pic>
      <p:pic>
        <p:nvPicPr>
          <p:cNvPr id="7" name="Grafik 6"/>
          <p:cNvPicPr>
            <a:picLocks noChangeAspect="1"/>
          </p:cNvPicPr>
          <p:nvPr/>
        </p:nvPicPr>
        <p:blipFill>
          <a:blip r:embed="rId4"/>
          <a:stretch/>
        </p:blipFill>
        <p:spPr bwMode="auto">
          <a:xfrm>
            <a:off x="990730" y="3904371"/>
            <a:ext cx="4233601" cy="22752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r>
              <a:rPr lang="de-DE"/>
              <a:t>3D-Modelle: Königsberger Brückenproblem</a:t>
            </a:r>
            <a:endParaRPr/>
          </a:p>
        </p:txBody>
      </p:sp>
      <p:sp>
        <p:nvSpPr>
          <p:cNvPr id="11" name="Inhaltsplatzhalter 2"/>
          <p:cNvSpPr>
            <a:spLocks noGrp="1"/>
          </p:cNvSpPr>
          <p:nvPr>
            <p:ph sz="quarter" idx="10"/>
          </p:nvPr>
        </p:nvSpPr>
        <p:spPr bwMode="auto">
          <a:xfrm>
            <a:off x="227013" y="1233488"/>
            <a:ext cx="6568642" cy="5040312"/>
          </a:xfrm>
        </p:spPr>
        <p:txBody>
          <a:bodyPr>
            <a:normAutofit lnSpcReduction="10000"/>
          </a:bodyPr>
          <a:lstStyle/>
          <a:p>
            <a:pPr marL="125" indent="0">
              <a:lnSpc>
                <a:spcPct val="110000"/>
              </a:lnSpc>
              <a:spcBef>
                <a:spcPts val="0"/>
              </a:spcBef>
              <a:spcAft>
                <a:spcPts val="0"/>
              </a:spcAft>
              <a:buNone/>
              <a:defRPr/>
            </a:pPr>
            <a:r>
              <a:rPr lang="de-DE" b="1"/>
              <a:t>Aufgabe</a:t>
            </a:r>
            <a:endParaRPr/>
          </a:p>
          <a:p>
            <a:pPr marL="125" indent="0">
              <a:lnSpc>
                <a:spcPct val="110000"/>
              </a:lnSpc>
              <a:spcBef>
                <a:spcPts val="0"/>
              </a:spcBef>
              <a:buNone/>
              <a:defRPr/>
            </a:pPr>
            <a:r>
              <a:rPr lang="de-DE"/>
              <a:t>Sie möchten sich im Informatikunterricht am Gymnasium im Zusammenhang der Thematisierung der Datenstruktur Graph mit dem Königsberger Brückenproblem auseinandersetzen.</a:t>
            </a:r>
            <a:endParaRPr/>
          </a:p>
          <a:p>
            <a:pPr marL="125" indent="0">
              <a:lnSpc>
                <a:spcPct val="110000"/>
              </a:lnSpc>
              <a:buNone/>
              <a:defRPr/>
            </a:pPr>
            <a:r>
              <a:rPr lang="de-DE" i="1"/>
              <a:t>Gibt es einen Weg, bei dem man alle sieben </a:t>
            </a:r>
            <a:br>
              <a:rPr lang="de-DE" i="1"/>
            </a:br>
            <a:r>
              <a:rPr lang="de-DE" i="1"/>
              <a:t>Brücken genau einmal überquert, und wenn ja, ist </a:t>
            </a:r>
            <a:br>
              <a:rPr lang="de-DE" i="1"/>
            </a:br>
            <a:r>
              <a:rPr lang="de-DE" i="1"/>
              <a:t>auch ein Rundweg möglich, bei dem man wieder </a:t>
            </a:r>
            <a:br>
              <a:rPr lang="de-DE" i="1"/>
            </a:br>
            <a:r>
              <a:rPr lang="de-DE" i="1"/>
              <a:t>zum Ausgangspunkt gelangt?</a:t>
            </a:r>
            <a:endParaRPr/>
          </a:p>
          <a:p>
            <a:pPr marL="125" indent="0">
              <a:lnSpc>
                <a:spcPct val="110000"/>
              </a:lnSpc>
              <a:buNone/>
              <a:defRPr/>
            </a:pPr>
            <a:r>
              <a:rPr lang="de-DE"/>
              <a:t>Analysieren Sie das Königsberger Brückenproblem </a:t>
            </a:r>
            <a:br>
              <a:rPr lang="de-DE"/>
            </a:br>
            <a:r>
              <a:rPr lang="de-DE"/>
              <a:t>auf Zugänglichkeitsprobleme für sehbeeinträchtigte Lernende und gestalten bzw. modifizieren Sie das Problem so, dass es für alle Lernenden zugänglich ist.</a:t>
            </a:r>
            <a:endParaRPr/>
          </a:p>
        </p:txBody>
      </p:sp>
      <p:sp>
        <p:nvSpPr>
          <p:cNvPr id="13" name="Textplatzhalter 5"/>
          <p:cNvSpPr>
            <a:spLocks noGrp="1"/>
          </p:cNvSpPr>
          <p:nvPr>
            <p:ph type="body" sz="quarter" idx="13"/>
          </p:nvPr>
        </p:nvSpPr>
        <p:spPr bwMode="auto">
          <a:xfrm>
            <a:off x="226800" y="6308725"/>
            <a:ext cx="6912000" cy="396875"/>
          </a:xfrm>
        </p:spPr>
        <p:txBody>
          <a:bodyPr/>
          <a:lstStyle/>
          <a:p>
            <a:pPr>
              <a:defRPr/>
            </a:pPr>
            <a:r>
              <a:rPr lang="de-DE"/>
              <a:t>Quelle:</a:t>
            </a:r>
            <a:endParaRPr/>
          </a:p>
          <a:p>
            <a:pPr>
              <a:defRPr/>
            </a:pPr>
            <a:r>
              <a:rPr lang="de-DE"/>
              <a:t>Abbildung „Königsberg Bridges“ von </a:t>
            </a:r>
            <a:r>
              <a:rPr lang="de-DE" u="sng">
                <a:hlinkClick r:id="rId3" tooltip="https://www.flickr.com/photos/mitopencourseware"/>
              </a:rPr>
              <a:t>MIT </a:t>
            </a:r>
            <a:r>
              <a:rPr lang="de-DE" u="sng">
                <a:hlinkClick r:id="rId3" tooltip="https://www.flickr.com/photos/mitopencourseware"/>
              </a:rPr>
              <a:t>OpenCourseWare</a:t>
            </a:r>
            <a:r>
              <a:rPr lang="de-DE"/>
              <a:t> unter der Lizenz </a:t>
            </a:r>
            <a:r>
              <a:rPr lang="de-DE" u="sng">
                <a:hlinkClick r:id="rId4" tooltip="https://creativecommons.org/licenses/by-nc-sa/2.0/"/>
              </a:rPr>
              <a:t>CC-BY-NC-SA 2.0 </a:t>
            </a:r>
            <a:r>
              <a:rPr lang="de-DE" u="sng">
                <a:hlinkClick r:id="rId4" tooltip="https://creativecommons.org/licenses/by-nc-sa/2.0/"/>
              </a:rPr>
              <a:t>Generic</a:t>
            </a:r>
            <a:r>
              <a:rPr lang="de-DE"/>
              <a:t> via </a:t>
            </a:r>
            <a:r>
              <a:rPr lang="de-DE" u="sng">
                <a:hlinkClick r:id="rId5" tooltip="https://www.flickr.com/photos/mitopencourseware/3221172752"/>
              </a:rPr>
              <a:t>Flickr</a:t>
            </a:r>
            <a:r>
              <a:rPr lang="de-DE"/>
              <a:t>.</a:t>
            </a:r>
            <a:endParaRPr/>
          </a:p>
        </p:txBody>
      </p:sp>
      <p:pic>
        <p:nvPicPr>
          <p:cNvPr id="3" name="Grafik 2" descr="Ein Bild, das Karte, Text, Plan enthält.&#10;&#10;Automatisch generierte Beschreibung"/>
          <p:cNvPicPr>
            <a:picLocks noChangeAspect="1"/>
          </p:cNvPicPr>
          <p:nvPr/>
        </p:nvPicPr>
        <p:blipFill>
          <a:blip r:embed="rId6"/>
          <a:stretch/>
        </p:blipFill>
        <p:spPr bwMode="auto">
          <a:xfrm>
            <a:off x="6795655" y="1291349"/>
            <a:ext cx="5169332" cy="427530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r>
              <a:rPr lang="de-DE"/>
              <a:t>3D-Modelle: Königsberger Brückenproblem</a:t>
            </a:r>
            <a:endParaRPr/>
          </a:p>
        </p:txBody>
      </p:sp>
      <p:sp>
        <p:nvSpPr>
          <p:cNvPr id="11" name="Inhaltsplatzhalter 2"/>
          <p:cNvSpPr>
            <a:spLocks noGrp="1"/>
          </p:cNvSpPr>
          <p:nvPr>
            <p:ph sz="quarter" idx="10"/>
          </p:nvPr>
        </p:nvSpPr>
        <p:spPr bwMode="auto">
          <a:xfrm>
            <a:off x="227013" y="1233488"/>
            <a:ext cx="6568642" cy="5040312"/>
          </a:xfrm>
        </p:spPr>
        <p:txBody>
          <a:bodyPr>
            <a:normAutofit lnSpcReduction="10000"/>
          </a:bodyPr>
          <a:lstStyle/>
          <a:p>
            <a:pPr marL="125" indent="0">
              <a:lnSpc>
                <a:spcPct val="110000"/>
              </a:lnSpc>
              <a:spcBef>
                <a:spcPts val="0"/>
              </a:spcBef>
              <a:spcAft>
                <a:spcPts val="0"/>
              </a:spcAft>
              <a:buNone/>
              <a:defRPr/>
            </a:pPr>
            <a:r>
              <a:rPr lang="de-DE" b="1"/>
              <a:t>Aufgabe</a:t>
            </a:r>
            <a:endParaRPr/>
          </a:p>
          <a:p>
            <a:pPr marL="125" indent="0">
              <a:lnSpc>
                <a:spcPct val="110000"/>
              </a:lnSpc>
              <a:spcBef>
                <a:spcPts val="0"/>
              </a:spcBef>
              <a:buNone/>
              <a:defRPr/>
            </a:pPr>
            <a:r>
              <a:rPr lang="de-DE"/>
              <a:t>Sie möchten sich im Informatikunterricht am Gymnasium im Zusammenhang der Thematisierung der Datenstruktur Graph mit dem Königsberger Brückenproblem auseinandersetzen.</a:t>
            </a:r>
            <a:endParaRPr/>
          </a:p>
          <a:p>
            <a:pPr marL="125" indent="0">
              <a:lnSpc>
                <a:spcPct val="110000"/>
              </a:lnSpc>
              <a:buNone/>
              <a:defRPr/>
            </a:pPr>
            <a:r>
              <a:rPr lang="de-DE" i="1"/>
              <a:t>Gibt es einen Weg, bei dem man alle sieben </a:t>
            </a:r>
            <a:br>
              <a:rPr lang="de-DE" i="1"/>
            </a:br>
            <a:r>
              <a:rPr lang="de-DE" i="1"/>
              <a:t>Brücken genau einmal überquert, und wenn ja, ist </a:t>
            </a:r>
            <a:br>
              <a:rPr lang="de-DE" i="1"/>
            </a:br>
            <a:r>
              <a:rPr lang="de-DE" i="1"/>
              <a:t>auch ein Rundweg möglich, bei dem man wieder </a:t>
            </a:r>
            <a:br>
              <a:rPr lang="de-DE" i="1"/>
            </a:br>
            <a:r>
              <a:rPr lang="de-DE" i="1"/>
              <a:t>zum Ausgangspunkt gelangt?</a:t>
            </a:r>
            <a:endParaRPr/>
          </a:p>
          <a:p>
            <a:pPr marL="125" indent="0">
              <a:lnSpc>
                <a:spcPct val="110000"/>
              </a:lnSpc>
              <a:buNone/>
              <a:defRPr/>
            </a:pPr>
            <a:r>
              <a:rPr lang="de-DE"/>
              <a:t>Analysieren Sie das Königsberger Brückenproblem </a:t>
            </a:r>
            <a:br>
              <a:rPr lang="de-DE"/>
            </a:br>
            <a:r>
              <a:rPr lang="de-DE"/>
              <a:t>auf Zugänglichkeitsprobleme für sehbeeinträchtigte Lernende und gestalten bzw. modifizieren Sie das Problem so, dass es für alle Lernenden zugänglich ist.</a:t>
            </a:r>
            <a:endParaRPr/>
          </a:p>
        </p:txBody>
      </p:sp>
      <p:sp>
        <p:nvSpPr>
          <p:cNvPr id="13" name="Textplatzhalter 5"/>
          <p:cNvSpPr>
            <a:spLocks noGrp="1"/>
          </p:cNvSpPr>
          <p:nvPr>
            <p:ph type="body" sz="quarter" idx="13"/>
          </p:nvPr>
        </p:nvSpPr>
        <p:spPr bwMode="auto">
          <a:xfrm>
            <a:off x="226800" y="6308725"/>
            <a:ext cx="6912000" cy="396875"/>
          </a:xfrm>
        </p:spPr>
        <p:txBody>
          <a:bodyPr/>
          <a:lstStyle/>
          <a:p>
            <a:pPr>
              <a:defRPr/>
            </a:pPr>
            <a:r>
              <a:rPr lang="de-DE"/>
              <a:t>Quelle:</a:t>
            </a:r>
            <a:endParaRPr/>
          </a:p>
          <a:p>
            <a:pPr>
              <a:defRPr/>
            </a:pPr>
            <a:r>
              <a:rPr lang="de-DE"/>
              <a:t>Abbildung „</a:t>
            </a:r>
            <a:r>
              <a:rPr lang="de-DE"/>
              <a:t>Konigsberg</a:t>
            </a:r>
            <a:r>
              <a:rPr lang="de-DE"/>
              <a:t> Bridge“ von </a:t>
            </a:r>
            <a:r>
              <a:rPr lang="de-DE" u="sng">
                <a:hlinkClick r:id="rId3" tooltip="https://commons.wikimedia.org/wiki/File:Konigsberg_Bridge.png"/>
              </a:rPr>
              <a:t>Merian Erben</a:t>
            </a:r>
            <a:r>
              <a:rPr lang="de-DE"/>
              <a:t> unter der Lizenz </a:t>
            </a:r>
            <a:r>
              <a:rPr lang="de-DE" u="sng">
                <a:hlinkClick r:id="rId4" tooltip="https://creativecommons.org/publicdomain/mark/1.0/deed.de"/>
              </a:rPr>
              <a:t>Public Domain</a:t>
            </a:r>
            <a:r>
              <a:rPr lang="de-DE"/>
              <a:t> via </a:t>
            </a:r>
            <a:r>
              <a:rPr lang="de-DE" u="sng">
                <a:hlinkClick r:id="rId3" tooltip="https://commons.wikimedia.org/wiki/File:Konigsberg_Bridge.png"/>
              </a:rPr>
              <a:t>Wikimedia Commons</a:t>
            </a:r>
            <a:r>
              <a:rPr lang="de-DE"/>
              <a:t>.</a:t>
            </a:r>
            <a:endParaRPr/>
          </a:p>
        </p:txBody>
      </p:sp>
      <p:pic>
        <p:nvPicPr>
          <p:cNvPr id="15" name="Grafik 14" descr="Ein Bild, das Text, Karte, Plan enthält.&#10;&#10;Automatisch generierte Beschreibung"/>
          <p:cNvPicPr>
            <a:picLocks noChangeAspect="1"/>
          </p:cNvPicPr>
          <p:nvPr/>
        </p:nvPicPr>
        <p:blipFill>
          <a:blip r:embed="rId5"/>
          <a:stretch/>
        </p:blipFill>
        <p:spPr bwMode="auto">
          <a:xfrm>
            <a:off x="6795655" y="1629326"/>
            <a:ext cx="5169332" cy="35993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3D-Modelle: Königsberger Brückenproblem</a:t>
            </a:r>
            <a:endParaRPr/>
          </a:p>
        </p:txBody>
      </p:sp>
      <p:pic>
        <p:nvPicPr>
          <p:cNvPr id="4" name="Grafik 3"/>
          <p:cNvPicPr>
            <a:picLocks noChangeAspect="1"/>
          </p:cNvPicPr>
          <p:nvPr/>
        </p:nvPicPr>
        <p:blipFill>
          <a:blip r:embed="rId3"/>
          <a:stretch/>
        </p:blipFill>
        <p:spPr bwMode="auto">
          <a:xfrm>
            <a:off x="-1422326" y="1089000"/>
            <a:ext cx="8320000" cy="4680000"/>
          </a:xfrm>
          <a:prstGeom prst="rect">
            <a:avLst/>
          </a:prstGeom>
        </p:spPr>
      </p:pic>
      <p:pic>
        <p:nvPicPr>
          <p:cNvPr id="5" name="Grafik 4"/>
          <p:cNvPicPr>
            <a:picLocks noChangeAspect="1"/>
          </p:cNvPicPr>
          <p:nvPr/>
        </p:nvPicPr>
        <p:blipFill>
          <a:blip r:embed="rId4"/>
          <a:stretch/>
        </p:blipFill>
        <p:spPr bwMode="auto">
          <a:xfrm flipH="1">
            <a:off x="5338230" y="3690074"/>
            <a:ext cx="4433814" cy="2520000"/>
          </a:xfrm>
          <a:prstGeom prst="rect">
            <a:avLst/>
          </a:prstGeom>
        </p:spPr>
      </p:pic>
      <p:pic>
        <p:nvPicPr>
          <p:cNvPr id="6" name="3D-Modell 5"/>
          <p:cNvPicPr>
            <a:picLocks noAdjustHandles="1" noChangeAspect="1" noChangeArrowheads="1" noChangeShapeType="1" noEditPoints="1" noGrp="1" noMove="1" noResize="1" noRot="1" noCrop="1"/>
          </p:cNvPicPr>
          <p:nvPr/>
        </p:nvPicPr>
        <p:blipFill>
          <a:blip r:embed="rId5"/>
          <a:stretch/>
        </p:blipFill>
        <p:spPr bwMode="auto">
          <a:xfrm>
            <a:off x="7162123" y="614395"/>
            <a:ext cx="4558826" cy="3667060"/>
          </a:xfrm>
          <a:prstGeom prst="rect">
            <a:avLst/>
          </a:prstGeom>
        </p:spPr>
      </p:pic>
      <p:sp>
        <p:nvSpPr>
          <p:cNvPr id="7" name="Textplatzhalter 4"/>
          <p:cNvSpPr>
            <a:spLocks noGrp="1"/>
          </p:cNvSpPr>
          <p:nvPr>
            <p:ph type="body" sz="quarter" idx="11"/>
          </p:nvPr>
        </p:nvSpPr>
        <p:spPr bwMode="auto">
          <a:xfrm>
            <a:off x="226800" y="6308725"/>
            <a:ext cx="8532000" cy="396875"/>
          </a:xfrm>
          <a:prstGeom prst="rect">
            <a:avLst/>
          </a:prstGeom>
          <a:ln>
            <a:noFill/>
          </a:ln>
        </p:spPr>
        <p:txBody>
          <a:bodyPr/>
          <a:lstStyle/>
          <a:p>
            <a:pPr>
              <a:lnSpc>
                <a:spcPct val="107000"/>
              </a:lnSpc>
              <a:spcAft>
                <a:spcPts val="800"/>
              </a:spcAft>
              <a:defRPr/>
            </a:pPr>
            <a:r>
              <a:rPr lang="pt-BR">
                <a:latin typeface="+mj-lt"/>
                <a:ea typeface="Calibri"/>
                <a:cs typeface="Times New Roman"/>
              </a:rPr>
              <a:t>Quelle: Foto „Board to study the generalization of the Königsberg bridge problem, available on the collection of Matemateca IME-USP” von </a:t>
            </a:r>
            <a:r>
              <a:rPr lang="pt-BR" u="sng" strike="noStrike">
                <a:solidFill>
                  <a:schemeClr val="bg1"/>
                </a:solidFill>
                <a:latin typeface="+mj-lt"/>
                <a:ea typeface="Calibri"/>
                <a:cs typeface="Times New Roman"/>
                <a:hlinkClick r:id="rId6" tooltip="https://matemateca.ime.usp.br/index_ingles.html"/>
              </a:rPr>
              <a:t>Matemateca</a:t>
            </a:r>
            <a:r>
              <a:rPr lang="pt-BR">
                <a:latin typeface="+mj-lt"/>
                <a:ea typeface="Calibri"/>
                <a:cs typeface="Times New Roman"/>
              </a:rPr>
              <a:t> (</a:t>
            </a:r>
            <a:r>
              <a:rPr lang="pt-BR" u="sng" strike="noStrike">
                <a:solidFill>
                  <a:srgbClr val="004C93"/>
                </a:solidFill>
                <a:latin typeface="+mj-lt"/>
                <a:ea typeface="Calibri"/>
                <a:cs typeface="Times New Roman"/>
                <a:hlinkClick r:id="rId7" tooltip="https://www.ime.usp.br/en/home/"/>
              </a:rPr>
              <a:t>IME/USP, University of São Paulo</a:t>
            </a:r>
            <a:r>
              <a:rPr lang="pt-BR">
                <a:latin typeface="+mj-lt"/>
                <a:ea typeface="Calibri"/>
                <a:cs typeface="Times New Roman"/>
              </a:rPr>
              <a:t>) und </a:t>
            </a:r>
            <a:r>
              <a:rPr lang="pt-BR" u="sng" strike="noStrike">
                <a:solidFill>
                  <a:srgbClr val="004C93"/>
                </a:solidFill>
                <a:latin typeface="+mj-lt"/>
                <a:ea typeface="Calibri"/>
                <a:cs typeface="Times New Roman"/>
                <a:hlinkClick r:id="rId8" tooltip="https://commons.wikimedia.org/wiki/User:Rodrigo.Argenton"/>
              </a:rPr>
              <a:t>Rodrigo Tetsuo Argenton</a:t>
            </a:r>
            <a:r>
              <a:rPr lang="pt-BR">
                <a:latin typeface="+mj-lt"/>
                <a:ea typeface="Calibri"/>
                <a:cs typeface="Times New Roman"/>
              </a:rPr>
              <a:t> unter der Lizenz </a:t>
            </a:r>
            <a:r>
              <a:rPr lang="pt-BR" u="sng" strike="noStrike">
                <a:solidFill>
                  <a:srgbClr val="004C93"/>
                </a:solidFill>
                <a:latin typeface="+mj-lt"/>
                <a:ea typeface="Calibri"/>
                <a:cs typeface="Times New Roman"/>
                <a:hlinkClick r:id="rId9" tooltip="https://creativecommons.org/licenses/by-sa/4.0/deed.de"/>
              </a:rPr>
              <a:t>CC-BY-SA 4.0 </a:t>
            </a:r>
            <a:r>
              <a:rPr lang="pt-BR" u="sng" strike="noStrike">
                <a:solidFill>
                  <a:schemeClr val="tx1"/>
                </a:solidFill>
                <a:latin typeface="+mj-lt"/>
                <a:ea typeface="Calibri"/>
                <a:cs typeface="Times New Roman"/>
                <a:hlinkClick r:id="rId9" tooltip="https://creativecommons.org/licenses/by-sa/4.0/deed.de"/>
              </a:rPr>
              <a:t>International</a:t>
            </a:r>
            <a:r>
              <a:rPr lang="pt-BR">
                <a:latin typeface="+mj-lt"/>
                <a:ea typeface="Calibri"/>
                <a:cs typeface="Times New Roman"/>
              </a:rPr>
              <a:t> via </a:t>
            </a:r>
            <a:r>
              <a:rPr lang="pt-BR" u="sng" strike="noStrike">
                <a:solidFill>
                  <a:srgbClr val="004C93"/>
                </a:solidFill>
                <a:latin typeface="+mj-lt"/>
                <a:ea typeface="Calibri"/>
                <a:cs typeface="Times New Roman"/>
                <a:hlinkClick r:id="rId10" tooltip="https://commons.wikimedia.org/wiki/File:Tabuleiro_representando_as_sete_pontes_de_K%C3%B6nigsberg_01.jpg"/>
              </a:rPr>
              <a:t>Wikimedia Commons</a:t>
            </a:r>
            <a:r>
              <a:rPr lang="pt-BR">
                <a:latin typeface="+mj-lt"/>
                <a:ea typeface="Calibri"/>
                <a:cs typeface="Times New Roman"/>
              </a:rPr>
              <a:t>.</a:t>
            </a:r>
            <a:endParaRPr lang="de-DE">
              <a:latin typeface="+mj-lt"/>
              <a:ea typeface="Calibri"/>
              <a:cs typeface="Times New Roman"/>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2879725" y="752475"/>
          <a:ext cx="3106737" cy="527050"/>
        </p:xfrm>
        <a:graphic>
          <a:graphicData uri="http://schemas.openxmlformats.org/presentationml/2006/ole">
            <p:oleObj name="oleObj" r:id="rId12" imgW="3106420" imgH="527050" showAsIcon="1" progId="Package">
              <p:embed/>
              <p:pic>
                <p:nvPicPr>
                  <p:cNvPr id="10" name="Objekt 9"/>
                  <p:cNvPicPr/>
                  <p:nvPr/>
                </p:nvPicPr>
                <p:blipFill>
                  <a:blip r:embed="rId11"/>
                  <a:stretch/>
                </p:blipFill>
                <p:spPr bwMode="auto">
                  <a:xfrm>
                    <a:off x="-2879725" y="752475"/>
                    <a:ext cx="3106737" cy="527050"/>
                  </a:xfrm>
                  <a:prstGeom prst="rect">
                    <a:avLst/>
                  </a:prstGeom>
                </p:spPr>
              </p:pic>
            </p:oleObj>
          </a:graphicData>
        </a:graphic>
      </p:graphicFrame>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2674938" y="0"/>
          <a:ext cx="2901950" cy="527050"/>
        </p:xfrm>
        <a:graphic>
          <a:graphicData uri="http://schemas.openxmlformats.org/presentationml/2006/ole">
            <p:oleObj name="oleObj" r:id="rId14" imgW="2900680" imgH="527050" showAsIcon="1" progId="Package">
              <p:embed/>
              <p:pic>
                <p:nvPicPr>
                  <p:cNvPr id="11" name="Objekt 10"/>
                  <p:cNvPicPr/>
                  <p:nvPr/>
                </p:nvPicPr>
                <p:blipFill>
                  <a:blip r:embed="rId13"/>
                  <a:stretch/>
                </p:blipFill>
                <p:spPr bwMode="auto">
                  <a:xfrm>
                    <a:off x="-2674938" y="0"/>
                    <a:ext cx="2901950" cy="527050"/>
                  </a:xfrm>
                  <a:prstGeom prst="rect">
                    <a:avLst/>
                  </a:prstGeom>
                </p:spPr>
              </p:pic>
            </p:oleObj>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Gliederung</a:t>
            </a:r>
            <a:endParaRPr/>
          </a:p>
        </p:txBody>
      </p:sp>
      <p:sp>
        <p:nvSpPr>
          <p:cNvPr id="3" name="Inhaltsplatzhalter 2"/>
          <p:cNvSpPr>
            <a:spLocks noGrp="1"/>
          </p:cNvSpPr>
          <p:nvPr>
            <p:ph sz="quarter" idx="10"/>
          </p:nvPr>
        </p:nvSpPr>
        <p:spPr bwMode="auto"/>
        <p:txBody>
          <a:bodyPr/>
          <a:lstStyle/>
          <a:p>
            <a:pPr marL="360363" indent="-360363">
              <a:buFont typeface="+mj-lt"/>
              <a:buAutoNum type="arabicPeriod"/>
              <a:defRPr/>
            </a:pPr>
            <a:r>
              <a:rPr lang="de-DE" b="1"/>
              <a:t>Heterogenität und Inklusion in schulischen Handlungsfeldern</a:t>
            </a:r>
            <a:endParaRPr/>
          </a:p>
          <a:p>
            <a:pPr lvl="1">
              <a:defRPr/>
            </a:pPr>
            <a:r>
              <a:rPr lang="de-DE"/>
              <a:t>Zur Entstehung des Inklusionsbegriffs</a:t>
            </a:r>
            <a:endParaRPr/>
          </a:p>
          <a:p>
            <a:pPr lvl="1">
              <a:defRPr/>
            </a:pPr>
            <a:r>
              <a:rPr lang="de-DE"/>
              <a:t>Dimensionen der Inklusion im schulischen Kontext</a:t>
            </a:r>
            <a:endParaRPr/>
          </a:p>
          <a:p>
            <a:pPr lvl="1">
              <a:defRPr/>
            </a:pPr>
            <a:r>
              <a:rPr lang="de-DE"/>
              <a:t>Formen inklusiver Bildung</a:t>
            </a:r>
            <a:endParaRPr/>
          </a:p>
          <a:p>
            <a:pPr lvl="1">
              <a:defRPr/>
            </a:pPr>
            <a:r>
              <a:rPr lang="de-DE"/>
              <a:t>Schulrechtliche und -politische Grundlagen</a:t>
            </a:r>
            <a:endParaRPr/>
          </a:p>
          <a:p>
            <a:pPr marL="360363" indent="-360363">
              <a:buFont typeface="+mj-lt"/>
              <a:buAutoNum type="arabicPeriod"/>
              <a:defRPr/>
            </a:pPr>
            <a:r>
              <a:rPr lang="de-DE" b="1"/>
              <a:t>Assistive Technologien im inklusiven Informatikunterricht</a:t>
            </a:r>
            <a:endParaRPr/>
          </a:p>
          <a:p>
            <a:pPr lvl="1">
              <a:defRPr/>
            </a:pPr>
            <a:r>
              <a:rPr lang="de-DE"/>
              <a:t>Auditives und taktil-haptisches Feedback</a:t>
            </a:r>
            <a:endParaRPr/>
          </a:p>
          <a:p>
            <a:pPr lvl="1">
              <a:defRPr/>
            </a:pPr>
            <a:r>
              <a:rPr lang="de-DE"/>
              <a:t>Physische Artefakte</a:t>
            </a:r>
            <a:endParaRPr/>
          </a:p>
          <a:p>
            <a:pPr lvl="1">
              <a:defRPr/>
            </a:pPr>
            <a:r>
              <a:rPr lang="de-DE"/>
              <a:t>Programmiersprachen zugänglich machen</a:t>
            </a:r>
            <a:endParaRPr/>
          </a:p>
        </p:txBody>
      </p:sp>
      <p:sp>
        <p:nvSpPr>
          <p:cNvPr id="4" name="Inhaltsplatzhalter 3"/>
          <p:cNvSpPr>
            <a:spLocks noGrp="1"/>
          </p:cNvSpPr>
          <p:nvPr>
            <p:ph sz="quarter" idx="11"/>
          </p:nvPr>
        </p:nvSpPr>
        <p:spPr bwMode="auto"/>
        <p:txBody>
          <a:bodyPr/>
          <a:lstStyle/>
          <a:p>
            <a:pPr marL="360363" indent="-360363" defTabSz="457200">
              <a:spcBef>
                <a:spcPts val="700"/>
              </a:spcBef>
              <a:buSzPct val="100000"/>
              <a:buAutoNum type="arabicPeriod" startAt="3"/>
              <a:defRPr sz="2000"/>
            </a:pPr>
            <a:r>
              <a:rPr lang="de-DE" b="1"/>
              <a:t>Differenzierung</a:t>
            </a:r>
            <a:endParaRPr/>
          </a:p>
          <a:p>
            <a:pPr marL="630000" lvl="1" indent="-269999" defTabSz="457200">
              <a:spcBef>
                <a:spcPts val="600"/>
              </a:spcBef>
              <a:buSzPct val="100000"/>
              <a:buFont typeface="Courier New"/>
              <a:buChar char="o"/>
              <a:defRPr/>
            </a:pPr>
            <a:r>
              <a:rPr lang="de-DE"/>
              <a:t>Differenzierungstypologie</a:t>
            </a:r>
            <a:endParaRPr/>
          </a:p>
          <a:p>
            <a:pPr marL="630000" lvl="1" indent="-269999" defTabSz="457200">
              <a:spcBef>
                <a:spcPts val="600"/>
              </a:spcBef>
              <a:buSzPct val="100000"/>
              <a:buFont typeface="Courier New"/>
              <a:buChar char="o"/>
              <a:defRPr/>
            </a:pPr>
            <a:r>
              <a:rPr lang="de-DE"/>
              <a:t>Aufgabendifferenzierung für inklusiven, zielgleichen Informatikunterricht am Beispiel</a:t>
            </a:r>
            <a:endParaRPr/>
          </a:p>
          <a:p>
            <a:pPr marL="630000" lvl="1" indent="-269999" defTabSz="457200">
              <a:spcBef>
                <a:spcPts val="600"/>
              </a:spcBef>
              <a:buSzPct val="100000"/>
              <a:buFont typeface="Courier New"/>
              <a:buChar char="o"/>
              <a:defRPr/>
            </a:pPr>
            <a:r>
              <a:rPr lang="de-DE"/>
              <a:t>Differenzierungsanalyse</a:t>
            </a:r>
            <a:endParaRPr/>
          </a:p>
          <a:p>
            <a:pPr marL="360363" indent="-360363" defTabSz="457200">
              <a:buSzPct val="100000"/>
              <a:buAutoNum type="arabicPeriod" startAt="4"/>
              <a:defRPr sz="2000"/>
            </a:pPr>
            <a:r>
              <a:rPr lang="de-DE" b="1"/>
              <a:t>Pädagogische Rahmenwerke</a:t>
            </a:r>
            <a:endParaRPr/>
          </a:p>
          <a:p>
            <a:pPr marL="630000" lvl="1" indent="-269999" defTabSz="457200">
              <a:spcBef>
                <a:spcPts val="600"/>
              </a:spcBef>
              <a:buSzPct val="100000"/>
              <a:buFont typeface="Courier New"/>
              <a:buChar char="o"/>
              <a:defRPr/>
            </a:pPr>
            <a:r>
              <a:rPr lang="de-DE"/>
              <a:t>Theorie der multiplen Intelligenzen</a:t>
            </a:r>
            <a:endParaRPr/>
          </a:p>
          <a:p>
            <a:pPr marL="630000" lvl="1" indent="-269999" defTabSz="457200">
              <a:spcBef>
                <a:spcPts val="600"/>
              </a:spcBef>
              <a:buSzPct val="100000"/>
              <a:buFont typeface="Courier New"/>
              <a:buChar char="o"/>
              <a:defRPr/>
            </a:pPr>
            <a:r>
              <a:rPr lang="de-DE"/>
              <a:t>Individualisiertes Lernen</a:t>
            </a:r>
            <a:endParaRPr/>
          </a:p>
          <a:p>
            <a:pPr marL="630000" lvl="1" indent="-269999" defTabSz="457200">
              <a:spcBef>
                <a:spcPts val="600"/>
              </a:spcBef>
              <a:buSzPct val="100000"/>
              <a:buFont typeface="Courier New"/>
              <a:buChar char="o"/>
              <a:defRPr/>
            </a:pPr>
            <a:r>
              <a:rPr lang="de-DE"/>
              <a:t>Universal Design for Learning</a:t>
            </a:r>
            <a:endParaRPr/>
          </a:p>
          <a:p>
            <a:pPr marL="630000" lvl="1" indent="-269999" defTabSz="457200">
              <a:spcBef>
                <a:spcPts val="600"/>
              </a:spcBef>
              <a:buSzPct val="100000"/>
              <a:buFont typeface="Courier New"/>
              <a:buChar char="o"/>
              <a:defRPr/>
            </a:pPr>
            <a:r>
              <a:rPr lang="de-DE"/>
              <a:t>Alternative Ansätze</a:t>
            </a:r>
            <a:endParaRPr/>
          </a:p>
        </p:txBody>
      </p:sp>
      <p:sp>
        <p:nvSpPr>
          <p:cNvPr id="5" name="Textplatzhalter 4"/>
          <p:cNvSpPr>
            <a:spLocks noGrp="1"/>
          </p:cNvSpPr>
          <p:nvPr>
            <p:ph type="body" sz="quarter" idx="13"/>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3"/>
          </p:nvPr>
        </p:nvSpPr>
        <p:spPr bwMode="auto"/>
        <p:txBody>
          <a:bodyPr/>
          <a:lstStyle/>
          <a:p>
            <a:pPr>
              <a:defRPr/>
            </a:pPr>
            <a:r>
              <a:rPr lang="de-DE"/>
              <a:t>Assistive Technologien im inklusiven Informatikunterricht</a:t>
            </a:r>
            <a:endParaRPr/>
          </a:p>
        </p:txBody>
      </p:sp>
      <p:sp>
        <p:nvSpPr>
          <p:cNvPr id="3" name="Textplatzhalter 2"/>
          <p:cNvSpPr>
            <a:spLocks noGrp="1"/>
          </p:cNvSpPr>
          <p:nvPr>
            <p:ph type="body" sz="quarter" idx="14"/>
          </p:nvPr>
        </p:nvSpPr>
        <p:spPr bwMode="auto"/>
        <p:txBody>
          <a:bodyPr/>
          <a:lstStyle/>
          <a:p>
            <a:pPr>
              <a:defRPr/>
            </a:pPr>
            <a:r>
              <a:rPr lang="de-DE"/>
              <a:t>Programmiersprachen zugänglich machen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4" name="Titel 83"/>
          <p:cNvSpPr>
            <a:spLocks noGrp="1"/>
          </p:cNvSpPr>
          <p:nvPr>
            <p:ph type="title"/>
          </p:nvPr>
        </p:nvSpPr>
        <p:spPr bwMode="auto"/>
        <p:txBody>
          <a:bodyPr/>
          <a:lstStyle/>
          <a:p>
            <a:pPr>
              <a:defRPr/>
            </a:pPr>
            <a:r>
              <a:rPr lang="de-DE"/>
              <a:t>Assistive Technologien in der Programmierung </a:t>
            </a:r>
            <a:endParaRPr/>
          </a:p>
        </p:txBody>
      </p:sp>
      <p:sp>
        <p:nvSpPr>
          <p:cNvPr id="87" name="Textplatzhalter 86"/>
          <p:cNvSpPr>
            <a:spLocks noGrp="1"/>
          </p:cNvSpPr>
          <p:nvPr>
            <p:ph type="body" sz="quarter" idx="13"/>
          </p:nvPr>
        </p:nvSpPr>
        <p:spPr bwMode="auto"/>
        <p:txBody>
          <a:bodyPr/>
          <a:lstStyle/>
          <a:p>
            <a:pPr>
              <a:defRPr/>
            </a:pPr>
            <a:endParaRPr lang="de-DE"/>
          </a:p>
        </p:txBody>
      </p:sp>
      <p:pic>
        <p:nvPicPr>
          <p:cNvPr id="25" name="Grafik 2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041038" y="953635"/>
            <a:ext cx="720000" cy="1189565"/>
          </a:xfrm>
          <a:prstGeom prst="rect">
            <a:avLst/>
          </a:prstGeom>
        </p:spPr>
      </p:pic>
      <p:pic>
        <p:nvPicPr>
          <p:cNvPr id="19" name="Grafik 18"/>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7731213" y="6025795"/>
            <a:ext cx="3240000" cy="282930"/>
          </a:xfrm>
          <a:prstGeom prst="rect">
            <a:avLst/>
          </a:prstGeom>
        </p:spPr>
      </p:pic>
      <p:pic>
        <p:nvPicPr>
          <p:cNvPr id="31" name="Grafik 30"/>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7731212" y="1478047"/>
            <a:ext cx="3240000" cy="272842"/>
          </a:xfrm>
          <a:prstGeom prst="rect">
            <a:avLst/>
          </a:prstGeom>
        </p:spPr>
      </p:pic>
      <p:pic>
        <p:nvPicPr>
          <p:cNvPr id="37" name="Grafik 36"/>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8303463" y="1789580"/>
            <a:ext cx="2095500" cy="152400"/>
          </a:xfrm>
          <a:prstGeom prst="rect">
            <a:avLst/>
          </a:prstGeom>
        </p:spPr>
      </p:pic>
      <p:pic>
        <p:nvPicPr>
          <p:cNvPr id="41" name="Grafik 40"/>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7731213" y="2025898"/>
            <a:ext cx="3240000" cy="282930"/>
          </a:xfrm>
          <a:prstGeom prst="rect">
            <a:avLst/>
          </a:prstGeom>
        </p:spPr>
      </p:pic>
      <p:pic>
        <p:nvPicPr>
          <p:cNvPr id="43" name="Grafik 42"/>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7731213" y="2344113"/>
            <a:ext cx="3240000" cy="282930"/>
          </a:xfrm>
          <a:prstGeom prst="rect">
            <a:avLst/>
          </a:prstGeom>
        </p:spPr>
      </p:pic>
      <p:pic>
        <p:nvPicPr>
          <p:cNvPr id="45" name="Grafik 44"/>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7731213" y="2662328"/>
            <a:ext cx="3240000" cy="282930"/>
          </a:xfrm>
          <a:prstGeom prst="rect">
            <a:avLst/>
          </a:prstGeom>
        </p:spPr>
      </p:pic>
      <p:pic>
        <p:nvPicPr>
          <p:cNvPr id="47" name="Grafik 46"/>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7731213" y="2980543"/>
            <a:ext cx="3240000" cy="282930"/>
          </a:xfrm>
          <a:prstGeom prst="rect">
            <a:avLst/>
          </a:prstGeom>
        </p:spPr>
      </p:pic>
      <p:pic>
        <p:nvPicPr>
          <p:cNvPr id="49" name="Grafik 48"/>
          <p:cNvPicPr>
            <a:picLocks noChangeAspect="1"/>
          </p:cNvPicPr>
          <p:nvPr/>
        </p:nvPicPr>
        <p:blipFill>
          <a:blip r:embed="rId19">
            <a:extLst>
              <a:ext uri="{96DAC541-7B7A-43D3-8B79-37D633B846F1}">
                <asvg:svgBlip xmlns:asvg="http://schemas.microsoft.com/office/drawing/2016/SVG/main" r:embed="rId20"/>
              </a:ext>
            </a:extLst>
          </a:blip>
          <a:stretch/>
        </p:blipFill>
        <p:spPr bwMode="auto">
          <a:xfrm>
            <a:off x="7731213" y="3298758"/>
            <a:ext cx="3240000" cy="282930"/>
          </a:xfrm>
          <a:prstGeom prst="rect">
            <a:avLst/>
          </a:prstGeom>
        </p:spPr>
      </p:pic>
      <p:pic>
        <p:nvPicPr>
          <p:cNvPr id="51" name="Grafik 50"/>
          <p:cNvPicPr>
            <a:picLocks noChangeAspect="1"/>
          </p:cNvPicPr>
          <p:nvPr/>
        </p:nvPicPr>
        <p:blipFill>
          <a:blip r:embed="rId21">
            <a:extLst>
              <a:ext uri="{96DAC541-7B7A-43D3-8B79-37D633B846F1}">
                <asvg:svgBlip xmlns:asvg="http://schemas.microsoft.com/office/drawing/2016/SVG/main" r:embed="rId22"/>
              </a:ext>
            </a:extLst>
          </a:blip>
          <a:stretch/>
        </p:blipFill>
        <p:spPr bwMode="auto">
          <a:xfrm>
            <a:off x="7731213" y="3616973"/>
            <a:ext cx="3240000" cy="282930"/>
          </a:xfrm>
          <a:prstGeom prst="rect">
            <a:avLst/>
          </a:prstGeom>
        </p:spPr>
      </p:pic>
      <p:pic>
        <p:nvPicPr>
          <p:cNvPr id="53" name="Grafik 52"/>
          <p:cNvPicPr>
            <a:picLocks noChangeAspect="1"/>
          </p:cNvPicPr>
          <p:nvPr/>
        </p:nvPicPr>
        <p:blipFill>
          <a:blip r:embed="rId23">
            <a:extLst>
              <a:ext uri="{96DAC541-7B7A-43D3-8B79-37D633B846F1}">
                <asvg:svgBlip xmlns:asvg="http://schemas.microsoft.com/office/drawing/2016/SVG/main" r:embed="rId24"/>
              </a:ext>
            </a:extLst>
          </a:blip>
          <a:stretch/>
        </p:blipFill>
        <p:spPr bwMode="auto">
          <a:xfrm>
            <a:off x="7731213" y="3935188"/>
            <a:ext cx="3240000" cy="282930"/>
          </a:xfrm>
          <a:prstGeom prst="rect">
            <a:avLst/>
          </a:prstGeom>
        </p:spPr>
      </p:pic>
      <p:pic>
        <p:nvPicPr>
          <p:cNvPr id="55" name="Grafik 54"/>
          <p:cNvPicPr>
            <a:picLocks noChangeAspect="1"/>
          </p:cNvPicPr>
          <p:nvPr/>
        </p:nvPicPr>
        <p:blipFill>
          <a:blip r:embed="rId25">
            <a:extLst>
              <a:ext uri="{96DAC541-7B7A-43D3-8B79-37D633B846F1}">
                <asvg:svgBlip xmlns:asvg="http://schemas.microsoft.com/office/drawing/2016/SVG/main" r:embed="rId26"/>
              </a:ext>
            </a:extLst>
          </a:blip>
          <a:stretch/>
        </p:blipFill>
        <p:spPr bwMode="auto">
          <a:xfrm>
            <a:off x="7731213" y="4253403"/>
            <a:ext cx="3240000" cy="282929"/>
          </a:xfrm>
          <a:prstGeom prst="rect">
            <a:avLst/>
          </a:prstGeom>
        </p:spPr>
      </p:pic>
      <p:pic>
        <p:nvPicPr>
          <p:cNvPr id="67" name="Grafik 66"/>
          <p:cNvPicPr>
            <a:picLocks noChangeAspect="1"/>
          </p:cNvPicPr>
          <p:nvPr/>
        </p:nvPicPr>
        <p:blipFill>
          <a:blip r:embed="rId27">
            <a:extLst>
              <a:ext uri="{96DAC541-7B7A-43D3-8B79-37D633B846F1}">
                <asvg:svgBlip xmlns:asvg="http://schemas.microsoft.com/office/drawing/2016/SVG/main" r:embed="rId28"/>
              </a:ext>
            </a:extLst>
          </a:blip>
          <a:stretch/>
        </p:blipFill>
        <p:spPr bwMode="auto">
          <a:xfrm>
            <a:off x="7731213" y="4571617"/>
            <a:ext cx="3240000" cy="146027"/>
          </a:xfrm>
          <a:prstGeom prst="rect">
            <a:avLst/>
          </a:prstGeom>
        </p:spPr>
      </p:pic>
      <p:pic>
        <p:nvPicPr>
          <p:cNvPr id="77" name="Grafik 76"/>
          <p:cNvPicPr>
            <a:picLocks noChangeAspect="1"/>
          </p:cNvPicPr>
          <p:nvPr/>
        </p:nvPicPr>
        <p:blipFill>
          <a:blip r:embed="rId29">
            <a:extLst>
              <a:ext uri="{96DAC541-7B7A-43D3-8B79-37D633B846F1}">
                <asvg:svgBlip xmlns:asvg="http://schemas.microsoft.com/office/drawing/2016/SVG/main" r:embed="rId30"/>
              </a:ext>
            </a:extLst>
          </a:blip>
          <a:stretch/>
        </p:blipFill>
        <p:spPr bwMode="auto">
          <a:xfrm>
            <a:off x="7731213" y="4752930"/>
            <a:ext cx="3240000" cy="282930"/>
          </a:xfrm>
          <a:prstGeom prst="rect">
            <a:avLst/>
          </a:prstGeom>
        </p:spPr>
      </p:pic>
      <p:pic>
        <p:nvPicPr>
          <p:cNvPr id="79" name="Grafik 78"/>
          <p:cNvPicPr>
            <a:picLocks noChangeAspect="1"/>
          </p:cNvPicPr>
          <p:nvPr/>
        </p:nvPicPr>
        <p:blipFill>
          <a:blip r:embed="rId31">
            <a:extLst>
              <a:ext uri="{96DAC541-7B7A-43D3-8B79-37D633B846F1}">
                <asvg:svgBlip xmlns:asvg="http://schemas.microsoft.com/office/drawing/2016/SVG/main" r:embed="rId32"/>
              </a:ext>
            </a:extLst>
          </a:blip>
          <a:stretch/>
        </p:blipFill>
        <p:spPr bwMode="auto">
          <a:xfrm>
            <a:off x="7731213" y="5071145"/>
            <a:ext cx="3240000" cy="282930"/>
          </a:xfrm>
          <a:prstGeom prst="rect">
            <a:avLst/>
          </a:prstGeom>
        </p:spPr>
      </p:pic>
      <p:pic>
        <p:nvPicPr>
          <p:cNvPr id="81" name="Grafik 80"/>
          <p:cNvPicPr>
            <a:picLocks noChangeAspect="1"/>
          </p:cNvPicPr>
          <p:nvPr/>
        </p:nvPicPr>
        <p:blipFill>
          <a:blip r:embed="rId33">
            <a:extLst>
              <a:ext uri="{96DAC541-7B7A-43D3-8B79-37D633B846F1}">
                <asvg:svgBlip xmlns:asvg="http://schemas.microsoft.com/office/drawing/2016/SVG/main" r:embed="rId34"/>
              </a:ext>
            </a:extLst>
          </a:blip>
          <a:stretch/>
        </p:blipFill>
        <p:spPr bwMode="auto">
          <a:xfrm>
            <a:off x="7731213" y="5389360"/>
            <a:ext cx="3240000" cy="282930"/>
          </a:xfrm>
          <a:prstGeom prst="rect">
            <a:avLst/>
          </a:prstGeom>
        </p:spPr>
      </p:pic>
      <p:pic>
        <p:nvPicPr>
          <p:cNvPr id="83" name="Grafik 82"/>
          <p:cNvPicPr>
            <a:picLocks noChangeAspect="1"/>
          </p:cNvPicPr>
          <p:nvPr/>
        </p:nvPicPr>
        <p:blipFill>
          <a:blip r:embed="rId35">
            <a:extLst>
              <a:ext uri="{96DAC541-7B7A-43D3-8B79-37D633B846F1}">
                <asvg:svgBlip xmlns:asvg="http://schemas.microsoft.com/office/drawing/2016/SVG/main" r:embed="rId36"/>
              </a:ext>
            </a:extLst>
          </a:blip>
          <a:stretch/>
        </p:blipFill>
        <p:spPr bwMode="auto">
          <a:xfrm>
            <a:off x="7731213" y="5707575"/>
            <a:ext cx="3240000" cy="282930"/>
          </a:xfrm>
          <a:prstGeom prst="rect">
            <a:avLst/>
          </a:prstGeom>
        </p:spPr>
      </p:pic>
      <p:pic>
        <p:nvPicPr>
          <p:cNvPr id="27" name="Grafik 26"/>
          <p:cNvPicPr>
            <a:picLocks noChangeAspect="1"/>
          </p:cNvPicPr>
          <p:nvPr/>
        </p:nvPicPr>
        <p:blipFill>
          <a:blip r:embed="rId37">
            <a:extLst>
              <a:ext uri="{96DAC541-7B7A-43D3-8B79-37D633B846F1}">
                <asvg:svgBlip xmlns:asvg="http://schemas.microsoft.com/office/drawing/2016/SVG/main" r:embed="rId38"/>
              </a:ext>
            </a:extLst>
          </a:blip>
          <a:stretch/>
        </p:blipFill>
        <p:spPr bwMode="auto">
          <a:xfrm>
            <a:off x="344479" y="1478047"/>
            <a:ext cx="3240000" cy="272842"/>
          </a:xfrm>
          <a:prstGeom prst="rect">
            <a:avLst/>
          </a:prstGeom>
        </p:spPr>
      </p:pic>
      <p:pic>
        <p:nvPicPr>
          <p:cNvPr id="33" name="Grafik 32"/>
          <p:cNvPicPr>
            <a:picLocks noChangeAspect="1"/>
          </p:cNvPicPr>
          <p:nvPr/>
        </p:nvPicPr>
        <p:blipFill>
          <a:blip r:embed="rId39">
            <a:extLst>
              <a:ext uri="{96DAC541-7B7A-43D3-8B79-37D633B846F1}">
                <asvg:svgBlip xmlns:asvg="http://schemas.microsoft.com/office/drawing/2016/SVG/main" r:embed="rId40"/>
              </a:ext>
            </a:extLst>
          </a:blip>
          <a:stretch/>
        </p:blipFill>
        <p:spPr bwMode="auto">
          <a:xfrm>
            <a:off x="1002454" y="1789580"/>
            <a:ext cx="1924050" cy="152400"/>
          </a:xfrm>
          <a:prstGeom prst="rect">
            <a:avLst/>
          </a:prstGeom>
        </p:spPr>
      </p:pic>
      <p:pic>
        <p:nvPicPr>
          <p:cNvPr id="90" name="Grafik 89"/>
          <p:cNvPicPr>
            <a:picLocks noChangeAspect="1"/>
          </p:cNvPicPr>
          <p:nvPr/>
        </p:nvPicPr>
        <p:blipFill>
          <a:blip r:embed="rId41">
            <a:extLst>
              <a:ext uri="{96DAC541-7B7A-43D3-8B79-37D633B846F1}">
                <asvg:svgBlip xmlns:asvg="http://schemas.microsoft.com/office/drawing/2016/SVG/main" r:embed="rId42"/>
              </a:ext>
            </a:extLst>
          </a:blip>
          <a:stretch/>
        </p:blipFill>
        <p:spPr bwMode="auto">
          <a:xfrm>
            <a:off x="344479" y="2025898"/>
            <a:ext cx="3240000" cy="146027"/>
          </a:xfrm>
          <a:prstGeom prst="rect">
            <a:avLst/>
          </a:prstGeom>
        </p:spPr>
      </p:pic>
      <p:pic>
        <p:nvPicPr>
          <p:cNvPr id="92" name="Grafik 91"/>
          <p:cNvPicPr>
            <a:picLocks noChangeAspect="1"/>
          </p:cNvPicPr>
          <p:nvPr/>
        </p:nvPicPr>
        <p:blipFill>
          <a:blip r:embed="rId43">
            <a:extLst>
              <a:ext uri="{96DAC541-7B7A-43D3-8B79-37D633B846F1}">
                <asvg:svgBlip xmlns:asvg="http://schemas.microsoft.com/office/drawing/2016/SVG/main" r:embed="rId44"/>
              </a:ext>
            </a:extLst>
          </a:blip>
          <a:stretch/>
        </p:blipFill>
        <p:spPr bwMode="auto">
          <a:xfrm>
            <a:off x="344479" y="5714052"/>
            <a:ext cx="3240000" cy="282930"/>
          </a:xfrm>
          <a:prstGeom prst="rect">
            <a:avLst/>
          </a:prstGeom>
        </p:spPr>
      </p:pic>
      <p:pic>
        <p:nvPicPr>
          <p:cNvPr id="94" name="Grafik 93"/>
          <p:cNvPicPr>
            <a:picLocks noChangeAspect="1"/>
          </p:cNvPicPr>
          <p:nvPr/>
        </p:nvPicPr>
        <p:blipFill>
          <a:blip r:embed="rId45">
            <a:extLst>
              <a:ext uri="{96DAC541-7B7A-43D3-8B79-37D633B846F1}">
                <asvg:svgBlip xmlns:asvg="http://schemas.microsoft.com/office/drawing/2016/SVG/main" r:embed="rId46"/>
              </a:ext>
            </a:extLst>
          </a:blip>
          <a:stretch/>
        </p:blipFill>
        <p:spPr bwMode="auto">
          <a:xfrm>
            <a:off x="344479" y="5372379"/>
            <a:ext cx="3240000" cy="282930"/>
          </a:xfrm>
          <a:prstGeom prst="rect">
            <a:avLst/>
          </a:prstGeom>
        </p:spPr>
      </p:pic>
      <p:pic>
        <p:nvPicPr>
          <p:cNvPr id="96" name="Grafik 95"/>
          <p:cNvPicPr>
            <a:picLocks noChangeAspect="1"/>
          </p:cNvPicPr>
          <p:nvPr/>
        </p:nvPicPr>
        <p:blipFill>
          <a:blip r:embed="rId47">
            <a:extLst>
              <a:ext uri="{96DAC541-7B7A-43D3-8B79-37D633B846F1}">
                <asvg:svgBlip xmlns:asvg="http://schemas.microsoft.com/office/drawing/2016/SVG/main" r:embed="rId48"/>
              </a:ext>
            </a:extLst>
          </a:blip>
          <a:stretch/>
        </p:blipFill>
        <p:spPr bwMode="auto">
          <a:xfrm>
            <a:off x="344479" y="5030710"/>
            <a:ext cx="3240000" cy="282930"/>
          </a:xfrm>
          <a:prstGeom prst="rect">
            <a:avLst/>
          </a:prstGeom>
        </p:spPr>
      </p:pic>
      <p:pic>
        <p:nvPicPr>
          <p:cNvPr id="98" name="Grafik 97"/>
          <p:cNvPicPr>
            <a:picLocks noChangeAspect="1"/>
          </p:cNvPicPr>
          <p:nvPr/>
        </p:nvPicPr>
        <p:blipFill>
          <a:blip r:embed="rId49">
            <a:extLst>
              <a:ext uri="{96DAC541-7B7A-43D3-8B79-37D633B846F1}">
                <asvg:svgBlip xmlns:asvg="http://schemas.microsoft.com/office/drawing/2016/SVG/main" r:embed="rId50"/>
              </a:ext>
            </a:extLst>
          </a:blip>
          <a:stretch/>
        </p:blipFill>
        <p:spPr bwMode="auto">
          <a:xfrm>
            <a:off x="344479" y="4689041"/>
            <a:ext cx="3240000" cy="282930"/>
          </a:xfrm>
          <a:prstGeom prst="rect">
            <a:avLst/>
          </a:prstGeom>
        </p:spPr>
      </p:pic>
      <p:pic>
        <p:nvPicPr>
          <p:cNvPr id="100" name="Grafik 99"/>
          <p:cNvPicPr>
            <a:picLocks noChangeAspect="1"/>
          </p:cNvPicPr>
          <p:nvPr/>
        </p:nvPicPr>
        <p:blipFill>
          <a:blip r:embed="rId51">
            <a:extLst>
              <a:ext uri="{96DAC541-7B7A-43D3-8B79-37D633B846F1}">
                <asvg:svgBlip xmlns:asvg="http://schemas.microsoft.com/office/drawing/2016/SVG/main" r:embed="rId52"/>
              </a:ext>
            </a:extLst>
          </a:blip>
          <a:stretch/>
        </p:blipFill>
        <p:spPr bwMode="auto">
          <a:xfrm>
            <a:off x="344479" y="4347372"/>
            <a:ext cx="3240000" cy="282930"/>
          </a:xfrm>
          <a:prstGeom prst="rect">
            <a:avLst/>
          </a:prstGeom>
        </p:spPr>
      </p:pic>
      <p:pic>
        <p:nvPicPr>
          <p:cNvPr id="102" name="Grafik 101"/>
          <p:cNvPicPr>
            <a:picLocks noChangeAspect="1"/>
          </p:cNvPicPr>
          <p:nvPr/>
        </p:nvPicPr>
        <p:blipFill>
          <a:blip r:embed="rId53">
            <a:extLst>
              <a:ext uri="{96DAC541-7B7A-43D3-8B79-37D633B846F1}">
                <asvg:svgBlip xmlns:asvg="http://schemas.microsoft.com/office/drawing/2016/SVG/main" r:embed="rId54"/>
              </a:ext>
            </a:extLst>
          </a:blip>
          <a:stretch/>
        </p:blipFill>
        <p:spPr bwMode="auto">
          <a:xfrm>
            <a:off x="344479" y="4142605"/>
            <a:ext cx="3240000" cy="146027"/>
          </a:xfrm>
          <a:prstGeom prst="rect">
            <a:avLst/>
          </a:prstGeom>
        </p:spPr>
      </p:pic>
      <p:pic>
        <p:nvPicPr>
          <p:cNvPr id="104" name="Grafik 103"/>
          <p:cNvPicPr>
            <a:picLocks noChangeAspect="1"/>
          </p:cNvPicPr>
          <p:nvPr/>
        </p:nvPicPr>
        <p:blipFill>
          <a:blip r:embed="rId55">
            <a:extLst>
              <a:ext uri="{96DAC541-7B7A-43D3-8B79-37D633B846F1}">
                <asvg:svgBlip xmlns:asvg="http://schemas.microsoft.com/office/drawing/2016/SVG/main" r:embed="rId56"/>
              </a:ext>
            </a:extLst>
          </a:blip>
          <a:stretch/>
        </p:blipFill>
        <p:spPr bwMode="auto">
          <a:xfrm>
            <a:off x="344479" y="3800936"/>
            <a:ext cx="3240000" cy="282930"/>
          </a:xfrm>
          <a:prstGeom prst="rect">
            <a:avLst/>
          </a:prstGeom>
        </p:spPr>
      </p:pic>
      <p:pic>
        <p:nvPicPr>
          <p:cNvPr id="106" name="Grafik 105"/>
          <p:cNvPicPr>
            <a:picLocks noChangeAspect="1"/>
          </p:cNvPicPr>
          <p:nvPr/>
        </p:nvPicPr>
        <p:blipFill>
          <a:blip r:embed="rId57">
            <a:extLst>
              <a:ext uri="{96DAC541-7B7A-43D3-8B79-37D633B846F1}">
                <asvg:svgBlip xmlns:asvg="http://schemas.microsoft.com/office/drawing/2016/SVG/main" r:embed="rId58"/>
              </a:ext>
            </a:extLst>
          </a:blip>
          <a:stretch/>
        </p:blipFill>
        <p:spPr bwMode="auto">
          <a:xfrm>
            <a:off x="344479" y="3596169"/>
            <a:ext cx="3240000" cy="146027"/>
          </a:xfrm>
          <a:prstGeom prst="rect">
            <a:avLst/>
          </a:prstGeom>
        </p:spPr>
      </p:pic>
      <p:pic>
        <p:nvPicPr>
          <p:cNvPr id="108" name="Grafik 107"/>
          <p:cNvPicPr>
            <a:picLocks noChangeAspect="1"/>
          </p:cNvPicPr>
          <p:nvPr/>
        </p:nvPicPr>
        <p:blipFill>
          <a:blip r:embed="rId59">
            <a:extLst>
              <a:ext uri="{96DAC541-7B7A-43D3-8B79-37D633B846F1}">
                <asvg:svgBlip xmlns:asvg="http://schemas.microsoft.com/office/drawing/2016/SVG/main" r:embed="rId60"/>
              </a:ext>
            </a:extLst>
          </a:blip>
          <a:stretch/>
        </p:blipFill>
        <p:spPr bwMode="auto">
          <a:xfrm>
            <a:off x="344479" y="3391402"/>
            <a:ext cx="3240000" cy="146027"/>
          </a:xfrm>
          <a:prstGeom prst="rect">
            <a:avLst/>
          </a:prstGeom>
        </p:spPr>
      </p:pic>
      <p:pic>
        <p:nvPicPr>
          <p:cNvPr id="110" name="Grafik 109"/>
          <p:cNvPicPr>
            <a:picLocks noChangeAspect="1"/>
          </p:cNvPicPr>
          <p:nvPr/>
        </p:nvPicPr>
        <p:blipFill>
          <a:blip r:embed="rId61">
            <a:extLst>
              <a:ext uri="{96DAC541-7B7A-43D3-8B79-37D633B846F1}">
                <asvg:svgBlip xmlns:asvg="http://schemas.microsoft.com/office/drawing/2016/SVG/main" r:embed="rId62"/>
              </a:ext>
            </a:extLst>
          </a:blip>
          <a:stretch/>
        </p:blipFill>
        <p:spPr bwMode="auto">
          <a:xfrm>
            <a:off x="344479" y="3186634"/>
            <a:ext cx="3240000" cy="146027"/>
          </a:xfrm>
          <a:prstGeom prst="rect">
            <a:avLst/>
          </a:prstGeom>
        </p:spPr>
      </p:pic>
      <p:pic>
        <p:nvPicPr>
          <p:cNvPr id="112" name="Grafik 111"/>
          <p:cNvPicPr>
            <a:picLocks noChangeAspect="1"/>
          </p:cNvPicPr>
          <p:nvPr/>
        </p:nvPicPr>
        <p:blipFill>
          <a:blip r:embed="rId63">
            <a:extLst>
              <a:ext uri="{96DAC541-7B7A-43D3-8B79-37D633B846F1}">
                <asvg:svgBlip xmlns:asvg="http://schemas.microsoft.com/office/drawing/2016/SVG/main" r:embed="rId64"/>
              </a:ext>
            </a:extLst>
          </a:blip>
          <a:stretch/>
        </p:blipFill>
        <p:spPr bwMode="auto">
          <a:xfrm>
            <a:off x="344479" y="2844966"/>
            <a:ext cx="3240000" cy="282930"/>
          </a:xfrm>
          <a:prstGeom prst="rect">
            <a:avLst/>
          </a:prstGeom>
        </p:spPr>
      </p:pic>
      <p:pic>
        <p:nvPicPr>
          <p:cNvPr id="114" name="Grafik 113"/>
          <p:cNvPicPr>
            <a:picLocks noChangeAspect="1"/>
          </p:cNvPicPr>
          <p:nvPr/>
        </p:nvPicPr>
        <p:blipFill>
          <a:blip r:embed="rId65">
            <a:extLst>
              <a:ext uri="{96DAC541-7B7A-43D3-8B79-37D633B846F1}">
                <asvg:svgBlip xmlns:asvg="http://schemas.microsoft.com/office/drawing/2016/SVG/main" r:embed="rId66"/>
              </a:ext>
            </a:extLst>
          </a:blip>
          <a:stretch/>
        </p:blipFill>
        <p:spPr bwMode="auto">
          <a:xfrm>
            <a:off x="344479" y="2640199"/>
            <a:ext cx="3240000" cy="146027"/>
          </a:xfrm>
          <a:prstGeom prst="rect">
            <a:avLst/>
          </a:prstGeom>
        </p:spPr>
      </p:pic>
      <p:pic>
        <p:nvPicPr>
          <p:cNvPr id="116" name="Grafik 115"/>
          <p:cNvPicPr>
            <a:picLocks noChangeAspect="1"/>
          </p:cNvPicPr>
          <p:nvPr/>
        </p:nvPicPr>
        <p:blipFill>
          <a:blip r:embed="rId67">
            <a:extLst>
              <a:ext uri="{96DAC541-7B7A-43D3-8B79-37D633B846F1}">
                <asvg:svgBlip xmlns:asvg="http://schemas.microsoft.com/office/drawing/2016/SVG/main" r:embed="rId68"/>
              </a:ext>
            </a:extLst>
          </a:blip>
          <a:stretch/>
        </p:blipFill>
        <p:spPr bwMode="auto">
          <a:xfrm>
            <a:off x="344479" y="2435432"/>
            <a:ext cx="3240000" cy="146027"/>
          </a:xfrm>
          <a:prstGeom prst="rect">
            <a:avLst/>
          </a:prstGeom>
        </p:spPr>
      </p:pic>
      <p:pic>
        <p:nvPicPr>
          <p:cNvPr id="118" name="Grafik 117"/>
          <p:cNvPicPr>
            <a:picLocks noChangeAspect="1"/>
          </p:cNvPicPr>
          <p:nvPr/>
        </p:nvPicPr>
        <p:blipFill>
          <a:blip r:embed="rId69">
            <a:extLst>
              <a:ext uri="{96DAC541-7B7A-43D3-8B79-37D633B846F1}">
                <asvg:svgBlip xmlns:asvg="http://schemas.microsoft.com/office/drawing/2016/SVG/main" r:embed="rId70"/>
              </a:ext>
            </a:extLst>
          </a:blip>
          <a:stretch/>
        </p:blipFill>
        <p:spPr bwMode="auto">
          <a:xfrm>
            <a:off x="344479" y="2230665"/>
            <a:ext cx="3240000" cy="146027"/>
          </a:xfrm>
          <a:prstGeom prst="rect">
            <a:avLst/>
          </a:prstGeom>
        </p:spPr>
      </p:pic>
      <p:pic>
        <p:nvPicPr>
          <p:cNvPr id="29" name="Grafik 28"/>
          <p:cNvPicPr>
            <a:picLocks noChangeAspect="1"/>
          </p:cNvPicPr>
          <p:nvPr/>
        </p:nvPicPr>
        <p:blipFill>
          <a:blip r:embed="rId71">
            <a:extLst>
              <a:ext uri="{96DAC541-7B7A-43D3-8B79-37D633B846F1}">
                <asvg:svgBlip xmlns:asvg="http://schemas.microsoft.com/office/drawing/2016/SVG/main" r:embed="rId72"/>
              </a:ext>
            </a:extLst>
          </a:blip>
          <a:stretch/>
        </p:blipFill>
        <p:spPr bwMode="auto">
          <a:xfrm>
            <a:off x="4037849" y="1478047"/>
            <a:ext cx="3240000" cy="272842"/>
          </a:xfrm>
          <a:prstGeom prst="rect">
            <a:avLst/>
          </a:prstGeom>
        </p:spPr>
      </p:pic>
      <p:pic>
        <p:nvPicPr>
          <p:cNvPr id="35" name="Grafik 34"/>
          <p:cNvPicPr>
            <a:picLocks noChangeAspect="1"/>
          </p:cNvPicPr>
          <p:nvPr/>
        </p:nvPicPr>
        <p:blipFill>
          <a:blip r:embed="rId73">
            <a:extLst>
              <a:ext uri="{96DAC541-7B7A-43D3-8B79-37D633B846F1}">
                <asvg:svgBlip xmlns:asvg="http://schemas.microsoft.com/office/drawing/2016/SVG/main" r:embed="rId74"/>
              </a:ext>
            </a:extLst>
          </a:blip>
          <a:stretch/>
        </p:blipFill>
        <p:spPr bwMode="auto">
          <a:xfrm>
            <a:off x="4571996" y="1789580"/>
            <a:ext cx="2171700" cy="152400"/>
          </a:xfrm>
          <a:prstGeom prst="rect">
            <a:avLst/>
          </a:prstGeom>
        </p:spPr>
      </p:pic>
      <p:pic>
        <p:nvPicPr>
          <p:cNvPr id="136" name="Grafik 2" descr="Grafik 2"/>
          <p:cNvPicPr>
            <a:picLocks noChangeAspect="1"/>
          </p:cNvPicPr>
          <p:nvPr/>
        </p:nvPicPr>
        <p:blipFill>
          <a:blip r:embed="rId75"/>
          <a:stretch/>
        </p:blipFill>
        <p:spPr bwMode="auto">
          <a:xfrm>
            <a:off x="4821280" y="6038849"/>
            <a:ext cx="1962151" cy="666751"/>
          </a:xfrm>
          <a:prstGeom prst="rect">
            <a:avLst/>
          </a:prstGeom>
          <a:ln w="12700">
            <a:miter lim="400000"/>
          </a:ln>
        </p:spPr>
      </p:pic>
      <p:pic>
        <p:nvPicPr>
          <p:cNvPr id="139" name="Grafik 138"/>
          <p:cNvPicPr>
            <a:picLocks noChangeAspect="1"/>
          </p:cNvPicPr>
          <p:nvPr/>
        </p:nvPicPr>
        <p:blipFill>
          <a:blip r:embed="rId76">
            <a:extLst>
              <a:ext uri="{96DAC541-7B7A-43D3-8B79-37D633B846F1}">
                <asvg:svgBlip xmlns:asvg="http://schemas.microsoft.com/office/drawing/2016/SVG/main" r:embed="rId77"/>
              </a:ext>
            </a:extLst>
          </a:blip>
          <a:stretch/>
        </p:blipFill>
        <p:spPr bwMode="auto">
          <a:xfrm>
            <a:off x="4032367" y="2020749"/>
            <a:ext cx="3240000" cy="282930"/>
          </a:xfrm>
          <a:prstGeom prst="rect">
            <a:avLst/>
          </a:prstGeom>
        </p:spPr>
      </p:pic>
      <p:pic>
        <p:nvPicPr>
          <p:cNvPr id="140" name="Grafik 139"/>
          <p:cNvPicPr>
            <a:picLocks noChangeAspect="1"/>
          </p:cNvPicPr>
          <p:nvPr/>
        </p:nvPicPr>
        <p:blipFill>
          <a:blip r:embed="rId78">
            <a:extLst>
              <a:ext uri="{96DAC541-7B7A-43D3-8B79-37D633B846F1}">
                <asvg:svgBlip xmlns:asvg="http://schemas.microsoft.com/office/drawing/2016/SVG/main" r:embed="rId79"/>
              </a:ext>
            </a:extLst>
          </a:blip>
          <a:stretch/>
        </p:blipFill>
        <p:spPr bwMode="auto">
          <a:xfrm>
            <a:off x="4032367" y="2373832"/>
            <a:ext cx="3240000" cy="146027"/>
          </a:xfrm>
          <a:prstGeom prst="rect">
            <a:avLst/>
          </a:prstGeom>
        </p:spPr>
      </p:pic>
      <p:pic>
        <p:nvPicPr>
          <p:cNvPr id="141" name="Grafik 140"/>
          <p:cNvPicPr>
            <a:picLocks noChangeAspect="1"/>
          </p:cNvPicPr>
          <p:nvPr/>
        </p:nvPicPr>
        <p:blipFill>
          <a:blip r:embed="rId80">
            <a:extLst>
              <a:ext uri="{96DAC541-7B7A-43D3-8B79-37D633B846F1}">
                <asvg:svgBlip xmlns:asvg="http://schemas.microsoft.com/office/drawing/2016/SVG/main" r:embed="rId81"/>
              </a:ext>
            </a:extLst>
          </a:blip>
          <a:stretch/>
        </p:blipFill>
        <p:spPr bwMode="auto">
          <a:xfrm>
            <a:off x="4032367" y="3314431"/>
            <a:ext cx="3240000" cy="146027"/>
          </a:xfrm>
          <a:prstGeom prst="rect">
            <a:avLst/>
          </a:prstGeom>
        </p:spPr>
      </p:pic>
      <p:pic>
        <p:nvPicPr>
          <p:cNvPr id="142" name="Grafik 141"/>
          <p:cNvPicPr>
            <a:picLocks noChangeAspect="1"/>
          </p:cNvPicPr>
          <p:nvPr/>
        </p:nvPicPr>
        <p:blipFill>
          <a:blip r:embed="rId82">
            <a:extLst>
              <a:ext uri="{96DAC541-7B7A-43D3-8B79-37D633B846F1}">
                <asvg:svgBlip xmlns:asvg="http://schemas.microsoft.com/office/drawing/2016/SVG/main" r:embed="rId83"/>
              </a:ext>
            </a:extLst>
          </a:blip>
          <a:stretch/>
        </p:blipFill>
        <p:spPr bwMode="auto">
          <a:xfrm>
            <a:off x="4032367" y="3530613"/>
            <a:ext cx="3240000" cy="146027"/>
          </a:xfrm>
          <a:prstGeom prst="rect">
            <a:avLst/>
          </a:prstGeom>
        </p:spPr>
      </p:pic>
      <p:pic>
        <p:nvPicPr>
          <p:cNvPr id="143" name="Grafik 142"/>
          <p:cNvPicPr>
            <a:picLocks noChangeAspect="1"/>
          </p:cNvPicPr>
          <p:nvPr/>
        </p:nvPicPr>
        <p:blipFill>
          <a:blip r:embed="rId84">
            <a:extLst>
              <a:ext uri="{96DAC541-7B7A-43D3-8B79-37D633B846F1}">
                <asvg:svgBlip xmlns:asvg="http://schemas.microsoft.com/office/drawing/2016/SVG/main" r:embed="rId85"/>
              </a:ext>
            </a:extLst>
          </a:blip>
          <a:stretch/>
        </p:blipFill>
        <p:spPr bwMode="auto">
          <a:xfrm>
            <a:off x="4032367" y="2590013"/>
            <a:ext cx="3240000" cy="292055"/>
          </a:xfrm>
          <a:prstGeom prst="rect">
            <a:avLst/>
          </a:prstGeom>
        </p:spPr>
      </p:pic>
      <p:pic>
        <p:nvPicPr>
          <p:cNvPr id="144" name="Grafik 143"/>
          <p:cNvPicPr>
            <a:picLocks noChangeAspect="1"/>
          </p:cNvPicPr>
          <p:nvPr/>
        </p:nvPicPr>
        <p:blipFill>
          <a:blip r:embed="rId86">
            <a:extLst>
              <a:ext uri="{96DAC541-7B7A-43D3-8B79-37D633B846F1}">
                <asvg:svgBlip xmlns:asvg="http://schemas.microsoft.com/office/drawing/2016/SVG/main" r:embed="rId87"/>
              </a:ext>
            </a:extLst>
          </a:blip>
          <a:stretch/>
        </p:blipFill>
        <p:spPr bwMode="auto">
          <a:xfrm>
            <a:off x="4032367" y="2952222"/>
            <a:ext cx="3240000" cy="29205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Zugänglichkeitsbarrieren in der Programmierung</a:t>
            </a:r>
            <a:endParaRPr/>
          </a:p>
        </p:txBody>
      </p:sp>
      <p:pic>
        <p:nvPicPr>
          <p:cNvPr id="15" name="Inhaltsplatzhalter 14"/>
          <p:cNvPicPr>
            <a:picLocks noChangeAspect="1" noGrp="1"/>
          </p:cNvPicPr>
          <p:nvPr>
            <p:ph sz="quarter" idx="11"/>
          </p:nvPr>
        </p:nvPicPr>
        <p:blipFill>
          <a:blip r:embed="rId3">
            <a:extLst>
              <a:ext uri="{96DAC541-7B7A-43D3-8B79-37D633B846F1}">
                <asvg:svgBlip xmlns:asvg="http://schemas.microsoft.com/office/drawing/2016/SVG/main" r:embed="rId4"/>
              </a:ext>
            </a:extLst>
          </a:blip>
          <a:stretch/>
        </p:blipFill>
        <p:spPr bwMode="auto">
          <a:xfrm>
            <a:off x="6203950" y="2157061"/>
            <a:ext cx="5761038" cy="3193165"/>
          </a:xfrm>
        </p:spPr>
      </p:pic>
      <p:sp>
        <p:nvSpPr>
          <p:cNvPr id="5" name="Textplatzhalter 4"/>
          <p:cNvSpPr>
            <a:spLocks noGrp="1"/>
          </p:cNvSpPr>
          <p:nvPr>
            <p:ph type="body" sz="quarter" idx="13"/>
          </p:nvPr>
        </p:nvSpPr>
        <p:spPr bwMode="auto"/>
        <p:txBody>
          <a:bodyPr/>
          <a:lstStyle/>
          <a:p>
            <a:pPr>
              <a:defRPr/>
            </a:pPr>
            <a:r>
              <a:rPr lang="de-DE"/>
              <a:t>Quelle:</a:t>
            </a:r>
            <a:br>
              <a:rPr lang="de-DE"/>
            </a:br>
            <a:r>
              <a:rPr lang="de-DE"/>
              <a:t>Mountapmbeme</a:t>
            </a:r>
            <a:r>
              <a:rPr lang="de-DE"/>
              <a:t> et al. 2022</a:t>
            </a:r>
            <a:endParaRPr/>
          </a:p>
        </p:txBody>
      </p:sp>
      <p:sp>
        <p:nvSpPr>
          <p:cNvPr id="8" name="Textplatzhalter 5"/>
          <p:cNvSpPr>
            <a:spLocks noGrp="1"/>
          </p:cNvSpPr>
          <p:nvPr>
            <p:ph sz="quarter" idx="10"/>
          </p:nvPr>
        </p:nvSpPr>
        <p:spPr bwMode="auto">
          <a:xfrm>
            <a:off x="227013" y="1233488"/>
            <a:ext cx="5761037" cy="5181062"/>
          </a:xfrm>
          <a:prstGeom prst="rect">
            <a:avLst/>
          </a:prstGeom>
        </p:spPr>
        <p:txBody>
          <a:bodyPr>
            <a:normAutofit fontScale="92500" lnSpcReduction="20000"/>
          </a:bodyPr>
          <a:lstStyle/>
          <a:p>
            <a:pPr marL="355600" indent="-355600">
              <a:lnSpc>
                <a:spcPct val="120000"/>
              </a:lnSpc>
              <a:spcBef>
                <a:spcPts val="1000"/>
              </a:spcBef>
              <a:buFontTx/>
              <a:buAutoNum type="arabicPeriod"/>
              <a:defRPr/>
            </a:pPr>
            <a:r>
              <a:rPr lang="de-DE" sz="2200"/>
              <a:t>Identifizieren der Barrieren von Lernenden mit Behinderung</a:t>
            </a:r>
            <a:endParaRPr/>
          </a:p>
          <a:p>
            <a:pPr marL="355600" indent="-355600">
              <a:lnSpc>
                <a:spcPct val="120000"/>
              </a:lnSpc>
              <a:spcBef>
                <a:spcPts val="1000"/>
              </a:spcBef>
              <a:buFontTx/>
              <a:buAutoNum type="arabicPeriod"/>
              <a:defRPr/>
            </a:pPr>
            <a:r>
              <a:rPr lang="de-DE" sz="2200"/>
              <a:t>Identifizieren der durch Programmier-umgebungen induzierten Barrieren</a:t>
            </a:r>
            <a:endParaRPr/>
          </a:p>
          <a:p>
            <a:pPr marL="355600" indent="-355600">
              <a:lnSpc>
                <a:spcPct val="120000"/>
              </a:lnSpc>
              <a:spcBef>
                <a:spcPts val="1000"/>
              </a:spcBef>
              <a:buFontTx/>
              <a:buAutoNum type="arabicPeriod"/>
              <a:defRPr/>
            </a:pPr>
            <a:r>
              <a:rPr lang="de-DE" sz="2200"/>
              <a:t>Identifizieren der Barrieren von</a:t>
            </a:r>
            <a:endParaRPr/>
          </a:p>
          <a:p>
            <a:pPr marL="817325" lvl="1" indent="-457200">
              <a:lnSpc>
                <a:spcPct val="110000"/>
              </a:lnSpc>
              <a:spcBef>
                <a:spcPts val="400"/>
              </a:spcBef>
              <a:buFont typeface="Courier New"/>
              <a:defRPr sz="1800"/>
            </a:pPr>
            <a:r>
              <a:rPr lang="de-DE" sz="1900"/>
              <a:t>textbasierten Programmiersprachen </a:t>
            </a:r>
            <a:br>
              <a:rPr lang="de-DE" sz="1900"/>
            </a:br>
            <a:r>
              <a:rPr lang="de-DE" sz="1900"/>
              <a:t>(Java, C++, Python, ...)</a:t>
            </a:r>
            <a:endParaRPr/>
          </a:p>
          <a:p>
            <a:pPr marL="817325" lvl="1" indent="-457200">
              <a:lnSpc>
                <a:spcPct val="110000"/>
              </a:lnSpc>
              <a:spcBef>
                <a:spcPts val="400"/>
              </a:spcBef>
              <a:buFont typeface="Courier New"/>
              <a:defRPr sz="1800"/>
            </a:pPr>
            <a:r>
              <a:rPr lang="de-DE" sz="1900"/>
              <a:t>Nicht-visuellen visuellen Programmiersprachen</a:t>
            </a:r>
            <a:br>
              <a:rPr lang="de-DE" sz="1900"/>
            </a:br>
            <a:r>
              <a:rPr lang="de-DE" sz="1900"/>
              <a:t>(GUIDL, Quorum, APL, …)</a:t>
            </a:r>
            <a:endParaRPr/>
          </a:p>
          <a:p>
            <a:pPr marL="817325" lvl="1" indent="-457200">
              <a:lnSpc>
                <a:spcPct val="110000"/>
              </a:lnSpc>
              <a:spcBef>
                <a:spcPts val="400"/>
              </a:spcBef>
              <a:buFont typeface="Courier New"/>
              <a:defRPr sz="1800"/>
            </a:pPr>
            <a:r>
              <a:rPr lang="de-DE" sz="1900"/>
              <a:t>blockbasierten Programmiersprachen </a:t>
            </a:r>
            <a:br>
              <a:rPr lang="de-DE" sz="1900"/>
            </a:br>
            <a:r>
              <a:rPr lang="de-DE" sz="1900"/>
              <a:t>(Scratch, Snap, Blockly, …)</a:t>
            </a:r>
            <a:endParaRPr/>
          </a:p>
          <a:p>
            <a:pPr marL="817325" lvl="1" indent="-457200">
              <a:lnSpc>
                <a:spcPct val="110000"/>
              </a:lnSpc>
              <a:spcBef>
                <a:spcPts val="400"/>
              </a:spcBef>
              <a:buFont typeface="Courier New"/>
              <a:defRPr sz="1800"/>
            </a:pPr>
            <a:r>
              <a:rPr lang="de-DE" sz="1900"/>
              <a:t>taktil-haptischen Programmiersprachen</a:t>
            </a:r>
            <a:br>
              <a:rPr lang="de-DE" sz="1900"/>
            </a:br>
            <a:r>
              <a:rPr lang="de-DE" sz="1900"/>
              <a:t>(StoryBlocks, CodeRhythm,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Barrieren von Lernenden beim Programmieren</a:t>
            </a:r>
            <a:endParaRPr/>
          </a:p>
        </p:txBody>
      </p:sp>
      <p:sp>
        <p:nvSpPr>
          <p:cNvPr id="7" name="Inhaltsplatzhalter 1"/>
          <p:cNvSpPr>
            <a:spLocks noGrp="1"/>
          </p:cNvSpPr>
          <p:nvPr>
            <p:ph sz="quarter" idx="10"/>
          </p:nvPr>
        </p:nvSpPr>
        <p:spPr bwMode="auto"/>
        <p:txBody>
          <a:bodyPr/>
          <a:lstStyle/>
          <a:p>
            <a:pPr marL="0" indent="124">
              <a:buSzTx/>
              <a:buNone/>
              <a:defRPr b="1"/>
            </a:pPr>
            <a:r>
              <a:rPr lang="de-DE"/>
              <a:t>Fünf grundlegende Herausforderungen (betreffen text- und blockbasierte Programmierung)</a:t>
            </a:r>
            <a:endParaRPr/>
          </a:p>
          <a:p>
            <a:pPr marL="457324" indent="-457200">
              <a:buFontTx/>
              <a:buAutoNum type="arabicPeriod"/>
              <a:defRPr b="1"/>
            </a:pPr>
            <a:r>
              <a:rPr lang="de-DE"/>
              <a:t>(Code-)Navigation</a:t>
            </a:r>
            <a:r>
              <a:rPr lang="de-DE" b="0"/>
              <a:t> </a:t>
            </a:r>
            <a:r>
              <a:rPr lang="de-DE" sz="1400" b="0"/>
              <a:t>(Albusays und Ludi 2016; Albusays et al. 2017; Huff et al. 2020; Ludi 2015; </a:t>
            </a:r>
            <a:r>
              <a:rPr lang="de-DE" sz="1400" b="0"/>
              <a:t>Mealin</a:t>
            </a:r>
            <a:r>
              <a:rPr lang="de-DE" sz="1400" b="0"/>
              <a:t> und Murphy-Hill 2012; </a:t>
            </a:r>
            <a:r>
              <a:rPr lang="de-DE" sz="1400" b="0"/>
              <a:t>Potluri</a:t>
            </a:r>
            <a:r>
              <a:rPr lang="de-DE" sz="1400" b="0"/>
              <a:t> et al. 2018; Smith et al. 2003; </a:t>
            </a:r>
            <a:r>
              <a:rPr lang="de-DE" sz="1400" b="0"/>
              <a:t>Uteras</a:t>
            </a:r>
            <a:r>
              <a:rPr lang="de-DE" sz="1400" b="0"/>
              <a:t> und </a:t>
            </a:r>
            <a:r>
              <a:rPr lang="de-DE" sz="1400" b="0"/>
              <a:t>Pontelli</a:t>
            </a:r>
            <a:r>
              <a:rPr lang="de-DE" sz="1400" b="0"/>
              <a:t> 2020)</a:t>
            </a:r>
            <a:endParaRPr/>
          </a:p>
          <a:p>
            <a:pPr marL="457324" indent="-457200">
              <a:buFontTx/>
              <a:buAutoNum type="arabicPeriod"/>
              <a:defRPr b="1"/>
            </a:pPr>
            <a:r>
              <a:rPr lang="de-DE"/>
              <a:t>Code-Verständnis</a:t>
            </a:r>
            <a:r>
              <a:rPr lang="de-DE" b="0"/>
              <a:t> </a:t>
            </a:r>
            <a:r>
              <a:rPr lang="de-DE" sz="1400" b="0"/>
              <a:t>(Albusays et al. 2017; Armaly et al. 2018; </a:t>
            </a:r>
            <a:r>
              <a:rPr lang="de-DE" sz="1400" b="0"/>
              <a:t>Mealin</a:t>
            </a:r>
            <a:r>
              <a:rPr lang="de-DE" sz="1400" b="0"/>
              <a:t> und Murphy-Hill 2012; </a:t>
            </a:r>
            <a:r>
              <a:rPr lang="de-DE" sz="1400" b="0"/>
              <a:t>Potluri</a:t>
            </a:r>
            <a:r>
              <a:rPr lang="de-DE" sz="1400" b="0"/>
              <a:t> et al. 2018)</a:t>
            </a:r>
            <a:endParaRPr/>
          </a:p>
          <a:p>
            <a:pPr marL="457324" indent="-457200">
              <a:buFontTx/>
              <a:buAutoNum type="arabicPeriod"/>
              <a:defRPr b="1"/>
            </a:pPr>
            <a:r>
              <a:rPr lang="de-DE"/>
              <a:t>Code-Bearbeitung</a:t>
            </a:r>
            <a:r>
              <a:rPr lang="de-DE" b="0"/>
              <a:t> </a:t>
            </a:r>
            <a:r>
              <a:rPr lang="de-DE" sz="1400" b="0"/>
              <a:t>(</a:t>
            </a:r>
            <a:r>
              <a:rPr lang="de-DE" sz="1400" b="0"/>
              <a:t>Mealin</a:t>
            </a:r>
            <a:r>
              <a:rPr lang="de-DE" sz="1400" b="0"/>
              <a:t> und Murphy-Hill 2012; </a:t>
            </a:r>
            <a:r>
              <a:rPr lang="de-DE" sz="1400" b="0"/>
              <a:t>Potluri</a:t>
            </a:r>
            <a:r>
              <a:rPr lang="de-DE" sz="1400" b="0"/>
              <a:t> et al. 2018)</a:t>
            </a:r>
            <a:endParaRPr/>
          </a:p>
          <a:p>
            <a:pPr marL="457324" indent="-457200">
              <a:buFontTx/>
              <a:buAutoNum type="arabicPeriod"/>
              <a:defRPr b="1"/>
            </a:pPr>
            <a:r>
              <a:rPr lang="de-DE"/>
              <a:t>Code-Debugging</a:t>
            </a:r>
            <a:r>
              <a:rPr lang="de-DE" b="0"/>
              <a:t> </a:t>
            </a:r>
            <a:r>
              <a:rPr lang="de-DE" sz="1400" b="0"/>
              <a:t>(Albusays und Ludi 2016; </a:t>
            </a:r>
            <a:r>
              <a:rPr lang="de-DE" sz="1400" b="0"/>
              <a:t>Potluri</a:t>
            </a:r>
            <a:r>
              <a:rPr lang="de-DE" sz="1400" b="0"/>
              <a:t> et al. 2018; Stefik et al. 2009; Stefik et al. 2011)</a:t>
            </a:r>
            <a:endParaRPr/>
          </a:p>
          <a:p>
            <a:pPr marL="457324" indent="-457200">
              <a:buFontTx/>
              <a:buAutoNum type="arabicPeriod"/>
              <a:defRPr b="1"/>
            </a:pPr>
            <a:r>
              <a:rPr lang="de-DE"/>
              <a:t>Code-Skimming</a:t>
            </a:r>
            <a:r>
              <a:rPr lang="de-DE" b="0"/>
              <a:t> </a:t>
            </a:r>
            <a:r>
              <a:rPr lang="de-DE" sz="1400" b="0"/>
              <a:t>(Albusays et al. 2017; </a:t>
            </a:r>
            <a:r>
              <a:rPr lang="de-DE" sz="1400" b="0"/>
              <a:t>Mealin</a:t>
            </a:r>
            <a:r>
              <a:rPr lang="de-DE" sz="1400" b="0"/>
              <a:t> und Murphy-Hill 2012)</a:t>
            </a:r>
            <a:endParaRPr/>
          </a:p>
          <a:p>
            <a:pPr>
              <a:defRPr/>
            </a:pPr>
            <a:endParaRPr lang="de-DE"/>
          </a:p>
        </p:txBody>
      </p:sp>
      <p:sp>
        <p:nvSpPr>
          <p:cNvPr id="8" name="Textplatzhalter 7"/>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 Navigation</a:t>
            </a:r>
            <a:endParaRPr/>
          </a:p>
        </p:txBody>
      </p:sp>
      <p:sp>
        <p:nvSpPr>
          <p:cNvPr id="3" name="Inhaltsplatzhalter 2"/>
          <p:cNvSpPr>
            <a:spLocks noGrp="1"/>
          </p:cNvSpPr>
          <p:nvPr>
            <p:ph sz="quarter" idx="10"/>
          </p:nvPr>
        </p:nvSpPr>
        <p:spPr bwMode="auto"/>
        <p:txBody>
          <a:bodyPr/>
          <a:lstStyle/>
          <a:p>
            <a:pPr marL="124" indent="0">
              <a:buNone/>
              <a:defRPr/>
            </a:pPr>
            <a:r>
              <a:rPr lang="de-DE" b="1"/>
              <a:t>Probleme</a:t>
            </a:r>
            <a:endParaRPr/>
          </a:p>
          <a:p>
            <a:pPr>
              <a:defRPr/>
            </a:pPr>
            <a:r>
              <a:rPr lang="de-DE"/>
              <a:t>Navigation im Code und Erfassen der Gesamtstruktur bei Nutzung eines Screenreaders schwierig</a:t>
            </a:r>
            <a:endParaRPr/>
          </a:p>
          <a:p>
            <a:pPr lvl="1">
              <a:defRPr/>
            </a:pPr>
            <a:r>
              <a:rPr lang="de-DE" sz="1800"/>
              <a:t>Screenreader erzwingt das Lesen von Code Zeile für Zeile </a:t>
            </a:r>
            <a:r>
              <a:rPr lang="de-DE" sz="1800"/>
              <a:t></a:t>
            </a:r>
            <a:r>
              <a:rPr lang="de-DE" sz="1800"/>
              <a:t> Fokusverlust</a:t>
            </a:r>
            <a:endParaRPr/>
          </a:p>
          <a:p>
            <a:pPr lvl="1">
              <a:defRPr/>
            </a:pPr>
            <a:r>
              <a:rPr lang="de-DE" sz="1800" b="1"/>
              <a:t>Konsequenz</a:t>
            </a:r>
            <a:r>
              <a:rPr lang="de-DE" sz="1800"/>
              <a:t>: Mangelhafte Navigation führt zu mangelhaftem Verständnis von Programmcode</a:t>
            </a:r>
            <a:endParaRPr/>
          </a:p>
          <a:p>
            <a:pPr>
              <a:defRPr/>
            </a:pPr>
            <a:r>
              <a:rPr lang="de-DE"/>
              <a:t>Backtracking-Probleme</a:t>
            </a:r>
            <a:endParaRPr/>
          </a:p>
          <a:p>
            <a:pPr>
              <a:defRPr/>
            </a:pPr>
            <a:endParaRPr lang="de-DE" sz="1000"/>
          </a:p>
          <a:p>
            <a:pPr marL="124" indent="0">
              <a:buNone/>
              <a:defRPr/>
            </a:pPr>
            <a:r>
              <a:rPr lang="de-DE" b="1"/>
              <a:t>Lösungsansätze</a:t>
            </a:r>
            <a:endParaRPr/>
          </a:p>
          <a:p>
            <a:pPr>
              <a:defRPr/>
            </a:pPr>
            <a:r>
              <a:rPr lang="de-DE"/>
              <a:t>Anregung der Lernenden, den Textcursor zu bewegen, um die Zeichen ausgesprochen zu hören</a:t>
            </a:r>
            <a:endParaRPr/>
          </a:p>
          <a:p>
            <a:pPr>
              <a:defRPr/>
            </a:pPr>
            <a:r>
              <a:rPr lang="de-DE"/>
              <a:t>Lernenden Codebeispiele in Brailleschrift zur Verfügung stellen</a:t>
            </a:r>
            <a:endParaRPr/>
          </a:p>
          <a:p>
            <a:pPr>
              <a:defRPr/>
            </a:pPr>
            <a:r>
              <a:rPr lang="de-DE"/>
              <a:t>Plugins zur Verbesserung der Barrierefreiheit, z. B. </a:t>
            </a:r>
            <a:r>
              <a:rPr lang="de-DE" i="1"/>
              <a:t>StructJumper</a:t>
            </a:r>
            <a:endParaRPr/>
          </a:p>
        </p:txBody>
      </p:sp>
      <p:sp>
        <p:nvSpPr>
          <p:cNvPr id="4" name="Textplatzhalter 3"/>
          <p:cNvSpPr>
            <a:spLocks noGrp="1"/>
          </p:cNvSpPr>
          <p:nvPr>
            <p:ph type="body" sz="quarter" idx="11"/>
          </p:nvPr>
        </p:nvSpPr>
        <p:spPr bwMode="auto"/>
        <p:txBody>
          <a:bodyPr/>
          <a:lstStyle/>
          <a:p>
            <a:pPr>
              <a:spcAft>
                <a:spcPts val="0"/>
              </a:spcAft>
              <a:defRPr/>
            </a:pPr>
            <a:r>
              <a:rPr lang="de-DE"/>
              <a:t>Quelle:</a:t>
            </a:r>
            <a:endParaRPr/>
          </a:p>
          <a:p>
            <a:pPr>
              <a:spcAft>
                <a:spcPts val="0"/>
              </a:spcAft>
              <a:defRPr/>
            </a:pPr>
            <a:r>
              <a:rPr lang="de-DE"/>
              <a:t>Mountapmbeme</a:t>
            </a:r>
            <a:r>
              <a:rPr lang="de-DE"/>
              <a:t>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Titel 7"/>
          <p:cNvSpPr>
            <a:spLocks noGrp="1"/>
          </p:cNvSpPr>
          <p:nvPr>
            <p:ph type="title"/>
          </p:nvPr>
        </p:nvSpPr>
        <p:spPr bwMode="auto"/>
        <p:txBody>
          <a:bodyPr/>
          <a:lstStyle/>
          <a:p>
            <a:pPr>
              <a:defRPr/>
            </a:pPr>
            <a:r>
              <a:rPr lang="de-DE"/>
              <a:t>StructJumper</a:t>
            </a:r>
            <a:endParaRPr/>
          </a:p>
        </p:txBody>
      </p:sp>
      <p:sp>
        <p:nvSpPr>
          <p:cNvPr id="3" name="Inhaltsplatzhalter 2"/>
          <p:cNvSpPr>
            <a:spLocks noGrp="1"/>
          </p:cNvSpPr>
          <p:nvPr>
            <p:ph sz="quarter" idx="10"/>
          </p:nvPr>
        </p:nvSpPr>
        <p:spPr bwMode="auto"/>
        <p:txBody>
          <a:bodyPr/>
          <a:lstStyle/>
          <a:p>
            <a:pPr>
              <a:defRPr/>
            </a:pPr>
            <a:r>
              <a:rPr lang="de-DE"/>
              <a:t>Inspiriert vom Aural Tree Navigator</a:t>
            </a:r>
            <a:endParaRPr/>
          </a:p>
          <a:p>
            <a:pPr>
              <a:defRPr/>
            </a:pPr>
            <a:r>
              <a:rPr lang="de-DE"/>
              <a:t>Erstellt eine hierarchische Baumstruktur in Form eines vereinfachten </a:t>
            </a:r>
            <a:r>
              <a:rPr lang="de-DE" i="1"/>
              <a:t>abstract</a:t>
            </a:r>
            <a:r>
              <a:rPr lang="de-DE" i="1"/>
              <a:t> syntax </a:t>
            </a:r>
            <a:r>
              <a:rPr lang="de-DE" i="1"/>
              <a:t>trees</a:t>
            </a:r>
            <a:r>
              <a:rPr lang="de-DE"/>
              <a:t> (AST) des Quellcodes, über die der Benutzer navigieren kann</a:t>
            </a:r>
            <a:endParaRPr/>
          </a:p>
        </p:txBody>
      </p:sp>
      <p:sp>
        <p:nvSpPr>
          <p:cNvPr id="10" name="Textplatzhalter 9"/>
          <p:cNvSpPr>
            <a:spLocks noGrp="1"/>
          </p:cNvSpPr>
          <p:nvPr>
            <p:ph type="body" sz="quarter" idx="13"/>
          </p:nvPr>
        </p:nvSpPr>
        <p:spPr bwMode="auto"/>
        <p:txBody>
          <a:bodyPr/>
          <a:lstStyle/>
          <a:p>
            <a:pPr>
              <a:defRPr/>
            </a:pPr>
            <a:r>
              <a:rPr lang="de-DE"/>
              <a:t>Quelle: </a:t>
            </a:r>
            <a:br>
              <a:rPr lang="de-DE"/>
            </a:br>
            <a:r>
              <a:rPr lang="de-DE"/>
              <a:t>Baker et al. 2015</a:t>
            </a:r>
            <a:endParaRPr/>
          </a:p>
        </p:txBody>
      </p:sp>
      <p:pic>
        <p:nvPicPr>
          <p:cNvPr id="6" name="Inhaltsplatzhalter 10" descr="Inhaltsplatzhalter 10"/>
          <p:cNvPicPr>
            <a:picLocks noChangeAspect="1"/>
          </p:cNvPicPr>
          <p:nvPr/>
        </p:nvPicPr>
        <p:blipFill>
          <a:blip r:embed="rId3"/>
          <a:stretch/>
        </p:blipFill>
        <p:spPr bwMode="auto">
          <a:xfrm>
            <a:off x="6829980" y="1233486"/>
            <a:ext cx="4508977" cy="5040314"/>
          </a:xfrm>
          <a:prstGeom prst="rect">
            <a:avLst/>
          </a:prstGeom>
          <a:ln w="12700">
            <a:miter lim="400000"/>
          </a:ln>
        </p:spPr>
      </p:pic>
      <p:pic>
        <p:nvPicPr>
          <p:cNvPr id="7" name="Grafik 8" descr="Grafik 8"/>
          <p:cNvPicPr>
            <a:picLocks noChangeAspect="1"/>
          </p:cNvPicPr>
          <p:nvPr/>
        </p:nvPicPr>
        <p:blipFill>
          <a:blip r:embed="rId4"/>
          <a:stretch/>
        </p:blipFill>
        <p:spPr bwMode="auto">
          <a:xfrm>
            <a:off x="598274" y="3546444"/>
            <a:ext cx="5053132" cy="224248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Code-Verständnis</a:t>
            </a:r>
            <a:endParaRPr/>
          </a:p>
        </p:txBody>
      </p:sp>
      <p:sp>
        <p:nvSpPr>
          <p:cNvPr id="3" name="Inhaltsplatzhalter 2"/>
          <p:cNvSpPr>
            <a:spLocks noGrp="1"/>
          </p:cNvSpPr>
          <p:nvPr>
            <p:ph sz="quarter" idx="10"/>
          </p:nvPr>
        </p:nvSpPr>
        <p:spPr bwMode="auto"/>
        <p:txBody>
          <a:bodyPr/>
          <a:lstStyle/>
          <a:p>
            <a:pPr>
              <a:defRPr/>
            </a:pPr>
            <a:r>
              <a:rPr lang="de-DE"/>
              <a:t>Implizit unter (Code-)Navigation untersucht</a:t>
            </a:r>
            <a:endParaRPr/>
          </a:p>
          <a:p>
            <a:pPr marL="125" indent="0">
              <a:buNone/>
              <a:defRPr/>
            </a:pPr>
            <a:endParaRPr lang="de-DE" b="1"/>
          </a:p>
          <a:p>
            <a:pPr marL="125" indent="0">
              <a:buNone/>
              <a:defRPr/>
            </a:pPr>
            <a:r>
              <a:rPr lang="de-DE" b="1"/>
              <a:t>Ergebnis</a:t>
            </a:r>
            <a:r>
              <a:rPr lang="de-DE"/>
              <a:t> </a:t>
            </a:r>
            <a:r>
              <a:rPr lang="de-DE" sz="1400"/>
              <a:t>(Armaly et al. 2018)</a:t>
            </a:r>
            <a:endParaRPr/>
          </a:p>
          <a:p>
            <a:pPr>
              <a:defRPr/>
            </a:pPr>
            <a:r>
              <a:rPr lang="de-DE"/>
              <a:t>Sehbeeinträchtigte </a:t>
            </a:r>
            <a:r>
              <a:rPr lang="de-DE"/>
              <a:t>Programmierer:innen</a:t>
            </a:r>
            <a:r>
              <a:rPr lang="de-DE"/>
              <a:t> nutzen ähnliche Methoden, um Code zu verstehen</a:t>
            </a:r>
            <a:endParaRPr/>
          </a:p>
          <a:p>
            <a:pPr marL="125" indent="0">
              <a:buNone/>
              <a:defRPr/>
            </a:pPr>
            <a:endParaRPr lang="de-DE"/>
          </a:p>
          <a:p>
            <a:pPr marL="125" indent="0">
              <a:buNone/>
              <a:defRPr/>
            </a:pPr>
            <a:r>
              <a:rPr lang="de-DE" b="1"/>
              <a:t>Problem</a:t>
            </a:r>
            <a:endParaRPr/>
          </a:p>
          <a:p>
            <a:pPr>
              <a:defRPr/>
            </a:pPr>
            <a:r>
              <a:rPr lang="de-DE"/>
              <a:t>Code-Verständnis hängt von den Möglichkeiten der Code-Navigation ab</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Lösungsansätze</a:t>
            </a:r>
            <a:endParaRPr/>
          </a:p>
          <a:p>
            <a:pPr marL="269999" indent="-269875" defTabSz="457200">
              <a:spcBef>
                <a:spcPts val="700"/>
              </a:spcBef>
              <a:buSzPct val="100000"/>
              <a:buFont typeface="Arial"/>
              <a:buChar char="•"/>
              <a:defRPr sz="2000" b="1"/>
            </a:pPr>
            <a:r>
              <a:rPr lang="de-DE"/>
              <a:t>CodeTalk</a:t>
            </a:r>
            <a:r>
              <a:rPr lang="de-DE" b="0"/>
              <a:t> </a:t>
            </a:r>
            <a:r>
              <a:rPr lang="de-DE" sz="1400" b="0"/>
              <a:t>(</a:t>
            </a:r>
            <a:r>
              <a:rPr lang="de-DE" sz="1400" b="0"/>
              <a:t>Potluri</a:t>
            </a:r>
            <a:r>
              <a:rPr lang="de-DE" sz="1400" b="0"/>
              <a:t> et al. 2018)</a:t>
            </a:r>
            <a:endParaRPr/>
          </a:p>
          <a:p>
            <a:pPr marL="630000" lvl="1" indent="-269999" defTabSz="457200">
              <a:spcBef>
                <a:spcPts val="600"/>
              </a:spcBef>
              <a:buSzPct val="100000"/>
              <a:buFont typeface="Courier New"/>
              <a:buChar char="o"/>
              <a:defRPr/>
            </a:pPr>
            <a:r>
              <a:rPr lang="de-DE"/>
              <a:t>Plugin für Visual Studio zur Unterstützung hinsichtlich Überschaubarkeit/Navigierbarkeit, Error-Tracking und Debugging </a:t>
            </a:r>
            <a:endParaRPr/>
          </a:p>
        </p:txBody>
      </p:sp>
      <p:sp>
        <p:nvSpPr>
          <p:cNvPr id="5" name="Textplatzhalter 4"/>
          <p:cNvSpPr>
            <a:spLocks noGrp="1"/>
          </p:cNvSpPr>
          <p:nvPr>
            <p:ph type="body" sz="quarter" idx="13"/>
          </p:nvPr>
        </p:nvSpPr>
        <p:spPr bwMode="auto">
          <a:xfrm>
            <a:off x="226800" y="6308725"/>
            <a:ext cx="2534400" cy="396875"/>
          </a:xfrm>
        </p:spPr>
        <p:txBody>
          <a:bodyPr/>
          <a:lstStyle/>
          <a:p>
            <a:pPr>
              <a:defRPr/>
            </a:pPr>
            <a:r>
              <a:rPr lang="de-DE"/>
              <a:t>Weitere Quellen: </a:t>
            </a:r>
            <a:endParaRPr/>
          </a:p>
          <a:p>
            <a:pPr>
              <a:defRPr/>
            </a:pPr>
            <a:r>
              <a:rPr lang="de-DE"/>
              <a:t>Mountapmbeme</a:t>
            </a:r>
            <a:r>
              <a:rPr lang="de-DE"/>
              <a:t>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Code-Bearbeitung</a:t>
            </a:r>
            <a:endParaRPr/>
          </a:p>
        </p:txBody>
      </p:sp>
      <p:sp>
        <p:nvSpPr>
          <p:cNvPr id="3" name="Inhaltsplatzhalter 2"/>
          <p:cNvSpPr>
            <a:spLocks noGrp="1"/>
          </p:cNvSpPr>
          <p:nvPr>
            <p:ph sz="quarter" idx="10"/>
          </p:nvPr>
        </p:nvSpPr>
        <p:spPr bwMode="auto"/>
        <p:txBody>
          <a:bodyPr/>
          <a:lstStyle/>
          <a:p>
            <a:pPr>
              <a:spcBef>
                <a:spcPts val="0"/>
              </a:spcBef>
              <a:defRPr/>
            </a:pPr>
            <a:r>
              <a:rPr lang="de-DE"/>
              <a:t>Geringe Studienanzahl</a:t>
            </a:r>
            <a:endParaRPr/>
          </a:p>
          <a:p>
            <a:pPr marL="125" indent="0">
              <a:buNone/>
              <a:defRPr/>
            </a:pPr>
            <a:r>
              <a:rPr lang="de-DE" b="1"/>
              <a:t>Problem</a:t>
            </a:r>
            <a:endParaRPr/>
          </a:p>
          <a:p>
            <a:pPr>
              <a:spcBef>
                <a:spcPts val="700"/>
              </a:spcBef>
              <a:defRPr/>
            </a:pPr>
            <a:r>
              <a:rPr lang="de-DE"/>
              <a:t>Kontextverlust bei Bearbeitung innerhalb der ursprünglichen Quelldatei</a:t>
            </a:r>
            <a:endParaRPr/>
          </a:p>
          <a:p>
            <a:pPr>
              <a:spcBef>
                <a:spcPts val="700"/>
              </a:spcBef>
              <a:defRPr/>
            </a:pPr>
            <a:r>
              <a:rPr lang="de-DE"/>
              <a:t>Komplexe assistive Technologien</a:t>
            </a:r>
            <a:endParaRPr/>
          </a:p>
          <a:p>
            <a:pPr>
              <a:spcBef>
                <a:spcPts val="700"/>
              </a:spcBef>
              <a:defRPr/>
            </a:pPr>
            <a:r>
              <a:rPr lang="de-DE"/>
              <a:t>Fehlende oder erschwerte Fehlerindikation (bspw. von Syntaxfehlern)</a:t>
            </a:r>
            <a:endParaRPr/>
          </a:p>
          <a:p>
            <a:pPr marL="125" indent="0">
              <a:buNone/>
              <a:defRPr/>
            </a:pPr>
            <a:r>
              <a:rPr lang="de-DE" b="1"/>
              <a:t>Lösungsansätze</a:t>
            </a:r>
            <a:endParaRPr/>
          </a:p>
          <a:p>
            <a:pPr>
              <a:spcBef>
                <a:spcPts val="700"/>
              </a:spcBef>
              <a:defRPr/>
            </a:pPr>
            <a:r>
              <a:rPr lang="de-DE" b="1"/>
              <a:t>CodeTalk</a:t>
            </a:r>
            <a:r>
              <a:rPr lang="de-DE"/>
              <a:t> via Audiohinweisen zur Fehlerindikation</a:t>
            </a:r>
            <a:endParaRPr/>
          </a:p>
          <a:p>
            <a:pPr>
              <a:spcBef>
                <a:spcPts val="700"/>
              </a:spcBef>
              <a:defRPr/>
            </a:pPr>
            <a:r>
              <a:rPr lang="de-DE" b="1"/>
              <a:t>Code Mirror Block (CMB)</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Code Mirror Block (CMB)</a:t>
            </a:r>
            <a:endParaRPr/>
          </a:p>
          <a:p>
            <a:pPr marL="269999" indent="-269875" defTabSz="457200">
              <a:spcBef>
                <a:spcPts val="700"/>
              </a:spcBef>
              <a:buSzPct val="100000"/>
              <a:buFont typeface="Arial"/>
              <a:buChar char="•"/>
              <a:defRPr sz="2000"/>
            </a:pPr>
            <a:r>
              <a:rPr lang="de-DE"/>
              <a:t>Erstellt einen </a:t>
            </a:r>
            <a:r>
              <a:rPr lang="de-DE" i="1"/>
              <a:t>abstact syntax tree </a:t>
            </a:r>
            <a:r>
              <a:rPr lang="de-DE"/>
              <a:t>(AST) zur Quellcodestrukturierung</a:t>
            </a:r>
            <a:endParaRPr/>
          </a:p>
          <a:p>
            <a:pPr marL="269999" indent="-269875" defTabSz="457200">
              <a:spcBef>
                <a:spcPts val="700"/>
              </a:spcBef>
              <a:buSzPct val="100000"/>
              <a:buFont typeface="Arial"/>
              <a:buChar char="•"/>
              <a:defRPr sz="2000"/>
            </a:pPr>
            <a:r>
              <a:rPr lang="de-DE"/>
              <a:t>Nutzt ARIA-Attribute, sodass die Nutzung von Screenreadern möglich ist</a:t>
            </a:r>
            <a:endParaRPr/>
          </a:p>
          <a:p>
            <a:pPr marL="269999" indent="-269875" defTabSz="457200">
              <a:spcBef>
                <a:spcPts val="700"/>
              </a:spcBef>
              <a:buSzPct val="100000"/>
              <a:buFont typeface="Arial"/>
              <a:buChar char="•"/>
              <a:defRPr sz="2000">
                <a:solidFill>
                  <a:srgbClr val="333333"/>
                </a:solidFill>
              </a:defRPr>
            </a:pPr>
            <a:r>
              <a:rPr lang="de-DE" i="1">
                <a:solidFill>
                  <a:srgbClr val="333333"/>
                </a:solidFill>
              </a:rPr>
              <a:t>ARIA: Accessible Rich Internet Applications </a:t>
            </a:r>
            <a:endParaRPr/>
          </a:p>
          <a:p>
            <a:pPr marL="630000" lvl="1" indent="-269999" defTabSz="457200">
              <a:spcBef>
                <a:spcPts val="600"/>
              </a:spcBef>
              <a:buSzPct val="100000"/>
              <a:buFont typeface="Courier New"/>
              <a:buChar char="o"/>
              <a:defRPr>
                <a:solidFill>
                  <a:srgbClr val="484848"/>
                </a:solidFill>
              </a:defRPr>
            </a:pPr>
            <a:r>
              <a:rPr lang="de-DE">
                <a:solidFill>
                  <a:srgbClr val="333333"/>
                </a:solidFill>
              </a:rPr>
              <a:t>Webstandard des W3C (seit 2014)</a:t>
            </a:r>
            <a:endParaRPr/>
          </a:p>
          <a:p>
            <a:pPr marL="630000" lvl="1" indent="-269999" defTabSz="457200">
              <a:spcBef>
                <a:spcPts val="600"/>
              </a:spcBef>
              <a:buSzPct val="100000"/>
              <a:buFont typeface="Courier New"/>
              <a:buChar char="o"/>
              <a:defRPr/>
            </a:pPr>
            <a:r>
              <a:rPr lang="de-DE">
                <a:solidFill>
                  <a:srgbClr val="333333"/>
                </a:solidFill>
              </a:rPr>
              <a:t>ARIA-Attribute: Anreicherung von u. a. Komponenten, die in HTML und anderen Auszeichnungssprachen nicht spezifiziert sind, so, dass Browser damit den Accessibility-Tree sinnvoll befüllen kann</a:t>
            </a:r>
            <a:endParaRPr/>
          </a:p>
        </p:txBody>
      </p:sp>
      <p:sp>
        <p:nvSpPr>
          <p:cNvPr id="5" name="Textplatzhalter 4"/>
          <p:cNvSpPr>
            <a:spLocks noGrp="1"/>
          </p:cNvSpPr>
          <p:nvPr>
            <p:ph type="body" sz="quarter" idx="13"/>
          </p:nvPr>
        </p:nvSpPr>
        <p:spPr bwMode="auto"/>
        <p:txBody>
          <a:bodyPr/>
          <a:lstStyle/>
          <a:p>
            <a:pPr>
              <a:spcAft>
                <a:spcPts val="0"/>
              </a:spcAft>
              <a:defRPr/>
            </a:pPr>
            <a:r>
              <a:rPr lang="de-DE"/>
              <a:t>Quelle:</a:t>
            </a:r>
            <a:endParaRPr/>
          </a:p>
          <a:p>
            <a:pPr>
              <a:spcAft>
                <a:spcPts val="0"/>
              </a:spcAft>
              <a:defRPr/>
            </a:pPr>
            <a:r>
              <a:rPr lang="de-DE"/>
              <a:t>Mountapmbeme</a:t>
            </a:r>
            <a:r>
              <a:rPr lang="de-DE"/>
              <a:t>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Code-Debugging</a:t>
            </a:r>
            <a:endParaRPr/>
          </a:p>
        </p:txBody>
      </p:sp>
      <p:sp>
        <p:nvSpPr>
          <p:cNvPr id="3" name="Inhaltsplatzhalter 2"/>
          <p:cNvSpPr>
            <a:spLocks noGrp="1"/>
          </p:cNvSpPr>
          <p:nvPr>
            <p:ph sz="quarter" idx="10"/>
          </p:nvPr>
        </p:nvSpPr>
        <p:spPr bwMode="auto"/>
        <p:txBody>
          <a:bodyPr/>
          <a:lstStyle/>
          <a:p>
            <a:pPr>
              <a:defRPr/>
            </a:pPr>
            <a:r>
              <a:rPr lang="de-DE"/>
              <a:t>Geringe Studienanzahl</a:t>
            </a:r>
            <a:endParaRPr/>
          </a:p>
          <a:p>
            <a:pPr marL="125" indent="0">
              <a:buNone/>
              <a:defRPr/>
            </a:pPr>
            <a:r>
              <a:rPr lang="de-DE" b="1"/>
              <a:t>Problem</a:t>
            </a:r>
            <a:endParaRPr/>
          </a:p>
          <a:p>
            <a:pPr>
              <a:spcBef>
                <a:spcPts val="700"/>
              </a:spcBef>
              <a:defRPr/>
            </a:pPr>
            <a:r>
              <a:rPr lang="de-DE"/>
              <a:t>Debugging-Tools sind visueller Natur </a:t>
            </a:r>
            <a:br>
              <a:rPr lang="de-DE"/>
            </a:br>
            <a:r>
              <a:rPr lang="de-DE"/>
              <a:t></a:t>
            </a:r>
            <a:r>
              <a:rPr lang="de-DE"/>
              <a:t> Inkompatibilität mit Screenreadern</a:t>
            </a:r>
            <a:endParaRPr/>
          </a:p>
          <a:p>
            <a:pPr>
              <a:spcBef>
                <a:spcPts val="700"/>
              </a:spcBef>
              <a:defRPr/>
            </a:pPr>
            <a:r>
              <a:rPr lang="de-DE"/>
              <a:t>Real-Time-</a:t>
            </a:r>
            <a:r>
              <a:rPr lang="de-DE"/>
              <a:t>Debug</a:t>
            </a:r>
            <a:r>
              <a:rPr lang="de-DE"/>
              <a:t>-Informationen </a:t>
            </a:r>
            <a:br>
              <a:rPr lang="de-DE"/>
            </a:br>
            <a:r>
              <a:rPr lang="de-DE"/>
              <a:t>meistens nicht zugänglich </a:t>
            </a:r>
            <a:br>
              <a:rPr lang="de-DE"/>
            </a:br>
            <a:r>
              <a:rPr lang="de-DE"/>
              <a:t>(z. B. Visual Studios Watch Window)</a:t>
            </a:r>
            <a:endParaRPr/>
          </a:p>
        </p:txBody>
      </p:sp>
      <p:sp>
        <p:nvSpPr>
          <p:cNvPr id="4" name="Inhaltsplatzhalter 3"/>
          <p:cNvSpPr>
            <a:spLocks noGrp="1"/>
          </p:cNvSpPr>
          <p:nvPr>
            <p:ph sz="quarter" idx="11"/>
          </p:nvPr>
        </p:nvSpPr>
        <p:spPr bwMode="auto"/>
        <p:txBody>
          <a:bodyPr/>
          <a:lstStyle/>
          <a:p>
            <a:pPr marL="125" indent="0">
              <a:buNone/>
              <a:defRPr/>
            </a:pPr>
            <a:r>
              <a:rPr lang="de-DE" b="1"/>
              <a:t>Lösungsansätze</a:t>
            </a:r>
            <a:endParaRPr/>
          </a:p>
          <a:p>
            <a:pPr>
              <a:defRPr/>
            </a:pPr>
            <a:r>
              <a:rPr lang="de-DE" b="1"/>
              <a:t>SODBeans</a:t>
            </a:r>
            <a:endParaRPr/>
          </a:p>
          <a:p>
            <a:pPr lvl="1">
              <a:defRPr/>
            </a:pPr>
            <a:r>
              <a:rPr lang="de-DE"/>
              <a:t>Erweiterung der NetBeans-IDE um die Programmiersprache Quorum und den Sonified Omniscient Debugger (SOD)</a:t>
            </a:r>
            <a:endParaRPr/>
          </a:p>
          <a:p>
            <a:pPr lvl="1">
              <a:defRPr/>
            </a:pPr>
            <a:r>
              <a:rPr lang="de-DE"/>
              <a:t>Ermöglicht Audiohinweise zur Navigation sowie einen auditiven Debugger</a:t>
            </a:r>
            <a:endParaRPr/>
          </a:p>
        </p:txBody>
      </p:sp>
      <p:sp>
        <p:nvSpPr>
          <p:cNvPr id="5" name="Textplatzhalter 4"/>
          <p:cNvSpPr>
            <a:spLocks noGrp="1"/>
          </p:cNvSpPr>
          <p:nvPr>
            <p:ph type="body" sz="quarter" idx="13"/>
          </p:nvPr>
        </p:nvSpPr>
        <p:spPr bwMode="auto">
          <a:xfrm>
            <a:off x="226800" y="6308725"/>
            <a:ext cx="2736000" cy="396875"/>
          </a:xfrm>
        </p:spPr>
        <p:txBody>
          <a:bodyPr/>
          <a:lstStyle/>
          <a:p>
            <a:pPr>
              <a:defRPr/>
            </a:pPr>
            <a:r>
              <a:rPr lang="de-DE"/>
              <a:t>Quellen: </a:t>
            </a:r>
            <a:endParaRPr/>
          </a:p>
          <a:p>
            <a:pPr>
              <a:defRPr/>
            </a:pPr>
            <a:r>
              <a:rPr lang="de-DE"/>
              <a:t>Mountapmbeme</a:t>
            </a:r>
            <a:r>
              <a:rPr lang="de-DE"/>
              <a:t> et al. 2022; Stefik et al. 2011</a:t>
            </a:r>
            <a:endParaRPr/>
          </a:p>
        </p:txBody>
      </p:sp>
      <p:pic>
        <p:nvPicPr>
          <p:cNvPr id="6" name="Inhaltsplatzhalter 9" descr="Inhaltsplatzhalter 9"/>
          <p:cNvPicPr>
            <a:picLocks noChangeAspect="1"/>
          </p:cNvPicPr>
          <p:nvPr/>
        </p:nvPicPr>
        <p:blipFill>
          <a:blip r:embed="rId3"/>
          <a:srcRect l="0" t="0" r="0" b="15253"/>
          <a:stretch/>
        </p:blipFill>
        <p:spPr bwMode="auto">
          <a:xfrm>
            <a:off x="5365862" y="3919933"/>
            <a:ext cx="4681057" cy="2842556"/>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Code-Debugging: SODBeans</a:t>
            </a:r>
            <a:endParaRPr/>
          </a:p>
        </p:txBody>
      </p:sp>
      <p:sp>
        <p:nvSpPr>
          <p:cNvPr id="3" name="Inhaltsplatzhalter 2"/>
          <p:cNvSpPr>
            <a:spLocks noGrp="1"/>
          </p:cNvSpPr>
          <p:nvPr>
            <p:ph sz="quarter" idx="10"/>
          </p:nvPr>
        </p:nvSpPr>
        <p:spPr bwMode="auto"/>
        <p:txBody>
          <a:bodyPr/>
          <a:lstStyle/>
          <a:p>
            <a:pPr marL="0" indent="124">
              <a:lnSpc>
                <a:spcPct val="90000"/>
              </a:lnSpc>
              <a:buSzTx/>
              <a:buNone/>
              <a:defRPr b="1"/>
            </a:pPr>
            <a:r>
              <a:rPr lang="de-DE"/>
              <a:t>Fallbeispiel</a:t>
            </a:r>
            <a:endParaRPr/>
          </a:p>
          <a:p>
            <a:pPr marL="0" indent="124">
              <a:lnSpc>
                <a:spcPct val="90000"/>
              </a:lnSpc>
              <a:buSzTx/>
              <a:buNone/>
              <a:defRPr/>
            </a:pPr>
            <a:r>
              <a:rPr lang="de-DE"/>
              <a:t>Für Unterricht zur Programmierung wollen Sie für sehbeeinträchtigte Lernende SODBeans, eine inklusive IDE zum Programmieren in Java, einsetzen. Um die Lernenden bestmöglich zu fördern, machen Sie sich anhand eines kleinen Java-Programms mit der IDE vertraut, indem Sie sich in die Lage eines sehbeeinträchtigten Lernenden versetzen:</a:t>
            </a:r>
            <a:endParaRPr/>
          </a:p>
          <a:p>
            <a:pPr marL="355600" indent="-355600">
              <a:lnSpc>
                <a:spcPct val="90000"/>
              </a:lnSpc>
              <a:buFontTx/>
              <a:buAutoNum type="arabicPeriod"/>
              <a:defRPr/>
            </a:pPr>
            <a:r>
              <a:rPr lang="de-DE"/>
              <a:t>Welchen Zweck verfolgt das Java-Programm?</a:t>
            </a:r>
            <a:endParaRPr/>
          </a:p>
          <a:p>
            <a:pPr marL="355600" indent="-355600">
              <a:lnSpc>
                <a:spcPct val="90000"/>
              </a:lnSpc>
              <a:buFontTx/>
              <a:buAutoNum type="arabicPeriod"/>
              <a:defRPr/>
            </a:pPr>
            <a:r>
              <a:rPr lang="de-DE"/>
              <a:t>Beschreiben Sie die Struktur des Java-Programms.</a:t>
            </a:r>
            <a:endParaRPr/>
          </a:p>
          <a:p>
            <a:pPr marL="355600" indent="-355600">
              <a:lnSpc>
                <a:spcPct val="90000"/>
              </a:lnSpc>
              <a:buFontTx/>
              <a:buAutoNum type="arabicPeriod"/>
              <a:defRPr/>
            </a:pPr>
            <a:r>
              <a:rPr lang="de-DE"/>
              <a:t>Beurteilen Sie, ob das Java-Programm</a:t>
            </a:r>
            <a:endParaRPr/>
          </a:p>
          <a:p>
            <a:pPr marL="817325" lvl="1" indent="-457200">
              <a:lnSpc>
                <a:spcPct val="90000"/>
              </a:lnSpc>
              <a:spcBef>
                <a:spcPts val="600"/>
              </a:spcBef>
              <a:buFontTx/>
              <a:buAutoNum type="alphaLcParenR"/>
              <a:defRPr sz="1800"/>
            </a:pPr>
            <a:r>
              <a:rPr lang="de-DE"/>
              <a:t>Kompilierzeitfehler und</a:t>
            </a:r>
            <a:endParaRPr/>
          </a:p>
          <a:p>
            <a:pPr marL="817325" lvl="1" indent="-457200">
              <a:lnSpc>
                <a:spcPct val="90000"/>
              </a:lnSpc>
              <a:spcBef>
                <a:spcPts val="600"/>
              </a:spcBef>
              <a:buFontTx/>
              <a:buAutoNum type="alphaLcParenR"/>
              <a:defRPr sz="1800"/>
            </a:pPr>
            <a:r>
              <a:rPr lang="de-DE"/>
              <a:t>Laufzeitfehler aufweist.</a:t>
            </a:r>
            <a:endParaRPr/>
          </a:p>
          <a:p>
            <a:pPr marL="355600" indent="-355600">
              <a:lnSpc>
                <a:spcPct val="90000"/>
              </a:lnSpc>
              <a:buFontTx/>
              <a:buAutoNum type="arabicPeriod"/>
              <a:defRPr/>
            </a:pPr>
            <a:r>
              <a:rPr lang="de-DE"/>
              <a:t>Während des Programmierens kam es zu einigen Fehlern; analysieren Sie das Programm auf Fehler und erläutern Sie, wie der jeweilige Fehler behoben werden könnte.</a:t>
            </a:r>
            <a:endParaRPr/>
          </a:p>
        </p:txBody>
      </p:sp>
      <p:sp>
        <p:nvSpPr>
          <p:cNvPr id="4" name="Textplatzhalter 3"/>
          <p:cNvSpPr>
            <a:spLocks noGrp="1"/>
          </p:cNvSpPr>
          <p:nvPr>
            <p:ph type="body" sz="quarter" idx="11"/>
          </p:nvPr>
        </p:nvSpPr>
        <p:spPr bwMode="auto"/>
        <p:txBody>
          <a:bodyPr/>
          <a:lstStyle/>
          <a:p>
            <a:pPr>
              <a:defRPr/>
            </a:pPr>
            <a:endParaRPr lang="de-DE"/>
          </a:p>
        </p:txBody>
      </p:sp>
      <p:pic>
        <p:nvPicPr>
          <p:cNvPr id="6" name="Run">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5467996" y="4172360"/>
            <a:ext cx="609600" cy="609600"/>
          </a:xfrm>
          <a:prstGeom prst="rect">
            <a:avLst/>
          </a:prstGeom>
        </p:spPr>
      </p:pic>
      <p:pic>
        <p:nvPicPr>
          <p:cNvPr id="7" name="Debu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6"/>
          <a:stretch/>
        </p:blipFill>
        <p:spPr bwMode="auto">
          <a:xfrm>
            <a:off x="6590365" y="4172360"/>
            <a:ext cx="609600" cy="609600"/>
          </a:xfrm>
          <a:prstGeom prst="rect">
            <a:avLst/>
          </a:prstGeom>
        </p:spPr>
      </p:pic>
      <p:pic>
        <p:nvPicPr>
          <p:cNvPr id="8" name="Medien1">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9"/>
          <a:stretch/>
        </p:blipFill>
        <p:spPr bwMode="auto">
          <a:xfrm>
            <a:off x="6590365" y="3124200"/>
            <a:ext cx="609600" cy="6096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7"/>
                </p:tgtEl>
              </p:cMediaNode>
            </p:audio>
            <p:audio>
              <p:cMediaNode vol="80000">
                <p:cTn id="4"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Textplatzhalter 3"/>
          <p:cNvSpPr>
            <a:spLocks noGrp="1"/>
          </p:cNvSpPr>
          <p:nvPr>
            <p:ph type="body" sz="quarter" idx="14"/>
          </p:nvPr>
        </p:nvSpPr>
        <p:spPr bwMode="auto"/>
        <p:txBody>
          <a:bodyPr/>
          <a:lstStyle/>
          <a:p>
            <a:pPr>
              <a:defRPr/>
            </a:pPr>
            <a:r>
              <a:rPr lang="de-DE"/>
              <a:t>Heterogenität und Inklusion in schulischen Handlungsfeldern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Code-Debugging: SODBeans</a:t>
            </a:r>
            <a:endParaRPr/>
          </a:p>
        </p:txBody>
      </p:sp>
      <p:sp>
        <p:nvSpPr>
          <p:cNvPr id="3" name="Inhaltsplatzhalter 2"/>
          <p:cNvSpPr>
            <a:spLocks noGrp="1"/>
          </p:cNvSpPr>
          <p:nvPr>
            <p:ph sz="quarter" idx="10"/>
          </p:nvPr>
        </p:nvSpPr>
        <p:spPr bwMode="auto"/>
        <p:txBody>
          <a:bodyPr/>
          <a:lstStyle/>
          <a:p>
            <a:pPr marL="125" indent="0">
              <a:buNone/>
              <a:defRPr/>
            </a:pPr>
            <a:r>
              <a:rPr lang="de-DE" b="1"/>
              <a:t>Kompilierzeitfehler</a:t>
            </a:r>
            <a:endParaRPr/>
          </a:p>
          <a:p>
            <a:pPr>
              <a:spcBef>
                <a:spcPts val="700"/>
              </a:spcBef>
              <a:defRPr/>
            </a:pPr>
            <a:r>
              <a:rPr lang="de-DE"/>
              <a:t>Fehlende links-geschweifte Klammer </a:t>
            </a:r>
            <a:br>
              <a:rPr lang="de-DE"/>
            </a:br>
            <a:r>
              <a:rPr lang="de-DE"/>
              <a:t>(s. </a:t>
            </a:r>
            <a:r>
              <a:rPr lang="de-DE"/>
              <a:t>for</a:t>
            </a:r>
            <a:r>
              <a:rPr lang="de-DE"/>
              <a:t>-Schleife)</a:t>
            </a:r>
            <a:endParaRPr/>
          </a:p>
          <a:p>
            <a:pPr marL="125" indent="0">
              <a:buNone/>
              <a:defRPr/>
            </a:pPr>
            <a:r>
              <a:rPr lang="de-DE" b="1"/>
              <a:t>Laufzeitfehler</a:t>
            </a:r>
            <a:endParaRPr/>
          </a:p>
          <a:p>
            <a:pPr>
              <a:spcBef>
                <a:spcPts val="700"/>
              </a:spcBef>
              <a:defRPr/>
            </a:pPr>
            <a:r>
              <a:rPr lang="de-DE"/>
              <a:t>Die Variable </a:t>
            </a:r>
            <a:r>
              <a:rPr lang="de-DE">
                <a:latin typeface="Courier New"/>
                <a:cs typeface="Courier New"/>
              </a:rPr>
              <a:t>result</a:t>
            </a:r>
            <a:r>
              <a:rPr lang="de-DE"/>
              <a:t> wird mit dem Wert 0 initialisiert, was bei der Berechnung der Fakultät immer zum Ergebnis 0 führt</a:t>
            </a:r>
            <a:endParaRPr/>
          </a:p>
        </p:txBody>
      </p:sp>
      <p:sp>
        <p:nvSpPr>
          <p:cNvPr id="5" name="Textplatzhalter 4"/>
          <p:cNvSpPr>
            <a:spLocks noGrp="1"/>
          </p:cNvSpPr>
          <p:nvPr>
            <p:ph type="body" sz="quarter" idx="13"/>
          </p:nvPr>
        </p:nvSpPr>
        <p:spPr bwMode="auto"/>
        <p:txBody>
          <a:bodyPr/>
          <a:lstStyle/>
          <a:p>
            <a:pPr>
              <a:defRPr/>
            </a:pPr>
            <a:endParaRPr lang="de-DE"/>
          </a:p>
        </p:txBody>
      </p:sp>
      <p:pic>
        <p:nvPicPr>
          <p:cNvPr id="6" name="Inhaltsplatzhalter 9" descr="Inhaltsplatzhalter 9"/>
          <p:cNvPicPr>
            <a:picLocks noChangeAspect="1"/>
          </p:cNvPicPr>
          <p:nvPr/>
        </p:nvPicPr>
        <p:blipFill>
          <a:blip r:embed="rId3"/>
          <a:stretch/>
        </p:blipFill>
        <p:spPr bwMode="auto">
          <a:xfrm>
            <a:off x="6478771" y="1233486"/>
            <a:ext cx="5211395" cy="5040314"/>
          </a:xfrm>
          <a:prstGeom prst="rect">
            <a:avLst/>
          </a:prstGeom>
          <a:ln w="12700">
            <a:miter lim="400000"/>
          </a:ln>
        </p:spPr>
      </p:pic>
      <p:pic>
        <p:nvPicPr>
          <p:cNvPr id="7" name="Grafik 15" descr="Grafik 15"/>
          <p:cNvPicPr>
            <a:picLocks noChangeAspect="1"/>
          </p:cNvPicPr>
          <p:nvPr/>
        </p:nvPicPr>
        <p:blipFill>
          <a:blip r:embed="rId4"/>
          <a:stretch/>
        </p:blipFill>
        <p:spPr bwMode="auto">
          <a:xfrm>
            <a:off x="228050" y="4655441"/>
            <a:ext cx="5760000" cy="1155670"/>
          </a:xfrm>
          <a:prstGeom prst="rect">
            <a:avLst/>
          </a:prstGeom>
          <a:ln w="12700">
            <a:miter lim="400000"/>
          </a:ln>
        </p:spPr>
      </p:pic>
      <p:sp>
        <p:nvSpPr>
          <p:cNvPr id="8" name="Ellipse 10"/>
          <p:cNvSpPr/>
          <p:nvPr/>
        </p:nvSpPr>
        <p:spPr bwMode="auto">
          <a:xfrm>
            <a:off x="9028652" y="3085033"/>
            <a:ext cx="180001" cy="180001"/>
          </a:xfrm>
          <a:prstGeom prst="ellipse">
            <a:avLst/>
          </a:prstGeom>
          <a:ln w="38100">
            <a:solidFill>
              <a:srgbClr val="E63946"/>
            </a:solidFill>
          </a:ln>
        </p:spPr>
        <p:txBody>
          <a:bodyPr lIns="45719" rIns="45719"/>
          <a:lstStyle/>
          <a:p>
            <a:pPr algn="just">
              <a:defRPr sz="1400"/>
            </a:pPr>
            <a:endParaRPr/>
          </a:p>
        </p:txBody>
      </p:sp>
      <p:sp>
        <p:nvSpPr>
          <p:cNvPr id="9" name="Gerade Verbindung mit Pfeil 12"/>
          <p:cNvSpPr/>
          <p:nvPr/>
        </p:nvSpPr>
        <p:spPr bwMode="auto">
          <a:xfrm>
            <a:off x="9208651" y="3265032"/>
            <a:ext cx="1259947" cy="1110415"/>
          </a:xfrm>
          <a:prstGeom prst="line">
            <a:avLst/>
          </a:prstGeom>
          <a:ln w="38100">
            <a:solidFill>
              <a:srgbClr val="E63946"/>
            </a:solidFill>
            <a:headEnd type="triangle"/>
          </a:ln>
        </p:spPr>
        <p:txBody>
          <a:bodyPr lIns="45719" rIns="45719"/>
          <a:lstStyle/>
          <a:p>
            <a:pPr>
              <a:defRPr/>
            </a:pPr>
            <a:endParaRPr/>
          </a:p>
        </p:txBody>
      </p:sp>
      <p:sp>
        <p:nvSpPr>
          <p:cNvPr id="10" name="Gerade Verbindung mit Pfeil 2"/>
          <p:cNvSpPr/>
          <p:nvPr/>
        </p:nvSpPr>
        <p:spPr bwMode="auto">
          <a:xfrm flipV="1">
            <a:off x="5785503" y="5366932"/>
            <a:ext cx="418450" cy="177940"/>
          </a:xfrm>
          <a:prstGeom prst="line">
            <a:avLst/>
          </a:prstGeom>
          <a:ln w="38100">
            <a:solidFill>
              <a:srgbClr val="E63946"/>
            </a:solidFill>
            <a:headEnd type="triangle"/>
          </a:ln>
        </p:spPr>
        <p:txBody>
          <a:bodyPr lIns="45719" rIns="45719"/>
          <a:lstStyle/>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Code-Skimming</a:t>
            </a:r>
            <a:endParaRPr/>
          </a:p>
        </p:txBody>
      </p:sp>
      <p:sp>
        <p:nvSpPr>
          <p:cNvPr id="3" name="Inhaltsplatzhalter 2"/>
          <p:cNvSpPr>
            <a:spLocks noGrp="1"/>
          </p:cNvSpPr>
          <p:nvPr>
            <p:ph sz="quarter" idx="10"/>
          </p:nvPr>
        </p:nvSpPr>
        <p:spPr bwMode="auto"/>
        <p:txBody>
          <a:bodyPr/>
          <a:lstStyle/>
          <a:p>
            <a:pPr>
              <a:defRPr/>
            </a:pPr>
            <a:r>
              <a:rPr lang="de-DE"/>
              <a:t>Geringe Studienanzahl</a:t>
            </a:r>
            <a:endParaRPr lang="de-DE" b="1"/>
          </a:p>
          <a:p>
            <a:pPr marL="0" indent="124">
              <a:buSzTx/>
              <a:buNone/>
              <a:defRPr b="1"/>
            </a:pPr>
            <a:r>
              <a:rPr lang="de-DE"/>
              <a:t>Problem</a:t>
            </a:r>
            <a:endParaRPr/>
          </a:p>
          <a:p>
            <a:pPr>
              <a:defRPr/>
            </a:pPr>
            <a:r>
              <a:rPr lang="de-DE"/>
              <a:t>Schwierigkeiten, einen „High-Level“-Überblick über den Code zu erhalten</a:t>
            </a:r>
            <a:endParaRPr/>
          </a:p>
          <a:p>
            <a:pPr>
              <a:defRPr b="1"/>
            </a:pPr>
            <a:r>
              <a:rPr lang="de-DE"/>
              <a:t>Alternative</a:t>
            </a:r>
            <a:r>
              <a:rPr lang="de-DE" b="0"/>
              <a:t>: Konsultieren der Dokumentation des Projekts</a:t>
            </a:r>
            <a:endParaRPr/>
          </a:p>
          <a:p>
            <a:pPr marL="0" indent="124">
              <a:buSzTx/>
              <a:buNone/>
              <a:defRPr/>
            </a:pPr>
            <a:endParaRPr lang="de-DE" b="0"/>
          </a:p>
          <a:p>
            <a:pPr marL="0" indent="124">
              <a:buSzTx/>
              <a:buNone/>
              <a:defRPr b="1"/>
            </a:pPr>
            <a:r>
              <a:rPr lang="de-DE"/>
              <a:t>Lösungsansätze</a:t>
            </a:r>
            <a:endParaRPr/>
          </a:p>
          <a:p>
            <a:pPr>
              <a:defRPr/>
            </a:pPr>
            <a:r>
              <a:rPr lang="de-DE"/>
              <a:t>Differenzierte Projektdokumentation</a:t>
            </a:r>
            <a:endParaRPr/>
          </a:p>
          <a:p>
            <a:pPr>
              <a:defRPr b="1"/>
            </a:pPr>
            <a:r>
              <a:rPr lang="de-DE"/>
              <a:t>Tactile Code Skimmer</a:t>
            </a:r>
            <a:endParaRPr/>
          </a:p>
          <a:p>
            <a:pPr>
              <a:defRPr b="1"/>
            </a:pPr>
            <a:r>
              <a:rPr lang="de-DE"/>
              <a:t>AudioHighlight</a:t>
            </a:r>
            <a:endParaRPr/>
          </a:p>
        </p:txBody>
      </p:sp>
      <p:sp>
        <p:nvSpPr>
          <p:cNvPr id="4" name="Textplatzhalter 3"/>
          <p:cNvSpPr>
            <a:spLocks noGrp="1"/>
          </p:cNvSpPr>
          <p:nvPr>
            <p:ph type="body" sz="quarter" idx="11"/>
          </p:nvPr>
        </p:nvSpPr>
        <p:spPr bwMode="auto"/>
        <p:txBody>
          <a:bodyPr/>
          <a:lstStyle/>
          <a:p>
            <a:pPr>
              <a:defRPr/>
            </a:pPr>
            <a:r>
              <a:rPr lang="fr-FR"/>
              <a:t>Quelle:</a:t>
            </a:r>
            <a:endParaRPr/>
          </a:p>
          <a:p>
            <a:pPr>
              <a:defRPr/>
            </a:pPr>
            <a:r>
              <a:rPr lang="fr-FR"/>
              <a:t>Mountapmbeme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Tactile Code Skimmer und AudioHighlight</a:t>
            </a:r>
            <a:endParaRPr/>
          </a:p>
        </p:txBody>
      </p:sp>
      <p:sp>
        <p:nvSpPr>
          <p:cNvPr id="3" name="Inhaltsplatzhalter 2"/>
          <p:cNvSpPr>
            <a:spLocks noGrp="1"/>
          </p:cNvSpPr>
          <p:nvPr>
            <p:ph sz="quarter" idx="10"/>
          </p:nvPr>
        </p:nvSpPr>
        <p:spPr bwMode="auto"/>
        <p:txBody>
          <a:bodyPr/>
          <a:lstStyle/>
          <a:p>
            <a:pPr marL="0" indent="124">
              <a:buSzTx/>
              <a:buNone/>
              <a:defRPr b="1"/>
            </a:pPr>
            <a:r>
              <a:rPr lang="de-DE"/>
              <a:t>Tactile Code Skimmer (TCS)</a:t>
            </a:r>
            <a:endParaRPr/>
          </a:p>
          <a:p>
            <a:pPr>
              <a:spcBef>
                <a:spcPts val="500"/>
              </a:spcBef>
              <a:defRPr/>
            </a:pPr>
            <a:r>
              <a:rPr lang="de-DE"/>
              <a:t>Variation von StructJumper</a:t>
            </a:r>
            <a:endParaRPr/>
          </a:p>
          <a:p>
            <a:pPr>
              <a:spcBef>
                <a:spcPts val="500"/>
              </a:spcBef>
              <a:defRPr/>
            </a:pPr>
            <a:r>
              <a:rPr lang="de-DE"/>
              <a:t>Haptisches Werkzeug, das durch Schiebepotentiometer Einrückungen von Code anzeigt</a:t>
            </a:r>
            <a:endParaRPr/>
          </a:p>
          <a:p>
            <a:pPr>
              <a:defRPr b="1"/>
            </a:pPr>
            <a:r>
              <a:rPr lang="de-DE"/>
              <a:t>Vorteile</a:t>
            </a:r>
            <a:endParaRPr/>
          </a:p>
          <a:p>
            <a:pPr marL="630000" lvl="1" indent="-269999">
              <a:spcBef>
                <a:spcPts val="400"/>
              </a:spcBef>
              <a:buFont typeface="Courier New"/>
              <a:defRPr sz="1800"/>
            </a:pPr>
            <a:r>
              <a:rPr lang="de-DE"/>
              <a:t>Reduziert Memorieren</a:t>
            </a:r>
            <a:endParaRPr/>
          </a:p>
          <a:p>
            <a:pPr marL="630000" lvl="1" indent="-269999">
              <a:spcBef>
                <a:spcPts val="400"/>
              </a:spcBef>
              <a:buFont typeface="Courier New"/>
              <a:defRPr sz="1800"/>
            </a:pPr>
            <a:r>
              <a:rPr lang="de-DE"/>
              <a:t>Reduziert Hörbelastung durch Screenreader</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AudioHightlight</a:t>
            </a:r>
            <a:endParaRPr/>
          </a:p>
          <a:p>
            <a:pPr marL="269999" indent="-269875" defTabSz="457200">
              <a:spcBef>
                <a:spcPts val="700"/>
              </a:spcBef>
              <a:buSzPct val="100000"/>
              <a:buFont typeface="Arial"/>
              <a:buChar char="•"/>
              <a:defRPr sz="2000"/>
            </a:pPr>
            <a:r>
              <a:rPr lang="de-DE"/>
              <a:t>Strukturinformationen von Code werden durch Nutzung von HTML-Tags strukturiert, um diese auf einem Screenreader darzustellen</a:t>
            </a:r>
            <a:endParaRPr/>
          </a:p>
          <a:p>
            <a:pPr marL="269999" indent="-269875" defTabSz="457200">
              <a:spcBef>
                <a:spcPts val="700"/>
              </a:spcBef>
              <a:buSzPct val="100000"/>
              <a:buFont typeface="Arial"/>
              <a:buChar char="•"/>
              <a:defRPr sz="2000" b="1"/>
            </a:pPr>
            <a:r>
              <a:rPr lang="de-DE"/>
              <a:t>Vorteile</a:t>
            </a:r>
            <a:endParaRPr/>
          </a:p>
          <a:p>
            <a:pPr marL="630000" lvl="1" indent="-269999" defTabSz="457200">
              <a:spcBef>
                <a:spcPts val="400"/>
              </a:spcBef>
              <a:buSzPct val="100000"/>
              <a:buFont typeface="Courier New"/>
              <a:buChar char="o"/>
              <a:defRPr/>
            </a:pPr>
            <a:r>
              <a:rPr lang="de-DE"/>
              <a:t>Lösen von Aufgaben relativ schneller als mit StructJumper</a:t>
            </a:r>
            <a:endParaRPr/>
          </a:p>
          <a:p>
            <a:pPr marL="630000" lvl="1" indent="-269999" defTabSz="457200">
              <a:spcBef>
                <a:spcPts val="400"/>
              </a:spcBef>
              <a:buSzPct val="100000"/>
              <a:buFont typeface="Courier New"/>
              <a:buChar char="o"/>
              <a:defRPr/>
            </a:pPr>
            <a:r>
              <a:rPr lang="de-DE"/>
              <a:t>Bietet flachere Lernkurve</a:t>
            </a:r>
            <a:endParaRPr/>
          </a:p>
        </p:txBody>
      </p:sp>
      <p:sp>
        <p:nvSpPr>
          <p:cNvPr id="5" name="Textplatzhalter 4"/>
          <p:cNvSpPr>
            <a:spLocks noGrp="1"/>
          </p:cNvSpPr>
          <p:nvPr>
            <p:ph type="body" sz="quarter" idx="13"/>
          </p:nvPr>
        </p:nvSpPr>
        <p:spPr bwMode="auto"/>
        <p:txBody>
          <a:bodyPr/>
          <a:lstStyle/>
          <a:p>
            <a:pPr>
              <a:defRPr/>
            </a:pPr>
            <a:r>
              <a:rPr lang="de-DE"/>
              <a:t>Quellen: </a:t>
            </a:r>
            <a:endParaRPr/>
          </a:p>
          <a:p>
            <a:pPr>
              <a:defRPr/>
            </a:pPr>
            <a:r>
              <a:rPr lang="de-DE"/>
              <a:t>Falase et al. 2019; Armaly et al. 2018</a:t>
            </a:r>
            <a:endParaRPr/>
          </a:p>
        </p:txBody>
      </p:sp>
      <p:pic>
        <p:nvPicPr>
          <p:cNvPr id="6" name="Grafik 9" descr="Grafik 9"/>
          <p:cNvPicPr>
            <a:picLocks noChangeAspect="1"/>
          </p:cNvPicPr>
          <p:nvPr/>
        </p:nvPicPr>
        <p:blipFill>
          <a:blip r:embed="rId3"/>
          <a:stretch/>
        </p:blipFill>
        <p:spPr bwMode="auto">
          <a:xfrm>
            <a:off x="398890" y="4660779"/>
            <a:ext cx="6599555" cy="147193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Zugänglichkeit von Programmierumgebungen</a:t>
            </a:r>
            <a:endParaRPr/>
          </a:p>
        </p:txBody>
      </p:sp>
      <p:sp>
        <p:nvSpPr>
          <p:cNvPr id="3" name="Inhaltsplatzhalter 2"/>
          <p:cNvSpPr>
            <a:spLocks noGrp="1"/>
          </p:cNvSpPr>
          <p:nvPr>
            <p:ph sz="quarter" idx="10"/>
          </p:nvPr>
        </p:nvSpPr>
        <p:spPr bwMode="auto"/>
        <p:txBody>
          <a:bodyPr/>
          <a:lstStyle/>
          <a:p>
            <a:pPr marL="0" indent="124">
              <a:buSzTx/>
              <a:buNone/>
              <a:defRPr b="1"/>
            </a:pPr>
            <a:r>
              <a:rPr lang="de-DE"/>
              <a:t>Problem</a:t>
            </a:r>
            <a:endParaRPr/>
          </a:p>
          <a:p>
            <a:pPr>
              <a:defRPr/>
            </a:pPr>
            <a:r>
              <a:rPr lang="de-DE"/>
              <a:t>Viele Programmierumgebungen sind nicht vollständig mit Screenreadern kompatibel oder bieten keine oder nur eingeschränkte alternative Bedienungsmöglichkeiten </a:t>
            </a:r>
            <a:r>
              <a:rPr lang="de-DE" sz="1400"/>
              <a:t>(Albusays und Ludi 2016)</a:t>
            </a:r>
            <a:endParaRPr/>
          </a:p>
          <a:p>
            <a:pPr marL="630000" lvl="1" indent="-269999">
              <a:spcBef>
                <a:spcPts val="600"/>
              </a:spcBef>
              <a:buFont typeface="Courier New"/>
              <a:defRPr sz="1800" b="1"/>
            </a:pPr>
            <a:r>
              <a:rPr lang="de-DE"/>
              <a:t>Eclipse</a:t>
            </a:r>
            <a:r>
              <a:rPr lang="de-DE" b="0"/>
              <a:t>: Möglichkeit zwischen mehreren Tabs per Tastenkürzel hin- und herzuwechseln, aber sehr zeitaufwendiger Vorgang bei alleinigem Rückgriff auf auditives Feedback </a:t>
            </a:r>
            <a:r>
              <a:rPr lang="de-DE" sz="1400" b="0"/>
              <a:t>(Cheong 2010) </a:t>
            </a:r>
            <a:endParaRPr/>
          </a:p>
          <a:p>
            <a:pPr marL="630000" lvl="1" indent="-269999">
              <a:spcBef>
                <a:spcPts val="600"/>
              </a:spcBef>
              <a:buFont typeface="Courier New"/>
              <a:defRPr sz="1800" b="1"/>
            </a:pPr>
            <a:r>
              <a:rPr lang="de-DE"/>
              <a:t>BricxCC und Robot C</a:t>
            </a:r>
            <a:r>
              <a:rPr lang="de-DE" b="0"/>
              <a:t>: Beide für Lego-Mindstorms-Roboter, aber nicht vollständig JAWS-kompatibel (JAWS: Job Access </a:t>
            </a:r>
            <a:r>
              <a:rPr lang="de-DE" b="0"/>
              <a:t>With</a:t>
            </a:r>
            <a:r>
              <a:rPr lang="de-DE" b="0"/>
              <a:t> Speech – Screen Reader) </a:t>
            </a:r>
            <a:r>
              <a:rPr lang="de-DE" sz="1400" b="0"/>
              <a:t>(Ludi 2013) </a:t>
            </a:r>
            <a:endParaRPr/>
          </a:p>
          <a:p>
            <a:pPr marL="630000" lvl="1" indent="-269999">
              <a:spcBef>
                <a:spcPts val="600"/>
              </a:spcBef>
              <a:buFont typeface="Courier New"/>
              <a:defRPr sz="1800" b="1"/>
            </a:pPr>
            <a:r>
              <a:rPr lang="de-DE"/>
              <a:t>Visual Studio (2010)</a:t>
            </a:r>
            <a:r>
              <a:rPr lang="de-DE" b="0"/>
              <a:t>: Eigentlich zugänglich, aber es gibt keine Tonausgabe bei einem Tab-Wechsel </a:t>
            </a:r>
            <a:br>
              <a:rPr lang="de-DE" b="0"/>
            </a:br>
            <a:r>
              <a:rPr lang="de-DE" sz="1400" b="0"/>
              <a:t>(Stefik et al. 2011)</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Hadwen</a:t>
            </a:r>
            <a:r>
              <a:rPr lang="de-DE"/>
              <a:t>-Bennett et al. 2018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Zugänglichkeit von Programmierumgebungen</a:t>
            </a:r>
            <a:endParaRPr/>
          </a:p>
        </p:txBody>
      </p:sp>
      <p:sp>
        <p:nvSpPr>
          <p:cNvPr id="3" name="Inhaltsplatzhalter 2"/>
          <p:cNvSpPr>
            <a:spLocks noGrp="1"/>
          </p:cNvSpPr>
          <p:nvPr>
            <p:ph sz="quarter" idx="10"/>
          </p:nvPr>
        </p:nvSpPr>
        <p:spPr bwMode="auto"/>
        <p:txBody>
          <a:bodyPr/>
          <a:lstStyle/>
          <a:p>
            <a:pPr marL="0" indent="124">
              <a:buSzTx/>
              <a:buNone/>
              <a:defRPr b="1"/>
            </a:pPr>
            <a:r>
              <a:rPr lang="de-DE"/>
              <a:t>Lösungsansatz 1</a:t>
            </a:r>
            <a:r>
              <a:rPr lang="de-DE" b="0"/>
              <a:t>:</a:t>
            </a:r>
            <a:endParaRPr/>
          </a:p>
          <a:p>
            <a:pPr>
              <a:defRPr/>
            </a:pPr>
            <a:r>
              <a:rPr lang="de-DE"/>
              <a:t>Verwendung eines Standard-Texteditors mit einem Screenreader </a:t>
            </a:r>
            <a:r>
              <a:rPr lang="de-DE" sz="1400"/>
              <a:t>(Bigham et al. 2008; Cheong 2010; Kane und Bigham 2014)</a:t>
            </a:r>
            <a:endParaRPr/>
          </a:p>
          <a:p>
            <a:pPr marL="630000" lvl="1" indent="-269999">
              <a:spcBef>
                <a:spcPts val="600"/>
              </a:spcBef>
              <a:buFont typeface="Courier New"/>
              <a:defRPr sz="1800" b="1"/>
            </a:pPr>
            <a:r>
              <a:rPr lang="de-DE"/>
              <a:t>Nachteil</a:t>
            </a:r>
            <a:r>
              <a:rPr lang="de-DE" b="0"/>
              <a:t>: Verlust von Debugging-Tools</a:t>
            </a:r>
            <a:endParaRPr/>
          </a:p>
          <a:p>
            <a:pPr>
              <a:defRPr/>
            </a:pPr>
            <a:r>
              <a:rPr lang="de-DE"/>
              <a:t>Entwicklung von zugänglichen Programmierwerkzeugen (sog. Plugins) für bekannte Programmierumgebungen</a:t>
            </a:r>
            <a:endParaRPr/>
          </a:p>
          <a:p>
            <a:pPr marL="630000" lvl="1" indent="-269999">
              <a:spcBef>
                <a:spcPts val="600"/>
              </a:spcBef>
              <a:buFont typeface="Courier New"/>
              <a:defRPr sz="1800" b="1"/>
            </a:pPr>
            <a:r>
              <a:rPr lang="de-DE"/>
              <a:t>Wicked Audio Debugger (WAD)</a:t>
            </a:r>
            <a:r>
              <a:rPr lang="de-DE" b="0"/>
              <a:t>: Werkzeug zur Unterstützung des Debugging-Prozesses innerhalb von Visual Studio </a:t>
            </a:r>
            <a:r>
              <a:rPr lang="de-DE" sz="1400" b="0"/>
              <a:t>(Stefik et al. 2007)</a:t>
            </a:r>
            <a:endParaRPr/>
          </a:p>
        </p:txBody>
      </p:sp>
      <p:sp>
        <p:nvSpPr>
          <p:cNvPr id="8" name="Textplatzhalter 7"/>
          <p:cNvSpPr>
            <a:spLocks noGrp="1"/>
          </p:cNvSpPr>
          <p:nvPr>
            <p:ph type="body" sz="quarter" idx="13"/>
          </p:nvPr>
        </p:nvSpPr>
        <p:spPr bwMode="auto"/>
        <p:txBody>
          <a:bodyPr/>
          <a:lstStyle/>
          <a:p>
            <a:pPr>
              <a:defRPr/>
            </a:pPr>
            <a:r>
              <a:rPr lang="de-DE"/>
              <a:t>Quelle:</a:t>
            </a:r>
            <a:br>
              <a:rPr lang="de-DE"/>
            </a:br>
            <a:r>
              <a:rPr lang="de-DE"/>
              <a:t>Hadwen</a:t>
            </a:r>
            <a:r>
              <a:rPr lang="de-DE"/>
              <a:t>-Bennett et al. 2018</a:t>
            </a:r>
            <a:endParaRPr/>
          </a:p>
        </p:txBody>
      </p:sp>
      <p:pic>
        <p:nvPicPr>
          <p:cNvPr id="6" name="Grafik 5" descr="Grafik 5"/>
          <p:cNvPicPr>
            <a:picLocks noChangeAspect="1"/>
          </p:cNvPicPr>
          <p:nvPr/>
        </p:nvPicPr>
        <p:blipFill>
          <a:blip r:embed="rId3"/>
          <a:stretch/>
        </p:blipFill>
        <p:spPr bwMode="auto">
          <a:xfrm>
            <a:off x="5988050" y="2005198"/>
            <a:ext cx="6029041" cy="323261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Wicked Audio Debugger (WAD)</a:t>
            </a:r>
            <a:endParaRPr/>
          </a:p>
        </p:txBody>
      </p:sp>
      <p:sp>
        <p:nvSpPr>
          <p:cNvPr id="3" name="Textplatzhalter 2"/>
          <p:cNvSpPr>
            <a:spLocks noGrp="1"/>
          </p:cNvSpPr>
          <p:nvPr>
            <p:ph type="body" sz="quarter" idx="11"/>
          </p:nvPr>
        </p:nvSpPr>
        <p:spPr bwMode="auto"/>
        <p:txBody>
          <a:bodyPr/>
          <a:lstStyle/>
          <a:p>
            <a:pPr>
              <a:defRPr/>
            </a:pPr>
            <a:r>
              <a:rPr lang="de-DE"/>
              <a:t>Quelle: </a:t>
            </a:r>
            <a:br>
              <a:rPr lang="de-DE"/>
            </a:br>
            <a:r>
              <a:rPr lang="de-DE"/>
              <a:t>Stefik et al. 2007</a:t>
            </a:r>
            <a:endParaRPr/>
          </a:p>
        </p:txBody>
      </p:sp>
      <p:sp>
        <p:nvSpPr>
          <p:cNvPr id="4" name="Gerade Verbindung mit Pfeil 1"/>
          <p:cNvSpPr/>
          <p:nvPr/>
        </p:nvSpPr>
        <p:spPr bwMode="auto">
          <a:xfrm flipH="1" flipV="1">
            <a:off x="1663149" y="4658162"/>
            <a:ext cx="4696397" cy="960322"/>
          </a:xfrm>
          <a:prstGeom prst="line">
            <a:avLst/>
          </a:prstGeom>
          <a:ln w="25400">
            <a:solidFill>
              <a:srgbClr val="000000"/>
            </a:solidFill>
            <a:tailEnd type="triangle"/>
          </a:ln>
        </p:spPr>
        <p:txBody>
          <a:bodyPr lIns="45719" rIns="45719"/>
          <a:lstStyle/>
          <a:p>
            <a:pPr>
              <a:defRPr/>
            </a:pPr>
            <a:endParaRPr/>
          </a:p>
        </p:txBody>
      </p:sp>
      <p:sp>
        <p:nvSpPr>
          <p:cNvPr id="5" name="Inhaltsplatzhalter 6"/>
          <p:cNvSpPr txBox="1"/>
          <p:nvPr/>
        </p:nvSpPr>
        <p:spPr bwMode="auto">
          <a:xfrm>
            <a:off x="6298572" y="1233486"/>
            <a:ext cx="4474297" cy="4698034"/>
          </a:xfrm>
          <a:prstGeom prst="rect">
            <a:avLst/>
          </a:prstGeom>
          <a:ln w="12700">
            <a:miter lim="400000"/>
          </a:ln>
        </p:spPr>
        <p:txBody>
          <a:bodyPr lIns="179999" tIns="179999" rIns="179999" bIns="179999">
            <a:spAutoFit/>
          </a:bodyPr>
          <a:lstStyle/>
          <a:p>
            <a:pPr>
              <a:spcBef>
                <a:spcPts val="500"/>
              </a:spcBef>
              <a:defRPr sz="2000" b="1"/>
            </a:pPr>
            <a:r>
              <a:rPr/>
              <a:t>Situation</a:t>
            </a:r>
            <a:endParaRPr/>
          </a:p>
          <a:p>
            <a:pPr marL="342900" indent="-342900">
              <a:spcBef>
                <a:spcPts val="500"/>
              </a:spcBef>
              <a:buSzPct val="100000"/>
              <a:buFont typeface="Arial"/>
              <a:buChar char="•"/>
              <a:defRPr sz="2000"/>
            </a:pPr>
            <a:r>
              <a:rPr/>
              <a:t>int a = 0</a:t>
            </a:r>
            <a:endParaRPr/>
          </a:p>
          <a:p>
            <a:pPr marL="342900" indent="-342900">
              <a:spcBef>
                <a:spcPts val="500"/>
              </a:spcBef>
              <a:buSzPct val="100000"/>
              <a:buFont typeface="Arial"/>
              <a:buChar char="•"/>
              <a:defRPr sz="2000"/>
            </a:pPr>
            <a:r>
              <a:rPr/>
              <a:t>int b = 1</a:t>
            </a:r>
            <a:endParaRPr/>
          </a:p>
          <a:p>
            <a:pPr marL="342900" indent="-342900">
              <a:spcBef>
                <a:spcPts val="500"/>
              </a:spcBef>
              <a:buSzPct val="100000"/>
              <a:buFont typeface="Arial"/>
              <a:buChar char="•"/>
              <a:defRPr sz="2000"/>
            </a:pPr>
            <a:r>
              <a:rPr/>
              <a:t>int c = 1</a:t>
            </a:r>
            <a:endParaRPr/>
          </a:p>
          <a:p>
            <a:pPr marL="342900" indent="-342900">
              <a:spcBef>
                <a:spcPts val="500"/>
              </a:spcBef>
              <a:buSzPct val="100000"/>
              <a:buFont typeface="Arial"/>
              <a:buChar char="•"/>
              <a:defRPr sz="2000"/>
            </a:pPr>
            <a:r>
              <a:rPr/>
              <a:t>int d = 2</a:t>
            </a:r>
            <a:endParaRPr/>
          </a:p>
          <a:p>
            <a:pPr>
              <a:spcBef>
                <a:spcPts val="500"/>
              </a:spcBef>
              <a:defRPr sz="2000"/>
            </a:pPr>
            <a:endParaRPr/>
          </a:p>
          <a:p>
            <a:pPr>
              <a:spcBef>
                <a:spcPts val="500"/>
              </a:spcBef>
              <a:defRPr sz="2000" b="1"/>
            </a:pPr>
            <a:r>
              <a:rPr/>
              <a:t>Ausgabe</a:t>
            </a:r>
            <a:endParaRPr/>
          </a:p>
          <a:p>
            <a:pPr>
              <a:spcBef>
                <a:spcPts val="500"/>
              </a:spcBef>
              <a:defRPr sz="2000"/>
            </a:pPr>
            <a:endParaRPr/>
          </a:p>
          <a:p>
            <a:pPr>
              <a:spcBef>
                <a:spcPts val="500"/>
              </a:spcBef>
              <a:defRPr sz="2000" i="1">
                <a:solidFill>
                  <a:srgbClr val="FF0000"/>
                </a:solidFill>
              </a:defRPr>
            </a:pPr>
            <a:r>
              <a:rPr/>
              <a:t>if false</a:t>
            </a:r>
            <a:r>
              <a:rPr>
                <a:solidFill>
                  <a:srgbClr val="000000"/>
                </a:solidFill>
              </a:rPr>
              <a:t>, </a:t>
            </a:r>
            <a:endParaRPr/>
          </a:p>
          <a:p>
            <a:pPr>
              <a:spcBef>
                <a:spcPts val="500"/>
              </a:spcBef>
              <a:defRPr sz="2000" i="1">
                <a:solidFill>
                  <a:srgbClr val="00B050"/>
                </a:solidFill>
              </a:defRPr>
            </a:pPr>
            <a:r>
              <a:rPr/>
              <a:t>1 nested loop iteration 1</a:t>
            </a:r>
            <a:r>
              <a:rPr>
                <a:solidFill>
                  <a:srgbClr val="000000"/>
                </a:solidFill>
              </a:rPr>
              <a:t>, </a:t>
            </a:r>
            <a:br>
              <a:rPr lang="de-DE">
                <a:solidFill>
                  <a:srgbClr val="000000"/>
                </a:solidFill>
              </a:rPr>
            </a:br>
            <a:r>
              <a:rPr/>
              <a:t>1 nested loop iteration 2</a:t>
            </a:r>
            <a:r>
              <a:rPr>
                <a:solidFill>
                  <a:srgbClr val="000000"/>
                </a:solidFill>
              </a:rPr>
              <a:t>, </a:t>
            </a:r>
            <a:endParaRPr/>
          </a:p>
          <a:p>
            <a:pPr>
              <a:spcBef>
                <a:spcPts val="500"/>
              </a:spcBef>
              <a:defRPr sz="2000" i="1">
                <a:solidFill>
                  <a:srgbClr val="7030A0"/>
                </a:solidFill>
              </a:defRPr>
            </a:pPr>
            <a:r>
              <a:rPr/>
              <a:t>end loop</a:t>
            </a:r>
            <a:endParaRPr/>
          </a:p>
        </p:txBody>
      </p:sp>
      <p:sp>
        <p:nvSpPr>
          <p:cNvPr id="6" name="Gerade Verbindung mit Pfeil 11"/>
          <p:cNvSpPr/>
          <p:nvPr/>
        </p:nvSpPr>
        <p:spPr bwMode="auto">
          <a:xfrm flipH="1" flipV="1">
            <a:off x="2175923" y="2124362"/>
            <a:ext cx="4183625" cy="2385760"/>
          </a:xfrm>
          <a:prstGeom prst="line">
            <a:avLst/>
          </a:prstGeom>
          <a:ln w="25400">
            <a:solidFill>
              <a:srgbClr val="000000"/>
            </a:solidFill>
            <a:tailEnd type="triangle"/>
          </a:ln>
        </p:spPr>
        <p:txBody>
          <a:bodyPr lIns="45719" rIns="45719"/>
          <a:lstStyle/>
          <a:p>
            <a:pPr>
              <a:defRPr/>
            </a:pPr>
            <a:endParaRPr/>
          </a:p>
        </p:txBody>
      </p:sp>
      <p:sp>
        <p:nvSpPr>
          <p:cNvPr id="7" name="Gerade Verbindung mit Pfeil 12"/>
          <p:cNvSpPr/>
          <p:nvPr/>
        </p:nvSpPr>
        <p:spPr bwMode="auto">
          <a:xfrm flipH="1" flipV="1">
            <a:off x="2610348" y="3781715"/>
            <a:ext cx="3749199" cy="1154669"/>
          </a:xfrm>
          <a:prstGeom prst="line">
            <a:avLst/>
          </a:prstGeom>
          <a:ln w="25400">
            <a:solidFill>
              <a:srgbClr val="000000"/>
            </a:solidFill>
            <a:tailEnd type="triangle"/>
          </a:ln>
        </p:spPr>
        <p:txBody>
          <a:bodyPr lIns="45719" rIns="45719"/>
          <a:lstStyle/>
          <a:p>
            <a:pPr>
              <a:defRPr/>
            </a:pPr>
            <a:endParaRPr/>
          </a:p>
        </p:txBody>
      </p:sp>
      <p:sp>
        <p:nvSpPr>
          <p:cNvPr id="8" name="Inhaltsplatzhalter 6"/>
          <p:cNvSpPr txBox="1"/>
          <p:nvPr/>
        </p:nvSpPr>
        <p:spPr bwMode="auto">
          <a:xfrm>
            <a:off x="227014" y="1233486"/>
            <a:ext cx="4474296" cy="4713551"/>
          </a:xfrm>
          <a:prstGeom prst="rect">
            <a:avLst/>
          </a:prstGeom>
        </p:spPr>
        <p:txBody>
          <a:bodyPr>
            <a:noAutofit/>
          </a:bodyPr>
          <a:lstStyle>
            <a:lvl1pPr marL="270000" indent="-269875" algn="l" defTabSz="457200">
              <a:spcBef>
                <a:spcPts val="1400"/>
              </a:spcBef>
              <a:spcAft>
                <a:spcPts val="700"/>
              </a:spcAft>
              <a:buFont typeface="Arial"/>
              <a:buChar char="•"/>
              <a:defRPr sz="2000">
                <a:solidFill>
                  <a:srgbClr val="000000"/>
                </a:solidFill>
                <a:latin typeface="Arial"/>
                <a:ea typeface="ヒラギノ角ゴ Pro W3"/>
                <a:cs typeface="Arial"/>
              </a:defRPr>
            </a:lvl1pPr>
            <a:lvl2pPr marL="630000" indent="-270000" algn="l" defTabSz="457200">
              <a:spcBef>
                <a:spcPts val="0"/>
              </a:spcBef>
              <a:spcAft>
                <a:spcPts val="600"/>
              </a:spcAft>
              <a:buFont typeface="Courier New"/>
              <a:buChar char="o"/>
              <a:defRPr>
                <a:solidFill>
                  <a:srgbClr val="000000"/>
                </a:solidFill>
                <a:latin typeface="Arial"/>
                <a:ea typeface="ヒラギノ角ゴ Pro W3"/>
                <a:cs typeface="Arial"/>
              </a:defRPr>
            </a:lvl2pPr>
            <a:lvl3pPr marL="957600" indent="-237600" algn="l" defTabSz="457200">
              <a:spcBef>
                <a:spcPts val="0"/>
              </a:spcBef>
              <a:spcAft>
                <a:spcPts val="500"/>
              </a:spcAft>
              <a:buFont typeface="Wingdings"/>
              <a:buChar char="§"/>
              <a:defRPr sz="1600">
                <a:solidFill>
                  <a:schemeClr val="tx1"/>
                </a:solidFill>
                <a:latin typeface="Arial"/>
                <a:ea typeface="ヒラギノ角ゴ Pro W3"/>
                <a:cs typeface="Arial"/>
              </a:defRPr>
            </a:lvl3pPr>
            <a:lvl4pPr marL="1260000" indent="-179388" algn="l" defTabSz="457200">
              <a:spcBef>
                <a:spcPts val="0"/>
              </a:spcBef>
              <a:spcAft>
                <a:spcPts val="400"/>
              </a:spcAft>
              <a:buFont typeface="Symbol"/>
              <a:buChar char="-"/>
              <a:defRPr sz="1400">
                <a:solidFill>
                  <a:schemeClr val="tx1"/>
                </a:solidFill>
                <a:latin typeface="Arial"/>
                <a:ea typeface="ヒラギノ角ゴ Pro W3"/>
                <a:cs typeface="Arial"/>
              </a:defRPr>
            </a:lvl4pPr>
            <a:lvl5pPr marL="1530000" indent="-180000" algn="l" defTabSz="457200">
              <a:spcBef>
                <a:spcPts val="0"/>
              </a:spcBef>
              <a:spcAft>
                <a:spcPts val="300"/>
              </a:spcAft>
              <a:buFont typeface="Arial"/>
              <a:buChar char="•"/>
              <a:defRPr sz="1200" b="0">
                <a:solidFill>
                  <a:schemeClr val="tx1"/>
                </a:solidFill>
                <a:latin typeface="Arial"/>
                <a:ea typeface="Arial"/>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int test(int a, int b, int c, int d) {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int </a:t>
            </a:r>
            <a:r>
              <a:rPr lang="de-DE" sz="1400">
                <a:latin typeface="Courier New"/>
                <a:ea typeface="Courier New"/>
                <a:cs typeface="Courier New"/>
              </a:rPr>
              <a:t>k</a:t>
            </a:r>
            <a:r>
              <a:rPr lang="de-DE" sz="1400">
                <a:latin typeface="Courier New"/>
                <a:ea typeface="Courier New"/>
                <a:cs typeface="Courier New"/>
              </a:rPr>
              <a:t> = 0, i = 0;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a:t>
            </a:r>
            <a:r>
              <a:rPr lang="de-DE" sz="1400" b="1">
                <a:solidFill>
                  <a:srgbClr val="FF0000"/>
                </a:solidFill>
                <a:latin typeface="Courier New"/>
                <a:ea typeface="Courier New"/>
                <a:cs typeface="Courier New"/>
              </a:rPr>
              <a:t>if(a == b)</a:t>
            </a:r>
            <a:r>
              <a:rPr lang="de-DE" sz="1400">
                <a:latin typeface="Courier New"/>
                <a:ea typeface="Courier New"/>
                <a:cs typeface="Courier New"/>
              </a:rPr>
              <a:t> {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a:t>
            </a:r>
            <a:r>
              <a:rPr lang="de-DE" sz="1400">
                <a:latin typeface="Courier New"/>
                <a:ea typeface="Courier New"/>
                <a:cs typeface="Courier New"/>
              </a:rPr>
              <a:t>k</a:t>
            </a:r>
            <a:r>
              <a:rPr lang="de-DE" sz="1400">
                <a:latin typeface="Courier New"/>
                <a:ea typeface="Courier New"/>
                <a:cs typeface="Courier New"/>
              </a:rPr>
              <a:t>++;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 </a:t>
            </a:r>
            <a:r>
              <a:rPr lang="de-DE" sz="1400">
                <a:latin typeface="Courier New"/>
                <a:ea typeface="Courier New"/>
                <a:cs typeface="Courier New"/>
              </a:rPr>
              <a:t>else</a:t>
            </a:r>
            <a:r>
              <a:rPr lang="de-DE" sz="1400">
                <a:latin typeface="Courier New"/>
                <a:ea typeface="Courier New"/>
                <a:cs typeface="Courier New"/>
              </a:rPr>
              <a:t> {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a:t>
            </a:r>
            <a:r>
              <a:rPr lang="de-DE" sz="1400">
                <a:latin typeface="Courier New"/>
                <a:ea typeface="Courier New"/>
                <a:cs typeface="Courier New"/>
              </a:rPr>
              <a:t>k</a:t>
            </a:r>
            <a:r>
              <a:rPr lang="de-DE" sz="1400">
                <a:latin typeface="Courier New"/>
                <a:ea typeface="Courier New"/>
                <a:cs typeface="Courier New"/>
              </a:rPr>
              <a:t>--;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a:t>
            </a:r>
            <a:r>
              <a:rPr lang="de-DE" sz="1400" b="1">
                <a:solidFill>
                  <a:srgbClr val="00B050"/>
                </a:solidFill>
                <a:latin typeface="Courier New"/>
                <a:ea typeface="Courier New"/>
                <a:cs typeface="Courier New"/>
              </a:rPr>
              <a:t>while(i &lt; d) </a:t>
            </a:r>
            <a:r>
              <a:rPr lang="de-DE" sz="1400">
                <a:latin typeface="Courier New"/>
                <a:ea typeface="Courier New"/>
                <a:cs typeface="Courier New"/>
              </a:rPr>
              <a:t>{</a:t>
            </a:r>
            <a:r>
              <a:rPr lang="de-DE" sz="1400" b="1">
                <a:solidFill>
                  <a:srgbClr val="00B050"/>
                </a:solidFill>
                <a:latin typeface="Courier New"/>
                <a:ea typeface="Courier New"/>
                <a:cs typeface="Courier New"/>
              </a:rPr>
              <a:t> </a:t>
            </a:r>
            <a:endParaRPr/>
          </a:p>
          <a:p>
            <a:pPr marL="0" indent="0" defTabSz="914400">
              <a:spcBef>
                <a:spcPts val="500"/>
              </a:spcBef>
              <a:buFont typeface="Arial"/>
              <a:buNone/>
              <a:defRPr sz="1400" b="1">
                <a:solidFill>
                  <a:srgbClr val="00B050"/>
                </a:solidFill>
                <a:latin typeface="Courier New"/>
                <a:ea typeface="Courier New"/>
                <a:cs typeface="Courier New"/>
              </a:defRPr>
            </a:pPr>
            <a:r>
              <a:rPr lang="de-DE" sz="1400" b="1">
                <a:solidFill>
                  <a:srgbClr val="00B050"/>
                </a:solidFill>
                <a:latin typeface="Courier New"/>
                <a:ea typeface="Courier New"/>
                <a:cs typeface="Courier New"/>
              </a:rPr>
              <a:t>               </a:t>
            </a:r>
            <a:r>
              <a:rPr lang="de-DE" sz="1400">
                <a:latin typeface="Courier New"/>
                <a:ea typeface="Courier New"/>
                <a:cs typeface="Courier New"/>
              </a:rPr>
              <a:t>k</a:t>
            </a:r>
            <a:r>
              <a:rPr lang="de-DE" sz="1400">
                <a:latin typeface="Courier New"/>
                <a:ea typeface="Courier New"/>
                <a:cs typeface="Courier New"/>
              </a:rPr>
              <a:t>++;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i++; </a:t>
            </a:r>
            <a:endParaRPr/>
          </a:p>
          <a:p>
            <a:pPr marL="0" indent="0" defTabSz="914400">
              <a:spcBef>
                <a:spcPts val="500"/>
              </a:spcBef>
              <a:buFont typeface="Arial"/>
              <a:buNone/>
              <a:defRPr sz="1400" b="1">
                <a:solidFill>
                  <a:srgbClr val="00B050"/>
                </a:solidFill>
                <a:latin typeface="Courier New"/>
                <a:ea typeface="Courier New"/>
                <a:cs typeface="Courier New"/>
              </a:defRPr>
            </a:pPr>
            <a:r>
              <a:rPr lang="de-DE" sz="1400" b="1">
                <a:solidFill>
                  <a:srgbClr val="00B050"/>
                </a:solidFill>
                <a:latin typeface="Courier New"/>
                <a:ea typeface="Courier New"/>
                <a:cs typeface="Courier New"/>
              </a:rPr>
              <a:t>          </a:t>
            </a:r>
            <a:r>
              <a:rPr lang="de-DE" sz="1400" b="1">
                <a:solidFill>
                  <a:srgbClr val="7030A0"/>
                </a:solidFill>
                <a:latin typeface="Courier New"/>
                <a:ea typeface="Courier New"/>
                <a:cs typeface="Courier New"/>
              </a:rPr>
              <a:t>}</a:t>
            </a:r>
            <a:r>
              <a:rPr lang="de-DE" sz="1400">
                <a:latin typeface="Courier New"/>
                <a:ea typeface="Courier New"/>
                <a:cs typeface="Courier New"/>
              </a:rPr>
              <a:t>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     return </a:t>
            </a:r>
            <a:r>
              <a:rPr lang="de-DE" sz="1400">
                <a:latin typeface="Courier New"/>
                <a:ea typeface="Courier New"/>
                <a:cs typeface="Courier New"/>
              </a:rPr>
              <a:t>k</a:t>
            </a:r>
            <a:r>
              <a:rPr lang="de-DE" sz="1400">
                <a:latin typeface="Courier New"/>
                <a:ea typeface="Courier New"/>
                <a:cs typeface="Courier New"/>
              </a:rPr>
              <a:t>; </a:t>
            </a:r>
            <a:endParaRPr/>
          </a:p>
          <a:p>
            <a:pPr marL="0" indent="0" defTabSz="914400">
              <a:spcBef>
                <a:spcPts val="500"/>
              </a:spcBef>
              <a:buFont typeface="Arial"/>
              <a:buNone/>
              <a:defRPr sz="1400">
                <a:latin typeface="Courier New"/>
                <a:ea typeface="Courier New"/>
                <a:cs typeface="Courier New"/>
              </a:defRPr>
            </a:pPr>
            <a:r>
              <a:rPr lang="de-DE" sz="1400">
                <a:latin typeface="Courier New"/>
                <a:ea typeface="Courier New"/>
                <a:cs typeface="Courier New"/>
              </a:rPr>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Zugänglichkeit von Programmierumgebungen</a:t>
            </a:r>
            <a:endParaRPr/>
          </a:p>
        </p:txBody>
      </p:sp>
      <p:sp>
        <p:nvSpPr>
          <p:cNvPr id="3" name="Inhaltsplatzhalter 2"/>
          <p:cNvSpPr>
            <a:spLocks noGrp="1"/>
          </p:cNvSpPr>
          <p:nvPr>
            <p:ph sz="quarter" idx="10"/>
          </p:nvPr>
        </p:nvSpPr>
        <p:spPr bwMode="auto"/>
        <p:txBody>
          <a:bodyPr/>
          <a:lstStyle/>
          <a:p>
            <a:pPr marL="125" indent="0">
              <a:buNone/>
              <a:defRPr/>
            </a:pPr>
            <a:r>
              <a:rPr lang="de-DE" b="1"/>
              <a:t>Lösungsansatz 2:</a:t>
            </a:r>
            <a:endParaRPr/>
          </a:p>
          <a:p>
            <a:pPr>
              <a:defRPr/>
            </a:pPr>
            <a:r>
              <a:rPr lang="de-DE"/>
              <a:t>Entwicklung von inklusiven Programmierumgebungen</a:t>
            </a:r>
            <a:endParaRPr/>
          </a:p>
          <a:p>
            <a:pPr lvl="1">
              <a:defRPr/>
            </a:pPr>
            <a:r>
              <a:rPr lang="de-DE" b="1"/>
              <a:t>JavaSpeak</a:t>
            </a:r>
            <a:r>
              <a:rPr lang="de-DE"/>
              <a:t> </a:t>
            </a:r>
            <a:br>
              <a:rPr lang="de-DE"/>
            </a:br>
            <a:r>
              <a:rPr lang="de-DE" sz="1400"/>
              <a:t>(Smith et al. 2000; Francioni und Smith 2002)</a:t>
            </a:r>
            <a:endParaRPr/>
          </a:p>
          <a:p>
            <a:pPr lvl="2">
              <a:defRPr/>
            </a:pPr>
            <a:r>
              <a:rPr lang="de-DE"/>
              <a:t>Programmeditor für Programmieranfänger:innen</a:t>
            </a:r>
            <a:endParaRPr/>
          </a:p>
          <a:p>
            <a:pPr lvl="2">
              <a:defRPr/>
            </a:pPr>
            <a:r>
              <a:rPr lang="de-DE"/>
              <a:t>Audioausgabe und Tastaturkürzel als Interaktionsmechanismen verfügbar</a:t>
            </a:r>
            <a:endParaRPr/>
          </a:p>
          <a:p>
            <a:pPr lvl="2">
              <a:defRPr/>
            </a:pPr>
            <a:r>
              <a:rPr lang="de-DE"/>
              <a:t>Akustische Hinweise von syntaktischen </a:t>
            </a:r>
            <a:br>
              <a:rPr lang="de-DE"/>
            </a:br>
            <a:r>
              <a:rPr lang="de-DE"/>
              <a:t>und organisatorischen Informationen auf unterschiedlichen Granularitätsebenen </a:t>
            </a:r>
            <a:br>
              <a:rPr lang="de-DE"/>
            </a:br>
            <a:r>
              <a:rPr lang="de-DE"/>
              <a:t>(Token </a:t>
            </a:r>
            <a:r>
              <a:rPr lang="de-DE"/>
              <a:t></a:t>
            </a:r>
            <a:r>
              <a:rPr lang="de-DE"/>
              <a:t> Kompilationseinheit)</a:t>
            </a:r>
            <a:endParaRPr/>
          </a:p>
        </p:txBody>
      </p:sp>
      <p:sp>
        <p:nvSpPr>
          <p:cNvPr id="4" name="Inhaltsplatzhalter 3"/>
          <p:cNvSpPr>
            <a:spLocks noGrp="1"/>
          </p:cNvSpPr>
          <p:nvPr>
            <p:ph sz="quarter" idx="11"/>
          </p:nvPr>
        </p:nvSpPr>
        <p:spPr bwMode="auto"/>
        <p:txBody>
          <a:bodyPr/>
          <a:lstStyle/>
          <a:p>
            <a:pPr lvl="1">
              <a:defRPr/>
            </a:pPr>
            <a:r>
              <a:rPr lang="de-DE" b="1"/>
              <a:t>JBrick</a:t>
            </a:r>
            <a:r>
              <a:rPr lang="de-DE"/>
              <a:t> </a:t>
            </a:r>
            <a:r>
              <a:rPr lang="de-DE" sz="1400"/>
              <a:t>(Ludi et al. 2010)</a:t>
            </a:r>
            <a:endParaRPr/>
          </a:p>
          <a:p>
            <a:pPr lvl="2">
              <a:defRPr/>
            </a:pPr>
            <a:r>
              <a:rPr lang="de-DE"/>
              <a:t>Alternative zur IDE BricxCC</a:t>
            </a:r>
            <a:endParaRPr/>
          </a:p>
          <a:p>
            <a:pPr lvl="2">
              <a:defRPr/>
            </a:pPr>
            <a:r>
              <a:rPr lang="de-DE"/>
              <a:t>Programmierumgebung für Lego Mindstorms Roboter in NXC (Not eXactly C)</a:t>
            </a:r>
            <a:endParaRPr/>
          </a:p>
          <a:p>
            <a:pPr lvl="2">
              <a:defRPr/>
            </a:pPr>
            <a:r>
              <a:rPr lang="de-DE"/>
              <a:t>Vielfältige Kompatibilitätsmöglichkeiten</a:t>
            </a:r>
            <a:endParaRPr/>
          </a:p>
          <a:p>
            <a:pPr lvl="3">
              <a:defRPr/>
            </a:pPr>
            <a:r>
              <a:rPr lang="de-DE"/>
              <a:t>Screenreader, Braille-Displays, auditives und visuelles Feedback</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Hadwen</a:t>
            </a:r>
            <a:r>
              <a:rPr lang="de-DE"/>
              <a:t>-Bennett et al. 2018</a:t>
            </a:r>
            <a:endParaRPr/>
          </a:p>
        </p:txBody>
      </p:sp>
      <p:pic>
        <p:nvPicPr>
          <p:cNvPr id="6" name="Inhaltsplatzhalter 13" descr="Inhaltsplatzhalter 13"/>
          <p:cNvPicPr>
            <a:picLocks noChangeAspect="1"/>
          </p:cNvPicPr>
          <p:nvPr/>
        </p:nvPicPr>
        <p:blipFill>
          <a:blip r:embed="rId3"/>
          <a:srcRect l="0" t="0" r="0" b="5359"/>
          <a:stretch/>
        </p:blipFill>
        <p:spPr bwMode="auto">
          <a:xfrm>
            <a:off x="5069540" y="3627570"/>
            <a:ext cx="5486548" cy="3167406"/>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Zugänglichkeit von Programmiersprachen</a:t>
            </a:r>
            <a:endParaRPr/>
          </a:p>
        </p:txBody>
      </p:sp>
      <p:sp>
        <p:nvSpPr>
          <p:cNvPr id="3" name="Inhaltsplatzhalter 2"/>
          <p:cNvSpPr>
            <a:spLocks noGrp="1"/>
          </p:cNvSpPr>
          <p:nvPr>
            <p:ph sz="quarter" idx="10"/>
          </p:nvPr>
        </p:nvSpPr>
        <p:spPr bwMode="auto"/>
        <p:txBody>
          <a:bodyPr/>
          <a:lstStyle/>
          <a:p>
            <a:pPr marL="125" indent="0">
              <a:buNone/>
              <a:defRPr/>
            </a:pPr>
            <a:r>
              <a:rPr lang="de-DE" b="1"/>
              <a:t>Probleme</a:t>
            </a:r>
            <a:endParaRPr/>
          </a:p>
          <a:p>
            <a:pPr>
              <a:defRPr/>
            </a:pPr>
            <a:r>
              <a:rPr lang="de-DE"/>
              <a:t>Häufig verwendete Programmiersprachen verwenden in großem Umfang nicht-alphanumerische Zeichen (z. B. Klammern, Anführungs-, Größer-Kleiner-, Fragezeichen)</a:t>
            </a:r>
            <a:endParaRPr/>
          </a:p>
          <a:p>
            <a:pPr lvl="1">
              <a:defRPr/>
            </a:pPr>
            <a:r>
              <a:rPr lang="de-DE"/>
              <a:t>Erschwert die Arbeit mit Screenreadern</a:t>
            </a:r>
            <a:endParaRPr/>
          </a:p>
          <a:p>
            <a:pPr>
              <a:defRPr/>
            </a:pPr>
            <a:r>
              <a:rPr lang="de-DE"/>
              <a:t>Komplexe Syntax vieler Sprachen</a:t>
            </a:r>
            <a:endParaRPr/>
          </a:p>
          <a:p>
            <a:pPr lvl="1">
              <a:defRPr/>
            </a:pPr>
            <a:r>
              <a:rPr lang="de-DE"/>
              <a:t>Führt zu Tippfehlern und erschwert Fehlersuche</a:t>
            </a:r>
            <a:endParaRPr/>
          </a:p>
          <a:p>
            <a:pPr>
              <a:defRPr/>
            </a:pPr>
            <a:r>
              <a:rPr lang="de-DE"/>
              <a:t>Blockbasierte Programmiersprachen von Natur aus visuell</a:t>
            </a:r>
            <a:endParaRPr/>
          </a:p>
          <a:p>
            <a:pPr lvl="1">
              <a:defRPr/>
            </a:pPr>
            <a:r>
              <a:rPr lang="de-DE"/>
              <a:t>Für Lernende mit Sehbeeinträchtigung nicht zugänglich</a:t>
            </a:r>
            <a:endParaRPr/>
          </a:p>
        </p:txBody>
      </p:sp>
      <p:pic>
        <p:nvPicPr>
          <p:cNvPr id="8" name="Inhaltsplatzhalter 7"/>
          <p:cNvPicPr>
            <a:picLocks noChangeAspect="1" noGrp="1"/>
          </p:cNvPicPr>
          <p:nvPr>
            <p:ph sz="quarter" idx="11"/>
          </p:nvPr>
        </p:nvPicPr>
        <p:blipFill>
          <a:blip r:embed="rId3">
            <a:extLst>
              <a:ext uri="{96DAC541-7B7A-43D3-8B79-37D633B846F1}">
                <asvg:svgBlip xmlns:asvg="http://schemas.microsoft.com/office/drawing/2016/SVG/main" r:embed="rId4"/>
              </a:ext>
            </a:extLst>
          </a:blip>
          <a:stretch/>
        </p:blipFill>
        <p:spPr bwMode="auto">
          <a:xfrm>
            <a:off x="6588000" y="1593784"/>
            <a:ext cx="5158800" cy="4319718"/>
          </a:xfrm>
        </p:spPr>
      </p:pic>
      <p:sp>
        <p:nvSpPr>
          <p:cNvPr id="5" name="Textplatzhalter 4"/>
          <p:cNvSpPr>
            <a:spLocks noGrp="1"/>
          </p:cNvSpPr>
          <p:nvPr>
            <p:ph type="body" sz="quarter" idx="13"/>
          </p:nvPr>
        </p:nvSpPr>
        <p:spPr bwMode="auto">
          <a:xfrm>
            <a:off x="226800" y="6308725"/>
            <a:ext cx="3420000" cy="396875"/>
          </a:xfrm>
        </p:spPr>
        <p:txBody>
          <a:bodyPr/>
          <a:lstStyle/>
          <a:p>
            <a:pPr>
              <a:defRPr/>
            </a:pPr>
            <a:r>
              <a:rPr lang="de-DE"/>
              <a:t>Quellen: </a:t>
            </a:r>
            <a:endParaRPr/>
          </a:p>
          <a:p>
            <a:pPr>
              <a:defRPr/>
            </a:pPr>
            <a:r>
              <a:rPr lang="de-DE"/>
              <a:t>Mountapmbeme</a:t>
            </a:r>
            <a:r>
              <a:rPr lang="de-DE"/>
              <a:t> et al. 2022; </a:t>
            </a:r>
            <a:r>
              <a:rPr lang="de-DE"/>
              <a:t>Hadwenn</a:t>
            </a:r>
            <a:r>
              <a:rPr lang="de-DE"/>
              <a:t>-Bennett et al. 2018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Lösungsansatz 1</a:t>
            </a:r>
            <a:r>
              <a:rPr lang="de-DE" b="0"/>
              <a:t>:</a:t>
            </a:r>
            <a:endParaRPr/>
          </a:p>
          <a:p>
            <a:pPr>
              <a:spcBef>
                <a:spcPts val="700"/>
              </a:spcBef>
              <a:defRPr/>
            </a:pPr>
            <a:r>
              <a:rPr lang="de-DE"/>
              <a:t>Auswahl geeigneter existierender Programmiersprachen</a:t>
            </a:r>
            <a:endParaRPr/>
          </a:p>
          <a:p>
            <a:pPr marL="630000" lvl="1" indent="-269999">
              <a:spcBef>
                <a:spcPts val="400"/>
              </a:spcBef>
              <a:buFont typeface="Courier New"/>
              <a:defRPr sz="1800"/>
            </a:pPr>
            <a:r>
              <a:rPr lang="de-DE"/>
              <a:t>Ruby</a:t>
            </a:r>
            <a:endParaRPr/>
          </a:p>
          <a:p>
            <a:pPr marL="630000" lvl="1" indent="-269999">
              <a:spcBef>
                <a:spcPts val="400"/>
              </a:spcBef>
              <a:buFont typeface="Courier New"/>
              <a:defRPr sz="1800"/>
            </a:pPr>
            <a:r>
              <a:rPr lang="de-DE"/>
              <a:t>Python</a:t>
            </a:r>
            <a:endParaRPr/>
          </a:p>
          <a:p>
            <a:pPr marL="957599" lvl="2" indent="-237600">
              <a:spcBef>
                <a:spcPts val="500"/>
              </a:spcBef>
              <a:defRPr sz="1600" b="1"/>
            </a:pPr>
            <a:r>
              <a:rPr lang="de-DE"/>
              <a:t>Problematisch</a:t>
            </a:r>
            <a:r>
              <a:rPr lang="de-DE" b="0"/>
              <a:t>: Whitespace könnte bei Nutzung von Screenreadern zu Verwirrung führen</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Frage</a:t>
            </a:r>
            <a:r>
              <a:rPr lang="de-DE" b="0"/>
              <a:t>: Schätzen Sie, wie viele nicht-alphanumerische Zeichen die folgenden Programmiersprachen bei einem </a:t>
            </a:r>
            <a:br>
              <a:rPr lang="de-DE" b="0"/>
            </a:br>
            <a:r>
              <a:rPr lang="de-DE" b="0"/>
              <a:t>“Hello World”-Programm haben?</a:t>
            </a:r>
            <a:endParaRPr/>
          </a:p>
          <a:p>
            <a:pPr marL="125" indent="0">
              <a:buNone/>
              <a:defRPr/>
            </a:pPr>
            <a:r>
              <a:rPr lang="de-DE" b="1"/>
              <a:t>	Java</a:t>
            </a:r>
            <a:r>
              <a:rPr lang="de-DE"/>
              <a:t>:	-			</a:t>
            </a:r>
            <a:r>
              <a:rPr lang="de-DE" b="1"/>
              <a:t>Ruby</a:t>
            </a:r>
            <a:r>
              <a:rPr lang="de-DE"/>
              <a:t>:	 	-</a:t>
            </a:r>
            <a:endParaRPr/>
          </a:p>
          <a:p>
            <a:pPr marL="125" indent="0">
              <a:buNone/>
              <a:defRPr/>
            </a:pPr>
            <a:r>
              <a:rPr lang="de-DE" b="1"/>
              <a:t>	C++</a:t>
            </a:r>
            <a:r>
              <a:rPr lang="de-DE"/>
              <a:t>:	-			</a:t>
            </a:r>
            <a:r>
              <a:rPr lang="de-DE" b="1"/>
              <a:t>Python</a:t>
            </a:r>
            <a:r>
              <a:rPr lang="de-DE"/>
              <a:t>: 	-</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Hadwenn</a:t>
            </a:r>
            <a:r>
              <a:rPr lang="de-DE"/>
              <a:t>-Bennett et al. 2018</a:t>
            </a:r>
            <a:endParaRPr/>
          </a:p>
        </p:txBody>
      </p:sp>
      <p:sp>
        <p:nvSpPr>
          <p:cNvPr id="6" name="Rechteck 14"/>
          <p:cNvSpPr/>
          <p:nvPr/>
        </p:nvSpPr>
        <p:spPr bwMode="auto">
          <a:xfrm>
            <a:off x="227012" y="4023359"/>
            <a:ext cx="11625354" cy="2020390"/>
          </a:xfrm>
          <a:prstGeom prst="rect">
            <a:avLst/>
          </a:prstGeom>
          <a:solidFill>
            <a:srgbClr val="1E1E1E"/>
          </a:solidFill>
          <a:ln>
            <a:solidFill>
              <a:srgbClr val="000000"/>
            </a:solidFill>
          </a:ln>
        </p:spPr>
        <p:txBody>
          <a:bodyPr lIns="45719" rIns="45719"/>
          <a:lstStyle/>
          <a:p>
            <a:pPr algn="just">
              <a:defRPr sz="1400"/>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Lösungsansatz 1</a:t>
            </a:r>
            <a:r>
              <a:rPr lang="de-DE" b="0"/>
              <a:t>:</a:t>
            </a:r>
            <a:endParaRPr/>
          </a:p>
          <a:p>
            <a:pPr>
              <a:spcBef>
                <a:spcPts val="700"/>
              </a:spcBef>
              <a:defRPr/>
            </a:pPr>
            <a:r>
              <a:rPr lang="de-DE"/>
              <a:t>Auswahl geeigneter existierender Programmiersprachen</a:t>
            </a:r>
            <a:endParaRPr/>
          </a:p>
          <a:p>
            <a:pPr marL="630000" lvl="1" indent="-269999">
              <a:spcBef>
                <a:spcPts val="400"/>
              </a:spcBef>
              <a:buFont typeface="Courier New"/>
              <a:defRPr sz="1800"/>
            </a:pPr>
            <a:r>
              <a:rPr lang="de-DE"/>
              <a:t>Ruby</a:t>
            </a:r>
            <a:endParaRPr/>
          </a:p>
          <a:p>
            <a:pPr marL="630000" lvl="1" indent="-269999">
              <a:spcBef>
                <a:spcPts val="400"/>
              </a:spcBef>
              <a:buFont typeface="Courier New"/>
              <a:defRPr sz="1800"/>
            </a:pPr>
            <a:r>
              <a:rPr lang="de-DE"/>
              <a:t>Python</a:t>
            </a:r>
            <a:endParaRPr/>
          </a:p>
          <a:p>
            <a:pPr marL="957599" lvl="2" indent="-237600">
              <a:spcBef>
                <a:spcPts val="500"/>
              </a:spcBef>
              <a:defRPr sz="1600" b="1"/>
            </a:pPr>
            <a:r>
              <a:rPr lang="de-DE"/>
              <a:t>Problematisch</a:t>
            </a:r>
            <a:r>
              <a:rPr lang="de-DE" b="0"/>
              <a:t>: Whitespace könnte bei Nutzung von Screenreadern zu Verwirrung führen</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Frage</a:t>
            </a:r>
            <a:r>
              <a:rPr lang="de-DE" b="0"/>
              <a:t>: Schätzen Sie, wie viele nicht-alphanumerische Zeichen die folgenden Programmiersprachen bei einem </a:t>
            </a:r>
            <a:br>
              <a:rPr lang="de-DE" b="0"/>
            </a:br>
            <a:r>
              <a:rPr lang="de-DE" b="0"/>
              <a:t>“Hello World”-Programm haben?</a:t>
            </a:r>
            <a:endParaRPr/>
          </a:p>
          <a:p>
            <a:pPr marL="125" indent="0">
              <a:buNone/>
              <a:defRPr/>
            </a:pPr>
            <a:r>
              <a:rPr lang="de-DE" b="1"/>
              <a:t>	Java</a:t>
            </a:r>
            <a:r>
              <a:rPr lang="de-DE"/>
              <a:t>:	16			</a:t>
            </a:r>
            <a:r>
              <a:rPr lang="de-DE" b="1"/>
              <a:t>Ruby</a:t>
            </a:r>
            <a:r>
              <a:rPr lang="de-DE"/>
              <a:t>:	 	2</a:t>
            </a:r>
            <a:endParaRPr/>
          </a:p>
          <a:p>
            <a:pPr marL="125" indent="0">
              <a:buNone/>
              <a:defRPr/>
            </a:pPr>
            <a:r>
              <a:rPr lang="de-DE" b="1"/>
              <a:t>	C++</a:t>
            </a:r>
            <a:r>
              <a:rPr lang="de-DE"/>
              <a:t>:	19			</a:t>
            </a:r>
            <a:r>
              <a:rPr lang="de-DE" b="1"/>
              <a:t>Python</a:t>
            </a:r>
            <a:r>
              <a:rPr lang="de-DE"/>
              <a:t>: 	4</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Hadwenn-Bennett et al. 2018</a:t>
            </a:r>
            <a:endParaRPr/>
          </a:p>
        </p:txBody>
      </p:sp>
      <p:sp>
        <p:nvSpPr>
          <p:cNvPr id="6" name="Rechteck 14"/>
          <p:cNvSpPr/>
          <p:nvPr/>
        </p:nvSpPr>
        <p:spPr bwMode="auto">
          <a:xfrm>
            <a:off x="227012" y="4023359"/>
            <a:ext cx="11625354" cy="2020390"/>
          </a:xfrm>
          <a:prstGeom prst="rect">
            <a:avLst/>
          </a:prstGeom>
          <a:solidFill>
            <a:srgbClr val="1E1E1E"/>
          </a:solidFill>
          <a:ln>
            <a:solidFill>
              <a:srgbClr val="000000"/>
            </a:solidFill>
          </a:ln>
        </p:spPr>
        <p:txBody>
          <a:bodyPr lIns="45719" rIns="45719"/>
          <a:lstStyle/>
          <a:p>
            <a:pPr algn="just">
              <a:defRPr sz="1400"/>
            </a:pPr>
            <a:endParaRPr/>
          </a:p>
        </p:txBody>
      </p:sp>
      <p:pic>
        <p:nvPicPr>
          <p:cNvPr id="7" name="Grafik 23" descr="Grafik 23"/>
          <p:cNvPicPr>
            <a:picLocks noChangeAspect="1"/>
          </p:cNvPicPr>
          <p:nvPr/>
        </p:nvPicPr>
        <p:blipFill>
          <a:blip r:embed="rId3"/>
          <a:stretch/>
        </p:blipFill>
        <p:spPr bwMode="auto">
          <a:xfrm>
            <a:off x="354375" y="4114389"/>
            <a:ext cx="3514726" cy="1838326"/>
          </a:xfrm>
          <a:prstGeom prst="rect">
            <a:avLst/>
          </a:prstGeom>
          <a:ln w="12700">
            <a:miter lim="400000"/>
          </a:ln>
        </p:spPr>
      </p:pic>
      <p:pic>
        <p:nvPicPr>
          <p:cNvPr id="8" name="Grafik 25" descr="Grafik 25"/>
          <p:cNvPicPr>
            <a:picLocks noChangeAspect="1"/>
          </p:cNvPicPr>
          <p:nvPr/>
        </p:nvPicPr>
        <p:blipFill>
          <a:blip r:embed="rId4"/>
          <a:stretch/>
        </p:blipFill>
        <p:spPr bwMode="auto">
          <a:xfrm>
            <a:off x="4118859" y="4114389"/>
            <a:ext cx="3571876" cy="1838326"/>
          </a:xfrm>
          <a:prstGeom prst="rect">
            <a:avLst/>
          </a:prstGeom>
          <a:ln w="12700">
            <a:miter lim="400000"/>
          </a:ln>
        </p:spPr>
      </p:pic>
      <p:grpSp>
        <p:nvGrpSpPr>
          <p:cNvPr id="9" name="Gruppieren 21"/>
          <p:cNvGrpSpPr/>
          <p:nvPr/>
        </p:nvGrpSpPr>
        <p:grpSpPr bwMode="auto">
          <a:xfrm>
            <a:off x="7940491" y="4114389"/>
            <a:ext cx="3571876" cy="1854519"/>
            <a:chOff x="0" y="0"/>
            <a:chExt cx="3571875" cy="1854518"/>
          </a:xfrm>
        </p:grpSpPr>
        <p:pic>
          <p:nvPicPr>
            <p:cNvPr id="10" name="Grafik 18" descr="Grafik 18"/>
            <p:cNvPicPr>
              <a:picLocks noChangeAspect="1"/>
            </p:cNvPicPr>
            <p:nvPr/>
          </p:nvPicPr>
          <p:blipFill>
            <a:blip r:embed="rId5"/>
            <a:stretch/>
          </p:blipFill>
          <p:spPr bwMode="auto">
            <a:xfrm>
              <a:off x="0" y="-1"/>
              <a:ext cx="3571875" cy="609601"/>
            </a:xfrm>
            <a:prstGeom prst="rect">
              <a:avLst/>
            </a:prstGeom>
            <a:ln w="12700" cap="flat">
              <a:noFill/>
              <a:miter lim="400000"/>
            </a:ln>
            <a:effectLst/>
          </p:spPr>
        </p:pic>
        <p:pic>
          <p:nvPicPr>
            <p:cNvPr id="11" name="Grafik 20" descr="Grafik 20"/>
            <p:cNvPicPr>
              <a:picLocks noChangeAspect="1"/>
            </p:cNvPicPr>
            <p:nvPr/>
          </p:nvPicPr>
          <p:blipFill>
            <a:blip r:embed="rId6"/>
            <a:stretch/>
          </p:blipFill>
          <p:spPr bwMode="auto">
            <a:xfrm>
              <a:off x="0" y="1225868"/>
              <a:ext cx="3571875" cy="628650"/>
            </a:xfrm>
            <a:prstGeom prst="rect">
              <a:avLst/>
            </a:prstGeom>
            <a:ln w="12700" cap="flat">
              <a:noFill/>
              <a:miter lim="400000"/>
            </a:ln>
            <a:effectLst/>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Entstehung des Inklusionsbegriffs</a:t>
            </a:r>
            <a:endParaRPr/>
          </a:p>
        </p:txBody>
      </p:sp>
      <p:sp>
        <p:nvSpPr>
          <p:cNvPr id="3" name="Textplatzhalter 2"/>
          <p:cNvSpPr>
            <a:spLocks noGrp="1"/>
          </p:cNvSpPr>
          <p:nvPr>
            <p:ph type="body" sz="quarter" idx="11"/>
          </p:nvPr>
        </p:nvSpPr>
        <p:spPr bwMode="auto"/>
        <p:txBody>
          <a:bodyPr/>
          <a:lstStyle/>
          <a:p>
            <a:pPr>
              <a:defRPr/>
            </a:pPr>
            <a:r>
              <a:rPr lang="de-DE"/>
              <a:t>Quelle:</a:t>
            </a:r>
            <a:br>
              <a:rPr lang="de-DE"/>
            </a:br>
            <a:r>
              <a:rPr lang="de-DE"/>
              <a:t>Nasri 2021</a:t>
            </a:r>
            <a:endParaRPr/>
          </a:p>
        </p:txBody>
      </p:sp>
      <p:graphicFrame>
        <p:nvGraphicFramePr>
          <p:cNvPr id="19" name="Diagramm 18"/>
          <p:cNvGraphicFramePr>
            <a:graphicFrameLocks xmlns:a="http://schemas.openxmlformats.org/drawingml/2006/main"/>
          </p:cNvGraphicFramePr>
          <p:nvPr/>
        </p:nvGraphicFramePr>
        <p:xfrm>
          <a:off x="1416000" y="719666"/>
          <a:ext cx="9360000" cy="5418667"/>
          <a:chOff x="0" y="0"/>
          <a:chExt cx="9360000" cy="5418667"/>
        </p:xfrm>
        <a:graphic>
          <a:graphicData uri="http://schemas.openxmlformats.org/drawingml/2006/diagram">
            <dgm:relIds xmlns:dgm="http://schemas.openxmlformats.org/drawingml/2006/diagram" xmlns:r="http://schemas.openxmlformats.org/officeDocument/2006/relationships" r:dm="rId4" r:lo="rId6" r:qs="rId7" r:cs="rId5"/>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125" indent="0">
              <a:buNone/>
              <a:defRPr/>
            </a:pPr>
            <a:r>
              <a:rPr lang="de-DE" b="1"/>
              <a:t>Szenario</a:t>
            </a:r>
            <a:endParaRPr/>
          </a:p>
          <a:p>
            <a:pPr marL="125" indent="0">
              <a:buNone/>
              <a:defRPr/>
            </a:pPr>
            <a:r>
              <a:rPr lang="de-DE"/>
              <a:t>Sie möchten im Informatikunterricht der Sek. I textbasiert in die Programmierung unter Verwendung der Programmiersprache Python einsteigen. Eine Ihrer Schülerinnen ist stark sehbeeinträchtigt. Bei der Recherche zur Unterrichtsvorbereitung stoßen Sie auf die inklusive IDE </a:t>
            </a:r>
            <a:r>
              <a:rPr lang="de-DE" i="1"/>
              <a:t>Grid</a:t>
            </a:r>
            <a:r>
              <a:rPr lang="de-DE" i="1"/>
              <a:t>-Coding</a:t>
            </a:r>
            <a:r>
              <a:rPr lang="de-DE"/>
              <a:t> für Python, die Sie im Unterricht einsetzen möchten und machen sich damit vertraut, indem Sie sich in die Nutzer-Rolle begeben.</a:t>
            </a:r>
            <a:endParaRPr/>
          </a:p>
        </p:txBody>
      </p:sp>
      <p:sp>
        <p:nvSpPr>
          <p:cNvPr id="5" name="Textplatzhalter 4"/>
          <p:cNvSpPr>
            <a:spLocks noGrp="1"/>
          </p:cNvSpPr>
          <p:nvPr>
            <p:ph type="body" sz="quarter" idx="13"/>
          </p:nvPr>
        </p:nvSpPr>
        <p:spPr bwMode="auto">
          <a:xfrm>
            <a:off x="226800" y="6308725"/>
            <a:ext cx="5040000" cy="396875"/>
          </a:xfrm>
        </p:spPr>
        <p:txBody>
          <a:bodyPr/>
          <a:lstStyle/>
          <a:p>
            <a:pPr>
              <a:defRPr/>
            </a:pPr>
            <a:r>
              <a:rPr lang="de-DE"/>
              <a:t>Quelle:</a:t>
            </a:r>
            <a:br>
              <a:rPr lang="de-DE"/>
            </a:br>
            <a:r>
              <a:rPr lang="de-DE"/>
              <a:t>Anlage 3a, 3b und 4 der APO-S I NRW 2012 i. d. F. v. 11.11.2022 (GV. NRW, S. 1010)</a:t>
            </a:r>
            <a:endParaRPr/>
          </a:p>
        </p:txBody>
      </p:sp>
      <p:sp>
        <p:nvSpPr>
          <p:cNvPr id="8" name="Inhaltsplatzhalter 2"/>
          <p:cNvSpPr>
            <a:spLocks noGrp="1"/>
          </p:cNvSpPr>
          <p:nvPr>
            <p:ph sz="quarter" idx="11"/>
          </p:nvPr>
        </p:nvSpPr>
        <p:spPr bwMode="auto">
          <a:xfrm>
            <a:off x="6203950" y="1233488"/>
            <a:ext cx="5855130" cy="5040312"/>
          </a:xfrm>
        </p:spPr>
        <p:txBody>
          <a:bodyPr/>
          <a:lstStyle/>
          <a:p>
            <a:pPr marL="125" indent="0">
              <a:buNone/>
              <a:defRPr/>
            </a:pPr>
            <a:r>
              <a:rPr lang="de-DE" b="1"/>
              <a:t>Aufgaben</a:t>
            </a:r>
            <a:endParaRPr/>
          </a:p>
          <a:p>
            <a:pPr marL="376238" indent="-376238">
              <a:spcBef>
                <a:spcPts val="700"/>
              </a:spcBef>
              <a:buFont typeface="+mj-lt"/>
              <a:buAutoNum type="arabicPeriod"/>
              <a:defRPr/>
            </a:pPr>
            <a:r>
              <a:rPr lang="de-DE" sz="1800"/>
              <a:t>Welchem Zweck dient das Python-Programm?</a:t>
            </a:r>
            <a:endParaRPr/>
          </a:p>
          <a:p>
            <a:pPr marL="376238" indent="-376238">
              <a:spcBef>
                <a:spcPts val="700"/>
              </a:spcBef>
              <a:buFont typeface="+mj-lt"/>
              <a:buAutoNum type="arabicPeriod"/>
              <a:defRPr/>
            </a:pPr>
            <a:r>
              <a:rPr lang="de-DE" sz="1800"/>
              <a:t>Beschreiben Sie die Struktur des Python-Programms.</a:t>
            </a:r>
            <a:endParaRPr/>
          </a:p>
          <a:p>
            <a:pPr marL="376238" indent="-376238">
              <a:spcBef>
                <a:spcPts val="700"/>
              </a:spcBef>
              <a:buFont typeface="+mj-lt"/>
              <a:buAutoNum type="arabicPeriod"/>
              <a:defRPr/>
            </a:pPr>
            <a:r>
              <a:rPr lang="de-DE" sz="1800"/>
              <a:t>Beurteilen Sie, inwiefern die IDE Zugänglichkeits-barrieren aus Perspektive der Lernenden, der Programmierumgebung und Programmiersprache adressiert.</a:t>
            </a:r>
            <a:endParaRPr/>
          </a:p>
          <a:p>
            <a:pPr>
              <a:defRPr/>
            </a:pPr>
            <a:endParaRPr lang="de-DE"/>
          </a:p>
        </p:txBody>
      </p:sp>
      <p:pic>
        <p:nvPicPr>
          <p:cNvPr id="11" name="Grafik 10"/>
          <p:cNvPicPr>
            <a:picLocks noChangeAspect="1"/>
          </p:cNvPicPr>
          <p:nvPr/>
        </p:nvPicPr>
        <p:blipFill>
          <a:blip r:embed="rId3"/>
          <a:stretch/>
        </p:blipFill>
        <p:spPr bwMode="auto">
          <a:xfrm>
            <a:off x="7333200" y="4312800"/>
            <a:ext cx="3636000" cy="2015323"/>
          </a:xfrm>
          <a:prstGeom prst="rect">
            <a:avLst/>
          </a:prstGeom>
        </p:spPr>
      </p:pic>
      <p:pic>
        <p:nvPicPr>
          <p:cNvPr id="12" name="Neues-Video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4"/>
          <a:stretch/>
        </p:blipFill>
        <p:spPr bwMode="auto">
          <a:xfrm>
            <a:off x="915986" y="5015661"/>
            <a:ext cx="609600" cy="6096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 Grid-Coding</a:t>
            </a:r>
            <a:endParaRPr/>
          </a:p>
        </p:txBody>
      </p:sp>
      <p:sp>
        <p:nvSpPr>
          <p:cNvPr id="3" name="Textplatzhalter 2"/>
          <p:cNvSpPr>
            <a:spLocks noGrp="1"/>
          </p:cNvSpPr>
          <p:nvPr>
            <p:ph type="body" sz="quarter" idx="11"/>
          </p:nvPr>
        </p:nvSpPr>
        <p:spPr bwMode="auto"/>
        <p:txBody>
          <a:bodyPr/>
          <a:lstStyle/>
          <a:p>
            <a:pPr>
              <a:defRPr/>
            </a:pPr>
            <a:r>
              <a:rPr lang="de-DE" u="sng">
                <a:solidFill>
                  <a:schemeClr val="tx1"/>
                </a:solidFill>
              </a:rPr>
              <a:t>Quelle:</a:t>
            </a:r>
            <a:br>
              <a:rPr lang="de-DE" u="sng">
                <a:solidFill>
                  <a:schemeClr val="tx1"/>
                </a:solidFill>
              </a:rPr>
            </a:br>
            <a:r>
              <a:rPr lang="de-DE" u="sng">
                <a:solidFill>
                  <a:schemeClr val="tx1"/>
                </a:solidFill>
                <a:hlinkClick r:id="rId3" tooltip="https://ally-ide.herokuapp.com/"/>
              </a:rPr>
              <a:t>https://ally-ide.herokuapp.com/</a:t>
            </a:r>
            <a:endParaRPr lang="de-DE" u="sng">
              <a:solidFill>
                <a:schemeClr val="tx1"/>
              </a:solidFill>
            </a:endParaRPr>
          </a:p>
        </p:txBody>
      </p:sp>
      <p:pic>
        <p:nvPicPr>
          <p:cNvPr id="4" name="Grid-Coding_Beispiel_DR" descr="Grid-Coding_Beispiel_DR">
            <a:hlinkClick r:id="" action="ppaction://media"/>
          </p:cNvPr>
          <p:cNvPicPr/>
          <p:nvPr>
            <a:videoFile r:link="rId6"/>
            <p:extLst>
              <p:ext uri="{DAA4B4D4-6D71-4841-9C94-3DE7FCFB9230}">
                <p14:media xmlns:p14="http://schemas.microsoft.com/office/powerpoint/2010/main" r:embed="rId5"/>
              </p:ext>
            </p:extLst>
          </p:nvPr>
        </p:nvPicPr>
        <p:blipFill>
          <a:blip r:embed="rId4"/>
          <a:stretch/>
        </p:blipFill>
        <p:spPr bwMode="auto">
          <a:xfrm>
            <a:off x="1616075" y="1233486"/>
            <a:ext cx="8959850" cy="5040314"/>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 </a:t>
            </a:r>
            <a:r>
              <a:rPr lang="de-DE"/>
              <a:t>Grid</a:t>
            </a:r>
            <a:r>
              <a:rPr lang="de-DE"/>
              <a:t>-Coding</a:t>
            </a:r>
            <a:endParaRPr/>
          </a:p>
        </p:txBody>
      </p:sp>
      <p:sp>
        <p:nvSpPr>
          <p:cNvPr id="3" name="Inhaltsplatzhalter 2"/>
          <p:cNvSpPr>
            <a:spLocks noGrp="1"/>
          </p:cNvSpPr>
          <p:nvPr>
            <p:ph sz="quarter" idx="10"/>
          </p:nvPr>
        </p:nvSpPr>
        <p:spPr bwMode="auto"/>
        <p:txBody>
          <a:bodyPr/>
          <a:lstStyle/>
          <a:p>
            <a:pPr marL="0" indent="124">
              <a:buSzTx/>
              <a:buNone/>
              <a:defRPr b="1"/>
            </a:pPr>
            <a:r>
              <a:rPr lang="de-DE"/>
              <a:t>Problem</a:t>
            </a:r>
            <a:endParaRPr/>
          </a:p>
          <a:p>
            <a:pPr>
              <a:spcBef>
                <a:spcPts val="0"/>
              </a:spcBef>
              <a:defRPr/>
            </a:pPr>
            <a:r>
              <a:rPr lang="de-DE"/>
              <a:t>In Sprachen, in denen Whitespace eine spezielle Rolle spielt, muss Whitespace mental gezählt werden, um Struktur des Programms zu verstehen</a:t>
            </a:r>
            <a:endParaRPr/>
          </a:p>
          <a:p>
            <a:pPr marL="630000" lvl="1" indent="-269999">
              <a:buFont typeface="Courier New"/>
              <a:defRPr sz="1800"/>
            </a:pPr>
            <a:r>
              <a:rPr lang="de-DE"/>
              <a:t>Führt zu </a:t>
            </a:r>
            <a:r>
              <a:rPr lang="de-DE" i="1"/>
              <a:t>extraneous load </a:t>
            </a:r>
            <a:r>
              <a:rPr lang="de-DE" i="1"/>
              <a:t></a:t>
            </a:r>
            <a:r>
              <a:rPr lang="de-DE"/>
              <a:t> resultiert in langsamen, mühsamen und fehleranfälligen Prozess des Codeverstehens</a:t>
            </a:r>
            <a:endParaRPr/>
          </a:p>
          <a:p>
            <a:pPr marL="0" lvl="1" indent="359999">
              <a:spcBef>
                <a:spcPts val="600"/>
              </a:spcBef>
              <a:buSzTx/>
              <a:buNone/>
              <a:defRPr sz="1800"/>
            </a:pPr>
            <a:endParaRPr lang="de-DE"/>
          </a:p>
          <a:p>
            <a:pPr marL="0" indent="0">
              <a:buSzTx/>
              <a:buNone/>
              <a:defRPr b="1"/>
            </a:pPr>
            <a:r>
              <a:rPr lang="de-DE"/>
              <a:t>Grid-Coding-Paradigma</a:t>
            </a:r>
            <a:endParaRPr/>
          </a:p>
          <a:p>
            <a:pPr marL="342900" indent="-342900">
              <a:spcBef>
                <a:spcPts val="0"/>
              </a:spcBef>
              <a:defRPr/>
            </a:pPr>
            <a:r>
              <a:rPr lang="de-DE"/>
              <a:t>Quellcode wird in 2D-Gitternetz repräsentiert</a:t>
            </a:r>
            <a:endParaRPr/>
          </a:p>
        </p:txBody>
      </p:sp>
      <p:sp>
        <p:nvSpPr>
          <p:cNvPr id="4" name="Inhaltsplatzhalter 3"/>
          <p:cNvSpPr>
            <a:spLocks noGrp="1"/>
          </p:cNvSpPr>
          <p:nvPr>
            <p:ph sz="quarter" idx="11"/>
          </p:nvPr>
        </p:nvSpPr>
        <p:spPr bwMode="auto"/>
        <p:txBody>
          <a:bodyPr/>
          <a:lstStyle/>
          <a:p>
            <a:pPr marL="266700" indent="-266700" defTabSz="457200">
              <a:spcBef>
                <a:spcPts val="700"/>
              </a:spcBef>
              <a:buSzPct val="100000"/>
              <a:buFont typeface="Arial"/>
              <a:buChar char="•"/>
              <a:defRPr sz="2000"/>
            </a:pPr>
            <a:r>
              <a:rPr lang="de-DE"/>
              <a:t>Jedes Statement wird einer Zelle im Gitternetz zugeordnet</a:t>
            </a:r>
            <a:endParaRPr/>
          </a:p>
          <a:p>
            <a:pPr marL="623888" lvl="1" indent="-268288" defTabSz="457200">
              <a:buSzPct val="100000"/>
              <a:buFont typeface="Courier New"/>
              <a:buChar char="o"/>
              <a:defRPr/>
            </a:pPr>
            <a:r>
              <a:rPr lang="de-DE"/>
              <a:t>Jede Zeile entspricht einer Zeile im Quellcode</a:t>
            </a:r>
            <a:endParaRPr/>
          </a:p>
          <a:p>
            <a:pPr marL="623888" lvl="1" indent="-268288" defTabSz="457200">
              <a:buSzPct val="100000"/>
              <a:buFont typeface="Courier New"/>
              <a:buChar char="o"/>
              <a:defRPr/>
            </a:pPr>
            <a:r>
              <a:rPr lang="de-DE"/>
              <a:t>Jede Spalte entspricht einem Scope</a:t>
            </a:r>
            <a:endParaRPr lang="de-DE" b="1"/>
          </a:p>
          <a:p>
            <a:pPr defTabSz="457200">
              <a:spcBef>
                <a:spcPts val="700"/>
              </a:spcBef>
              <a:defRPr sz="2000" b="1"/>
            </a:pPr>
            <a:r>
              <a:rPr lang="de-DE"/>
              <a:t>Grid-Code</a:t>
            </a:r>
            <a:r>
              <a:rPr lang="de-DE" b="0"/>
              <a:t> löst das Whitespace-Problem, indem das </a:t>
            </a:r>
            <a:r>
              <a:rPr lang="de-DE" b="0" i="1"/>
              <a:t>Grid-Coding-Paradigma</a:t>
            </a:r>
            <a:r>
              <a:rPr lang="de-DE" b="0"/>
              <a:t> angewandt wird</a:t>
            </a:r>
            <a:endParaRPr/>
          </a:p>
          <a:p>
            <a:pPr marL="342900" indent="-342900" defTabSz="457200">
              <a:spcBef>
                <a:spcPts val="700"/>
              </a:spcBef>
              <a:buSzPct val="100000"/>
              <a:buFont typeface="Arial"/>
              <a:buChar char="•"/>
              <a:defRPr sz="2000"/>
            </a:pPr>
            <a:r>
              <a:rPr lang="de-DE"/>
              <a:t>Navigation über Tastenkürzel, Feedback über auditive Hinweise möglich</a:t>
            </a:r>
            <a:endParaRPr/>
          </a:p>
          <a:p>
            <a:pPr marL="342900" indent="-342900" defTabSz="457200">
              <a:spcBef>
                <a:spcPts val="700"/>
              </a:spcBef>
              <a:buSzPct val="100000"/>
              <a:buFont typeface="Arial"/>
              <a:buChar char="•"/>
              <a:defRPr sz="2000"/>
            </a:pPr>
            <a:r>
              <a:rPr lang="de-DE"/>
              <a:t>Ermöglicht das Editieren innerhalb des Gitternetzes </a:t>
            </a:r>
            <a:r>
              <a:rPr lang="de-DE"/>
              <a:t></a:t>
            </a:r>
            <a:r>
              <a:rPr lang="de-DE"/>
              <a:t> Schützt vor falscher Einrückung und Syntaxfehlern</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Ehtesham</a:t>
            </a:r>
            <a:r>
              <a:rPr lang="de-DE"/>
              <a:t>-UI-Haque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 Grid-Coding</a:t>
            </a:r>
            <a:endParaRPr/>
          </a:p>
        </p:txBody>
      </p:sp>
      <p:sp>
        <p:nvSpPr>
          <p:cNvPr id="3" name="Inhaltsplatzhalter 2"/>
          <p:cNvSpPr>
            <a:spLocks noGrp="1"/>
          </p:cNvSpPr>
          <p:nvPr>
            <p:ph sz="quarter" idx="10"/>
          </p:nvPr>
        </p:nvSpPr>
        <p:spPr bwMode="auto">
          <a:xfrm>
            <a:off x="227013" y="1233486"/>
            <a:ext cx="5761037" cy="5040312"/>
          </a:xfrm>
        </p:spPr>
        <p:txBody>
          <a:bodyPr>
            <a:normAutofit fontScale="92500" lnSpcReduction="10000"/>
          </a:bodyPr>
          <a:lstStyle/>
          <a:p>
            <a:pPr marL="125" indent="0">
              <a:buNone/>
              <a:defRPr/>
            </a:pPr>
            <a:r>
              <a:rPr lang="de-DE" sz="1500" b="1">
                <a:latin typeface="+mn-lt"/>
              </a:rPr>
              <a:t>Vorteile</a:t>
            </a:r>
            <a:endParaRPr/>
          </a:p>
          <a:p>
            <a:pPr>
              <a:defRPr/>
            </a:pPr>
            <a:r>
              <a:rPr lang="de-DE" sz="1500">
                <a:latin typeface="+mn-lt"/>
              </a:rPr>
              <a:t>Vereinfachte Code-Navigation in einer 2D-Struktur über Pfeiltasten</a:t>
            </a:r>
            <a:endParaRPr/>
          </a:p>
          <a:p>
            <a:pPr>
              <a:defRPr/>
            </a:pPr>
            <a:r>
              <a:rPr lang="de-DE" sz="1500" b="0" i="0">
                <a:solidFill>
                  <a:srgbClr val="373637"/>
                </a:solidFill>
                <a:latin typeface="+mn-lt"/>
              </a:rPr>
              <a:t> </a:t>
            </a:r>
            <a:r>
              <a:rPr lang="de-DE" sz="1500">
                <a:latin typeface="+mn-lt"/>
              </a:rPr>
              <a:t>Einrückungszellen enthalten hinsichtlich Code-Verständnis semantisch sinnvolle Informationen über einen Einzug (bspw. </a:t>
            </a:r>
            <a:r>
              <a:rPr lang="de-DE" sz="1500" i="1">
                <a:latin typeface="+mn-lt"/>
              </a:rPr>
              <a:t>within</a:t>
            </a:r>
            <a:r>
              <a:rPr lang="de-DE" sz="1500" i="1">
                <a:latin typeface="+mn-lt"/>
              </a:rPr>
              <a:t> </a:t>
            </a:r>
            <a:r>
              <a:rPr lang="de-DE" sz="1500" i="1">
                <a:latin typeface="+mn-lt"/>
              </a:rPr>
              <a:t>def</a:t>
            </a:r>
            <a:r>
              <a:rPr lang="de-DE" sz="1500">
                <a:latin typeface="+mn-lt"/>
              </a:rPr>
              <a:t>, </a:t>
            </a:r>
            <a:r>
              <a:rPr lang="de-DE" sz="1500" i="1">
                <a:latin typeface="+mn-lt"/>
              </a:rPr>
              <a:t>within</a:t>
            </a:r>
            <a:r>
              <a:rPr lang="de-DE" sz="1500" i="1">
                <a:latin typeface="+mn-lt"/>
              </a:rPr>
              <a:t> if</a:t>
            </a:r>
            <a:r>
              <a:rPr lang="de-DE" sz="1500">
                <a:latin typeface="+mn-lt"/>
              </a:rPr>
              <a:t>)</a:t>
            </a:r>
            <a:endParaRPr/>
          </a:p>
          <a:p>
            <a:pPr>
              <a:defRPr/>
            </a:pPr>
            <a:r>
              <a:rPr lang="de-DE" sz="1500">
                <a:latin typeface="+mn-lt"/>
              </a:rPr>
              <a:t>Auditive Hinweise (u. a. </a:t>
            </a:r>
            <a:r>
              <a:rPr lang="de-DE" sz="1500">
                <a:latin typeface="+mn-lt"/>
              </a:rPr>
              <a:t>Spearcons</a:t>
            </a:r>
            <a:r>
              <a:rPr lang="de-DE" sz="1500">
                <a:latin typeface="+mn-lt"/>
              </a:rPr>
              <a:t> und </a:t>
            </a:r>
            <a:r>
              <a:rPr lang="de-DE" sz="1500">
                <a:latin typeface="+mn-lt"/>
              </a:rPr>
              <a:t>Earcons</a:t>
            </a:r>
            <a:r>
              <a:rPr lang="de-DE" sz="1500">
                <a:latin typeface="+mn-lt"/>
              </a:rPr>
              <a:t>) zur Kommunikation wichtiger Kontextinformationen</a:t>
            </a:r>
            <a:endParaRPr/>
          </a:p>
          <a:p>
            <a:pPr>
              <a:defRPr/>
            </a:pPr>
            <a:r>
              <a:rPr lang="de-DE" sz="1500">
                <a:latin typeface="+mn-lt"/>
              </a:rPr>
              <a:t>Visuelle Darstellungsweise für sehbeeinträchtigte Lernende und Farbenblinde</a:t>
            </a:r>
            <a:endParaRPr/>
          </a:p>
          <a:p>
            <a:pPr>
              <a:defRPr/>
            </a:pPr>
            <a:r>
              <a:rPr lang="de-DE" sz="1500">
                <a:latin typeface="+mn-lt"/>
              </a:rPr>
              <a:t>2D-Struktur führt zum Wegfall von Syntaxfehlern durch Einzüge </a:t>
            </a:r>
            <a:r>
              <a:rPr lang="de-DE" sz="1500">
                <a:latin typeface="+mn-lt"/>
              </a:rPr>
              <a:t></a:t>
            </a:r>
            <a:r>
              <a:rPr lang="de-DE" sz="1500">
                <a:latin typeface="+mn-lt"/>
              </a:rPr>
              <a:t> Verhindert </a:t>
            </a:r>
            <a:r>
              <a:rPr lang="de-DE" sz="1500" i="1">
                <a:latin typeface="+mn-lt"/>
              </a:rPr>
              <a:t>Whitespace</a:t>
            </a:r>
            <a:r>
              <a:rPr lang="de-DE" sz="1500">
                <a:latin typeface="+mn-lt"/>
              </a:rPr>
              <a:t>-Problem</a:t>
            </a:r>
            <a:endParaRPr/>
          </a:p>
          <a:p>
            <a:pPr lvl="1">
              <a:defRPr/>
            </a:pPr>
            <a:r>
              <a:rPr lang="de-DE" sz="1500">
                <a:latin typeface="+mn-lt"/>
              </a:rPr>
              <a:t>Syntaxfehler innerhalb von Statements weiterhin möglich</a:t>
            </a:r>
            <a:endParaRPr/>
          </a:p>
          <a:p>
            <a:pPr>
              <a:defRPr/>
            </a:pPr>
            <a:r>
              <a:rPr lang="de-DE" sz="1500">
                <a:latin typeface="+mn-lt"/>
              </a:rPr>
              <a:t>Kompatibel mit geläufigen Screenreadern (bspw. NVDA oder </a:t>
            </a:r>
            <a:r>
              <a:rPr lang="de-DE" sz="1500">
                <a:latin typeface="+mn-lt"/>
              </a:rPr>
              <a:t>VoiceOver</a:t>
            </a:r>
            <a:r>
              <a:rPr lang="de-DE" sz="1500">
                <a:latin typeface="+mn-lt"/>
              </a:rPr>
              <a:t>)</a:t>
            </a:r>
            <a:endParaRPr/>
          </a:p>
          <a:p>
            <a:pPr>
              <a:defRPr/>
            </a:pPr>
            <a:r>
              <a:rPr lang="de-DE" sz="1500">
                <a:latin typeface="+mn-lt"/>
              </a:rPr>
              <a:t>Geringe Verwendung von Sonderzeichen (bspw. Klammern) durch Nutzung von Python</a:t>
            </a:r>
            <a:endParaRPr/>
          </a:p>
        </p:txBody>
      </p:sp>
      <p:sp>
        <p:nvSpPr>
          <p:cNvPr id="4" name="Inhaltsplatzhalter 3"/>
          <p:cNvSpPr>
            <a:spLocks noGrp="1"/>
          </p:cNvSpPr>
          <p:nvPr>
            <p:ph sz="quarter" idx="11"/>
          </p:nvPr>
        </p:nvSpPr>
        <p:spPr bwMode="auto"/>
        <p:txBody>
          <a:bodyPr/>
          <a:lstStyle/>
          <a:p>
            <a:pPr marL="125" indent="0">
              <a:buNone/>
              <a:defRPr/>
            </a:pPr>
            <a:r>
              <a:rPr lang="de-DE" sz="1500" b="1">
                <a:latin typeface="+mn-lt"/>
              </a:rPr>
              <a:t>Nachteile</a:t>
            </a:r>
            <a:endParaRPr/>
          </a:p>
          <a:p>
            <a:pPr>
              <a:defRPr/>
            </a:pPr>
            <a:r>
              <a:rPr lang="de-DE" sz="1500">
                <a:latin typeface="+mn-lt"/>
              </a:rPr>
              <a:t>Externe Bibliotheken können nicht verwendet werden</a:t>
            </a:r>
            <a:endParaRPr/>
          </a:p>
          <a:p>
            <a:pPr lvl="1">
              <a:defRPr/>
            </a:pPr>
            <a:r>
              <a:rPr lang="de-DE" sz="1300">
                <a:latin typeface="+mn-lt"/>
              </a:rPr>
              <a:t>Begrenzte</a:t>
            </a:r>
            <a:r>
              <a:rPr lang="de-DE" sz="1500">
                <a:latin typeface="+mn-lt"/>
              </a:rPr>
              <a:t> Einsatzmöglichkeiten</a:t>
            </a:r>
            <a:endParaRPr/>
          </a:p>
          <a:p>
            <a:pPr>
              <a:defRPr/>
            </a:pPr>
            <a:r>
              <a:rPr lang="de-DE" sz="1500">
                <a:latin typeface="+mn-lt"/>
              </a:rPr>
              <a:t>Fehlende Evidenz, wie sich </a:t>
            </a:r>
            <a:r>
              <a:rPr lang="de-DE" sz="1500">
                <a:latin typeface="+mn-lt"/>
              </a:rPr>
              <a:t>Grid</a:t>
            </a:r>
            <a:r>
              <a:rPr lang="de-DE" sz="1500">
                <a:latin typeface="+mn-lt"/>
              </a:rPr>
              <a:t>-Coding hinsichtlich semantischer Fehler verhält</a:t>
            </a:r>
            <a:endParaRPr/>
          </a:p>
          <a:p>
            <a:pPr>
              <a:defRPr/>
            </a:pPr>
            <a:r>
              <a:rPr lang="de-DE" sz="1500">
                <a:latin typeface="+mn-lt"/>
              </a:rPr>
              <a:t>Keine Möglichkeit, einen Debugger zu verwenden (bspw. Haltepunkte, Überwachungen, Aufruflisten, usw.)</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Ehtesham</a:t>
            </a:r>
            <a:r>
              <a:rPr lang="de-DE"/>
              <a:t>-UI-Haque et al. 2022</a:t>
            </a:r>
            <a:endParaRPr/>
          </a:p>
        </p:txBody>
      </p:sp>
      <p:pic>
        <p:nvPicPr>
          <p:cNvPr id="20" name="Grafik 19"/>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560830" y="1982740"/>
            <a:ext cx="180000" cy="180000"/>
          </a:xfrm>
          <a:prstGeom prst="rect">
            <a:avLst/>
          </a:prstGeom>
        </p:spPr>
      </p:pic>
      <p:pic>
        <p:nvPicPr>
          <p:cNvPr id="22" name="Grafik 21"/>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015517" y="3862308"/>
            <a:ext cx="180000" cy="180000"/>
          </a:xfrm>
          <a:prstGeom prst="rect">
            <a:avLst/>
          </a:prstGeom>
        </p:spPr>
      </p:pic>
      <p:pic>
        <p:nvPicPr>
          <p:cNvPr id="26" name="Grafik 25"/>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4711300" y="3296633"/>
            <a:ext cx="180000" cy="180000"/>
          </a:xfrm>
          <a:prstGeom prst="rect">
            <a:avLst/>
          </a:prstGeom>
        </p:spPr>
      </p:pic>
      <p:pic>
        <p:nvPicPr>
          <p:cNvPr id="28" name="Grafik 27"/>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3729036" y="4422476"/>
            <a:ext cx="180000" cy="180000"/>
          </a:xfrm>
          <a:prstGeom prst="rect">
            <a:avLst/>
          </a:prstGeom>
        </p:spPr>
      </p:pic>
      <p:pic>
        <p:nvPicPr>
          <p:cNvPr id="30" name="Grafik 29"/>
          <p:cNvPicPr>
            <a:picLocks noChangeAspect="1"/>
          </p:cNvPicPr>
          <p:nvPr/>
        </p:nvPicPr>
        <p:blipFill>
          <a:blip r:embed="rId11">
            <a:extLst>
              <a:ext uri="{96DAC541-7B7A-43D3-8B79-37D633B846F1}">
                <asvg:svgBlip xmlns:asvg="http://schemas.microsoft.com/office/drawing/2016/SVG/main" r:embed="rId12"/>
              </a:ext>
            </a:extLst>
          </a:blip>
          <a:stretch/>
        </p:blipFill>
        <p:spPr bwMode="auto">
          <a:xfrm>
            <a:off x="1619055" y="5253379"/>
            <a:ext cx="180000" cy="180000"/>
          </a:xfrm>
          <a:prstGeom prst="rect">
            <a:avLst/>
          </a:prstGeom>
        </p:spPr>
      </p:pic>
      <p:pic>
        <p:nvPicPr>
          <p:cNvPr id="33" name="Grafik 32"/>
          <p:cNvPicPr>
            <a:picLocks noChangeAspect="1"/>
          </p:cNvPicPr>
          <p:nvPr/>
        </p:nvPicPr>
        <p:blipFill>
          <a:blip r:embed="rId3"/>
          <a:stretch/>
        </p:blipFill>
        <p:spPr bwMode="auto">
          <a:xfrm>
            <a:off x="1757020" y="3864963"/>
            <a:ext cx="180000" cy="180000"/>
          </a:xfrm>
          <a:prstGeom prst="rect">
            <a:avLst/>
          </a:prstGeom>
        </p:spPr>
      </p:pic>
      <p:pic>
        <p:nvPicPr>
          <p:cNvPr id="34" name="Grafik 33"/>
          <p:cNvPicPr>
            <a:picLocks noChangeAspect="1"/>
          </p:cNvPicPr>
          <p:nvPr/>
        </p:nvPicPr>
        <p:blipFill>
          <a:blip r:embed="rId13">
            <a:extLst>
              <a:ext uri="{96DAC541-7B7A-43D3-8B79-37D633B846F1}">
                <asvg:svgBlip xmlns:asvg="http://schemas.microsoft.com/office/drawing/2016/SVG/main" r:embed="rId14"/>
              </a:ext>
            </a:extLst>
          </a:blip>
          <a:stretch/>
        </p:blipFill>
        <p:spPr bwMode="auto">
          <a:xfrm>
            <a:off x="2274116" y="3863440"/>
            <a:ext cx="180000" cy="180000"/>
          </a:xfrm>
          <a:prstGeom prst="rect">
            <a:avLst/>
          </a:prstGeom>
        </p:spPr>
      </p:pic>
      <p:pic>
        <p:nvPicPr>
          <p:cNvPr id="36" name="Grafik 35"/>
          <p:cNvPicPr>
            <a:picLocks noChangeAspect="1"/>
          </p:cNvPicPr>
          <p:nvPr/>
        </p:nvPicPr>
        <p:blipFill>
          <a:blip r:embed="rId5"/>
          <a:stretch/>
        </p:blipFill>
        <p:spPr bwMode="auto">
          <a:xfrm>
            <a:off x="2252054" y="2737324"/>
            <a:ext cx="180000" cy="180000"/>
          </a:xfrm>
          <a:prstGeom prst="rect">
            <a:avLst/>
          </a:prstGeom>
        </p:spPr>
      </p:pic>
      <p:pic>
        <p:nvPicPr>
          <p:cNvPr id="37" name="Grafik 36"/>
          <p:cNvPicPr>
            <a:picLocks noChangeAspect="1"/>
          </p:cNvPicPr>
          <p:nvPr/>
        </p:nvPicPr>
        <p:blipFill>
          <a:blip r:embed="rId13"/>
          <a:stretch/>
        </p:blipFill>
        <p:spPr bwMode="auto">
          <a:xfrm>
            <a:off x="4449236" y="3301388"/>
            <a:ext cx="180000" cy="180000"/>
          </a:xfrm>
          <a:prstGeom prst="rect">
            <a:avLst/>
          </a:prstGeom>
        </p:spPr>
      </p:pic>
      <p:pic>
        <p:nvPicPr>
          <p:cNvPr id="38" name="Grafik 37"/>
          <p:cNvPicPr>
            <a:picLocks noChangeAspect="1"/>
          </p:cNvPicPr>
          <p:nvPr/>
        </p:nvPicPr>
        <p:blipFill>
          <a:blip r:embed="rId13"/>
          <a:stretch/>
        </p:blipFill>
        <p:spPr bwMode="auto">
          <a:xfrm>
            <a:off x="3470539" y="4429315"/>
            <a:ext cx="180000" cy="180000"/>
          </a:xfrm>
          <a:prstGeom prst="rect">
            <a:avLst/>
          </a:prstGeom>
        </p:spPr>
      </p:pic>
      <p:pic>
        <p:nvPicPr>
          <p:cNvPr id="39" name="Grafik 38"/>
          <p:cNvPicPr>
            <a:picLocks noChangeAspect="1"/>
          </p:cNvPicPr>
          <p:nvPr/>
        </p:nvPicPr>
        <p:blipFill>
          <a:blip r:embed="rId7"/>
          <a:stretch/>
        </p:blipFill>
        <p:spPr bwMode="auto">
          <a:xfrm>
            <a:off x="2532613" y="3856022"/>
            <a:ext cx="180000" cy="180000"/>
          </a:xfrm>
          <a:prstGeom prst="rect">
            <a:avLst/>
          </a:prstGeom>
        </p:spPr>
      </p:pic>
      <p:pic>
        <p:nvPicPr>
          <p:cNvPr id="40" name="Grafik 39"/>
          <p:cNvPicPr>
            <a:picLocks noChangeAspect="1"/>
          </p:cNvPicPr>
          <p:nvPr/>
        </p:nvPicPr>
        <p:blipFill>
          <a:blip r:embed="rId9"/>
          <a:stretch/>
        </p:blipFill>
        <p:spPr bwMode="auto">
          <a:xfrm>
            <a:off x="4969801" y="3296633"/>
            <a:ext cx="180000" cy="180000"/>
          </a:xfrm>
          <a:prstGeom prst="rect">
            <a:avLst/>
          </a:prstGeom>
        </p:spPr>
      </p:pic>
      <p:pic>
        <p:nvPicPr>
          <p:cNvPr id="41" name="Grafik 40"/>
          <p:cNvPicPr>
            <a:picLocks noChangeAspect="1"/>
          </p:cNvPicPr>
          <p:nvPr/>
        </p:nvPicPr>
        <p:blipFill>
          <a:blip r:embed="rId11"/>
          <a:stretch/>
        </p:blipFill>
        <p:spPr bwMode="auto">
          <a:xfrm>
            <a:off x="9090660" y="2791321"/>
            <a:ext cx="180000" cy="180000"/>
          </a:xfrm>
          <a:prstGeom prst="rect">
            <a:avLst/>
          </a:prstGeom>
        </p:spPr>
      </p:pic>
      <p:pic>
        <p:nvPicPr>
          <p:cNvPr id="42" name="Grafik 41"/>
          <p:cNvPicPr>
            <a:picLocks noChangeAspect="1"/>
          </p:cNvPicPr>
          <p:nvPr/>
        </p:nvPicPr>
        <p:blipFill>
          <a:blip r:embed="rId11"/>
          <a:stretch/>
        </p:blipFill>
        <p:spPr bwMode="auto">
          <a:xfrm>
            <a:off x="11217240" y="1854344"/>
            <a:ext cx="180000" cy="180000"/>
          </a:xfrm>
          <a:prstGeom prst="rect">
            <a:avLst/>
          </a:prstGeom>
        </p:spPr>
      </p:pic>
      <p:pic>
        <p:nvPicPr>
          <p:cNvPr id="43" name="Grafik 42"/>
          <p:cNvPicPr>
            <a:picLocks noChangeAspect="1"/>
          </p:cNvPicPr>
          <p:nvPr/>
        </p:nvPicPr>
        <p:blipFill>
          <a:blip r:embed="rId15">
            <a:extLst>
              <a:ext uri="{96DAC541-7B7A-43D3-8B79-37D633B846F1}">
                <asvg:svgBlip xmlns:asvg="http://schemas.microsoft.com/office/drawing/2016/SVG/main" r:embed="rId16"/>
              </a:ext>
            </a:extLst>
          </a:blip>
          <a:stretch/>
        </p:blipFill>
        <p:spPr bwMode="auto">
          <a:xfrm>
            <a:off x="2827204" y="5812020"/>
            <a:ext cx="180000" cy="180000"/>
          </a:xfrm>
          <a:prstGeom prst="rect">
            <a:avLst/>
          </a:prstGeom>
        </p:spPr>
      </p:pic>
      <p:pic>
        <p:nvPicPr>
          <p:cNvPr id="44" name="Grafik 43"/>
          <p:cNvPicPr>
            <a:picLocks noChangeAspect="1"/>
          </p:cNvPicPr>
          <p:nvPr/>
        </p:nvPicPr>
        <p:blipFill>
          <a:blip r:embed="rId7"/>
          <a:stretch/>
        </p:blipFill>
        <p:spPr bwMode="auto">
          <a:xfrm>
            <a:off x="10864859" y="3428523"/>
            <a:ext cx="180000" cy="180000"/>
          </a:xfrm>
          <a:prstGeom prst="rect">
            <a:avLst/>
          </a:prstGeom>
        </p:spPr>
      </p:pic>
      <p:pic>
        <p:nvPicPr>
          <p:cNvPr id="47" name="Grafik 46"/>
          <p:cNvPicPr>
            <a:picLocks noChangeAspect="1"/>
          </p:cNvPicPr>
          <p:nvPr/>
        </p:nvPicPr>
        <p:blipFill>
          <a:blip r:embed="rId17">
            <a:extLst>
              <a:ext uri="{96DAC541-7B7A-43D3-8B79-37D633B846F1}">
                <asvg:svgBlip xmlns:asvg="http://schemas.microsoft.com/office/drawing/2016/SVG/main" r:embed="rId18"/>
              </a:ext>
            </a:extLst>
          </a:blip>
          <a:stretch/>
        </p:blipFill>
        <p:spPr bwMode="auto">
          <a:xfrm>
            <a:off x="7284469" y="5110227"/>
            <a:ext cx="3600000" cy="105156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 </a:t>
            </a:r>
            <a:r>
              <a:rPr lang="de-DE"/>
              <a:t>Grid</a:t>
            </a:r>
            <a:r>
              <a:rPr lang="de-DE"/>
              <a:t>-Coding</a:t>
            </a:r>
            <a:endParaRPr/>
          </a:p>
        </p:txBody>
      </p:sp>
      <p:sp>
        <p:nvSpPr>
          <p:cNvPr id="3" name="Textplatzhalter 2"/>
          <p:cNvSpPr>
            <a:spLocks noGrp="1"/>
          </p:cNvSpPr>
          <p:nvPr>
            <p:ph type="body" sz="quarter" idx="11"/>
          </p:nvPr>
        </p:nvSpPr>
        <p:spPr bwMode="auto"/>
        <p:txBody>
          <a:bodyPr/>
          <a:lstStyle/>
          <a:p>
            <a:pPr>
              <a:defRPr/>
            </a:pPr>
            <a:r>
              <a:rPr lang="fr-FR"/>
              <a:t>Quelle:</a:t>
            </a:r>
            <a:br>
              <a:rPr lang="fr-FR"/>
            </a:br>
            <a:r>
              <a:rPr lang="fr-FR"/>
              <a:t>Ehtesham</a:t>
            </a:r>
            <a:r>
              <a:rPr lang="fr-FR"/>
              <a:t>-UI-</a:t>
            </a:r>
            <a:r>
              <a:rPr lang="fr-FR"/>
              <a:t>Haque</a:t>
            </a:r>
            <a:r>
              <a:rPr lang="fr-FR"/>
              <a:t> et al. 2022</a:t>
            </a:r>
            <a:endParaRPr/>
          </a:p>
        </p:txBody>
      </p:sp>
      <p:pic>
        <p:nvPicPr>
          <p:cNvPr id="4" name="Inhaltsplatzhalter 7" descr="Inhaltsplatzhalter 7"/>
          <p:cNvPicPr>
            <a:picLocks noChangeAspect="1"/>
          </p:cNvPicPr>
          <p:nvPr/>
        </p:nvPicPr>
        <p:blipFill>
          <a:blip r:embed="rId3"/>
          <a:stretch/>
        </p:blipFill>
        <p:spPr bwMode="auto">
          <a:xfrm>
            <a:off x="227013" y="1938735"/>
            <a:ext cx="11737976" cy="3629816"/>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Lösungsansatz 2 – Nicht-visuelle visuelle Programmierung (NVP)</a:t>
            </a:r>
            <a:endParaRPr/>
          </a:p>
          <a:p>
            <a:pPr>
              <a:defRPr/>
            </a:pPr>
            <a:r>
              <a:rPr lang="de-DE"/>
              <a:t>„</a:t>
            </a:r>
            <a:r>
              <a:rPr lang="de-DE" i="1"/>
              <a:t>Jede visuelle Information kann auch auf nicht-visuelle Weise dargestellt werden</a:t>
            </a:r>
            <a:r>
              <a:rPr lang="de-DE"/>
              <a:t>“</a:t>
            </a:r>
            <a:endParaRPr/>
          </a:p>
          <a:p>
            <a:pPr>
              <a:defRPr/>
            </a:pPr>
            <a:r>
              <a:rPr lang="de-DE"/>
              <a:t>Versucht visuelle Programmiersprachen </a:t>
            </a:r>
            <a:br>
              <a:rPr lang="de-DE"/>
            </a:br>
            <a:r>
              <a:rPr lang="de-DE"/>
              <a:t>für sehbeeinträchtige Nutzer bedienbar </a:t>
            </a:r>
            <a:br>
              <a:rPr lang="de-DE"/>
            </a:br>
            <a:r>
              <a:rPr lang="de-DE"/>
              <a:t>zu machen, indem Software nicht-visuelle Schnittstellen hinzugefügt werden</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a:pPr>
            <a:r>
              <a:rPr lang="de-DE"/>
              <a:t>Einsatz von speziell konzipierten Programmiersprachen</a:t>
            </a:r>
            <a:endParaRPr/>
          </a:p>
          <a:p>
            <a:pPr marL="269999" indent="-269875" defTabSz="457200">
              <a:spcBef>
                <a:spcPts val="700"/>
              </a:spcBef>
              <a:buSzPct val="100000"/>
              <a:buFont typeface="Arial"/>
              <a:buChar char="•"/>
              <a:defRPr sz="2000" b="1"/>
            </a:pPr>
            <a:r>
              <a:rPr lang="de-DE"/>
              <a:t>Skriptsprache</a:t>
            </a:r>
            <a:r>
              <a:rPr lang="de-DE" b="0"/>
              <a:t> nach Siegfried et al. </a:t>
            </a:r>
            <a:br>
              <a:rPr lang="de-DE" b="0"/>
            </a:br>
            <a:r>
              <a:rPr lang="de-DE" sz="1400" b="0"/>
              <a:t>(Siegfried 2002; Franqueiro und Siegfried 2006)</a:t>
            </a:r>
            <a:endParaRPr/>
          </a:p>
          <a:p>
            <a:pPr marL="269999" indent="-269875" defTabSz="457200">
              <a:spcBef>
                <a:spcPts val="700"/>
              </a:spcBef>
              <a:buSzPct val="100000"/>
              <a:buFont typeface="Arial"/>
              <a:buChar char="•"/>
              <a:defRPr sz="2000" b="1"/>
            </a:pPr>
            <a:r>
              <a:rPr lang="de-DE"/>
              <a:t>GUIDL</a:t>
            </a:r>
            <a:r>
              <a:rPr lang="de-DE" b="0"/>
              <a:t> </a:t>
            </a:r>
            <a:r>
              <a:rPr lang="de-DE" sz="1400" b="0"/>
              <a:t>(Konecki 2012)</a:t>
            </a:r>
            <a:endParaRPr/>
          </a:p>
          <a:p>
            <a:pPr marL="269999" indent="-269875" defTabSz="457200">
              <a:spcBef>
                <a:spcPts val="700"/>
              </a:spcBef>
              <a:buSzPct val="100000"/>
              <a:buFont typeface="Arial"/>
              <a:buChar char="•"/>
              <a:defRPr sz="2000" b="1"/>
            </a:pPr>
            <a:r>
              <a:rPr lang="de-DE"/>
              <a:t>Quorum</a:t>
            </a:r>
            <a:r>
              <a:rPr lang="de-DE" b="0"/>
              <a:t> </a:t>
            </a:r>
            <a:r>
              <a:rPr lang="de-DE" sz="1400" b="0"/>
              <a:t>(</a:t>
            </a:r>
            <a:r>
              <a:rPr lang="de-DE" sz="1400" b="0" u="sng">
                <a:hlinkClick r:id="rId3" tooltip="https://quorumlanguage.com/"/>
              </a:rPr>
              <a:t>https://quorumlanguage.com/</a:t>
            </a:r>
            <a:r>
              <a:rPr lang="de-DE" sz="1400" b="0">
                <a:solidFill>
                  <a:schemeClr val="tx1"/>
                </a:solidFill>
              </a:rPr>
              <a:t>)</a:t>
            </a:r>
            <a:endParaRPr/>
          </a:p>
          <a:p>
            <a:pPr marL="269999" indent="-269875" defTabSz="457200">
              <a:spcBef>
                <a:spcPts val="700"/>
              </a:spcBef>
              <a:buSzPct val="100000"/>
              <a:buFont typeface="Arial"/>
              <a:buChar char="•"/>
              <a:defRPr sz="2000" b="1"/>
            </a:pPr>
            <a:r>
              <a:rPr lang="de-DE"/>
              <a:t>APL</a:t>
            </a:r>
            <a:r>
              <a:rPr lang="de-DE" b="0"/>
              <a:t> </a:t>
            </a:r>
            <a:r>
              <a:rPr lang="de-DE" sz="1600" b="0"/>
              <a:t>(Sánchez und </a:t>
            </a:r>
            <a:r>
              <a:rPr lang="de-DE" sz="1600" b="0"/>
              <a:t>Aguayo</a:t>
            </a:r>
            <a:r>
              <a:rPr lang="de-DE" sz="1600" b="0"/>
              <a:t> 2005; Sánchez und </a:t>
            </a:r>
            <a:r>
              <a:rPr lang="de-DE" sz="1600" b="0"/>
              <a:t>Aguayo</a:t>
            </a:r>
            <a:r>
              <a:rPr lang="de-DE" sz="1600" b="0"/>
              <a:t> 2006)</a:t>
            </a:r>
            <a:endParaRPr/>
          </a:p>
        </p:txBody>
      </p:sp>
      <p:sp>
        <p:nvSpPr>
          <p:cNvPr id="5" name="Textplatzhalter 4"/>
          <p:cNvSpPr>
            <a:spLocks noGrp="1"/>
          </p:cNvSpPr>
          <p:nvPr>
            <p:ph type="body" sz="quarter" idx="13"/>
          </p:nvPr>
        </p:nvSpPr>
        <p:spPr bwMode="auto"/>
        <p:txBody>
          <a:bodyPr/>
          <a:lstStyle/>
          <a:p>
            <a:pPr>
              <a:defRPr/>
            </a:pPr>
            <a:r>
              <a:rPr lang="de-DE"/>
              <a:t>Weitere Quellen:</a:t>
            </a:r>
            <a:br>
              <a:rPr lang="de-DE"/>
            </a:br>
            <a:r>
              <a:rPr lang="de-DE"/>
              <a:t>Mountapmbeme</a:t>
            </a:r>
            <a:r>
              <a:rPr lang="de-DE"/>
              <a:t> et al. 2022; Lewis 2014</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Skriptsprache</a:t>
            </a:r>
            <a:r>
              <a:rPr lang="de-DE" b="0"/>
              <a:t> nach Siegfried et al.</a:t>
            </a:r>
            <a:endParaRPr/>
          </a:p>
          <a:p>
            <a:pPr>
              <a:defRPr/>
            </a:pPr>
            <a:r>
              <a:rPr lang="de-DE"/>
              <a:t>Skriptsprache mit einfacher Syntax und Anlehnung an Programmiersprache Visual Basic (VB)</a:t>
            </a:r>
            <a:endParaRPr/>
          </a:p>
          <a:p>
            <a:pPr>
              <a:defRPr/>
            </a:pPr>
            <a:r>
              <a:rPr lang="de-DE"/>
              <a:t>Alternative zur Verwendung eines visuellen GUI-</a:t>
            </a:r>
            <a:r>
              <a:rPr lang="de-DE"/>
              <a:t>Builders</a:t>
            </a:r>
            <a:endParaRPr lang="de-DE"/>
          </a:p>
          <a:p>
            <a:pPr>
              <a:defRPr/>
            </a:pPr>
            <a:r>
              <a:rPr lang="de-DE"/>
              <a:t>Ermöglicht sehbeeinträchtigten Lernenden VB-Forms zu erstellen</a:t>
            </a:r>
            <a:endParaRPr/>
          </a:p>
          <a:p>
            <a:pPr>
              <a:defRPr/>
            </a:pPr>
            <a:r>
              <a:rPr lang="de-DE"/>
              <a:t>Kompiliert zu nativem Visual-Basic-Code</a:t>
            </a:r>
            <a:endParaRPr/>
          </a:p>
        </p:txBody>
      </p:sp>
      <p:sp>
        <p:nvSpPr>
          <p:cNvPr id="5" name="Textplatzhalter 4"/>
          <p:cNvSpPr>
            <a:spLocks noGrp="1"/>
          </p:cNvSpPr>
          <p:nvPr>
            <p:ph type="body" sz="quarter" idx="13"/>
          </p:nvPr>
        </p:nvSpPr>
        <p:spPr bwMode="auto">
          <a:xfrm>
            <a:off x="226800" y="6308725"/>
            <a:ext cx="2772000" cy="396875"/>
          </a:xfrm>
        </p:spPr>
        <p:txBody>
          <a:bodyPr/>
          <a:lstStyle/>
          <a:p>
            <a:pPr>
              <a:defRPr/>
            </a:pPr>
            <a:r>
              <a:rPr lang="de-DE"/>
              <a:t>Quellen: </a:t>
            </a:r>
            <a:endParaRPr/>
          </a:p>
          <a:p>
            <a:pPr>
              <a:defRPr/>
            </a:pPr>
            <a:r>
              <a:rPr lang="de-DE"/>
              <a:t>Siegfried 2002; Franqueiro und Siegfried 2006</a:t>
            </a:r>
            <a:endParaRPr/>
          </a:p>
        </p:txBody>
      </p:sp>
      <p:pic>
        <p:nvPicPr>
          <p:cNvPr id="6" name="Inhaltsplatzhalter 22" descr="Inhaltsplatzhalter 22"/>
          <p:cNvPicPr>
            <a:picLocks noChangeAspect="1"/>
          </p:cNvPicPr>
          <p:nvPr/>
        </p:nvPicPr>
        <p:blipFill>
          <a:blip r:embed="rId3"/>
          <a:stretch/>
        </p:blipFill>
        <p:spPr bwMode="auto">
          <a:xfrm>
            <a:off x="6203951" y="1233486"/>
            <a:ext cx="3571710" cy="3600002"/>
          </a:xfrm>
          <a:prstGeom prst="rect">
            <a:avLst/>
          </a:prstGeom>
          <a:ln w="12700">
            <a:miter lim="400000"/>
          </a:ln>
        </p:spPr>
      </p:pic>
      <p:pic>
        <p:nvPicPr>
          <p:cNvPr id="7" name="Grafik 24" descr="Grafik 24"/>
          <p:cNvPicPr>
            <a:picLocks noChangeAspect="1"/>
          </p:cNvPicPr>
          <p:nvPr/>
        </p:nvPicPr>
        <p:blipFill>
          <a:blip r:embed="rId4"/>
          <a:stretch/>
        </p:blipFill>
        <p:spPr bwMode="auto">
          <a:xfrm>
            <a:off x="8536905" y="4113800"/>
            <a:ext cx="3304249" cy="216000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GUIDL (Graphical User Interface Description Language)</a:t>
            </a:r>
            <a:endParaRPr/>
          </a:p>
          <a:p>
            <a:pPr>
              <a:defRPr/>
            </a:pPr>
            <a:r>
              <a:rPr lang="de-DE"/>
              <a:t>Fördert Zugänglichkeit von GUI-basierten Anwendungen</a:t>
            </a:r>
            <a:endParaRPr/>
          </a:p>
          <a:p>
            <a:pPr>
              <a:defRPr/>
            </a:pPr>
            <a:r>
              <a:rPr lang="de-DE"/>
              <a:t>Ermöglicht das Erstellen von UI-Elementen in natürlicher Sprache, indem GUIDL-Quellcode in GUI-Code konvertiert wird</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Konecki 2012</a:t>
            </a:r>
            <a:endParaRPr/>
          </a:p>
        </p:txBody>
      </p:sp>
      <p:sp>
        <p:nvSpPr>
          <p:cNvPr id="8" name="Rechteck 7"/>
          <p:cNvSpPr/>
          <p:nvPr/>
        </p:nvSpPr>
        <p:spPr bwMode="auto">
          <a:xfrm>
            <a:off x="6238875" y="1689614"/>
            <a:ext cx="1588294"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GUIDL Source</a:t>
            </a:r>
            <a:endParaRPr/>
          </a:p>
        </p:txBody>
      </p:sp>
      <p:sp>
        <p:nvSpPr>
          <p:cNvPr id="12" name="Rechteck 11"/>
          <p:cNvSpPr/>
          <p:nvPr/>
        </p:nvSpPr>
        <p:spPr bwMode="auto">
          <a:xfrm>
            <a:off x="6238875" y="3068132"/>
            <a:ext cx="1588294"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Tokens</a:t>
            </a:r>
            <a:endParaRPr/>
          </a:p>
        </p:txBody>
      </p:sp>
      <p:sp>
        <p:nvSpPr>
          <p:cNvPr id="13" name="Rechteck 12"/>
          <p:cNvSpPr/>
          <p:nvPr/>
        </p:nvSpPr>
        <p:spPr bwMode="auto">
          <a:xfrm>
            <a:off x="8089106" y="2543463"/>
            <a:ext cx="1988343"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Lexical</a:t>
            </a:r>
            <a:r>
              <a:rPr lang="de-DE" sz="1400">
                <a:solidFill>
                  <a:schemeClr val="tx1"/>
                </a:solidFill>
                <a:latin typeface="Arial"/>
                <a:ea typeface="Arial"/>
                <a:cs typeface="Arial"/>
              </a:rPr>
              <a:t> </a:t>
            </a:r>
            <a:r>
              <a:rPr lang="de-DE" sz="1400">
                <a:solidFill>
                  <a:schemeClr val="tx1"/>
                </a:solidFill>
                <a:latin typeface="Arial"/>
                <a:ea typeface="Arial"/>
                <a:cs typeface="Arial"/>
              </a:rPr>
              <a:t>analysis</a:t>
            </a:r>
            <a:endParaRPr lang="de-DE" sz="1400">
              <a:solidFill>
                <a:schemeClr val="tx1"/>
              </a:solidFill>
              <a:latin typeface="Arial"/>
              <a:ea typeface="Arial"/>
              <a:cs typeface="Arial"/>
            </a:endParaRPr>
          </a:p>
        </p:txBody>
      </p:sp>
      <p:sp>
        <p:nvSpPr>
          <p:cNvPr id="16" name="Rechteck 15"/>
          <p:cNvSpPr/>
          <p:nvPr/>
        </p:nvSpPr>
        <p:spPr bwMode="auto">
          <a:xfrm>
            <a:off x="8089106" y="3068132"/>
            <a:ext cx="1988343" cy="319088"/>
          </a:xfrm>
          <a:prstGeom prst="rect">
            <a:avLst/>
          </a:prstGeom>
          <a:solidFill>
            <a:srgbClr val="EAEAE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id</a:t>
            </a:r>
            <a:r>
              <a:rPr lang="de-DE" sz="1400">
                <a:solidFill>
                  <a:schemeClr val="tx1"/>
                </a:solidFill>
                <a:latin typeface="Arial"/>
                <a:ea typeface="Arial"/>
                <a:cs typeface="Arial"/>
              </a:rPr>
              <a:t> </a:t>
            </a:r>
            <a:r>
              <a:rPr lang="de-DE" sz="1400">
                <a:solidFill>
                  <a:schemeClr val="tx1"/>
                </a:solidFill>
                <a:latin typeface="Arial"/>
                <a:ea typeface="Arial"/>
                <a:cs typeface="Arial"/>
              </a:rPr>
              <a:t>equal</a:t>
            </a:r>
            <a:r>
              <a:rPr lang="de-DE" sz="1400">
                <a:solidFill>
                  <a:schemeClr val="tx1"/>
                </a:solidFill>
                <a:latin typeface="Arial"/>
                <a:ea typeface="Arial"/>
                <a:cs typeface="Arial"/>
              </a:rPr>
              <a:t> </a:t>
            </a:r>
            <a:r>
              <a:rPr lang="de-DE" sz="1400">
                <a:solidFill>
                  <a:schemeClr val="tx1"/>
                </a:solidFill>
                <a:latin typeface="Arial"/>
                <a:ea typeface="Arial"/>
                <a:cs typeface="Arial"/>
              </a:rPr>
              <a:t>id</a:t>
            </a:r>
            <a:r>
              <a:rPr lang="de-DE" sz="1400">
                <a:solidFill>
                  <a:schemeClr val="tx1"/>
                </a:solidFill>
                <a:latin typeface="Arial"/>
                <a:ea typeface="Arial"/>
                <a:cs typeface="Arial"/>
              </a:rPr>
              <a:t> plus </a:t>
            </a:r>
            <a:r>
              <a:rPr lang="de-DE" sz="1400">
                <a:solidFill>
                  <a:schemeClr val="tx1"/>
                </a:solidFill>
                <a:latin typeface="Arial"/>
                <a:ea typeface="Arial"/>
                <a:cs typeface="Arial"/>
              </a:rPr>
              <a:t>id</a:t>
            </a:r>
            <a:r>
              <a:rPr lang="de-DE" sz="1400">
                <a:solidFill>
                  <a:schemeClr val="tx1"/>
                </a:solidFill>
                <a:latin typeface="Arial"/>
                <a:ea typeface="Arial"/>
                <a:cs typeface="Arial"/>
              </a:rPr>
              <a:t> plus</a:t>
            </a:r>
            <a:endParaRPr/>
          </a:p>
        </p:txBody>
      </p:sp>
      <p:sp>
        <p:nvSpPr>
          <p:cNvPr id="17" name="Rechteck 16"/>
          <p:cNvSpPr/>
          <p:nvPr/>
        </p:nvSpPr>
        <p:spPr bwMode="auto">
          <a:xfrm>
            <a:off x="8089106" y="3592800"/>
            <a:ext cx="1988343"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Syntactic</a:t>
            </a:r>
            <a:r>
              <a:rPr lang="de-DE" sz="1400">
                <a:solidFill>
                  <a:schemeClr val="tx1"/>
                </a:solidFill>
                <a:latin typeface="Arial"/>
                <a:ea typeface="Arial"/>
                <a:cs typeface="Arial"/>
              </a:rPr>
              <a:t> </a:t>
            </a:r>
            <a:r>
              <a:rPr lang="de-DE" sz="1400">
                <a:solidFill>
                  <a:schemeClr val="tx1"/>
                </a:solidFill>
                <a:latin typeface="Arial"/>
                <a:ea typeface="Arial"/>
                <a:cs typeface="Arial"/>
              </a:rPr>
              <a:t>analysis</a:t>
            </a:r>
            <a:endParaRPr lang="de-DE" sz="1400">
              <a:solidFill>
                <a:schemeClr val="tx1"/>
              </a:solidFill>
              <a:latin typeface="Arial"/>
              <a:ea typeface="Arial"/>
              <a:cs typeface="Arial"/>
            </a:endParaRPr>
          </a:p>
        </p:txBody>
      </p:sp>
      <p:sp>
        <p:nvSpPr>
          <p:cNvPr id="18" name="Rechteck 17"/>
          <p:cNvSpPr/>
          <p:nvPr/>
        </p:nvSpPr>
        <p:spPr bwMode="auto">
          <a:xfrm>
            <a:off x="8089106" y="4117470"/>
            <a:ext cx="1988343" cy="319088"/>
          </a:xfrm>
          <a:prstGeom prst="rect">
            <a:avLst/>
          </a:prstGeom>
          <a:solidFill>
            <a:srgbClr val="EAEAE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Syntactic</a:t>
            </a:r>
            <a:r>
              <a:rPr lang="de-DE" sz="1400">
                <a:solidFill>
                  <a:schemeClr val="tx1"/>
                </a:solidFill>
                <a:latin typeface="Arial"/>
                <a:ea typeface="Arial"/>
                <a:cs typeface="Arial"/>
              </a:rPr>
              <a:t> tree</a:t>
            </a:r>
            <a:endParaRPr/>
          </a:p>
        </p:txBody>
      </p:sp>
      <p:sp>
        <p:nvSpPr>
          <p:cNvPr id="19" name="Rechteck 18"/>
          <p:cNvSpPr/>
          <p:nvPr/>
        </p:nvSpPr>
        <p:spPr bwMode="auto">
          <a:xfrm>
            <a:off x="8089106" y="4642139"/>
            <a:ext cx="1988343"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GUI code </a:t>
            </a:r>
            <a:r>
              <a:rPr lang="de-DE" sz="1400">
                <a:solidFill>
                  <a:schemeClr val="tx1"/>
                </a:solidFill>
                <a:latin typeface="Arial"/>
                <a:ea typeface="Arial"/>
                <a:cs typeface="Arial"/>
              </a:rPr>
              <a:t>generator</a:t>
            </a:r>
            <a:endParaRPr lang="de-DE" sz="1400">
              <a:solidFill>
                <a:schemeClr val="tx1"/>
              </a:solidFill>
              <a:latin typeface="Arial"/>
              <a:ea typeface="Arial"/>
              <a:cs typeface="Arial"/>
            </a:endParaRPr>
          </a:p>
        </p:txBody>
      </p:sp>
      <p:sp>
        <p:nvSpPr>
          <p:cNvPr id="20" name="Rechteck 19"/>
          <p:cNvSpPr/>
          <p:nvPr/>
        </p:nvSpPr>
        <p:spPr bwMode="auto">
          <a:xfrm>
            <a:off x="8089106" y="5166808"/>
            <a:ext cx="1988343" cy="319088"/>
          </a:xfrm>
          <a:prstGeom prst="rect">
            <a:avLst/>
          </a:prstGeom>
          <a:solidFill>
            <a:srgbClr val="EAEAE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Specific</a:t>
            </a:r>
            <a:r>
              <a:rPr lang="de-DE" sz="1400">
                <a:solidFill>
                  <a:schemeClr val="tx1"/>
                </a:solidFill>
                <a:latin typeface="Arial"/>
                <a:ea typeface="Arial"/>
                <a:cs typeface="Arial"/>
              </a:rPr>
              <a:t> GUI code</a:t>
            </a:r>
            <a:endParaRPr/>
          </a:p>
        </p:txBody>
      </p:sp>
      <p:sp>
        <p:nvSpPr>
          <p:cNvPr id="21" name="Rechteck 20"/>
          <p:cNvSpPr/>
          <p:nvPr/>
        </p:nvSpPr>
        <p:spPr bwMode="auto">
          <a:xfrm>
            <a:off x="10340974" y="3592800"/>
            <a:ext cx="1588294"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GUIDL </a:t>
            </a:r>
            <a:r>
              <a:rPr lang="de-DE" sz="1400">
                <a:solidFill>
                  <a:schemeClr val="tx1"/>
                </a:solidFill>
                <a:latin typeface="Arial"/>
                <a:ea typeface="Arial"/>
                <a:cs typeface="Arial"/>
              </a:rPr>
              <a:t>parser</a:t>
            </a:r>
            <a:endParaRPr lang="de-DE" sz="1400">
              <a:solidFill>
                <a:schemeClr val="tx1"/>
              </a:solidFill>
              <a:latin typeface="Arial"/>
              <a:ea typeface="Arial"/>
              <a:cs typeface="Arial"/>
            </a:endParaRPr>
          </a:p>
        </p:txBody>
      </p:sp>
      <p:sp>
        <p:nvSpPr>
          <p:cNvPr id="22" name="Rechteck 21"/>
          <p:cNvSpPr/>
          <p:nvPr/>
        </p:nvSpPr>
        <p:spPr bwMode="auto">
          <a:xfrm>
            <a:off x="10340974" y="2546638"/>
            <a:ext cx="1588294" cy="3190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defRPr/>
            </a:pPr>
            <a:r>
              <a:rPr lang="de-DE" sz="1400">
                <a:solidFill>
                  <a:schemeClr val="tx1"/>
                </a:solidFill>
                <a:latin typeface="Arial"/>
                <a:ea typeface="Arial"/>
                <a:cs typeface="Arial"/>
              </a:rPr>
              <a:t>GUIDL </a:t>
            </a:r>
            <a:r>
              <a:rPr lang="de-DE" sz="1400">
                <a:solidFill>
                  <a:schemeClr val="tx1"/>
                </a:solidFill>
                <a:latin typeface="Arial"/>
                <a:ea typeface="Arial"/>
                <a:cs typeface="Arial"/>
              </a:rPr>
              <a:t>lexer</a:t>
            </a:r>
            <a:endParaRPr lang="de-DE" sz="1400">
              <a:solidFill>
                <a:schemeClr val="tx1"/>
              </a:solidFill>
              <a:latin typeface="Arial"/>
              <a:ea typeface="Arial"/>
              <a:cs typeface="Arial"/>
            </a:endParaRPr>
          </a:p>
        </p:txBody>
      </p:sp>
      <p:sp>
        <p:nvSpPr>
          <p:cNvPr id="24" name="Rechteck 23"/>
          <p:cNvSpPr/>
          <p:nvPr/>
        </p:nvSpPr>
        <p:spPr bwMode="auto">
          <a:xfrm>
            <a:off x="8089106" y="1372105"/>
            <a:ext cx="3840162" cy="954107"/>
          </a:xfrm>
          <a:prstGeom prst="rect">
            <a:avLst/>
          </a:prstGeom>
          <a:solidFill>
            <a:srgbClr val="EAEAE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defRPr/>
            </a:pPr>
            <a:r>
              <a:rPr lang="en-US" sz="800">
                <a:solidFill>
                  <a:schemeClr val="tx1"/>
                </a:solidFill>
                <a:latin typeface="Courier New"/>
                <a:ea typeface="Arial"/>
                <a:cs typeface="Courier New"/>
              </a:rPr>
              <a:t>Form 'form name' </a:t>
            </a:r>
            <a:endParaRPr/>
          </a:p>
          <a:p>
            <a:pPr>
              <a:defRPr/>
            </a:pPr>
            <a:r>
              <a:rPr lang="en-US" sz="800">
                <a:solidFill>
                  <a:schemeClr val="tx1"/>
                </a:solidFill>
                <a:latin typeface="Courier New"/>
                <a:ea typeface="Arial"/>
                <a:cs typeface="Courier New"/>
              </a:rPr>
              <a:t>       Size = 'width' 'height' </a:t>
            </a:r>
            <a:endParaRPr/>
          </a:p>
          <a:p>
            <a:pPr>
              <a:defRPr/>
            </a:pPr>
            <a:r>
              <a:rPr lang="en-US" sz="800">
                <a:solidFill>
                  <a:schemeClr val="tx1"/>
                </a:solidFill>
                <a:latin typeface="Courier New"/>
                <a:ea typeface="Arial"/>
                <a:cs typeface="Courier New"/>
              </a:rPr>
              <a:t>       Location = 'x coordinate' 'y coordinate' </a:t>
            </a:r>
            <a:endParaRPr/>
          </a:p>
          <a:p>
            <a:pPr>
              <a:defRPr/>
            </a:pPr>
            <a:r>
              <a:rPr lang="en-US" sz="800">
                <a:solidFill>
                  <a:schemeClr val="tx1"/>
                </a:solidFill>
                <a:latin typeface="Courier New"/>
                <a:ea typeface="Arial"/>
                <a:cs typeface="Courier New"/>
              </a:rPr>
              <a:t>       Caption = 'form title' </a:t>
            </a:r>
            <a:endParaRPr/>
          </a:p>
          <a:p>
            <a:pPr>
              <a:defRPr/>
            </a:pPr>
            <a:r>
              <a:rPr lang="en-US" sz="800">
                <a:solidFill>
                  <a:schemeClr val="tx1"/>
                </a:solidFill>
                <a:latin typeface="Courier New"/>
                <a:ea typeface="Arial"/>
                <a:cs typeface="Courier New"/>
              </a:rPr>
              <a:t>       </a:t>
            </a:r>
            <a:r>
              <a:rPr lang="en-US" sz="800">
                <a:solidFill>
                  <a:schemeClr val="tx1"/>
                </a:solidFill>
                <a:latin typeface="Courier New"/>
                <a:ea typeface="Arial"/>
                <a:cs typeface="Courier New"/>
              </a:rPr>
              <a:t>WindowState</a:t>
            </a:r>
            <a:r>
              <a:rPr lang="en-US" sz="800">
                <a:solidFill>
                  <a:schemeClr val="tx1"/>
                </a:solidFill>
                <a:latin typeface="Courier New"/>
                <a:ea typeface="Arial"/>
                <a:cs typeface="Courier New"/>
              </a:rPr>
              <a:t> = 'visual state of a form on runtime' </a:t>
            </a:r>
            <a:endParaRPr/>
          </a:p>
          <a:p>
            <a:pPr>
              <a:defRPr/>
            </a:pPr>
            <a:r>
              <a:rPr lang="en-US" sz="800">
                <a:solidFill>
                  <a:schemeClr val="tx1"/>
                </a:solidFill>
                <a:latin typeface="Courier New"/>
                <a:ea typeface="Arial"/>
                <a:cs typeface="Courier New"/>
              </a:rPr>
              <a:t>       </a:t>
            </a:r>
            <a:r>
              <a:rPr lang="en-US" sz="800">
                <a:solidFill>
                  <a:schemeClr val="tx1"/>
                </a:solidFill>
                <a:latin typeface="Courier New"/>
                <a:ea typeface="Arial"/>
                <a:cs typeface="Courier New"/>
              </a:rPr>
              <a:t>ControlDeclaration</a:t>
            </a:r>
            <a:r>
              <a:rPr lang="en-US" sz="800">
                <a:solidFill>
                  <a:schemeClr val="tx1"/>
                </a:solidFill>
                <a:latin typeface="Courier New"/>
                <a:ea typeface="Arial"/>
                <a:cs typeface="Courier New"/>
              </a:rPr>
              <a:t> </a:t>
            </a:r>
            <a:endParaRPr/>
          </a:p>
          <a:p>
            <a:pPr>
              <a:defRPr/>
            </a:pPr>
            <a:r>
              <a:rPr lang="en-US" sz="800">
                <a:solidFill>
                  <a:schemeClr val="tx1"/>
                </a:solidFill>
                <a:latin typeface="Courier New"/>
                <a:ea typeface="Arial"/>
                <a:cs typeface="Courier New"/>
              </a:rPr>
              <a:t>End</a:t>
            </a:r>
            <a:r>
              <a:rPr lang="de-DE" sz="800">
                <a:solidFill>
                  <a:schemeClr val="tx1"/>
                </a:solidFill>
                <a:latin typeface="Courier New"/>
                <a:ea typeface="Arial"/>
                <a:cs typeface="Courier New"/>
              </a:rPr>
              <a:t> </a:t>
            </a:r>
            <a:endParaRPr/>
          </a:p>
        </p:txBody>
      </p:sp>
      <p:cxnSp>
        <p:nvCxnSpPr>
          <p:cNvPr id="30" name="Gerade Verbindung mit Pfeil 29"/>
          <p:cNvCxnSpPr>
            <a:cxnSpLocks/>
            <a:stCxn id="22" idx="1"/>
            <a:endCxn id="13" idx="3"/>
          </p:cNvCxnSpPr>
          <p:nvPr/>
        </p:nvCxnSpPr>
        <p:spPr bwMode="auto">
          <a:xfrm flipH="1" flipV="1">
            <a:off x="10077449" y="2703007"/>
            <a:ext cx="263525" cy="31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p:cNvCxnSpPr>
            <a:cxnSpLocks/>
            <a:stCxn id="21" idx="1"/>
            <a:endCxn id="17" idx="3"/>
          </p:cNvCxnSpPr>
          <p:nvPr/>
        </p:nvCxnSpPr>
        <p:spPr bwMode="auto">
          <a:xfrm flipH="1">
            <a:off x="10077449" y="3752345"/>
            <a:ext cx="263525"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Gerade Verbindung mit Pfeil 35"/>
          <p:cNvCxnSpPr>
            <a:cxnSpLocks/>
            <a:stCxn id="13" idx="2"/>
            <a:endCxn id="16" idx="0"/>
          </p:cNvCxnSpPr>
          <p:nvPr/>
        </p:nvCxnSpPr>
        <p:spPr bwMode="auto">
          <a:xfrm>
            <a:off x="9083278" y="2862551"/>
            <a:ext cx="0" cy="205581"/>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Gerade Verbindung mit Pfeil 38"/>
          <p:cNvCxnSpPr>
            <a:cxnSpLocks/>
            <a:endCxn id="13" idx="0"/>
          </p:cNvCxnSpPr>
          <p:nvPr/>
        </p:nvCxnSpPr>
        <p:spPr bwMode="auto">
          <a:xfrm>
            <a:off x="9083278" y="2327799"/>
            <a:ext cx="0" cy="215664"/>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Gerade Verbindung mit Pfeil 42"/>
          <p:cNvCxnSpPr>
            <a:cxnSpLocks/>
            <a:stCxn id="16" idx="2"/>
            <a:endCxn id="17" idx="0"/>
          </p:cNvCxnSpPr>
          <p:nvPr/>
        </p:nvCxnSpPr>
        <p:spPr bwMode="auto">
          <a:xfrm>
            <a:off x="9083278" y="3387220"/>
            <a:ext cx="0" cy="205581"/>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Gerade Verbindung mit Pfeil 45"/>
          <p:cNvCxnSpPr>
            <a:cxnSpLocks/>
            <a:stCxn id="17" idx="2"/>
            <a:endCxn id="18" idx="0"/>
          </p:cNvCxnSpPr>
          <p:nvPr/>
        </p:nvCxnSpPr>
        <p:spPr bwMode="auto">
          <a:xfrm>
            <a:off x="9083278" y="3911889"/>
            <a:ext cx="0" cy="205581"/>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Gerade Verbindung mit Pfeil 48"/>
          <p:cNvCxnSpPr>
            <a:cxnSpLocks/>
            <a:stCxn id="18" idx="2"/>
            <a:endCxn id="19" idx="0"/>
          </p:cNvCxnSpPr>
          <p:nvPr/>
        </p:nvCxnSpPr>
        <p:spPr bwMode="auto">
          <a:xfrm>
            <a:off x="9083278" y="4436558"/>
            <a:ext cx="0" cy="205581"/>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Gerade Verbindung mit Pfeil 51"/>
          <p:cNvCxnSpPr>
            <a:cxnSpLocks/>
            <a:stCxn id="19" idx="2"/>
            <a:endCxn id="20" idx="0"/>
          </p:cNvCxnSpPr>
          <p:nvPr/>
        </p:nvCxnSpPr>
        <p:spPr bwMode="auto">
          <a:xfrm>
            <a:off x="9083278" y="4961227"/>
            <a:ext cx="0" cy="205581"/>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125" indent="0">
              <a:buNone/>
              <a:defRPr/>
            </a:pPr>
            <a:r>
              <a:rPr lang="de-DE" b="1"/>
              <a:t>Audio Programming Language (APL)</a:t>
            </a:r>
            <a:endParaRPr/>
          </a:p>
          <a:p>
            <a:pPr>
              <a:spcBef>
                <a:spcPts val="700"/>
              </a:spcBef>
              <a:defRPr/>
            </a:pPr>
            <a:r>
              <a:rPr lang="de-DE"/>
              <a:t>Erste Programmiersprache, die Fokus auf Audio für Ein- und Ausgabe setzt</a:t>
            </a:r>
            <a:endParaRPr/>
          </a:p>
          <a:p>
            <a:pPr>
              <a:spcBef>
                <a:spcPts val="700"/>
              </a:spcBef>
              <a:defRPr/>
            </a:pPr>
            <a:r>
              <a:rPr lang="de-DE"/>
              <a:t>Bietet begrenzten Befehlssatz an</a:t>
            </a:r>
            <a:endParaRPr/>
          </a:p>
          <a:p>
            <a:pPr lvl="1">
              <a:defRPr/>
            </a:pPr>
            <a:r>
              <a:rPr lang="de-DE"/>
              <a:t>Befehle zum Erstellen von Programmen</a:t>
            </a:r>
            <a:endParaRPr/>
          </a:p>
          <a:p>
            <a:pPr lvl="1">
              <a:defRPr/>
            </a:pPr>
            <a:r>
              <a:rPr lang="de-DE"/>
              <a:t>Befehle zum </a:t>
            </a:r>
            <a:r>
              <a:rPr lang="de-DE"/>
              <a:t>Runtime</a:t>
            </a:r>
            <a:r>
              <a:rPr lang="de-DE"/>
              <a:t>-Debugging</a:t>
            </a:r>
            <a:endParaRPr/>
          </a:p>
          <a:p>
            <a:pPr>
              <a:defRPr/>
            </a:pPr>
            <a:r>
              <a:rPr lang="de-DE" b="1"/>
              <a:t>Verwendung</a:t>
            </a:r>
            <a:endParaRPr/>
          </a:p>
          <a:p>
            <a:pPr lvl="1">
              <a:defRPr/>
            </a:pPr>
            <a:r>
              <a:rPr lang="de-DE"/>
              <a:t>Benutzer hört sich die verfügbaren Befehle an</a:t>
            </a:r>
            <a:endParaRPr/>
          </a:p>
          <a:p>
            <a:pPr lvl="1">
              <a:defRPr/>
            </a:pPr>
            <a:r>
              <a:rPr lang="de-DE"/>
              <a:t>Benutzer trifft seine Auswahl über Tastatur oder per Sprache</a:t>
            </a:r>
            <a:endParaRPr/>
          </a:p>
          <a:p>
            <a:pPr lvl="1">
              <a:defRPr/>
            </a:pPr>
            <a:r>
              <a:rPr lang="de-DE"/>
              <a:t>APL übersetzt das konzipierte Programm in eine ausführbare For</a:t>
            </a:r>
            <a:endParaRPr/>
          </a:p>
        </p:txBody>
      </p:sp>
      <p:sp>
        <p:nvSpPr>
          <p:cNvPr id="4" name="Inhaltsplatzhalter 3"/>
          <p:cNvSpPr>
            <a:spLocks noGrp="1"/>
          </p:cNvSpPr>
          <p:nvPr>
            <p:ph sz="quarter" idx="11"/>
          </p:nvPr>
        </p:nvSpPr>
        <p:spPr bwMode="auto"/>
        <p:txBody>
          <a:bodyPr/>
          <a:lstStyle/>
          <a:p>
            <a:pPr>
              <a:defRPr/>
            </a:pPr>
            <a:r>
              <a:rPr lang="de-DE" b="1"/>
              <a:t>Problem: </a:t>
            </a:r>
            <a:br>
              <a:rPr lang="de-DE" b="1"/>
            </a:br>
            <a:r>
              <a:rPr lang="de-DE"/>
              <a:t>Begrenzter Befehlssatz </a:t>
            </a:r>
            <a:r>
              <a:rPr lang="de-DE"/>
              <a:t></a:t>
            </a:r>
            <a:r>
              <a:rPr lang="de-DE"/>
              <a:t> Geeignet für den Einstieg in die Programmierung</a:t>
            </a:r>
            <a:endParaRPr/>
          </a:p>
        </p:txBody>
      </p:sp>
      <p:sp>
        <p:nvSpPr>
          <p:cNvPr id="5" name="Textplatzhalter 4"/>
          <p:cNvSpPr>
            <a:spLocks noGrp="1"/>
          </p:cNvSpPr>
          <p:nvPr>
            <p:ph type="body" sz="quarter" idx="13"/>
          </p:nvPr>
        </p:nvSpPr>
        <p:spPr bwMode="auto"/>
        <p:txBody>
          <a:bodyPr/>
          <a:lstStyle/>
          <a:p>
            <a:pPr>
              <a:defRPr/>
            </a:pPr>
            <a:r>
              <a:rPr lang="de-DE"/>
              <a:t>Quelle:</a:t>
            </a:r>
            <a:endParaRPr/>
          </a:p>
          <a:p>
            <a:pPr>
              <a:defRPr/>
            </a:pPr>
            <a:r>
              <a:rPr lang="de-DE"/>
              <a:t>Sánchez und </a:t>
            </a:r>
            <a:r>
              <a:rPr lang="de-DE"/>
              <a:t>Aguayo</a:t>
            </a:r>
            <a:r>
              <a:rPr lang="de-DE"/>
              <a:t> 2006</a:t>
            </a:r>
            <a:endParaRPr/>
          </a:p>
        </p:txBody>
      </p:sp>
      <p:pic>
        <p:nvPicPr>
          <p:cNvPr id="6" name="Inhaltsplatzhalter 7" descr="Inhaltsplatzhalter 7"/>
          <p:cNvPicPr>
            <a:picLocks noChangeAspect="1"/>
          </p:cNvPicPr>
          <p:nvPr/>
        </p:nvPicPr>
        <p:blipFill>
          <a:blip r:embed="rId3"/>
          <a:srcRect l="0" t="0" r="0" b="7983"/>
          <a:stretch/>
        </p:blipFill>
        <p:spPr bwMode="auto">
          <a:xfrm>
            <a:off x="7108946" y="2441523"/>
            <a:ext cx="4296991" cy="386665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Textbasierte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Quorum</a:t>
            </a:r>
            <a:endParaRPr/>
          </a:p>
          <a:p>
            <a:pPr>
              <a:defRPr/>
            </a:pPr>
            <a:r>
              <a:rPr lang="de-DE"/>
              <a:t>Evidenzbasierte Sprache</a:t>
            </a:r>
            <a:endParaRPr/>
          </a:p>
          <a:p>
            <a:pPr>
              <a:defRPr/>
            </a:pPr>
            <a:r>
              <a:rPr lang="de-DE"/>
              <a:t>Zugängliche, leistungsfähige und weit verbreitete Programmiersprache</a:t>
            </a:r>
            <a:endParaRPr/>
          </a:p>
          <a:p>
            <a:pPr>
              <a:defRPr/>
            </a:pPr>
            <a:r>
              <a:rPr lang="de-DE"/>
              <a:t>Verwendet „sprechende Syntax“, die für Screen-Reader gut zugänglich ist und reduziert die Verwendung von Sonderzeichen</a:t>
            </a:r>
            <a:endParaRPr/>
          </a:p>
          <a:p>
            <a:pPr>
              <a:defRPr/>
            </a:pPr>
            <a:r>
              <a:rPr lang="de-DE"/>
              <a:t>Breites Spektrum an Anwendungsarten durch vielfältige Bibliotheken, z. B. Audio, Datenbanken, Games (2D/3D), Grafik, GUI, Physics, …</a:t>
            </a:r>
            <a:endParaRPr/>
          </a:p>
        </p:txBody>
      </p:sp>
      <p:sp>
        <p:nvSpPr>
          <p:cNvPr id="4" name="Textplatzhalter 3"/>
          <p:cNvSpPr>
            <a:spLocks noGrp="1"/>
          </p:cNvSpPr>
          <p:nvPr>
            <p:ph type="body" sz="quarter" idx="11"/>
          </p:nvPr>
        </p:nvSpPr>
        <p:spPr bwMode="auto"/>
        <p:txBody>
          <a:bodyPr/>
          <a:lstStyle/>
          <a:p>
            <a:pPr>
              <a:defRPr/>
            </a:pPr>
            <a:r>
              <a:rPr lang="de-DE"/>
              <a:t>Quelle: </a:t>
            </a:r>
            <a:endParaRPr/>
          </a:p>
          <a:p>
            <a:pPr>
              <a:defRPr/>
            </a:pPr>
            <a:r>
              <a:rPr lang="de-DE"/>
              <a:t>Stefik und Ladner 2017</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r>
              <a:rPr lang="de-DE"/>
              <a:t>Von der Exklusion zur Integration</a:t>
            </a:r>
            <a:endParaRPr/>
          </a:p>
        </p:txBody>
      </p:sp>
      <p:sp>
        <p:nvSpPr>
          <p:cNvPr id="6" name="Inhaltsplatzhalter 5"/>
          <p:cNvSpPr>
            <a:spLocks noGrp="1"/>
          </p:cNvSpPr>
          <p:nvPr>
            <p:ph sz="quarter" idx="10"/>
          </p:nvPr>
        </p:nvSpPr>
        <p:spPr bwMode="auto"/>
        <p:txBody>
          <a:bodyPr/>
          <a:lstStyle/>
          <a:p>
            <a:pPr>
              <a:defRPr/>
            </a:pPr>
            <a:r>
              <a:rPr lang="de-DE" b="1"/>
              <a:t>um 1880:</a:t>
            </a:r>
            <a:endParaRPr/>
          </a:p>
          <a:p>
            <a:pPr marL="630000" lvl="1" indent="-269999">
              <a:spcBef>
                <a:spcPts val="600"/>
              </a:spcBef>
              <a:buFont typeface="Courier New"/>
              <a:defRPr sz="1800"/>
            </a:pPr>
            <a:r>
              <a:rPr lang="de-DE" i="1"/>
              <a:t>Erste Sonderschule </a:t>
            </a:r>
            <a:r>
              <a:rPr lang="de-DE"/>
              <a:t>für Kinder mit einer Lernbehinderung in Deutschland</a:t>
            </a:r>
            <a:endParaRPr/>
          </a:p>
          <a:p>
            <a:pPr marL="630000" lvl="1" indent="-269999">
              <a:spcBef>
                <a:spcPts val="600"/>
              </a:spcBef>
              <a:buFont typeface="Courier New"/>
              <a:defRPr sz="1800"/>
            </a:pPr>
            <a:r>
              <a:rPr lang="de-DE"/>
              <a:t>Angebot reichte nicht, um den Bedarf zu decken</a:t>
            </a:r>
            <a:endParaRPr/>
          </a:p>
          <a:p>
            <a:pPr>
              <a:defRPr/>
            </a:pPr>
            <a:r>
              <a:rPr lang="de-DE" b="1"/>
              <a:t>nach zweitem Weltkrieg:</a:t>
            </a:r>
            <a:endParaRPr/>
          </a:p>
          <a:p>
            <a:pPr marL="630000" lvl="1" indent="-269999">
              <a:spcBef>
                <a:spcPts val="600"/>
              </a:spcBef>
              <a:buFont typeface="Courier New"/>
              <a:defRPr sz="1800"/>
            </a:pPr>
            <a:r>
              <a:rPr lang="de-DE"/>
              <a:t>Noch keine flächendeckende Versorgung mit Sonderschulen</a:t>
            </a:r>
            <a:endParaRPr/>
          </a:p>
          <a:p>
            <a:pPr marL="630000" lvl="1" indent="-269999">
              <a:spcBef>
                <a:spcPts val="600"/>
              </a:spcBef>
              <a:buFont typeface="Courier New"/>
              <a:defRPr sz="1800"/>
            </a:pPr>
            <a:r>
              <a:rPr lang="de-DE"/>
              <a:t>Häufige </a:t>
            </a:r>
            <a:r>
              <a:rPr lang="de-DE" i="1"/>
              <a:t>Aufnahme</a:t>
            </a:r>
            <a:r>
              <a:rPr lang="de-DE"/>
              <a:t> von Kindern mit einer Behinderung </a:t>
            </a:r>
            <a:r>
              <a:rPr lang="de-DE" i="1"/>
              <a:t>an allgemeinbildenden Schulen</a:t>
            </a:r>
            <a:endParaRPr/>
          </a:p>
        </p:txBody>
      </p:sp>
      <p:sp>
        <p:nvSpPr>
          <p:cNvPr id="7" name="Inhaltsplatzhalter 6"/>
          <p:cNvSpPr>
            <a:spLocks noGrp="1"/>
          </p:cNvSpPr>
          <p:nvPr>
            <p:ph sz="quarter" idx="11"/>
          </p:nvPr>
        </p:nvSpPr>
        <p:spPr bwMode="auto"/>
        <p:txBody>
          <a:bodyPr/>
          <a:lstStyle/>
          <a:p>
            <a:pPr>
              <a:defRPr/>
            </a:pPr>
            <a:r>
              <a:rPr lang="de-DE" b="1"/>
              <a:t>ab 1960: </a:t>
            </a:r>
            <a:endParaRPr/>
          </a:p>
          <a:p>
            <a:pPr marL="630000" lvl="1" indent="-269999">
              <a:spcBef>
                <a:spcPts val="600"/>
              </a:spcBef>
              <a:buFont typeface="Courier New"/>
              <a:defRPr sz="1800"/>
            </a:pPr>
            <a:r>
              <a:rPr lang="de-DE" i="1"/>
              <a:t>Ausbau der Sonderschulen</a:t>
            </a:r>
            <a:endParaRPr lang="de-DE" b="1" i="1"/>
          </a:p>
          <a:p>
            <a:pPr>
              <a:defRPr/>
            </a:pPr>
            <a:r>
              <a:rPr lang="de-DE" b="1"/>
              <a:t>zwischen 1960 und 1973: </a:t>
            </a:r>
            <a:endParaRPr/>
          </a:p>
          <a:p>
            <a:pPr marL="630000" lvl="1" indent="-269999">
              <a:spcBef>
                <a:spcPts val="600"/>
              </a:spcBef>
              <a:buFont typeface="Courier New"/>
              <a:defRPr sz="1800"/>
            </a:pPr>
            <a:r>
              <a:rPr lang="de-DE" i="1"/>
              <a:t>Verdopplung der Anzahl der Schulen</a:t>
            </a:r>
            <a:r>
              <a:rPr lang="de-DE"/>
              <a:t>, in denen Kinder mit Behinderung und speziellem Förderbedarf separat unterrichtet wurden</a:t>
            </a:r>
            <a:endParaRPr/>
          </a:p>
          <a:p>
            <a:pPr marL="360363" indent="-350838">
              <a:buSzTx/>
              <a:buFont typeface="Wingdings"/>
              <a:buChar char="à"/>
              <a:defRPr/>
            </a:pPr>
            <a:r>
              <a:rPr lang="de-DE"/>
              <a:t>Nach Betonung des Unterschiedlichen und Trennenden durch die Separation: </a:t>
            </a:r>
            <a:endParaRPr/>
          </a:p>
          <a:p>
            <a:pPr marL="720363" lvl="1" indent="-350838">
              <a:buFont typeface="Courier New"/>
              <a:buChar char="o"/>
              <a:defRPr/>
            </a:pPr>
            <a:r>
              <a:rPr lang="de-DE"/>
              <a:t>Versuch der Zusammenführung</a:t>
            </a:r>
            <a:endParaRPr/>
          </a:p>
          <a:p>
            <a:pPr marL="720363" lvl="1" indent="-350838">
              <a:buFont typeface="Courier New"/>
              <a:buChar char="o"/>
              <a:defRPr/>
            </a:pPr>
            <a:r>
              <a:rPr lang="de-DE"/>
              <a:t>Z. B. durch </a:t>
            </a:r>
            <a:r>
              <a:rPr lang="de-DE" i="1"/>
              <a:t>Integration von Menschen mit Behinderung in den Arbeitsmarkt</a:t>
            </a:r>
            <a:endParaRPr/>
          </a:p>
        </p:txBody>
      </p:sp>
      <p:sp>
        <p:nvSpPr>
          <p:cNvPr id="8" name="Textplatzhalter 7"/>
          <p:cNvSpPr>
            <a:spLocks noGrp="1"/>
          </p:cNvSpPr>
          <p:nvPr>
            <p:ph type="body" sz="quarter" idx="13"/>
          </p:nvPr>
        </p:nvSpPr>
        <p:spPr bwMode="auto"/>
        <p:txBody>
          <a:bodyPr/>
          <a:lstStyle/>
          <a:p>
            <a:pPr>
              <a:defRPr/>
            </a:pPr>
            <a:r>
              <a:rPr lang="de-DE"/>
              <a:t>Quelle:</a:t>
            </a:r>
            <a:endParaRPr/>
          </a:p>
          <a:p>
            <a:pPr>
              <a:defRPr/>
            </a:pPr>
            <a:r>
              <a:rPr lang="de-DE"/>
              <a:t>Hänsel 2005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Quorum vs. Java am Beispiel der Fakultätsfunktion</a:t>
            </a:r>
            <a:endParaRPr/>
          </a:p>
        </p:txBody>
      </p:sp>
      <p:sp>
        <p:nvSpPr>
          <p:cNvPr id="3" name="Textplatzhalter 2"/>
          <p:cNvSpPr>
            <a:spLocks noGrp="1"/>
          </p:cNvSpPr>
          <p:nvPr>
            <p:ph type="body" sz="quarter" idx="11"/>
          </p:nvPr>
        </p:nvSpPr>
        <p:spPr bwMode="auto"/>
        <p:txBody>
          <a:bodyPr/>
          <a:lstStyle/>
          <a:p>
            <a:pPr>
              <a:defRPr/>
            </a:pPr>
            <a:endParaRPr lang="de-DE"/>
          </a:p>
        </p:txBody>
      </p:sp>
      <p:pic>
        <p:nvPicPr>
          <p:cNvPr id="4" name="Grafik 10" descr="Grafik 10"/>
          <p:cNvPicPr>
            <a:picLocks noChangeAspect="1"/>
          </p:cNvPicPr>
          <p:nvPr/>
        </p:nvPicPr>
        <p:blipFill>
          <a:blip r:embed="rId3"/>
          <a:srcRect l="0" t="84674" r="0" b="0"/>
          <a:stretch/>
        </p:blipFill>
        <p:spPr bwMode="auto">
          <a:xfrm>
            <a:off x="424498" y="4387831"/>
            <a:ext cx="5111750" cy="857293"/>
          </a:xfrm>
          <a:prstGeom prst="rect">
            <a:avLst/>
          </a:prstGeom>
          <a:ln w="12700">
            <a:miter lim="400000"/>
          </a:ln>
        </p:spPr>
      </p:pic>
      <p:pic>
        <p:nvPicPr>
          <p:cNvPr id="5" name="Grafik 10" descr="Grafik 10"/>
          <p:cNvPicPr>
            <a:picLocks noChangeAspect="1"/>
          </p:cNvPicPr>
          <p:nvPr/>
        </p:nvPicPr>
        <p:blipFill>
          <a:blip r:embed="rId3"/>
          <a:srcRect l="0" t="0" r="0" b="44413"/>
          <a:stretch/>
        </p:blipFill>
        <p:spPr bwMode="auto">
          <a:xfrm>
            <a:off x="424498" y="1413643"/>
            <a:ext cx="5111750" cy="3109378"/>
          </a:xfrm>
          <a:prstGeom prst="rect">
            <a:avLst/>
          </a:prstGeom>
          <a:ln w="12700">
            <a:miter lim="400000"/>
          </a:ln>
        </p:spPr>
      </p:pic>
      <p:pic>
        <p:nvPicPr>
          <p:cNvPr id="6" name="Grafik 14" descr="Grafik 14"/>
          <p:cNvPicPr>
            <a:picLocks noChangeAspect="1"/>
          </p:cNvPicPr>
          <p:nvPr/>
        </p:nvPicPr>
        <p:blipFill>
          <a:blip r:embed="rId4"/>
          <a:srcRect l="0" t="79826" r="0" b="0"/>
          <a:stretch/>
        </p:blipFill>
        <p:spPr bwMode="auto">
          <a:xfrm>
            <a:off x="5934068" y="4662415"/>
            <a:ext cx="6004560" cy="1174465"/>
          </a:xfrm>
          <a:prstGeom prst="rect">
            <a:avLst/>
          </a:prstGeom>
          <a:ln w="12700">
            <a:miter lim="400000"/>
          </a:ln>
        </p:spPr>
      </p:pic>
      <p:pic>
        <p:nvPicPr>
          <p:cNvPr id="7" name="Grafik 14" descr="Grafik 14"/>
          <p:cNvPicPr>
            <a:picLocks noChangeAspect="1"/>
          </p:cNvPicPr>
          <p:nvPr/>
        </p:nvPicPr>
        <p:blipFill>
          <a:blip r:embed="rId4"/>
          <a:srcRect l="0" t="0" r="0" b="41769"/>
          <a:stretch/>
        </p:blipFill>
        <p:spPr bwMode="auto">
          <a:xfrm>
            <a:off x="5934068" y="1413643"/>
            <a:ext cx="6004560" cy="339002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Blockbasierte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Pseudospatial Blocks (PB)</a:t>
            </a:r>
            <a:endParaRPr/>
          </a:p>
          <a:p>
            <a:pPr>
              <a:defRPr/>
            </a:pPr>
            <a:r>
              <a:rPr lang="de-DE"/>
              <a:t>Nicht-visuelle visuelle Programmiersprache</a:t>
            </a:r>
            <a:endParaRPr/>
          </a:p>
          <a:p>
            <a:pPr>
              <a:defRPr/>
            </a:pPr>
            <a:r>
              <a:rPr lang="de-DE"/>
              <a:t>Antwort auf die Unzugänglichkeit blockbasierter Programmiersprachen</a:t>
            </a:r>
            <a:endParaRPr/>
          </a:p>
          <a:p>
            <a:pPr>
              <a:defRPr/>
            </a:pPr>
            <a:r>
              <a:rPr lang="de-DE"/>
              <a:t>Web-Anwendung, die eine JSON-Darstellung von Programmen erstellt, diese in XML konvertiert und Blockly verwendet, um JavaScript-Code zu generieren</a:t>
            </a:r>
            <a:endParaRPr/>
          </a:p>
          <a:p>
            <a:pPr>
              <a:defRPr/>
            </a:pPr>
            <a:r>
              <a:rPr lang="de-DE"/>
              <a:t>Feedback über Sprachsynthese</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Koushik</a:t>
            </a:r>
            <a:r>
              <a:rPr lang="de-DE"/>
              <a:t> und Lewis 2016</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Blockbasierte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Blocks4All</a:t>
            </a:r>
            <a:endParaRPr/>
          </a:p>
          <a:p>
            <a:pPr>
              <a:defRPr/>
            </a:pPr>
            <a:r>
              <a:rPr lang="de-DE"/>
              <a:t>Blockbasierte Programmierumgebung</a:t>
            </a:r>
            <a:endParaRPr/>
          </a:p>
          <a:p>
            <a:pPr>
              <a:defRPr/>
            </a:pPr>
            <a:r>
              <a:rPr lang="de-DE"/>
              <a:t>Ermöglicht die blockbasierte Steuerung der Wonder Workshop Roboter Dash bzw. </a:t>
            </a:r>
            <a:r>
              <a:rPr lang="de-DE"/>
              <a:t>Dot</a:t>
            </a:r>
            <a:endParaRPr lang="de-DE"/>
          </a:p>
          <a:p>
            <a:pPr>
              <a:defRPr/>
            </a:pPr>
            <a:r>
              <a:rPr lang="de-DE"/>
              <a:t>Integriert folgende Prinzipien:</a:t>
            </a:r>
            <a:endParaRPr/>
          </a:p>
          <a:p>
            <a:pPr marL="630000" lvl="1" indent="-269999">
              <a:spcBef>
                <a:spcPts val="600"/>
              </a:spcBef>
              <a:buFont typeface="Courier New"/>
              <a:defRPr sz="1800"/>
            </a:pPr>
            <a:r>
              <a:rPr lang="de-DE"/>
              <a:t>Universal Design</a:t>
            </a:r>
            <a:endParaRPr/>
          </a:p>
          <a:p>
            <a:pPr marL="630000" lvl="1" indent="-269999">
              <a:spcBef>
                <a:spcPts val="600"/>
              </a:spcBef>
              <a:buFont typeface="Courier New"/>
              <a:defRPr sz="1800"/>
            </a:pPr>
            <a:r>
              <a:rPr lang="de-DE"/>
              <a:t>Kindergerechtes Design</a:t>
            </a:r>
            <a:endParaRPr/>
          </a:p>
          <a:p>
            <a:pPr marL="630000" lvl="1" indent="-269999">
              <a:spcBef>
                <a:spcPts val="600"/>
              </a:spcBef>
              <a:buFont typeface="Courier New"/>
              <a:defRPr sz="1800"/>
            </a:pPr>
            <a:r>
              <a:rPr lang="de-DE"/>
              <a:t>Touchscreen-Unterstützung</a:t>
            </a:r>
            <a:endParaRPr/>
          </a:p>
          <a:p>
            <a:pPr marL="630000" lvl="1" indent="-269999">
              <a:spcBef>
                <a:spcPts val="600"/>
              </a:spcBef>
              <a:buFont typeface="Courier New"/>
              <a:defRPr sz="1800"/>
            </a:pPr>
            <a:r>
              <a:rPr lang="de-DE"/>
              <a:t>Nicht-visuelle Erkundung und Erstellung von Code</a:t>
            </a:r>
            <a:endParaRPr/>
          </a:p>
          <a:p>
            <a:pPr marL="630000" lvl="1" indent="-269999">
              <a:spcBef>
                <a:spcPts val="600"/>
              </a:spcBef>
              <a:buFont typeface="Courier New"/>
              <a:defRPr sz="1800"/>
            </a:pPr>
            <a:r>
              <a:rPr lang="de-DE"/>
              <a:t>Audiounterstützung</a:t>
            </a:r>
            <a:endParaRPr/>
          </a:p>
        </p:txBody>
      </p:sp>
      <p:sp>
        <p:nvSpPr>
          <p:cNvPr id="5" name="Textplatzhalter 4"/>
          <p:cNvSpPr>
            <a:spLocks noGrp="1"/>
          </p:cNvSpPr>
          <p:nvPr>
            <p:ph type="body" sz="quarter" idx="13"/>
          </p:nvPr>
        </p:nvSpPr>
        <p:spPr bwMode="auto"/>
        <p:txBody>
          <a:bodyPr/>
          <a:lstStyle/>
          <a:p>
            <a:pPr>
              <a:defRPr/>
            </a:pPr>
            <a:r>
              <a:rPr lang="da-DK"/>
              <a:t>Quellen: </a:t>
            </a:r>
            <a:endParaRPr/>
          </a:p>
          <a:p>
            <a:pPr>
              <a:defRPr/>
            </a:pPr>
            <a:r>
              <a:rPr lang="da-DK"/>
              <a:t>Milne 2017; Ong et al. 2019</a:t>
            </a:r>
            <a:endParaRPr/>
          </a:p>
        </p:txBody>
      </p:sp>
      <p:pic>
        <p:nvPicPr>
          <p:cNvPr id="6" name="Grafik 7" descr="Grafik 7"/>
          <p:cNvPicPr>
            <a:picLocks noChangeAspect="1"/>
          </p:cNvPicPr>
          <p:nvPr/>
        </p:nvPicPr>
        <p:blipFill>
          <a:blip r:embed="rId3"/>
          <a:stretch/>
        </p:blipFill>
        <p:spPr bwMode="auto">
          <a:xfrm>
            <a:off x="7481681" y="1233486"/>
            <a:ext cx="3264817" cy="2487921"/>
          </a:xfrm>
          <a:prstGeom prst="rect">
            <a:avLst/>
          </a:prstGeom>
          <a:ln w="12700">
            <a:miter lim="400000"/>
          </a:ln>
        </p:spPr>
      </p:pic>
      <p:pic>
        <p:nvPicPr>
          <p:cNvPr id="7" name="Grafik 9" descr="Grafik 9"/>
          <p:cNvPicPr>
            <a:picLocks noChangeAspect="1"/>
          </p:cNvPicPr>
          <p:nvPr/>
        </p:nvPicPr>
        <p:blipFill>
          <a:blip r:embed="rId4"/>
          <a:stretch/>
        </p:blipFill>
        <p:spPr bwMode="auto">
          <a:xfrm>
            <a:off x="6095998" y="3938894"/>
            <a:ext cx="6036179" cy="2072122"/>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Blockbasierte Programmiersprachen</a:t>
            </a:r>
            <a:endParaRPr/>
          </a:p>
        </p:txBody>
      </p:sp>
      <p:sp>
        <p:nvSpPr>
          <p:cNvPr id="3" name="Inhaltsplatzhalter 2"/>
          <p:cNvSpPr>
            <a:spLocks noGrp="1"/>
          </p:cNvSpPr>
          <p:nvPr>
            <p:ph sz="quarter" idx="10"/>
          </p:nvPr>
        </p:nvSpPr>
        <p:spPr bwMode="auto"/>
        <p:txBody>
          <a:bodyPr/>
          <a:lstStyle/>
          <a:p>
            <a:pPr marL="125" indent="0">
              <a:buNone/>
              <a:defRPr/>
            </a:pPr>
            <a:r>
              <a:rPr lang="de-DE" b="1"/>
              <a:t>Blockly</a:t>
            </a:r>
            <a:r>
              <a:rPr lang="de-DE" b="1"/>
              <a:t>-Plugin</a:t>
            </a:r>
            <a:r>
              <a:rPr lang="de-DE"/>
              <a:t> </a:t>
            </a:r>
            <a:r>
              <a:rPr lang="de-DE" sz="1400"/>
              <a:t>(Ludi und Spencer 2017) </a:t>
            </a:r>
            <a:endParaRPr/>
          </a:p>
          <a:p>
            <a:pPr>
              <a:spcBef>
                <a:spcPts val="700"/>
              </a:spcBef>
              <a:defRPr/>
            </a:pPr>
            <a:r>
              <a:rPr lang="de-DE"/>
              <a:t>Erweiterung der mauszentrierten </a:t>
            </a:r>
            <a:r>
              <a:rPr lang="de-DE"/>
              <a:t>Blockly</a:t>
            </a:r>
            <a:r>
              <a:rPr lang="de-DE"/>
              <a:t>-Umgebung durch </a:t>
            </a:r>
            <a:endParaRPr/>
          </a:p>
          <a:p>
            <a:pPr lvl="1">
              <a:defRPr/>
            </a:pPr>
            <a:r>
              <a:rPr lang="de-DE"/>
              <a:t>Tastaturnavigation</a:t>
            </a:r>
            <a:endParaRPr/>
          </a:p>
          <a:p>
            <a:pPr lvl="1">
              <a:defRPr/>
            </a:pPr>
            <a:r>
              <a:rPr lang="de-DE"/>
              <a:t>Screenreader</a:t>
            </a:r>
            <a:endParaRPr/>
          </a:p>
          <a:p>
            <a:pPr marL="125" indent="0">
              <a:buNone/>
              <a:defRPr/>
            </a:pPr>
            <a:r>
              <a:rPr lang="de-DE" b="1"/>
              <a:t>Auditive Hinweise </a:t>
            </a:r>
            <a:r>
              <a:rPr lang="de-DE" sz="1400"/>
              <a:t>(Ludi et al. 2016) </a:t>
            </a:r>
            <a:endParaRPr/>
          </a:p>
          <a:p>
            <a:pPr>
              <a:spcBef>
                <a:spcPts val="700"/>
              </a:spcBef>
              <a:defRPr/>
            </a:pPr>
            <a:r>
              <a:rPr lang="de-DE"/>
              <a:t>Untersuchung von drei Audiohinweisen</a:t>
            </a:r>
            <a:endParaRPr/>
          </a:p>
          <a:p>
            <a:pPr lvl="1">
              <a:defRPr/>
            </a:pPr>
            <a:r>
              <a:rPr lang="de-DE"/>
              <a:t>Sprache	= 0.94 (SD = .13)</a:t>
            </a:r>
            <a:endParaRPr/>
          </a:p>
          <a:p>
            <a:pPr lvl="1">
              <a:defRPr/>
            </a:pPr>
            <a:r>
              <a:rPr lang="de-DE"/>
              <a:t>Spearcons</a:t>
            </a:r>
            <a:r>
              <a:rPr lang="de-DE"/>
              <a:t>	= 0.92 (SD = .08)</a:t>
            </a:r>
            <a:endParaRPr/>
          </a:p>
          <a:p>
            <a:pPr lvl="1">
              <a:defRPr/>
            </a:pPr>
            <a:r>
              <a:rPr lang="de-DE"/>
              <a:t>Earcons</a:t>
            </a:r>
            <a:r>
              <a:rPr lang="de-DE"/>
              <a:t>	= 0.80 (SD = .14)</a:t>
            </a:r>
            <a:endParaRPr/>
          </a:p>
          <a:p>
            <a:pPr>
              <a:spcBef>
                <a:spcPts val="700"/>
              </a:spcBef>
              <a:defRPr/>
            </a:pPr>
            <a:r>
              <a:rPr lang="de-DE"/>
              <a:t>Beste Ergebnisse beim Code-Verständnis durch sprachliche Audiohinweise</a:t>
            </a:r>
            <a:endParaRPr/>
          </a:p>
        </p:txBody>
      </p:sp>
      <p:sp>
        <p:nvSpPr>
          <p:cNvPr id="4" name="Inhaltsplatzhalter 3"/>
          <p:cNvSpPr>
            <a:spLocks noGrp="1"/>
          </p:cNvSpPr>
          <p:nvPr>
            <p:ph sz="quarter" idx="11"/>
          </p:nvPr>
        </p:nvSpPr>
        <p:spPr bwMode="auto"/>
        <p:txBody>
          <a:bodyPr/>
          <a:lstStyle/>
          <a:p>
            <a:pPr marL="125" indent="0">
              <a:buNone/>
              <a:defRPr/>
            </a:pPr>
            <a:r>
              <a:rPr lang="de-DE" b="1"/>
              <a:t>Blockly</a:t>
            </a:r>
            <a:r>
              <a:rPr lang="de-DE" b="1"/>
              <a:t>-Plugin</a:t>
            </a:r>
            <a:r>
              <a:rPr lang="de-DE"/>
              <a:t> </a:t>
            </a:r>
            <a:r>
              <a:rPr lang="de-DE" sz="1400"/>
              <a:t>(</a:t>
            </a:r>
            <a:r>
              <a:rPr lang="de-DE" sz="1400"/>
              <a:t>Caraco</a:t>
            </a:r>
            <a:r>
              <a:rPr lang="de-DE" sz="1400"/>
              <a:t> et al. 2019) </a:t>
            </a:r>
            <a:endParaRPr/>
          </a:p>
          <a:p>
            <a:pPr>
              <a:spcBef>
                <a:spcPts val="700"/>
              </a:spcBef>
              <a:defRPr/>
            </a:pPr>
            <a:r>
              <a:rPr lang="de-DE"/>
              <a:t>Inspiriert durch Blocks4All</a:t>
            </a:r>
            <a:endParaRPr/>
          </a:p>
          <a:p>
            <a:pPr>
              <a:spcBef>
                <a:spcPts val="700"/>
              </a:spcBef>
              <a:defRPr/>
            </a:pPr>
            <a:r>
              <a:rPr lang="de-DE"/>
              <a:t>Zugänglichmachung durch Screenreader und Touchscreens</a:t>
            </a:r>
            <a:endParaRPr/>
          </a:p>
          <a:p>
            <a:pPr>
              <a:spcBef>
                <a:spcPts val="700"/>
              </a:spcBef>
              <a:defRPr/>
            </a:pPr>
            <a:r>
              <a:rPr lang="de-DE"/>
              <a:t>Ermöglicht die Darstellung basierend auf einer hierarchischen oder räumlichen Darstellung</a:t>
            </a:r>
            <a:endParaRPr/>
          </a:p>
        </p:txBody>
      </p:sp>
      <p:sp>
        <p:nvSpPr>
          <p:cNvPr id="5" name="Textplatzhalter 4"/>
          <p:cNvSpPr>
            <a:spLocks noGrp="1"/>
          </p:cNvSpPr>
          <p:nvPr>
            <p:ph type="body" sz="quarter" idx="13"/>
          </p:nvPr>
        </p:nvSpPr>
        <p:spPr bwMode="auto"/>
        <p:txBody>
          <a:bodyPr/>
          <a:lstStyle/>
          <a:p>
            <a:pPr>
              <a:defRPr/>
            </a:pPr>
            <a:endParaRPr lang="de-DE"/>
          </a:p>
        </p:txBody>
      </p:sp>
      <p:pic>
        <p:nvPicPr>
          <p:cNvPr id="8" name="Grafik 7"/>
          <p:cNvPicPr>
            <a:picLocks noChangeAspect="1"/>
          </p:cNvPicPr>
          <p:nvPr/>
        </p:nvPicPr>
        <p:blipFill>
          <a:blip r:embed="rId3"/>
          <a:stretch/>
        </p:blipFill>
        <p:spPr bwMode="auto">
          <a:xfrm>
            <a:off x="6203950" y="4405123"/>
            <a:ext cx="5760000" cy="186867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Blockbasierte Programmiersprachen</a:t>
            </a:r>
            <a:endParaRPr/>
          </a:p>
        </p:txBody>
      </p:sp>
      <p:sp>
        <p:nvSpPr>
          <p:cNvPr id="3" name="Inhaltsplatzhalter 2"/>
          <p:cNvSpPr>
            <a:spLocks noGrp="1"/>
          </p:cNvSpPr>
          <p:nvPr>
            <p:ph sz="quarter" idx="10"/>
          </p:nvPr>
        </p:nvSpPr>
        <p:spPr bwMode="auto"/>
        <p:txBody>
          <a:bodyPr/>
          <a:lstStyle/>
          <a:p>
            <a:pPr marL="0" indent="124">
              <a:buSzTx/>
              <a:buNone/>
              <a:defRPr b="1"/>
            </a:pPr>
            <a:r>
              <a:rPr lang="de-DE"/>
              <a:t>Problem</a:t>
            </a:r>
            <a:endParaRPr/>
          </a:p>
          <a:p>
            <a:pPr>
              <a:defRPr/>
            </a:pPr>
            <a:r>
              <a:rPr lang="de-DE"/>
              <a:t>Blockbasierte Programmiersprachen sind mauszentriert und erfordern koordinierte Bewegungsabläufe</a:t>
            </a:r>
            <a:endParaRPr/>
          </a:p>
          <a:p>
            <a:pPr>
              <a:defRPr/>
            </a:pPr>
            <a:r>
              <a:rPr lang="de-DE"/>
              <a:t>Für Lernende mit motorischen Beeinträchtigungen oftmals unzugänglich</a:t>
            </a:r>
            <a:endParaRPr/>
          </a:p>
          <a:p>
            <a:pPr marL="0" lvl="1" indent="359999">
              <a:spcBef>
                <a:spcPts val="600"/>
              </a:spcBef>
              <a:buSzTx/>
              <a:buNone/>
              <a:defRPr sz="1800"/>
            </a:pPr>
            <a:endParaRPr lang="de-DE" sz="1000"/>
          </a:p>
          <a:p>
            <a:pPr marL="0" indent="0">
              <a:buSzTx/>
              <a:buNone/>
              <a:defRPr b="1"/>
            </a:pPr>
            <a:r>
              <a:rPr lang="de-DE"/>
              <a:t>Lösungsansatz</a:t>
            </a:r>
            <a:endParaRPr/>
          </a:p>
          <a:p>
            <a:pPr marL="342900" indent="-342900">
              <a:defRPr/>
            </a:pPr>
            <a:r>
              <a:rPr lang="de-DE"/>
              <a:t>Nutzung alternativer Eingabemöglichkeiten</a:t>
            </a:r>
            <a:endParaRPr/>
          </a:p>
          <a:p>
            <a:pPr marL="342900" indent="-342900">
              <a:defRPr/>
            </a:pPr>
            <a:r>
              <a:rPr lang="de-DE"/>
              <a:t>Sprachbefehle über APIs für Spracherkennung (CMU Sphinx, Google Cloud Speech API, </a:t>
            </a:r>
            <a:br>
              <a:rPr lang="de-DE"/>
            </a:br>
            <a:r>
              <a:rPr lang="de-DE"/>
              <a:t>Dragon Speech)</a:t>
            </a:r>
            <a:endParaRPr/>
          </a:p>
          <a:p>
            <a:pPr marL="702900" lvl="1" indent="-342900">
              <a:spcBef>
                <a:spcPts val="600"/>
              </a:spcBef>
              <a:buFont typeface="Courier New"/>
              <a:defRPr sz="1800" b="1"/>
            </a:pPr>
            <a:r>
              <a:rPr lang="de-DE"/>
              <a:t>SRAPI for Blockly </a:t>
            </a:r>
            <a:r>
              <a:rPr lang="de-DE" sz="1400" b="0"/>
              <a:t>(Okafor und Ludi 2022)</a:t>
            </a:r>
            <a:endParaRPr/>
          </a:p>
          <a:p>
            <a:pPr marL="702900" lvl="1" indent="-342900">
              <a:spcBef>
                <a:spcPts val="600"/>
              </a:spcBef>
              <a:buFont typeface="Courier New"/>
              <a:defRPr sz="1800" b="1"/>
            </a:pPr>
            <a:r>
              <a:rPr lang="de-DE"/>
              <a:t>MYNA</a:t>
            </a:r>
            <a:r>
              <a:rPr lang="de-DE" b="0"/>
              <a:t> </a:t>
            </a:r>
            <a:r>
              <a:rPr lang="de-DE" sz="1400" b="0"/>
              <a:t>(Wagner 2015)</a:t>
            </a:r>
            <a:endParaRPr/>
          </a:p>
        </p:txBody>
      </p:sp>
      <p:sp>
        <p:nvSpPr>
          <p:cNvPr id="4" name="Textplatzhalter 3"/>
          <p:cNvSpPr>
            <a:spLocks noGrp="1"/>
          </p:cNvSpPr>
          <p:nvPr>
            <p:ph type="body" sz="quarter" idx="1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Blockbasierte Programmiersprachen</a:t>
            </a:r>
            <a:endParaRPr/>
          </a:p>
        </p:txBody>
      </p:sp>
      <p:sp>
        <p:nvSpPr>
          <p:cNvPr id="3" name="Inhaltsplatzhalter 2"/>
          <p:cNvSpPr>
            <a:spLocks noGrp="1"/>
          </p:cNvSpPr>
          <p:nvPr>
            <p:ph sz="quarter" idx="10"/>
          </p:nvPr>
        </p:nvSpPr>
        <p:spPr bwMode="auto">
          <a:xfrm>
            <a:off x="227013" y="1233488"/>
            <a:ext cx="5761037" cy="5040312"/>
          </a:xfrm>
        </p:spPr>
        <p:txBody>
          <a:bodyPr/>
          <a:lstStyle/>
          <a:p>
            <a:pPr marL="0" indent="124">
              <a:buSzTx/>
              <a:buNone/>
              <a:defRPr b="1"/>
            </a:pPr>
            <a:r>
              <a:rPr lang="de-DE"/>
              <a:t>SRAPI for Blockly</a:t>
            </a:r>
            <a:endParaRPr/>
          </a:p>
          <a:p>
            <a:pPr>
              <a:defRPr/>
            </a:pPr>
            <a:r>
              <a:rPr lang="de-DE"/>
              <a:t>Integration in die Blockly-Umgebung durch Erweiterung der Eingabefunktionalität über Spracheingaben</a:t>
            </a:r>
            <a:endParaRPr/>
          </a:p>
          <a:p>
            <a:pPr>
              <a:defRPr/>
            </a:pPr>
            <a:r>
              <a:rPr lang="de-DE"/>
              <a:t>Jeder Sprachbefehl korrespondiert zu einer Blockly-Aktion (bspw. Connect, Delete, …)</a:t>
            </a:r>
            <a:endParaRPr/>
          </a:p>
        </p:txBody>
      </p:sp>
      <p:sp>
        <p:nvSpPr>
          <p:cNvPr id="4" name="Inhaltsplatzhalter 3"/>
          <p:cNvSpPr>
            <a:spLocks noGrp="1"/>
          </p:cNvSpPr>
          <p:nvPr>
            <p:ph sz="quarter" idx="11"/>
          </p:nvPr>
        </p:nvSpPr>
        <p:spPr bwMode="auto"/>
        <p:txBody>
          <a:bodyPr/>
          <a:lstStyle/>
          <a:p>
            <a:pPr marL="6350" indent="0" defTabSz="457200">
              <a:spcBef>
                <a:spcPts val="700"/>
              </a:spcBef>
              <a:buNone/>
              <a:defRPr sz="2000" b="1"/>
            </a:pPr>
            <a:r>
              <a:rPr lang="de-DE"/>
              <a:t>MYNA</a:t>
            </a:r>
            <a:endParaRPr/>
          </a:p>
          <a:p>
            <a:pPr marL="269999" indent="-269875" defTabSz="457200">
              <a:spcBef>
                <a:spcPts val="700"/>
              </a:spcBef>
              <a:buSzPct val="100000"/>
              <a:buFont typeface="Arial"/>
              <a:buChar char="•"/>
              <a:defRPr sz="2000"/>
            </a:pPr>
            <a:r>
              <a:rPr lang="de-DE"/>
              <a:t>Simuliert Maus- und Tastatureingabe</a:t>
            </a:r>
            <a:endParaRPr/>
          </a:p>
          <a:p>
            <a:pPr marL="269999" indent="-269875" defTabSz="457200">
              <a:spcBef>
                <a:spcPts val="700"/>
              </a:spcBef>
              <a:buSzPct val="100000"/>
              <a:buFont typeface="Arial"/>
              <a:buChar char="•"/>
              <a:defRPr sz="2000"/>
            </a:pPr>
            <a:r>
              <a:rPr lang="de-DE"/>
              <a:t>Verwendung</a:t>
            </a:r>
            <a:endParaRPr/>
          </a:p>
          <a:p>
            <a:pPr marL="702900" lvl="1" indent="-342900" defTabSz="457200">
              <a:spcBef>
                <a:spcPts val="600"/>
              </a:spcBef>
              <a:buSzPct val="100000"/>
              <a:buAutoNum type="arabicPeriod"/>
              <a:defRPr/>
            </a:pPr>
            <a:r>
              <a:rPr lang="de-DE"/>
              <a:t>Nutzer gibt einen Sprachbefehl</a:t>
            </a:r>
            <a:endParaRPr/>
          </a:p>
          <a:p>
            <a:pPr marL="702900" lvl="1" indent="-342900" defTabSz="457200">
              <a:spcBef>
                <a:spcPts val="600"/>
              </a:spcBef>
              <a:buSzPct val="100000"/>
              <a:buAutoNum type="arabicPeriod"/>
              <a:defRPr/>
            </a:pPr>
            <a:r>
              <a:rPr lang="de-DE"/>
              <a:t>Spracherkennung identifiziert Eingabebefehl und mapt diesen zu entsprechenden Block-Komponenten</a:t>
            </a:r>
            <a:endParaRPr/>
          </a:p>
          <a:p>
            <a:pPr marL="702900" lvl="1" indent="-342900" defTabSz="457200">
              <a:spcBef>
                <a:spcPts val="600"/>
              </a:spcBef>
              <a:buSzPct val="100000"/>
              <a:buAutoNum type="arabicPeriod"/>
              <a:defRPr/>
            </a:pPr>
            <a:r>
              <a:rPr lang="de-DE"/>
              <a:t>Validierung der Block-Komponenten anhand einer Komponentenhierarchie</a:t>
            </a:r>
            <a:endParaRPr/>
          </a:p>
          <a:p>
            <a:pPr marL="702900" lvl="1" indent="-342900" defTabSz="457200">
              <a:spcBef>
                <a:spcPts val="600"/>
              </a:spcBef>
              <a:buSzPct val="100000"/>
              <a:buAutoNum type="arabicPeriod"/>
              <a:defRPr/>
            </a:pPr>
            <a:r>
              <a:rPr lang="de-DE"/>
              <a:t>Ausführung der dem Sprachbefehl entsprechenden Maus- oder Tastatureingabe</a:t>
            </a:r>
            <a:endParaRPr/>
          </a:p>
        </p:txBody>
      </p:sp>
      <p:sp>
        <p:nvSpPr>
          <p:cNvPr id="5" name="Textplatzhalter 4"/>
          <p:cNvSpPr>
            <a:spLocks noGrp="1"/>
          </p:cNvSpPr>
          <p:nvPr>
            <p:ph type="body" sz="quarter" idx="13"/>
          </p:nvPr>
        </p:nvSpPr>
        <p:spPr bwMode="auto"/>
        <p:txBody>
          <a:bodyPr/>
          <a:lstStyle/>
          <a:p>
            <a:pPr>
              <a:defRPr/>
            </a:pPr>
            <a:r>
              <a:rPr lang="de-DE"/>
              <a:t>Quellen:</a:t>
            </a:r>
            <a:endParaRPr/>
          </a:p>
          <a:p>
            <a:pPr>
              <a:defRPr/>
            </a:pPr>
            <a:r>
              <a:rPr lang="de-DE"/>
              <a:t>Okafor und Ludi 2022; Wagner 2015</a:t>
            </a:r>
            <a:endParaRPr/>
          </a:p>
        </p:txBody>
      </p:sp>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227012" y="3948469"/>
            <a:ext cx="720001" cy="720001"/>
          </a:xfrm>
          <a:prstGeom prst="rect">
            <a:avLst/>
          </a:prstGeom>
        </p:spPr>
      </p:pic>
      <p:pic>
        <p:nvPicPr>
          <p:cNvPr id="20" name="Grafik 19" descr="Radiomikrofon mit einfarbiger Füllung"/>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900989" y="4320744"/>
            <a:ext cx="270001" cy="270000"/>
          </a:xfrm>
          <a:prstGeom prst="rect">
            <a:avLst/>
          </a:prstGeom>
        </p:spPr>
      </p:pic>
      <p:sp>
        <p:nvSpPr>
          <p:cNvPr id="21" name="Sprechblase: rechteckig 20"/>
          <p:cNvSpPr/>
          <p:nvPr/>
        </p:nvSpPr>
        <p:spPr bwMode="auto">
          <a:xfrm>
            <a:off x="796285" y="3809949"/>
            <a:ext cx="1008000" cy="274157"/>
          </a:xfrm>
          <a:prstGeom prst="wedgeRectCallout">
            <a:avLst>
              <a:gd name="adj1" fmla="val -42130"/>
              <a:gd name="adj2" fmla="val 103292"/>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r>
              <a:rPr lang="de-DE" sz="1100">
                <a:solidFill>
                  <a:schemeClr val="tx1"/>
                </a:solidFill>
                <a:latin typeface="Arial"/>
                <a:ea typeface="Arial"/>
                <a:cs typeface="Arial"/>
              </a:rPr>
              <a:t>„Open Menu“</a:t>
            </a:r>
            <a:endParaRPr/>
          </a:p>
        </p:txBody>
      </p:sp>
      <p:sp>
        <p:nvSpPr>
          <p:cNvPr id="22" name="Rechteck: abgerundete Ecken 21"/>
          <p:cNvSpPr/>
          <p:nvPr/>
        </p:nvSpPr>
        <p:spPr bwMode="auto">
          <a:xfrm>
            <a:off x="2046077" y="4245602"/>
            <a:ext cx="1096251" cy="425449"/>
          </a:xfrm>
          <a:prstGeom prst="roundRect">
            <a:avLst>
              <a:gd name="adj" fmla="val 16667"/>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defRPr/>
            </a:pPr>
            <a:r>
              <a:rPr lang="de-DE" sz="700">
                <a:solidFill>
                  <a:schemeClr val="tx1"/>
                </a:solidFill>
                <a:latin typeface="Arial"/>
                <a:ea typeface="Arial"/>
                <a:cs typeface="Arial"/>
              </a:rPr>
              <a:t>Speech Recognition API</a:t>
            </a:r>
            <a:endParaRPr/>
          </a:p>
        </p:txBody>
      </p:sp>
      <p:sp>
        <p:nvSpPr>
          <p:cNvPr id="23" name="Rechteck 22"/>
          <p:cNvSpPr/>
          <p:nvPr/>
        </p:nvSpPr>
        <p:spPr bwMode="auto">
          <a:xfrm>
            <a:off x="4072404" y="3848764"/>
            <a:ext cx="1728001" cy="1213958"/>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defRPr/>
            </a:pPr>
            <a:r>
              <a:rPr lang="de-DE" sz="800">
                <a:solidFill>
                  <a:schemeClr val="tx1"/>
                </a:solidFill>
                <a:latin typeface="Arial"/>
                <a:ea typeface="Arial"/>
                <a:cs typeface="Arial"/>
              </a:rPr>
              <a:t>function</a:t>
            </a:r>
            <a:r>
              <a:rPr lang="de-DE" sz="800">
                <a:solidFill>
                  <a:schemeClr val="tx1"/>
                </a:solidFill>
                <a:latin typeface="Arial"/>
                <a:ea typeface="Arial"/>
                <a:cs typeface="Arial"/>
              </a:rPr>
              <a:t> (</a:t>
            </a:r>
            <a:r>
              <a:rPr lang="de-DE" sz="800">
                <a:solidFill>
                  <a:schemeClr val="tx1"/>
                </a:solidFill>
                <a:latin typeface="Arial"/>
                <a:ea typeface="Arial"/>
                <a:cs typeface="Arial"/>
              </a:rPr>
              <a:t>text</a:t>
            </a:r>
            <a:r>
              <a:rPr lang="de-DE" sz="800">
                <a:solidFill>
                  <a:schemeClr val="tx1"/>
                </a:solidFill>
                <a:latin typeface="Arial"/>
                <a:ea typeface="Arial"/>
                <a:cs typeface="Arial"/>
              </a:rPr>
              <a:t>) {</a:t>
            </a:r>
            <a:endParaRPr/>
          </a:p>
          <a:p>
            <a:pPr marL="90488">
              <a:defRPr/>
            </a:pPr>
            <a:r>
              <a:rPr lang="de-DE" sz="800">
                <a:solidFill>
                  <a:schemeClr val="tx1"/>
                </a:solidFill>
                <a:latin typeface="Arial"/>
                <a:ea typeface="Arial"/>
                <a:cs typeface="Arial"/>
              </a:rPr>
              <a:t>switch(</a:t>
            </a:r>
            <a:r>
              <a:rPr lang="de-DE" sz="800">
                <a:solidFill>
                  <a:schemeClr val="tx1"/>
                </a:solidFill>
                <a:latin typeface="Arial"/>
                <a:ea typeface="Arial"/>
                <a:cs typeface="Arial"/>
              </a:rPr>
              <a:t>text</a:t>
            </a:r>
            <a:r>
              <a:rPr lang="de-DE" sz="800">
                <a:solidFill>
                  <a:schemeClr val="tx1"/>
                </a:solidFill>
                <a:latin typeface="Arial"/>
                <a:ea typeface="Arial"/>
                <a:cs typeface="Arial"/>
              </a:rPr>
              <a:t>) {</a:t>
            </a:r>
            <a:endParaRPr/>
          </a:p>
          <a:p>
            <a:pPr marL="180975">
              <a:defRPr/>
            </a:pPr>
            <a:r>
              <a:rPr lang="de-DE" sz="800">
                <a:solidFill>
                  <a:schemeClr val="tx1"/>
                </a:solidFill>
                <a:latin typeface="Arial"/>
                <a:ea typeface="Arial"/>
                <a:cs typeface="Arial"/>
              </a:rPr>
              <a:t>case</a:t>
            </a:r>
            <a:r>
              <a:rPr lang="de-DE" sz="800">
                <a:solidFill>
                  <a:schemeClr val="tx1"/>
                </a:solidFill>
                <a:latin typeface="Arial"/>
                <a:ea typeface="Arial"/>
                <a:cs typeface="Arial"/>
              </a:rPr>
              <a:t> „</a:t>
            </a:r>
            <a:r>
              <a:rPr lang="de-DE" sz="800">
                <a:solidFill>
                  <a:schemeClr val="tx1"/>
                </a:solidFill>
                <a:latin typeface="Arial"/>
                <a:ea typeface="Arial"/>
                <a:cs typeface="Arial"/>
              </a:rPr>
              <a:t>command</a:t>
            </a:r>
            <a:r>
              <a:rPr lang="de-DE" sz="800">
                <a:solidFill>
                  <a:schemeClr val="tx1"/>
                </a:solidFill>
                <a:latin typeface="Arial"/>
                <a:ea typeface="Arial"/>
                <a:cs typeface="Arial"/>
              </a:rPr>
              <a:t> #1“: action1()</a:t>
            </a:r>
            <a:endParaRPr/>
          </a:p>
          <a:p>
            <a:pPr marL="180975">
              <a:defRPr/>
            </a:pPr>
            <a:r>
              <a:rPr lang="de-DE" sz="800">
                <a:solidFill>
                  <a:schemeClr val="tx1"/>
                </a:solidFill>
                <a:latin typeface="Arial"/>
                <a:ea typeface="Arial"/>
                <a:cs typeface="Arial"/>
              </a:rPr>
              <a:t>case</a:t>
            </a:r>
            <a:r>
              <a:rPr lang="de-DE" sz="800">
                <a:solidFill>
                  <a:schemeClr val="tx1"/>
                </a:solidFill>
                <a:latin typeface="Arial"/>
                <a:ea typeface="Arial"/>
                <a:cs typeface="Arial"/>
              </a:rPr>
              <a:t> „</a:t>
            </a:r>
            <a:r>
              <a:rPr lang="de-DE" sz="800">
                <a:solidFill>
                  <a:schemeClr val="tx1"/>
                </a:solidFill>
                <a:latin typeface="Arial"/>
                <a:ea typeface="Arial"/>
                <a:cs typeface="Arial"/>
              </a:rPr>
              <a:t>command</a:t>
            </a:r>
            <a:r>
              <a:rPr lang="de-DE" sz="800">
                <a:solidFill>
                  <a:schemeClr val="tx1"/>
                </a:solidFill>
                <a:latin typeface="Arial"/>
                <a:ea typeface="Arial"/>
                <a:cs typeface="Arial"/>
              </a:rPr>
              <a:t> #2“: action2()</a:t>
            </a:r>
            <a:endParaRPr/>
          </a:p>
          <a:p>
            <a:pPr marL="180975" algn="ctr">
              <a:defRPr/>
            </a:pPr>
            <a:r>
              <a:rPr lang="de-DE" sz="800">
                <a:solidFill>
                  <a:schemeClr val="tx1"/>
                </a:solidFill>
                <a:latin typeface="Arial"/>
                <a:ea typeface="Arial"/>
                <a:cs typeface="Arial"/>
              </a:rPr>
              <a:t>…</a:t>
            </a:r>
            <a:endParaRPr/>
          </a:p>
          <a:p>
            <a:pPr marL="180975">
              <a:defRPr/>
            </a:pPr>
            <a:r>
              <a:rPr lang="de-DE" sz="800">
                <a:solidFill>
                  <a:schemeClr val="tx1"/>
                </a:solidFill>
                <a:latin typeface="Arial"/>
                <a:ea typeface="Arial"/>
                <a:cs typeface="Arial"/>
              </a:rPr>
              <a:t>default</a:t>
            </a:r>
            <a:r>
              <a:rPr lang="de-DE" sz="800">
                <a:solidFill>
                  <a:schemeClr val="tx1"/>
                </a:solidFill>
                <a:latin typeface="Arial"/>
                <a:ea typeface="Arial"/>
                <a:cs typeface="Arial"/>
              </a:rPr>
              <a:t>: „</a:t>
            </a:r>
            <a:r>
              <a:rPr lang="de-DE" sz="800">
                <a:solidFill>
                  <a:schemeClr val="tx1"/>
                </a:solidFill>
                <a:latin typeface="Arial"/>
                <a:ea typeface="Arial"/>
                <a:cs typeface="Arial"/>
              </a:rPr>
              <a:t>command</a:t>
            </a:r>
            <a:r>
              <a:rPr lang="de-DE" sz="800">
                <a:solidFill>
                  <a:schemeClr val="tx1"/>
                </a:solidFill>
                <a:latin typeface="Arial"/>
                <a:ea typeface="Arial"/>
                <a:cs typeface="Arial"/>
              </a:rPr>
              <a:t> </a:t>
            </a:r>
            <a:r>
              <a:rPr lang="de-DE" sz="800">
                <a:solidFill>
                  <a:schemeClr val="tx1"/>
                </a:solidFill>
                <a:latin typeface="Arial"/>
                <a:ea typeface="Arial"/>
                <a:cs typeface="Arial"/>
              </a:rPr>
              <a:t>does</a:t>
            </a:r>
            <a:r>
              <a:rPr lang="de-DE" sz="800">
                <a:solidFill>
                  <a:schemeClr val="tx1"/>
                </a:solidFill>
                <a:latin typeface="Arial"/>
                <a:ea typeface="Arial"/>
                <a:cs typeface="Arial"/>
              </a:rPr>
              <a:t> not </a:t>
            </a:r>
            <a:r>
              <a:rPr lang="de-DE" sz="800">
                <a:solidFill>
                  <a:schemeClr val="tx1"/>
                </a:solidFill>
                <a:latin typeface="Arial"/>
                <a:ea typeface="Arial"/>
                <a:cs typeface="Arial"/>
              </a:rPr>
              <a:t>exist</a:t>
            </a:r>
            <a:r>
              <a:rPr lang="de-DE" sz="800">
                <a:solidFill>
                  <a:schemeClr val="tx1"/>
                </a:solidFill>
                <a:latin typeface="Arial"/>
                <a:ea typeface="Arial"/>
                <a:cs typeface="Arial"/>
              </a:rPr>
              <a:t>“</a:t>
            </a:r>
            <a:endParaRPr/>
          </a:p>
          <a:p>
            <a:pPr marL="90488">
              <a:defRPr/>
            </a:pPr>
            <a:r>
              <a:rPr lang="de-DE" sz="800">
                <a:solidFill>
                  <a:schemeClr val="tx1"/>
                </a:solidFill>
                <a:latin typeface="Arial"/>
                <a:ea typeface="Arial"/>
                <a:cs typeface="Arial"/>
              </a:rPr>
              <a:t>}</a:t>
            </a:r>
            <a:endParaRPr/>
          </a:p>
          <a:p>
            <a:pPr>
              <a:defRPr/>
            </a:pPr>
            <a:r>
              <a:rPr lang="de-DE" sz="800">
                <a:solidFill>
                  <a:schemeClr val="tx1"/>
                </a:solidFill>
                <a:latin typeface="Arial"/>
                <a:ea typeface="Arial"/>
                <a:cs typeface="Arial"/>
              </a:rPr>
              <a:t>}</a:t>
            </a:r>
            <a:endParaRPr/>
          </a:p>
        </p:txBody>
      </p:sp>
      <p:cxnSp>
        <p:nvCxnSpPr>
          <p:cNvPr id="25" name="Gerade Verbindung mit Pfeil 24"/>
          <p:cNvCxnSpPr>
            <a:cxnSpLocks/>
          </p:cNvCxnSpPr>
          <p:nvPr/>
        </p:nvCxnSpPr>
        <p:spPr bwMode="auto">
          <a:xfrm>
            <a:off x="1170990" y="4455744"/>
            <a:ext cx="875087" cy="258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feld 25"/>
          <p:cNvSpPr txBox="1"/>
          <p:nvPr/>
        </p:nvSpPr>
        <p:spPr bwMode="auto">
          <a:xfrm>
            <a:off x="1296588" y="4189938"/>
            <a:ext cx="623890" cy="261610"/>
          </a:xfrm>
          <a:prstGeom prst="rect">
            <a:avLst/>
          </a:prstGeom>
          <a:noFill/>
          <a:ln>
            <a:noFill/>
          </a:ln>
        </p:spPr>
        <p:txBody>
          <a:bodyPr wrap="none" rtlCol="0">
            <a:spAutoFit/>
          </a:bodyPr>
          <a:lstStyle/>
          <a:p>
            <a:pPr algn="l">
              <a:spcAft>
                <a:spcPts val="500"/>
              </a:spcAft>
              <a:defRPr/>
            </a:pPr>
            <a:r>
              <a:rPr lang="de-DE" sz="1100" i="1"/>
              <a:t>{</a:t>
            </a:r>
            <a:r>
              <a:rPr lang="de-DE" sz="1100" i="1"/>
              <a:t>audio</a:t>
            </a:r>
            <a:r>
              <a:rPr lang="de-DE" sz="1100" i="1"/>
              <a:t>}</a:t>
            </a:r>
            <a:endParaRPr/>
          </a:p>
        </p:txBody>
      </p:sp>
      <p:pic>
        <p:nvPicPr>
          <p:cNvPr id="24" name="Grafik 23" descr="Computer mit einfarbiger Füllung"/>
          <p:cNvPicPr>
            <a:picLocks noChangeAspect="1"/>
          </p:cNvPicPr>
          <p:nvPr/>
        </p:nvPicPr>
        <p:blipFill>
          <a:blip r:embed="rId7">
            <a:extLst>
              <a:ext uri="{96DAC541-7B7A-43D3-8B79-37D633B846F1}">
                <asvg:svgBlip xmlns:asvg="http://schemas.microsoft.com/office/drawing/2016/SVG/main" r:embed="rId8"/>
              </a:ext>
            </a:extLst>
          </a:blip>
          <a:stretch/>
        </p:blipFill>
        <p:spPr bwMode="auto">
          <a:xfrm flipH="1">
            <a:off x="1892984" y="4508725"/>
            <a:ext cx="1800000" cy="1800000"/>
          </a:xfrm>
          <a:prstGeom prst="rect">
            <a:avLst/>
          </a:prstGeom>
        </p:spPr>
      </p:pic>
      <p:cxnSp>
        <p:nvCxnSpPr>
          <p:cNvPr id="35" name="Gerade Verbindung mit Pfeil 34"/>
          <p:cNvCxnSpPr>
            <a:cxnSpLocks/>
          </p:cNvCxnSpPr>
          <p:nvPr/>
        </p:nvCxnSpPr>
        <p:spPr bwMode="auto">
          <a:xfrm flipV="1">
            <a:off x="3142327" y="4455743"/>
            <a:ext cx="930076" cy="258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extfeld 35"/>
          <p:cNvSpPr txBox="1"/>
          <p:nvPr/>
        </p:nvSpPr>
        <p:spPr bwMode="auto">
          <a:xfrm>
            <a:off x="3355533" y="4185742"/>
            <a:ext cx="503664" cy="261610"/>
          </a:xfrm>
          <a:prstGeom prst="rect">
            <a:avLst/>
          </a:prstGeom>
          <a:noFill/>
          <a:ln>
            <a:noFill/>
          </a:ln>
        </p:spPr>
        <p:txBody>
          <a:bodyPr wrap="none" rtlCol="0">
            <a:spAutoFit/>
          </a:bodyPr>
          <a:lstStyle/>
          <a:p>
            <a:pPr algn="l">
              <a:spcAft>
                <a:spcPts val="500"/>
              </a:spcAft>
              <a:defRPr/>
            </a:pPr>
            <a:r>
              <a:rPr lang="de-DE" sz="1100" i="1"/>
              <a:t>{</a:t>
            </a:r>
            <a:r>
              <a:rPr lang="de-DE" sz="1100" i="1"/>
              <a:t>text</a:t>
            </a:r>
            <a:r>
              <a:rPr lang="de-DE" sz="1100" i="1"/>
              <a:t>}</a:t>
            </a:r>
            <a:endParaRPr/>
          </a:p>
        </p:txBody>
      </p:sp>
      <p:cxnSp>
        <p:nvCxnSpPr>
          <p:cNvPr id="39" name="Verbinder: gewinkelt 38"/>
          <p:cNvCxnSpPr>
            <a:cxnSpLocks/>
          </p:cNvCxnSpPr>
          <p:nvPr/>
        </p:nvCxnSpPr>
        <p:spPr bwMode="auto">
          <a:xfrm rot="5400000">
            <a:off x="4141694" y="4614013"/>
            <a:ext cx="346003" cy="1243421"/>
          </a:xfrm>
          <a:prstGeom prst="bentConnector2">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feld 43"/>
          <p:cNvSpPr txBox="1"/>
          <p:nvPr/>
        </p:nvSpPr>
        <p:spPr bwMode="auto">
          <a:xfrm>
            <a:off x="3987522" y="5147115"/>
            <a:ext cx="654346" cy="261610"/>
          </a:xfrm>
          <a:prstGeom prst="rect">
            <a:avLst/>
          </a:prstGeom>
          <a:noFill/>
          <a:ln>
            <a:noFill/>
          </a:ln>
        </p:spPr>
        <p:txBody>
          <a:bodyPr wrap="none" rtlCol="0">
            <a:spAutoFit/>
          </a:bodyPr>
          <a:lstStyle/>
          <a:p>
            <a:pPr algn="l">
              <a:spcAft>
                <a:spcPts val="500"/>
              </a:spcAft>
              <a:defRPr/>
            </a:pPr>
            <a:r>
              <a:rPr lang="de-DE" sz="1100" i="1"/>
              <a:t>{</a:t>
            </a:r>
            <a:r>
              <a:rPr lang="de-DE" sz="1100" i="1"/>
              <a:t>action</a:t>
            </a:r>
            <a:r>
              <a:rPr lang="de-DE" sz="1100" i="1"/>
              <a:t>}</a:t>
            </a:r>
            <a:endParaRPr/>
          </a:p>
        </p:txBody>
      </p:sp>
      <p:pic>
        <p:nvPicPr>
          <p:cNvPr id="45" name="Grafik 44"/>
          <p:cNvPicPr/>
          <p:nvPr/>
        </p:nvPicPr>
        <p:blipFill>
          <a:blip r:embed="rId9"/>
          <a:stretch/>
        </p:blipFill>
        <p:spPr bwMode="auto">
          <a:xfrm>
            <a:off x="2645717" y="4995939"/>
            <a:ext cx="900000" cy="600001"/>
          </a:xfrm>
          <a:prstGeom prst="rect">
            <a:avLst/>
          </a:prstGeom>
        </p:spPr>
      </p:pic>
      <p:sp>
        <p:nvSpPr>
          <p:cNvPr id="46" name="Rechteck 45"/>
          <p:cNvSpPr/>
          <p:nvPr/>
        </p:nvSpPr>
        <p:spPr bwMode="auto">
          <a:xfrm>
            <a:off x="1804285" y="4791075"/>
            <a:ext cx="694165" cy="12275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just">
              <a:defRPr/>
            </a:pPr>
            <a:endParaRPr lang="de-DE" sz="1400">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Taktil-haptische Programmierung: </a:t>
            </a:r>
            <a:r>
              <a:rPr lang="de-DE"/>
              <a:t>StoryBlocks</a:t>
            </a:r>
            <a:endParaRPr lang="de-DE"/>
          </a:p>
        </p:txBody>
      </p:sp>
      <p:sp>
        <p:nvSpPr>
          <p:cNvPr id="3" name="Inhaltsplatzhalter 2"/>
          <p:cNvSpPr>
            <a:spLocks noGrp="1"/>
          </p:cNvSpPr>
          <p:nvPr>
            <p:ph sz="quarter" idx="10"/>
          </p:nvPr>
        </p:nvSpPr>
        <p:spPr bwMode="auto"/>
        <p:txBody>
          <a:bodyPr/>
          <a:lstStyle/>
          <a:p>
            <a:pPr>
              <a:defRPr/>
            </a:pPr>
            <a:r>
              <a:rPr lang="de-DE"/>
              <a:t>Inspiriert von blockbasierter Programmierung</a:t>
            </a:r>
            <a:endParaRPr/>
          </a:p>
          <a:p>
            <a:pPr>
              <a:defRPr/>
            </a:pPr>
            <a:r>
              <a:rPr lang="de-DE"/>
              <a:t>Lernende erzählen auditive Geschichten durch das Kombinieren von physischen Blöcken</a:t>
            </a:r>
            <a:endParaRPr/>
          </a:p>
          <a:p>
            <a:pPr>
              <a:defRPr/>
            </a:pPr>
            <a:r>
              <a:rPr lang="de-DE"/>
              <a:t>Ermöglicht das Vermitteln von Computational Thinking (nach Brennan und </a:t>
            </a:r>
            <a:r>
              <a:rPr lang="de-DE"/>
              <a:t>Resnick</a:t>
            </a:r>
            <a:r>
              <a:rPr lang="de-DE"/>
              <a:t>)</a:t>
            </a:r>
            <a:endParaRPr/>
          </a:p>
          <a:p>
            <a:pPr marL="630000" lvl="1" indent="-269999">
              <a:spcBef>
                <a:spcPts val="600"/>
              </a:spcBef>
              <a:buFont typeface="Courier New"/>
              <a:defRPr sz="1800"/>
            </a:pPr>
            <a:r>
              <a:rPr lang="de-DE"/>
              <a:t>Sequenzierung, Schleifen, Bedingungen, inkrementelle und iterative Praktiken, Softwaretests, Debugging</a:t>
            </a:r>
            <a:endParaRPr/>
          </a:p>
          <a:p>
            <a:pPr marL="630000" lvl="1" indent="-269999">
              <a:spcBef>
                <a:spcPts val="600"/>
              </a:spcBef>
              <a:buFont typeface="Courier New"/>
              <a:defRPr sz="1800" b="1"/>
            </a:pPr>
            <a:r>
              <a:rPr lang="de-DE"/>
              <a:t>ABER</a:t>
            </a:r>
            <a:r>
              <a:rPr lang="de-DE" b="0"/>
              <a:t>: geringes bis kein Vermittlungspotenzial für Events, Parallelität, Operatoren, Daten, Wiederverwendbarkeit, Abstraktion und Modularisierung</a:t>
            </a:r>
            <a:endParaRPr/>
          </a:p>
        </p:txBody>
      </p:sp>
      <p:sp>
        <p:nvSpPr>
          <p:cNvPr id="4" name="Textplatzhalter 3"/>
          <p:cNvSpPr>
            <a:spLocks noGrp="1"/>
          </p:cNvSpPr>
          <p:nvPr>
            <p:ph type="body" sz="quarter" idx="11"/>
          </p:nvPr>
        </p:nvSpPr>
        <p:spPr bwMode="auto"/>
        <p:txBody>
          <a:bodyPr/>
          <a:lstStyle/>
          <a:p>
            <a:pPr>
              <a:defRPr/>
            </a:pPr>
            <a:r>
              <a:rPr lang="de-DE"/>
              <a:t>Quelle:</a:t>
            </a:r>
            <a:br>
              <a:rPr lang="de-DE"/>
            </a:br>
            <a:r>
              <a:rPr lang="de-DE"/>
              <a:t>Koushik</a:t>
            </a:r>
            <a:r>
              <a:rPr lang="de-DE"/>
              <a:t> et al. 2019</a:t>
            </a:r>
            <a:endParaRPr/>
          </a:p>
        </p:txBody>
      </p:sp>
      <p:pic>
        <p:nvPicPr>
          <p:cNvPr id="2050" name="Picture 2" descr="Figure 2."/>
          <p:cNvPicPr>
            <a:picLocks noChangeAspect="1" noChangeArrowheads="1"/>
          </p:cNvPicPr>
          <p:nvPr/>
        </p:nvPicPr>
        <p:blipFill>
          <a:blip r:embed="rId3"/>
          <a:stretch/>
        </p:blipFill>
        <p:spPr bwMode="auto">
          <a:xfrm>
            <a:off x="7071770" y="3607787"/>
            <a:ext cx="3600000" cy="2700938"/>
          </a:xfrm>
          <a:prstGeom prst="rect">
            <a:avLst/>
          </a:prstGeom>
          <a:noFill/>
        </p:spPr>
      </p:pic>
      <p:pic>
        <p:nvPicPr>
          <p:cNvPr id="2052" name="Picture 4" descr="Figure 3."/>
          <p:cNvPicPr>
            <a:picLocks noChangeAspect="1" noChangeArrowheads="1"/>
          </p:cNvPicPr>
          <p:nvPr/>
        </p:nvPicPr>
        <p:blipFill>
          <a:blip r:embed="rId4"/>
          <a:stretch/>
        </p:blipFill>
        <p:spPr bwMode="auto">
          <a:xfrm>
            <a:off x="738553" y="4272680"/>
            <a:ext cx="5040000" cy="860364"/>
          </a:xfrm>
          <a:prstGeom prst="rect">
            <a:avLst/>
          </a:prstGeom>
          <a:noFill/>
        </p:spPr>
      </p:pic>
      <p:sp>
        <p:nvSpPr>
          <p:cNvPr id="7" name="Textfeld 6"/>
          <p:cNvSpPr txBox="1"/>
          <p:nvPr/>
        </p:nvSpPr>
        <p:spPr bwMode="auto">
          <a:xfrm>
            <a:off x="738554" y="5213386"/>
            <a:ext cx="5040000" cy="830997"/>
          </a:xfrm>
          <a:prstGeom prst="rect">
            <a:avLst/>
          </a:prstGeom>
          <a:noFill/>
          <a:ln>
            <a:solidFill>
              <a:schemeClr val="bg1"/>
            </a:solidFill>
          </a:ln>
        </p:spPr>
        <p:txBody>
          <a:bodyPr wrap="square" rtlCol="0">
            <a:spAutoFit/>
          </a:bodyPr>
          <a:lstStyle/>
          <a:p>
            <a:pPr>
              <a:defRPr/>
            </a:pPr>
            <a:r>
              <a:rPr lang="en-US" sz="1600" b="1"/>
              <a:t>Figure 3</a:t>
            </a:r>
            <a:r>
              <a:rPr lang="en-US" sz="1600"/>
              <a:t>. Blocks represent the phrase “The mouse eats cheese.” The tabs at the top and bottom indicate that more lines of code may be added to the program.</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Taktil-haptische Programmierung: </a:t>
            </a:r>
            <a:r>
              <a:rPr lang="de-DE"/>
              <a:t>CodeRhythm</a:t>
            </a:r>
            <a:endParaRPr lang="de-DE"/>
          </a:p>
        </p:txBody>
      </p:sp>
      <p:sp>
        <p:nvSpPr>
          <p:cNvPr id="3" name="Inhaltsplatzhalter 2"/>
          <p:cNvSpPr>
            <a:spLocks noGrp="1"/>
          </p:cNvSpPr>
          <p:nvPr>
            <p:ph sz="quarter" idx="10"/>
          </p:nvPr>
        </p:nvSpPr>
        <p:spPr bwMode="auto"/>
        <p:txBody>
          <a:bodyPr/>
          <a:lstStyle/>
          <a:p>
            <a:pPr>
              <a:defRPr/>
            </a:pPr>
            <a:r>
              <a:rPr lang="de-DE"/>
              <a:t>Ermöglicht Lernenden mit </a:t>
            </a:r>
            <a:r>
              <a:rPr lang="de-DE"/>
              <a:t>Sehbeein-trächtigung</a:t>
            </a:r>
            <a:r>
              <a:rPr lang="de-DE"/>
              <a:t> Melodien zu programmieren</a:t>
            </a:r>
            <a:endParaRPr/>
          </a:p>
          <a:p>
            <a:pPr>
              <a:defRPr/>
            </a:pPr>
            <a:r>
              <a:rPr lang="de-DE"/>
              <a:t>Lernende verbinden Silben- und Funktions-blöcke magnetisch miteinander</a:t>
            </a:r>
            <a:endParaRPr/>
          </a:p>
        </p:txBody>
      </p:sp>
      <p:sp>
        <p:nvSpPr>
          <p:cNvPr id="5" name="Textplatzhalter 4"/>
          <p:cNvSpPr>
            <a:spLocks noGrp="1"/>
          </p:cNvSpPr>
          <p:nvPr>
            <p:ph type="body" sz="quarter" idx="13"/>
          </p:nvPr>
        </p:nvSpPr>
        <p:spPr bwMode="auto"/>
        <p:txBody>
          <a:bodyPr/>
          <a:lstStyle/>
          <a:p>
            <a:pPr>
              <a:defRPr/>
            </a:pPr>
            <a:r>
              <a:rPr lang="de-DE"/>
              <a:t>Quelle:</a:t>
            </a:r>
            <a:br>
              <a:rPr lang="de-DE"/>
            </a:br>
            <a:r>
              <a:rPr lang="de-DE"/>
              <a:t>Rong et al. 2020</a:t>
            </a:r>
            <a:endParaRPr/>
          </a:p>
        </p:txBody>
      </p:sp>
      <p:pic>
        <p:nvPicPr>
          <p:cNvPr id="3074" name="Picture 2"/>
          <p:cNvPicPr>
            <a:picLocks noChangeAspect="1" noChangeArrowheads="1"/>
          </p:cNvPicPr>
          <p:nvPr/>
        </p:nvPicPr>
        <p:blipFill>
          <a:blip r:embed="rId3"/>
          <a:stretch/>
        </p:blipFill>
        <p:spPr bwMode="auto">
          <a:xfrm>
            <a:off x="227012" y="3642064"/>
            <a:ext cx="11739600" cy="2457979"/>
          </a:xfrm>
          <a:prstGeom prst="rect">
            <a:avLst/>
          </a:prstGeom>
          <a:noFill/>
        </p:spPr>
      </p:pic>
      <p:pic>
        <p:nvPicPr>
          <p:cNvPr id="16" name="Grafik 15"/>
          <p:cNvPicPr>
            <a:picLocks noChangeAspect="1"/>
          </p:cNvPicPr>
          <p:nvPr/>
        </p:nvPicPr>
        <p:blipFill>
          <a:blip r:embed="rId4"/>
          <a:stretch/>
        </p:blipFill>
        <p:spPr bwMode="auto">
          <a:xfrm>
            <a:off x="6988718" y="1264576"/>
            <a:ext cx="4191501" cy="2160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Taktil-haptische Programmierung: Tern PPL &amp; P-CUBE</a:t>
            </a:r>
            <a:endParaRPr/>
          </a:p>
        </p:txBody>
      </p:sp>
      <p:sp>
        <p:nvSpPr>
          <p:cNvPr id="3" name="Inhaltsplatzhalter 2"/>
          <p:cNvSpPr>
            <a:spLocks noGrp="1"/>
          </p:cNvSpPr>
          <p:nvPr>
            <p:ph sz="quarter" idx="10"/>
          </p:nvPr>
        </p:nvSpPr>
        <p:spPr bwMode="auto"/>
        <p:txBody>
          <a:bodyPr/>
          <a:lstStyle/>
          <a:p>
            <a:pPr>
              <a:defRPr/>
            </a:pPr>
            <a:r>
              <a:rPr lang="de-DE"/>
              <a:t>Verwendung von Holzblöcken, die zu Programmen zusammengesteckt werden können</a:t>
            </a:r>
            <a:endParaRPr/>
          </a:p>
          <a:p>
            <a:pPr>
              <a:spcBef>
                <a:spcPts val="700"/>
              </a:spcBef>
              <a:defRPr/>
            </a:pPr>
            <a:r>
              <a:rPr lang="de-DE"/>
              <a:t>Physisches Programm kann per Webcam auf den Computer übertragen werden</a:t>
            </a:r>
            <a:endParaRPr/>
          </a:p>
        </p:txBody>
      </p:sp>
      <p:sp>
        <p:nvSpPr>
          <p:cNvPr id="4" name="Inhaltsplatzhalter 3"/>
          <p:cNvSpPr>
            <a:spLocks noGrp="1"/>
          </p:cNvSpPr>
          <p:nvPr>
            <p:ph sz="quarter" idx="11"/>
          </p:nvPr>
        </p:nvSpPr>
        <p:spPr bwMode="auto"/>
        <p:txBody>
          <a:bodyPr/>
          <a:lstStyle/>
          <a:p>
            <a:pPr>
              <a:defRPr/>
            </a:pPr>
            <a:r>
              <a:rPr lang="de-DE"/>
              <a:t>Konzeption von Programmen zur Steuerung eines Roboters durch entsprechende Anordnung von Blöcken in einem Gitternetz</a:t>
            </a:r>
            <a:endParaRPr/>
          </a:p>
        </p:txBody>
      </p:sp>
      <p:sp>
        <p:nvSpPr>
          <p:cNvPr id="5" name="Textplatzhalter 4"/>
          <p:cNvSpPr>
            <a:spLocks noGrp="1"/>
          </p:cNvSpPr>
          <p:nvPr>
            <p:ph type="body" sz="quarter" idx="13"/>
          </p:nvPr>
        </p:nvSpPr>
        <p:spPr bwMode="auto">
          <a:xfrm>
            <a:off x="226800" y="6308725"/>
            <a:ext cx="2700000" cy="396875"/>
          </a:xfrm>
        </p:spPr>
        <p:txBody>
          <a:bodyPr/>
          <a:lstStyle/>
          <a:p>
            <a:pPr>
              <a:defRPr/>
            </a:pPr>
            <a:r>
              <a:rPr lang="de-DE"/>
              <a:t>Quellen: </a:t>
            </a:r>
            <a:endParaRPr/>
          </a:p>
          <a:p>
            <a:pPr>
              <a:defRPr/>
            </a:pPr>
            <a:r>
              <a:rPr lang="de-DE"/>
              <a:t>Horn und Jacob 2007; </a:t>
            </a:r>
            <a:r>
              <a:rPr lang="de-DE"/>
              <a:t>Kakehashi</a:t>
            </a:r>
            <a:r>
              <a:rPr lang="de-DE"/>
              <a:t> et al. 2013</a:t>
            </a:r>
            <a:endParaRPr/>
          </a:p>
        </p:txBody>
      </p:sp>
      <p:pic>
        <p:nvPicPr>
          <p:cNvPr id="6" name="Grafik 9" descr="Grafik 9"/>
          <p:cNvPicPr>
            <a:picLocks noChangeAspect="1"/>
          </p:cNvPicPr>
          <p:nvPr/>
        </p:nvPicPr>
        <p:blipFill>
          <a:blip r:embed="rId3"/>
          <a:stretch/>
        </p:blipFill>
        <p:spPr bwMode="auto">
          <a:xfrm>
            <a:off x="580283" y="3573381"/>
            <a:ext cx="2987235" cy="2160001"/>
          </a:xfrm>
          <a:prstGeom prst="rect">
            <a:avLst/>
          </a:prstGeom>
          <a:ln w="12700">
            <a:miter lim="400000"/>
          </a:ln>
        </p:spPr>
      </p:pic>
      <p:pic>
        <p:nvPicPr>
          <p:cNvPr id="7" name="Grafik 11" descr="Grafik 11"/>
          <p:cNvPicPr>
            <a:picLocks noChangeAspect="1"/>
          </p:cNvPicPr>
          <p:nvPr/>
        </p:nvPicPr>
        <p:blipFill>
          <a:blip r:embed="rId4"/>
          <a:stretch/>
        </p:blipFill>
        <p:spPr bwMode="auto">
          <a:xfrm>
            <a:off x="3920786" y="3172826"/>
            <a:ext cx="2400001" cy="1800001"/>
          </a:xfrm>
          <a:prstGeom prst="rect">
            <a:avLst/>
          </a:prstGeom>
          <a:ln w="12700">
            <a:miter lim="400000"/>
          </a:ln>
        </p:spPr>
      </p:pic>
      <p:pic>
        <p:nvPicPr>
          <p:cNvPr id="8" name="Grafik 13" descr="Grafik 13"/>
          <p:cNvPicPr>
            <a:picLocks noChangeAspect="1"/>
          </p:cNvPicPr>
          <p:nvPr/>
        </p:nvPicPr>
        <p:blipFill>
          <a:blip r:embed="rId5"/>
          <a:stretch/>
        </p:blipFill>
        <p:spPr bwMode="auto">
          <a:xfrm>
            <a:off x="3920786" y="4972826"/>
            <a:ext cx="2400001" cy="1705786"/>
          </a:xfrm>
          <a:prstGeom prst="rect">
            <a:avLst/>
          </a:prstGeom>
          <a:ln w="12700">
            <a:miter lim="400000"/>
          </a:ln>
        </p:spPr>
      </p:pic>
      <p:pic>
        <p:nvPicPr>
          <p:cNvPr id="10" name="Grafik 17" descr="Grafik 17"/>
          <p:cNvPicPr>
            <a:picLocks noChangeAspect="1"/>
          </p:cNvPicPr>
          <p:nvPr/>
        </p:nvPicPr>
        <p:blipFill>
          <a:blip r:embed="rId6"/>
          <a:stretch/>
        </p:blipFill>
        <p:spPr bwMode="auto">
          <a:xfrm>
            <a:off x="9237706" y="2673797"/>
            <a:ext cx="2710758" cy="3600001"/>
          </a:xfrm>
          <a:prstGeom prst="rect">
            <a:avLst/>
          </a:prstGeom>
          <a:ln w="12700">
            <a:miter lim="400000"/>
          </a:ln>
        </p:spPr>
      </p:pic>
      <p:pic>
        <p:nvPicPr>
          <p:cNvPr id="11" name="Grafik 19" descr="Grafik 19"/>
          <p:cNvPicPr>
            <a:picLocks noChangeAspect="1"/>
          </p:cNvPicPr>
          <p:nvPr/>
        </p:nvPicPr>
        <p:blipFill>
          <a:blip r:embed="rId7"/>
          <a:stretch/>
        </p:blipFill>
        <p:spPr bwMode="auto">
          <a:xfrm>
            <a:off x="6726364" y="4220871"/>
            <a:ext cx="2416523" cy="2520001"/>
          </a:xfrm>
          <a:prstGeom prst="rect">
            <a:avLst/>
          </a:prstGeom>
          <a:ln w="12700">
            <a:miter lim="400000"/>
          </a:ln>
        </p:spPr>
      </p:pic>
      <p:pic>
        <p:nvPicPr>
          <p:cNvPr id="9" name="Grafik 15" descr="Grafik 15"/>
          <p:cNvPicPr>
            <a:picLocks noChangeAspect="1"/>
          </p:cNvPicPr>
          <p:nvPr/>
        </p:nvPicPr>
        <p:blipFill>
          <a:blip r:embed="rId8"/>
          <a:stretch/>
        </p:blipFill>
        <p:spPr bwMode="auto">
          <a:xfrm>
            <a:off x="6507688" y="2420870"/>
            <a:ext cx="2864954" cy="1800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platzhalter 1"/>
          <p:cNvSpPr>
            <a:spLocks noGrp="1"/>
          </p:cNvSpPr>
          <p:nvPr>
            <p:ph type="body" sz="quarter" idx="14"/>
          </p:nvPr>
        </p:nvSpPr>
        <p:spPr bwMode="auto"/>
        <p:txBody>
          <a:bodyPr/>
          <a:lstStyle/>
          <a:p>
            <a:pPr>
              <a:defRPr/>
            </a:pPr>
            <a:r>
              <a:rPr lang="de-DE"/>
              <a:t>Differenzierung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DDI-UDE-Master: Titel- und Trennfolien">
  <a:themeElements>
    <a:clrScheme name="UNIVERSITÄT DUISBURG ESSEN">
      <a:dk1>
        <a:srgbClr val="000000"/>
      </a:dk1>
      <a:lt1>
        <a:srgbClr val="FFFFFF"/>
      </a:lt1>
      <a:dk2>
        <a:srgbClr val="004C93"/>
      </a:dk2>
      <a:lt2>
        <a:srgbClr val="EFE4BF"/>
      </a:lt2>
      <a:accent1>
        <a:srgbClr val="EC7206"/>
      </a:accent1>
      <a:accent2>
        <a:srgbClr val="61A27C"/>
      </a:accent2>
      <a:accent3>
        <a:srgbClr val="B8103B"/>
      </a:accent3>
      <a:accent4>
        <a:srgbClr val="FECA00"/>
      </a:accent4>
      <a:accent5>
        <a:srgbClr val="A1B0D2"/>
      </a:accent5>
      <a:accent6>
        <a:srgbClr val="C1CADF"/>
      </a:accent6>
      <a:hlink>
        <a:srgbClr val="FFFFFF"/>
      </a:hlink>
      <a:folHlink>
        <a:srgbClr val="FFFFFF"/>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DDI-UDE-Master: Inhaltsfolien">
  <a:themeElements>
    <a:clrScheme name="Benutzerdefiniert 1">
      <a:dk1>
        <a:sysClr val="windowText" lastClr="000000"/>
      </a:dk1>
      <a:lt1>
        <a:sysClr val="window" lastClr="FFFFFF"/>
      </a:lt1>
      <a:dk2>
        <a:srgbClr val="004C93"/>
      </a:dk2>
      <a:lt2>
        <a:srgbClr val="EFE4BF"/>
      </a:lt2>
      <a:accent1>
        <a:srgbClr val="DFE4F2"/>
      </a:accent1>
      <a:accent2>
        <a:srgbClr val="3B5988"/>
      </a:accent2>
      <a:accent3>
        <a:srgbClr val="4F75B1"/>
      </a:accent3>
      <a:accent4>
        <a:srgbClr val="758FC3"/>
      </a:accent4>
      <a:accent5>
        <a:srgbClr val="A1B0D2"/>
      </a:accent5>
      <a:accent6>
        <a:srgbClr val="C1CADF"/>
      </a:accent6>
      <a:hlink>
        <a:srgbClr val="004C93"/>
      </a:hlink>
      <a:folHlink>
        <a:srgbClr val="758FC3"/>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bg2"/>
        </a:solidFill>
        <a:ln>
          <a:solidFill>
            <a:schemeClr val="tx1"/>
          </a:solid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w="9525">
          <a:solidFill>
            <a:schemeClr val="tx1"/>
          </a:solidFill>
          <a:tailEnd type="triangle" w="med" len="med"/>
        </a:ln>
      </a:spPr>
      <a:bodyPr/>
      <a:lstStyle/>
      <a:style>
        <a:lnRef idx="2">
          <a:schemeClr val="accent1"/>
        </a:lnRef>
        <a:fillRef idx="0">
          <a:schemeClr val="accent1"/>
        </a:fillRef>
        <a:effectRef idx="1">
          <a:schemeClr val="accent1"/>
        </a:effectRef>
        <a:fontRef idx="minor">
          <a:schemeClr val="tx1"/>
        </a:fontRef>
      </a:style>
    </a:lnDef>
    <a:txDef>
      <a:spPr bwMode="auto">
        <a:prstGeom prst="rect">
          <a:avLst/>
        </a:prstGeom>
        <a:noFill/>
        <a:ln>
          <a:solidFill>
            <a:schemeClr val="tx1"/>
          </a:solidFill>
        </a:ln>
      </a:spPr>
      <a:bodyPr/>
      <a:lstStyle/>
    </a:txDef>
  </a:objectDefaults>
</a:theme>
</file>

<file path=ppt/theme/theme3.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ddi-master-16-9-TB-deutsch</Template>
  <TotalTime>0</TotalTime>
  <Words>0</Words>
  <Application>onlyoffice/8.0.1.31</Application>
  <DocSecurity>0</DocSecurity>
  <PresentationFormat>Breitbild</PresentationFormat>
  <Paragraphs>0</Paragraphs>
  <Slides>200</Slides>
  <Notes>200</Notes>
  <HiddenSlides>0</HiddenSlides>
  <MMClips>2</MMClips>
  <ScaleCrop>0</ScaleCrop>
  <HeadingPairs>
    <vt:vector size="4" baseType="variant">
      <vt:variant>
        <vt:lpstr>Theme</vt:lpstr>
      </vt:variant>
      <vt:variant>
        <vt:i4>2</vt:i4>
      </vt:variant>
      <vt:variant>
        <vt:lpstr>Slide Titles</vt:lpstr>
      </vt:variant>
      <vt:variant>
        <vt:i4>200</vt:i4>
      </vt:variant>
    </vt:vector>
  </HeadingPairs>
  <TitlesOfParts>
    <vt:vector size="202"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vector>
  </TitlesOfParts>
  <Manager/>
  <Company>Universität Duisburg-Essen, Didaktik der Informatik</Company>
  <LinksUpToDate>0</LinksUpToDate>
  <SharedDoc>0</SharedDoc>
  <HyperlinkBase>http://udue.de/tb/</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Inklusion im Informatikunterricht</dc:title>
  <dc:subject/>
  <dc:creator>Torsten Brinda</dc:creator>
  <cp:keywords>Didaktik der Informatik, DDI, Informatikunterricht, Informatische Bildung, Unterrichtsmethoden</cp:keywords>
  <dc:description/>
  <dc:identifier/>
  <dc:language/>
  <cp:lastModifiedBy>Anonym</cp:lastModifiedBy>
  <cp:revision>77</cp:revision>
  <dcterms:created xsi:type="dcterms:W3CDTF">2023-09-01T21:44:36Z</dcterms:created>
  <dcterms:modified xsi:type="dcterms:W3CDTF">2024-05-27T08:04:20Z</dcterms:modified>
  <cp:category/>
  <cp:contentStatus/>
  <cp:version/>
</cp:coreProperties>
</file>