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7"/>
  </p:notesMasterIdLst>
  <p:sldIdLst>
    <p:sldId id="339" r:id="rId2"/>
    <p:sldId id="478" r:id="rId3"/>
    <p:sldId id="480" r:id="rId4"/>
    <p:sldId id="479" r:id="rId5"/>
    <p:sldId id="482" r:id="rId6"/>
    <p:sldId id="488" r:id="rId7"/>
    <p:sldId id="493" r:id="rId8"/>
    <p:sldId id="489" r:id="rId9"/>
    <p:sldId id="481" r:id="rId10"/>
    <p:sldId id="490" r:id="rId11"/>
    <p:sldId id="491" r:id="rId12"/>
    <p:sldId id="492" r:id="rId13"/>
    <p:sldId id="487" r:id="rId14"/>
    <p:sldId id="473" r:id="rId15"/>
    <p:sldId id="47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C36E46B-B806-4EE2-BF89-F34ED9781381}">
          <p14:sldIdLst>
            <p14:sldId id="339"/>
            <p14:sldId id="478"/>
            <p14:sldId id="480"/>
            <p14:sldId id="479"/>
            <p14:sldId id="482"/>
            <p14:sldId id="488"/>
            <p14:sldId id="493"/>
            <p14:sldId id="489"/>
            <p14:sldId id="481"/>
            <p14:sldId id="490"/>
            <p14:sldId id="491"/>
            <p14:sldId id="492"/>
          </p14:sldIdLst>
        </p14:section>
        <p14:section name="OER Qualität" id="{CBB1CEB1-64DB-4341-9937-BE3DB4E259F4}">
          <p14:sldIdLst>
            <p14:sldId id="487"/>
            <p14:sldId id="47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1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na Ali" initials="LA" lastIdx="1" clrIdx="0">
    <p:extLst>
      <p:ext uri="{19B8F6BF-5375-455C-9EA6-DF929625EA0E}">
        <p15:presenceInfo xmlns:p15="http://schemas.microsoft.com/office/powerpoint/2012/main" userId="f67fec402e70880d" providerId="Windows Live"/>
      </p:ext>
    </p:extLst>
  </p:cmAuthor>
  <p:cmAuthor id="2" name="schroeder" initials="us" lastIdx="1" clrIdx="1">
    <p:extLst>
      <p:ext uri="{19B8F6BF-5375-455C-9EA6-DF929625EA0E}">
        <p15:presenceInfo xmlns:p15="http://schemas.microsoft.com/office/powerpoint/2012/main" userId="schroeder" providerId="None"/>
      </p:ext>
    </p:extLst>
  </p:cmAuthor>
  <p:cmAuthor id="3" name="Richard Werkes" initials="RW" lastIdx="7" clrIdx="2">
    <p:extLst>
      <p:ext uri="{19B8F6BF-5375-455C-9EA6-DF929625EA0E}">
        <p15:presenceInfo xmlns:p15="http://schemas.microsoft.com/office/powerpoint/2012/main" userId="S::richard.werkes@rwth-aachen.de::2774e117-0576-4aa6-8fba-e805ef5a17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F"/>
    <a:srgbClr val="00549F"/>
    <a:srgbClr val="8EBBE5"/>
    <a:srgbClr val="00CC00"/>
    <a:srgbClr val="009900"/>
    <a:srgbClr val="00CC99"/>
    <a:srgbClr val="BCCC01"/>
    <a:srgbClr val="FFCC00"/>
    <a:srgbClr val="E7F468"/>
    <a:srgbClr val="AFA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393" autoAdjust="0"/>
    <p:restoredTop sz="91627" autoAdjust="0"/>
  </p:normalViewPr>
  <p:slideViewPr>
    <p:cSldViewPr snapToGrid="0">
      <p:cViewPr varScale="1">
        <p:scale>
          <a:sx n="34" d="100"/>
          <a:sy n="34" d="100"/>
        </p:scale>
        <p:origin x="200" y="1944"/>
      </p:cViewPr>
      <p:guideLst>
        <p:guide orient="horz" pos="521"/>
        <p:guide pos="325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7-14T18:12:25.293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EC46-DB9B-4051-AF05-C5EC0804A773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578F-C97C-422F-AB6D-5A76C8DF08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5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578F-C97C-422F-AB6D-5A76C8DF08B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99" y="3407504"/>
            <a:ext cx="9313035" cy="1470025"/>
          </a:xfrm>
        </p:spPr>
        <p:txBody>
          <a:bodyPr/>
          <a:lstStyle>
            <a:lvl1pPr algn="r">
              <a:defRPr>
                <a:solidFill>
                  <a:srgbClr val="00549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5105400"/>
            <a:ext cx="9313035" cy="843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rgbClr val="8EBAE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eck 20"/>
          <p:cNvSpPr/>
          <p:nvPr userDrawn="1"/>
        </p:nvSpPr>
        <p:spPr>
          <a:xfrm>
            <a:off x="1206719" y="3356994"/>
            <a:ext cx="9753120" cy="15710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6480">
            <a:solidFill>
              <a:srgbClr val="004D91"/>
            </a:solidFill>
            <a:prstDash val="solid"/>
          </a:ln>
        </p:spPr>
        <p:txBody>
          <a:bodyPr vert="horz" wrap="square" lIns="120000" tIns="60000" rIns="120000" bIns="60000" anchor="ctr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hteck 32"/>
          <p:cNvSpPr/>
          <p:nvPr userDrawn="1"/>
        </p:nvSpPr>
        <p:spPr>
          <a:xfrm>
            <a:off x="1219200" y="5048280"/>
            <a:ext cx="9753120" cy="9730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6480">
            <a:solidFill>
              <a:srgbClr val="74A4D4"/>
            </a:solidFill>
            <a:prstDash val="solid"/>
          </a:ln>
        </p:spPr>
        <p:txBody>
          <a:bodyPr vert="horz" wrap="square" lIns="120000" tIns="60000" rIns="120000" bIns="60000" anchor="ctr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hteck 21"/>
          <p:cNvSpPr/>
          <p:nvPr userDrawn="1"/>
        </p:nvSpPr>
        <p:spPr>
          <a:xfrm>
            <a:off x="1206719" y="3356994"/>
            <a:ext cx="304320" cy="15710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D91"/>
          </a:solidFill>
          <a:ln>
            <a:noFill/>
            <a:prstDash val="solid"/>
          </a:ln>
        </p:spPr>
        <p:txBody>
          <a:bodyPr vert="horz" wrap="square" lIns="120000" tIns="60000" rIns="120000" bIns="60000" anchor="ctr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Rechteck 31"/>
          <p:cNvSpPr/>
          <p:nvPr userDrawn="1"/>
        </p:nvSpPr>
        <p:spPr>
          <a:xfrm>
            <a:off x="1219200" y="5048280"/>
            <a:ext cx="304320" cy="9730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4A4D4"/>
          </a:solidFill>
          <a:ln>
            <a:noFill/>
            <a:prstDash val="solid"/>
          </a:ln>
        </p:spPr>
        <p:txBody>
          <a:bodyPr vert="horz" wrap="square" lIns="120000" tIns="60000" rIns="120000" bIns="60000" anchor="ctr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Gerade Verbindung 18"/>
          <p:cNvSpPr/>
          <p:nvPr userDrawn="1"/>
        </p:nvSpPr>
        <p:spPr>
          <a:xfrm flipH="1" flipV="1">
            <a:off x="273600" y="6403320"/>
            <a:ext cx="11666880" cy="1440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941" y="6444299"/>
            <a:ext cx="2036525" cy="3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0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76" y="260650"/>
            <a:ext cx="11649584" cy="500751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49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80" y="908720"/>
            <a:ext cx="11666880" cy="511274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549F"/>
              </a:buClr>
              <a:buFont typeface="Wingdings 3" panose="05040102010807070707" pitchFamily="18" charset="2"/>
              <a:buChar char=""/>
              <a:defRPr sz="2800"/>
            </a:lvl1pPr>
            <a:lvl2pPr marL="840296" indent="-364058">
              <a:buClr>
                <a:srgbClr val="8EBAE5"/>
              </a:buClr>
              <a:buFont typeface="Wingdings 3" panose="05040102010807070707" pitchFamily="18" charset="2"/>
              <a:buChar char="}"/>
              <a:tabLst/>
              <a:defRPr sz="2000"/>
            </a:lvl2pPr>
            <a:lvl3pPr marL="1079473" indent="-239178">
              <a:defRPr sz="1800"/>
            </a:lvl3pPr>
            <a:lvl4pPr marL="1428715" indent="-349242">
              <a:defRPr sz="1600"/>
            </a:lvl4pPr>
            <a:lvl5pPr marL="1667892" indent="-239178"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Gerade Verbindung 14"/>
          <p:cNvSpPr/>
          <p:nvPr userDrawn="1"/>
        </p:nvSpPr>
        <p:spPr>
          <a:xfrm flipH="1" flipV="1">
            <a:off x="271680" y="759602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120449" y="6415352"/>
            <a:ext cx="6240000" cy="4859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133" kern="1200">
                <a:solidFill>
                  <a:srgbClr val="00549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219170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76" y="260650"/>
            <a:ext cx="11649584" cy="500751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49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80" y="908720"/>
            <a:ext cx="5728309" cy="51288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549F"/>
              </a:buClr>
              <a:buFont typeface="Wingdings 3" panose="05040102010807070707" pitchFamily="18" charset="2"/>
              <a:buChar char=""/>
              <a:defRPr sz="2800"/>
            </a:lvl1pPr>
            <a:lvl2pPr marL="840296" indent="-364058">
              <a:buClr>
                <a:srgbClr val="8EBAE5"/>
              </a:buClr>
              <a:buFont typeface="Wingdings 3" panose="05040102010807070707" pitchFamily="18" charset="2"/>
              <a:buChar char="}"/>
              <a:tabLst/>
              <a:defRPr sz="2000"/>
            </a:lvl2pPr>
            <a:lvl3pPr marL="1079473" indent="-239178">
              <a:defRPr sz="1800"/>
            </a:lvl3pPr>
            <a:lvl4pPr marL="1428715" indent="-349242">
              <a:defRPr sz="1600"/>
            </a:lvl4pPr>
            <a:lvl5pPr marL="1667892" indent="-239178"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Gerade Verbindung 14"/>
          <p:cNvSpPr/>
          <p:nvPr userDrawn="1"/>
        </p:nvSpPr>
        <p:spPr>
          <a:xfrm flipH="1" flipV="1">
            <a:off x="271680" y="759602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12171" y="908720"/>
            <a:ext cx="5728309" cy="51288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549F"/>
              </a:buClr>
              <a:buFont typeface="Wingdings 3" panose="05040102010807070707" pitchFamily="18" charset="2"/>
              <a:buChar char=""/>
              <a:defRPr sz="2800"/>
            </a:lvl1pPr>
            <a:lvl2pPr marL="840296" indent="-364058">
              <a:buClr>
                <a:srgbClr val="8EBAE5"/>
              </a:buClr>
              <a:buFont typeface="Wingdings 3" panose="05040102010807070707" pitchFamily="18" charset="2"/>
              <a:buChar char="}"/>
              <a:tabLst/>
              <a:defRPr sz="2000"/>
            </a:lvl2pPr>
            <a:lvl3pPr marL="1079473" indent="-239178">
              <a:defRPr sz="1800"/>
            </a:lvl3pPr>
            <a:lvl4pPr marL="1428715" indent="-349242">
              <a:defRPr sz="1600"/>
            </a:lvl4pPr>
            <a:lvl5pPr marL="1667892" indent="-239178"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76" y="260650"/>
            <a:ext cx="11649584" cy="500751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49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Gerade Verbindung 14"/>
          <p:cNvSpPr/>
          <p:nvPr userDrawn="1"/>
        </p:nvSpPr>
        <p:spPr>
          <a:xfrm flipH="1" flipV="1">
            <a:off x="271680" y="759602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18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0" cap="all">
                <a:solidFill>
                  <a:srgbClr val="00549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8EBAE5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Gerade Verbindung 14"/>
          <p:cNvSpPr/>
          <p:nvPr userDrawn="1"/>
        </p:nvSpPr>
        <p:spPr>
          <a:xfrm flipH="1" flipV="1">
            <a:off x="271680" y="759602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67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76" y="260649"/>
            <a:ext cx="11649584" cy="500751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49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Gerade Verbindung 14"/>
          <p:cNvSpPr/>
          <p:nvPr userDrawn="1"/>
        </p:nvSpPr>
        <p:spPr>
          <a:xfrm flipH="1" flipV="1">
            <a:off x="271680" y="759601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269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5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76" y="260650"/>
            <a:ext cx="11649584" cy="500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de-DE" dirty="0"/>
              <a:t>Titelmasterformat durch Klicken bearbeiten</a:t>
            </a:r>
          </a:p>
        </p:txBody>
      </p:sp>
      <p:sp>
        <p:nvSpPr>
          <p:cNvPr id="8" name="Gerade Verbindung 14"/>
          <p:cNvSpPr/>
          <p:nvPr/>
        </p:nvSpPr>
        <p:spPr>
          <a:xfrm flipH="1" flipV="1">
            <a:off x="271680" y="759602"/>
            <a:ext cx="11666880" cy="1799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224887" y="6391595"/>
            <a:ext cx="190440" cy="159840"/>
          </a:xfrm>
          <a:custGeom>
            <a:avLst>
              <a:gd name="f0" fmla="val 1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4D91"/>
          </a:solidFill>
          <a:ln w="25560">
            <a:solidFill>
              <a:srgbClr val="004D91"/>
            </a:solidFill>
            <a:prstDash val="solid"/>
          </a:ln>
        </p:spPr>
        <p:txBody>
          <a:bodyPr vert="horz" wrap="square" lIns="120000" tIns="60000" rIns="120000" bIns="60000" anchor="ctr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Gerade Verbindung 18"/>
          <p:cNvSpPr/>
          <p:nvPr/>
        </p:nvSpPr>
        <p:spPr>
          <a:xfrm flipH="1" flipV="1">
            <a:off x="288976" y="6113245"/>
            <a:ext cx="11666880" cy="1440"/>
          </a:xfrm>
          <a:prstGeom prst="line">
            <a:avLst/>
          </a:prstGeom>
          <a:noFill/>
          <a:ln w="9360">
            <a:solidFill>
              <a:srgbClr val="74A4D4"/>
            </a:solidFill>
            <a:prstDash val="solid"/>
            <a:round/>
          </a:ln>
        </p:spPr>
        <p:txBody>
          <a:bodyPr vert="horz" wrap="square" lIns="120000" tIns="60000" rIns="120000" bIns="60000" anchor="t" anchorCtr="1" compatLnSpc="0"/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2261092" y="6223042"/>
            <a:ext cx="6240000" cy="4859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219170">
              <a:defRPr/>
            </a:pPr>
            <a:endParaRPr lang="de-DE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77176" y="6271858"/>
            <a:ext cx="700029" cy="388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2133" kern="1200">
                <a:solidFill>
                  <a:srgbClr val="00549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DBE2DCEE-BD8B-4D21-8656-FE665E68AA15}" type="slidenum">
              <a:rPr lang="de-DE" smtClean="0">
                <a:latin typeface="Calibri"/>
              </a:rPr>
              <a:pPr defTabSz="1219170">
                <a:defRPr/>
              </a:pPr>
              <a:t>‹Nr.›</a:t>
            </a:fld>
            <a:endParaRPr lang="de-DE" dirty="0"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3947" y="6267224"/>
            <a:ext cx="2036525" cy="3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53" y="6247580"/>
            <a:ext cx="1410970" cy="48704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4075510" y="6306436"/>
            <a:ext cx="307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LeBiAC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I.1c OER-Kompetenzen </a:t>
            </a:r>
          </a:p>
        </p:txBody>
      </p:sp>
    </p:spTree>
    <p:extLst>
      <p:ext uri="{BB962C8B-B14F-4D97-AF65-F5344CB8AC3E}">
        <p14:creationId xmlns:p14="http://schemas.microsoft.com/office/powerpoint/2010/main" val="27565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lang="de-DE" sz="40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cc0.com/clipart/index-finger-little-finger-gfycat-computer-icons-g-nnygvk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" TargetMode="External"/><Relationship Id="rId2" Type="http://schemas.openxmlformats.org/officeDocument/2006/relationships/hyperlink" Target="https://www.kisscc0.com/clipart/index-finger-little-finger-gfycat-computer-icons-g-nnygv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ebiac@matha.rwth-aachen.de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de/simulations/filter?sort=alpha&amp;view=gri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search?f.search=Pythagora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rgbClr val="8EBBE5"/>
                </a:solidFill>
              </a:rPr>
              <a:t>O</a:t>
            </a:r>
            <a:r>
              <a:rPr lang="de-DE" dirty="0"/>
              <a:t>pen </a:t>
            </a:r>
            <a:r>
              <a:rPr lang="de-DE" dirty="0">
                <a:solidFill>
                  <a:srgbClr val="8EBBE5"/>
                </a:solidFill>
              </a:rPr>
              <a:t>E</a:t>
            </a:r>
            <a:r>
              <a:rPr lang="de-DE" dirty="0"/>
              <a:t>ducational </a:t>
            </a:r>
            <a:r>
              <a:rPr lang="de-DE" dirty="0">
                <a:solidFill>
                  <a:srgbClr val="8EBBE5"/>
                </a:solidFill>
              </a:rPr>
              <a:t>R</a:t>
            </a:r>
            <a:r>
              <a:rPr lang="de-DE" dirty="0"/>
              <a:t>esources </a:t>
            </a:r>
            <a:br>
              <a:rPr lang="de-DE" dirty="0"/>
            </a:br>
            <a:r>
              <a:rPr lang="de-DE"/>
              <a:t>- Qualität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de-DE" dirty="0"/>
              <a:t>Projekt: LeBiAC 2-  I.1c  </a:t>
            </a:r>
          </a:p>
          <a:p>
            <a:pPr algn="l"/>
            <a:r>
              <a:rPr lang="de-DE" dirty="0"/>
              <a:t>OER-Kompetenzen in der Lehramtsausbildung</a:t>
            </a:r>
          </a:p>
        </p:txBody>
      </p:sp>
    </p:spTree>
    <p:extLst>
      <p:ext uri="{BB962C8B-B14F-4D97-AF65-F5344CB8AC3E}">
        <p14:creationId xmlns:p14="http://schemas.microsoft.com/office/powerpoint/2010/main" val="135664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36BAD-4FA4-094E-9418-6FAD21CB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4133D2-B613-9648-BB39-B7CFF7B3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institutionell erstellte OERs fokussierte Portale (OOP) bieten zumeist qualitativ hochwertige Materialien, diese Art der Bereitstellung ist jedoch kostenintensiv und steht nicht ganz im Einklang mit dem OER-Grundgedanken. </a:t>
            </a:r>
          </a:p>
          <a:p>
            <a:r>
              <a:rPr lang="de-DE" dirty="0"/>
              <a:t>Auf Nutzer generierte OERs fokussierte Portale (UOP) bieten nur wenige qualitativ hochwertige Materialien, die Qualität kann nur mit einfachen Qualitätsinstrumenten überwacht werden.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1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9683E75-0831-1F44-B4FA-7B13CA4F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784" y="908050"/>
            <a:ext cx="3624643" cy="5129213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178D3B-044E-5C40-BEB5-FE6258719E2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b="1" dirty="0">
                <a:solidFill>
                  <a:srgbClr val="00539F"/>
                </a:solidFill>
              </a:rPr>
              <a:t>WE NEED YOUR HELP!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58F41EC-7E49-D240-B787-18C8D4A1DC1B}"/>
              </a:ext>
            </a:extLst>
          </p:cNvPr>
          <p:cNvSpPr/>
          <p:nvPr/>
        </p:nvSpPr>
        <p:spPr>
          <a:xfrm>
            <a:off x="3954319" y="5374585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[</a:t>
            </a:r>
            <a:r>
              <a:rPr lang="en" dirty="0">
                <a:hlinkClick r:id="rId3"/>
              </a:rPr>
              <a:t>3</a:t>
            </a:r>
            <a:r>
              <a:rPr lang="en" dirty="0"/>
              <a:t>]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96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3B63F-3C71-BB4E-8C3A-4E28F6C8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Qualitätsmodell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5E88DE-D57F-114F-B7DB-4157F8C0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eines Qualitätsmodells</a:t>
            </a:r>
          </a:p>
          <a:p>
            <a:r>
              <a:rPr lang="de-DE" dirty="0"/>
              <a:t>Evaluation WER WAS WIE bewerten darf aus Nutzersicht </a:t>
            </a:r>
          </a:p>
          <a:p>
            <a:r>
              <a:rPr lang="de-DE" dirty="0"/>
              <a:t>Hierzu wird euer Feedback benötigt</a:t>
            </a:r>
          </a:p>
          <a:p>
            <a:r>
              <a:rPr lang="de-DE" dirty="0"/>
              <a:t>Bearbeitet </a:t>
            </a:r>
            <a:r>
              <a:rPr lang="de-DE"/>
              <a:t>die Umfrage </a:t>
            </a:r>
            <a:r>
              <a:rPr lang="de-DE" dirty="0"/>
              <a:t>im </a:t>
            </a:r>
            <a:r>
              <a:rPr lang="de-DE" dirty="0" err="1"/>
              <a:t>Lernraum</a:t>
            </a:r>
            <a:r>
              <a:rPr lang="de-DE" dirty="0"/>
              <a:t> </a:t>
            </a:r>
          </a:p>
          <a:p>
            <a:r>
              <a:rPr lang="de-DE" dirty="0"/>
              <a:t>Vielen Dank !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A7BD47A-0D4B-094F-A5F4-3E0F970DB1D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11888" y="1448354"/>
            <a:ext cx="5729287" cy="4048605"/>
          </a:xfrm>
        </p:spPr>
      </p:pic>
    </p:spTree>
    <p:extLst>
      <p:ext uri="{BB962C8B-B14F-4D97-AF65-F5344CB8AC3E}">
        <p14:creationId xmlns:p14="http://schemas.microsoft.com/office/powerpoint/2010/main" val="21451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7960D-8A20-9F4A-ABAF-802A33B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6785EE-7E22-894D-AB86-F5D764B0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[1] Jan Pawlowski Anthony F. Camilleri, Ulf Daniel Ehlers. State of the art review of quality issues related to open educational resources (</a:t>
            </a:r>
            <a:r>
              <a:rPr lang="en" dirty="0" err="1"/>
              <a:t>oer</a:t>
            </a:r>
            <a:r>
              <a:rPr lang="en" dirty="0"/>
              <a:t>).Publications Office of the European Union, 52, 2014. </a:t>
            </a:r>
          </a:p>
          <a:p>
            <a:r>
              <a:rPr lang="en" dirty="0"/>
              <a:t>[2] K.I. Clements and J.M. Pawlowski. User oriented quality for </a:t>
            </a:r>
            <a:r>
              <a:rPr lang="en" dirty="0" err="1"/>
              <a:t>oer</a:t>
            </a:r>
            <a:r>
              <a:rPr lang="en" dirty="0"/>
              <a:t>: </a:t>
            </a:r>
            <a:r>
              <a:rPr lang="en" dirty="0" err="1"/>
              <a:t>understandingteachers</a:t>
            </a:r>
            <a:r>
              <a:rPr lang="en" dirty="0"/>
              <a:t>’ views on reuse, quality, and trust. Journal of Computer Assisted Learning,28(1):4–14, 2011. </a:t>
            </a:r>
          </a:p>
          <a:p>
            <a:r>
              <a:rPr lang="en" dirty="0"/>
              <a:t>[3] </a:t>
            </a:r>
            <a:r>
              <a:rPr lang="de-DE" dirty="0">
                <a:hlinkClick r:id="rId2"/>
              </a:rPr>
              <a:t>https://www.kisscc0.com/clipart/index-finger-little-finger-gfycat-computer-icons-g-nnygvk/</a:t>
            </a:r>
            <a:r>
              <a:rPr lang="de-DE" dirty="0"/>
              <a:t> (</a:t>
            </a:r>
            <a:r>
              <a:rPr lang="de-DE" dirty="0">
                <a:hlinkClick r:id="rId3"/>
              </a:rPr>
              <a:t>CC0</a:t>
            </a:r>
            <a:r>
              <a:rPr lang="de-DE" dirty="0"/>
              <a:t>) Autor: unbekannt </a:t>
            </a:r>
            <a:endParaRPr lang="en" dirty="0"/>
          </a:p>
          <a:p>
            <a:endParaRPr lang="e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58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52" y="1497504"/>
            <a:ext cx="2197100" cy="3671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9" y="2115509"/>
            <a:ext cx="2660304" cy="18865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7" y="6243145"/>
            <a:ext cx="867037" cy="61485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82" y="274356"/>
            <a:ext cx="1410970" cy="48704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970622" y="6243144"/>
            <a:ext cx="62536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„Gemeinsam verschieden sein in einer digitalen Welt – Lehrerbildung an der RWTH Aachen (</a:t>
            </a:r>
            <a:r>
              <a:rPr lang="de-D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LeBiAC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)“ wird im Rahmen der gemeinsamen „</a:t>
            </a:r>
            <a:r>
              <a:rPr lang="de-D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Qualitätsoffensive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Lehrerbildung“ von Bund und </a:t>
            </a:r>
            <a:r>
              <a:rPr lang="de-D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Ländern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aus Mitteln des Bundesministeriums </a:t>
            </a:r>
            <a:r>
              <a:rPr lang="de-D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für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Bildung und Forschung unter dem Förderkennzeichen 01JA1813 </a:t>
            </a:r>
            <a:r>
              <a:rPr lang="de-D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gefördert</a:t>
            </a:r>
            <a:r>
              <a:rPr lang="de-D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18945" y="211550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„Gemeinsam verschieden sein in einer digitalen Welt – Lehrerbildung an der RWTH Aachen (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</a:rPr>
              <a:t>LeBiAC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)“ wird im Rahmen der gemeinsamen „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Qualitätsoffensive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 Lehrerbildung“ von Bund und 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Ländern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 aus Mitteln des Bundesministeriums 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</a:rPr>
              <a:t>für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 Bildung und Forschung unter dem Förderkennzeichen 01JA1813 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gefördert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de-D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6027" y="6321334"/>
            <a:ext cx="2036525" cy="3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675207" y="274356"/>
            <a:ext cx="8276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Gemeinsam verschieden sein in einer digitalen Welt – Lehrerbildung an der RWTH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93227" y="4257592"/>
            <a:ext cx="424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Kontakt:</a:t>
            </a:r>
          </a:p>
          <a:p>
            <a:r>
              <a:rPr lang="de-DE" dirty="0"/>
              <a:t>Alexandra </a:t>
            </a:r>
            <a:r>
              <a:rPr lang="de-DE" dirty="0" err="1"/>
              <a:t>Kwiecien</a:t>
            </a:r>
            <a:endParaRPr lang="de-DE" dirty="0"/>
          </a:p>
          <a:p>
            <a:r>
              <a:rPr lang="de-DE" dirty="0"/>
              <a:t>Mail: </a:t>
            </a:r>
            <a:r>
              <a:rPr lang="de-DE" dirty="0">
                <a:hlinkClick r:id="rId6"/>
              </a:rPr>
              <a:t>lebiac@matha.rwth-aachen.de</a:t>
            </a:r>
            <a:endParaRPr lang="de-DE" dirty="0"/>
          </a:p>
          <a:p>
            <a:r>
              <a:rPr lang="de-DE" dirty="0"/>
              <a:t>Web: http://www.lebiac.rwth-aachen.de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36657" y="4257591"/>
            <a:ext cx="321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Projektleitung:</a:t>
            </a:r>
          </a:p>
          <a:p>
            <a:pPr algn="r"/>
            <a:r>
              <a:rPr lang="de-DE" dirty="0" err="1"/>
              <a:t>Univ</a:t>
            </a:r>
            <a:r>
              <a:rPr lang="de-DE" dirty="0"/>
              <a:t>-Prof-</a:t>
            </a:r>
            <a:r>
              <a:rPr lang="de-DE" dirty="0" err="1"/>
              <a:t>Dr</a:t>
            </a:r>
            <a:r>
              <a:rPr lang="de-DE" dirty="0"/>
              <a:t>-</a:t>
            </a:r>
            <a:r>
              <a:rPr lang="de-DE" dirty="0" err="1"/>
              <a:t>rer</a:t>
            </a:r>
            <a:r>
              <a:rPr lang="de-DE" dirty="0"/>
              <a:t>-nat. </a:t>
            </a:r>
          </a:p>
          <a:p>
            <a:pPr algn="r"/>
            <a:r>
              <a:rPr lang="de-DE" dirty="0"/>
              <a:t>Aloys Krieg</a:t>
            </a:r>
          </a:p>
          <a:p>
            <a:pPr algn="r"/>
            <a:r>
              <a:rPr lang="de-DE" dirty="0"/>
              <a:t>Prorektor für Lehre</a:t>
            </a:r>
          </a:p>
        </p:txBody>
      </p:sp>
    </p:spTree>
    <p:extLst>
      <p:ext uri="{BB962C8B-B14F-4D97-AF65-F5344CB8AC3E}">
        <p14:creationId xmlns:p14="http://schemas.microsoft.com/office/powerpoint/2010/main" val="3643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73023" y="4865464"/>
            <a:ext cx="9445481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Source Sans Pro"/>
              </a:rPr>
              <a:t>Dieses Werk </a:t>
            </a:r>
            <a:r>
              <a:rPr lang="de-DE" altLang="de-DE" sz="1400" dirty="0">
                <a:solidFill>
                  <a:srgbClr val="464646"/>
                </a:solidFill>
                <a:latin typeface="Source Sans Pro"/>
              </a:rPr>
              <a:t>ist ursprünglich erstellt von MINT-L-OER-amt, Lubna Ali &amp; René Röpke.</a:t>
            </a:r>
          </a:p>
          <a:p>
            <a:pPr lvl="0" defTabSz="914400"/>
            <a:r>
              <a:rPr lang="de-DE" altLang="de-DE" sz="1400" dirty="0">
                <a:solidFill>
                  <a:srgbClr val="464646"/>
                </a:solidFill>
                <a:latin typeface="Source Sans Pro"/>
              </a:rPr>
              <a:t>Aktualisiert von </a:t>
            </a:r>
            <a:r>
              <a:rPr lang="de-DE" altLang="de-DE" sz="1400" dirty="0" err="1">
                <a:solidFill>
                  <a:srgbClr val="464646"/>
                </a:solidFill>
                <a:latin typeface="Source Sans Pro"/>
              </a:rPr>
              <a:t>LeBiAC</a:t>
            </a:r>
            <a:r>
              <a:rPr lang="de-DE" altLang="de-DE" sz="1400" dirty="0">
                <a:solidFill>
                  <a:srgbClr val="464646"/>
                </a:solidFill>
                <a:latin typeface="Source Sans Pro"/>
              </a:rPr>
              <a:t>, Lubna Ali. Es ist 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Source Sans Pro"/>
              </a:rPr>
              <a:t>lizenziert unter einer 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Source Sans Pro"/>
                <a:hlinkClick r:id="rId2"/>
              </a:rPr>
              <a:t>Creative Commons Namensnennung  - Weitergabe unter gleichen Bedingungen 4.0 International Lizenz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Source Sans Pro"/>
              </a:rPr>
              <a:t>. </a:t>
            </a:r>
            <a:r>
              <a:rPr lang="de-DE" altLang="de-DE" sz="1400" dirty="0">
                <a:solidFill>
                  <a:srgbClr val="464646"/>
                </a:solidFill>
                <a:latin typeface="Source Sans Pro"/>
              </a:rPr>
              <a:t>Davon ausgenommen sind das Logo der RWTH Aachen University, das Logo des Bundesministeriums für Bildung und Forschung und LeBiAC Logo.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rgbClr val="049CCF"/>
              </a:solidFill>
              <a:effectLst/>
              <a:latin typeface="Source Sans Pro"/>
            </a:endParaRPr>
          </a:p>
        </p:txBody>
      </p:sp>
      <p:pic>
        <p:nvPicPr>
          <p:cNvPr id="5" name="Picture 2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9" y="4990833"/>
            <a:ext cx="1109154" cy="3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4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62B51-8FF3-394F-9219-14EFA92B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OER – Qualität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3C2E1-3987-1941-9272-F6214B8C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Größte Herausforderung </a:t>
            </a:r>
          </a:p>
          <a:p>
            <a:endParaRPr lang="de-DE" dirty="0"/>
          </a:p>
          <a:p>
            <a:r>
              <a:rPr lang="de-DE" dirty="0"/>
              <a:t>Arbeit mir fremden Materialien </a:t>
            </a:r>
          </a:p>
          <a:p>
            <a:pPr lvl="1"/>
            <a:r>
              <a:rPr lang="de-DE" dirty="0"/>
              <a:t>Inhaltliche Korrektheit </a:t>
            </a:r>
          </a:p>
          <a:p>
            <a:pPr lvl="1"/>
            <a:r>
              <a:rPr lang="de-DE" dirty="0"/>
              <a:t>Vollständigkeit, ausgewogene Darstellungen</a:t>
            </a:r>
          </a:p>
          <a:p>
            <a:pPr lvl="1"/>
            <a:r>
              <a:rPr lang="de-DE" dirty="0"/>
              <a:t>Ist das Material Zielgruppengeeignet? 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DAACC-C563-874A-81C9-8A76D4D5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OER - Herausforderungen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7CB8D-C96C-2444-AD55-3CB67E37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Gemeinsamer Qualitätsstandard </a:t>
            </a:r>
          </a:p>
          <a:p>
            <a:pPr lvl="1"/>
            <a:r>
              <a:rPr lang="de-DE" dirty="0"/>
              <a:t>Die erste von Sechs Empfehlungen der Europäischen Union [1]</a:t>
            </a:r>
          </a:p>
          <a:p>
            <a:endParaRPr lang="de-DE" dirty="0"/>
          </a:p>
          <a:p>
            <a:r>
              <a:rPr lang="de-DE" dirty="0"/>
              <a:t>Identifikation von qualitativ hochwertigen Inhalten </a:t>
            </a:r>
          </a:p>
          <a:p>
            <a:pPr lvl="1"/>
            <a:r>
              <a:rPr lang="de-DE" dirty="0"/>
              <a:t>Die zweite von Sechs Empfehlungen der Europäischen Union [1]</a:t>
            </a:r>
          </a:p>
          <a:p>
            <a:pPr lvl="1"/>
            <a:r>
              <a:rPr lang="de-DE" dirty="0"/>
              <a:t>Die größte Hürde für Lehrkräfte bei der Nutzung von OER [2]</a:t>
            </a:r>
          </a:p>
        </p:txBody>
      </p:sp>
    </p:spTree>
    <p:extLst>
      <p:ext uri="{BB962C8B-B14F-4D97-AF65-F5344CB8AC3E}">
        <p14:creationId xmlns:p14="http://schemas.microsoft.com/office/powerpoint/2010/main" val="7158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5329A-E823-444E-B7BB-397D90CE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der OER -Typen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71ABE-8097-B94D-BE91-7D3F94FB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Einzelautoren vs. Autorgruppen </a:t>
            </a:r>
          </a:p>
          <a:p>
            <a:r>
              <a:rPr lang="de-DE" dirty="0"/>
              <a:t> Nutzer vs. Institutionell generiert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9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32516-397B-3242-91EE-BFE2E0D0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OER Portale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A63A8-FE2B-3247-8267-DBC8006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institutionell erstellte OERs fokussierte Portale (OOP)</a:t>
            </a:r>
          </a:p>
          <a:p>
            <a:pPr lvl="5"/>
            <a:r>
              <a:rPr lang="de-DE" dirty="0"/>
              <a:t>Zumeist von Experten generiert </a:t>
            </a:r>
          </a:p>
          <a:p>
            <a:pPr lvl="5"/>
            <a:r>
              <a:rPr lang="de-DE" dirty="0"/>
              <a:t>Hohe Qualität, ähnlicher Stil</a:t>
            </a:r>
          </a:p>
          <a:p>
            <a:pPr lvl="5"/>
            <a:r>
              <a:rPr lang="de-DE" dirty="0"/>
              <a:t>Qualitätssicherung durch komplexe Evaluierung und Qualitätsstandards </a:t>
            </a:r>
          </a:p>
          <a:p>
            <a:endParaRPr lang="de-DE" dirty="0"/>
          </a:p>
        </p:txBody>
      </p:sp>
      <p:pic>
        <p:nvPicPr>
          <p:cNvPr id="6" name="Grafik 5" descr="Schulgebäude">
            <a:extLst>
              <a:ext uri="{FF2B5EF4-FFF2-40B4-BE49-F238E27FC236}">
                <a16:creationId xmlns:a16="http://schemas.microsoft.com/office/drawing/2014/main" id="{C47D5DF7-4B80-C143-AB4E-30093252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296557"/>
            <a:ext cx="1496518" cy="14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2EB1C-51CF-DF41-9172-3F99B0DC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76" y="260650"/>
            <a:ext cx="11649584" cy="500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/>
              <a:t>Beispiel OOP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C6B20D8-B797-4668-AAFF-BD639CDF9C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2171" y="908720"/>
            <a:ext cx="5728309" cy="5128825"/>
          </a:xfrm>
        </p:spPr>
        <p:txBody>
          <a:bodyPr/>
          <a:lstStyle/>
          <a:p>
            <a:r>
              <a:rPr lang="de-DE" dirty="0"/>
              <a:t>Bietet viele interaktive Simulationen sowie eine Vielzahl an, von Lehrkräften eingereichte  Lektionen</a:t>
            </a:r>
          </a:p>
          <a:p>
            <a:r>
              <a:rPr lang="de-DE" dirty="0"/>
              <a:t>Gestaltungsprinzipien und einheitliche Lizenz </a:t>
            </a:r>
          </a:p>
          <a:p>
            <a:r>
              <a:rPr lang="de-DE" dirty="0"/>
              <a:t>Professionelle Autoren </a:t>
            </a:r>
          </a:p>
          <a:p>
            <a:endParaRPr lang="de-DE" dirty="0"/>
          </a:p>
        </p:txBody>
      </p:sp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297C8A2A-C85C-344E-A07D-F0CC735F4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69" y="1647185"/>
            <a:ext cx="5717275" cy="36509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C9688EA-C509-6B4B-9F36-CB0E19E06DDE}"/>
              </a:ext>
            </a:extLst>
          </p:cNvPr>
          <p:cNvSpPr txBox="1"/>
          <p:nvPr/>
        </p:nvSpPr>
        <p:spPr>
          <a:xfrm>
            <a:off x="1230838" y="5051907"/>
            <a:ext cx="3810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Quelle: </a:t>
            </a:r>
            <a:r>
              <a:rPr lang="de-DE" sz="1000" dirty="0">
                <a:hlinkClick r:id="rId3"/>
              </a:rPr>
              <a:t>phet.colorado.edu</a:t>
            </a:r>
            <a:r>
              <a:rPr lang="de-DE" sz="1000" dirty="0"/>
              <a:t>, Screenshot vom 31.08.2020</a:t>
            </a:r>
          </a:p>
        </p:txBody>
      </p:sp>
    </p:spTree>
    <p:extLst>
      <p:ext uri="{BB962C8B-B14F-4D97-AF65-F5344CB8AC3E}">
        <p14:creationId xmlns:p14="http://schemas.microsoft.com/office/powerpoint/2010/main" val="82615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32516-397B-3242-91EE-BFE2E0D0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OER Portale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A63A8-FE2B-3247-8267-DBC8006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institutionell erstellte OERs fokussierte Portale (OOP)</a:t>
            </a:r>
          </a:p>
          <a:p>
            <a:pPr lvl="5"/>
            <a:r>
              <a:rPr lang="de-DE" dirty="0"/>
              <a:t>Zumeist von Experten generiert </a:t>
            </a:r>
          </a:p>
          <a:p>
            <a:pPr lvl="5"/>
            <a:r>
              <a:rPr lang="de-DE" dirty="0"/>
              <a:t>Hohe Qualität, ähnlicher Stil</a:t>
            </a:r>
          </a:p>
          <a:p>
            <a:pPr lvl="5"/>
            <a:r>
              <a:rPr lang="de-DE" dirty="0"/>
              <a:t>Qualitätssicherung durch komplexe Evaluierung und Qualitätsstandards </a:t>
            </a:r>
          </a:p>
          <a:p>
            <a:endParaRPr lang="de-DE" dirty="0"/>
          </a:p>
          <a:p>
            <a:r>
              <a:rPr lang="de-DE" dirty="0"/>
              <a:t>Auf Nutzer generierte OERs fokussierte Portale (UOP)</a:t>
            </a:r>
          </a:p>
          <a:p>
            <a:pPr lvl="5"/>
            <a:r>
              <a:rPr lang="de-DE" dirty="0"/>
              <a:t>Unterschiedliche Stile, Große Qualitative Unterschiede</a:t>
            </a:r>
          </a:p>
        </p:txBody>
      </p:sp>
      <p:pic>
        <p:nvPicPr>
          <p:cNvPr id="6" name="Grafik 5" descr="Schulgebäude">
            <a:extLst>
              <a:ext uri="{FF2B5EF4-FFF2-40B4-BE49-F238E27FC236}">
                <a16:creationId xmlns:a16="http://schemas.microsoft.com/office/drawing/2014/main" id="{C47D5DF7-4B80-C143-AB4E-30093252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296557"/>
            <a:ext cx="1496518" cy="1496518"/>
          </a:xfrm>
          <a:prstGeom prst="rect">
            <a:avLst/>
          </a:prstGeom>
        </p:spPr>
      </p:pic>
      <p:pic>
        <p:nvPicPr>
          <p:cNvPr id="8" name="Grafik 7" descr="Gruppe von Personen">
            <a:extLst>
              <a:ext uri="{FF2B5EF4-FFF2-40B4-BE49-F238E27FC236}">
                <a16:creationId xmlns:a16="http://schemas.microsoft.com/office/drawing/2014/main" id="{8562D969-639C-4E44-B111-123CCE34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4319531"/>
            <a:ext cx="1496517" cy="14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34957-70D5-A842-8D46-3E02D2D4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UOP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10BEA39-4A4A-2F42-B59F-7E2EA55B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3" y="1647185"/>
            <a:ext cx="5729287" cy="365094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E8CDC1-87E5-424D-A9F3-71262536D03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Repository, </a:t>
            </a:r>
            <a:r>
              <a:rPr lang="de-DE" dirty="0" err="1"/>
              <a:t>beeinhaltet</a:t>
            </a:r>
            <a:r>
              <a:rPr lang="de-DE" dirty="0"/>
              <a:t> eine Vielzahl unterschiedlichster OER </a:t>
            </a:r>
          </a:p>
          <a:p>
            <a:r>
              <a:rPr lang="de-DE" dirty="0"/>
              <a:t>OER können von jedem registrierten Nutzer übermittelt werden</a:t>
            </a:r>
          </a:p>
          <a:p>
            <a:r>
              <a:rPr lang="de-DE" dirty="0"/>
              <a:t>Das Portal mit dem komplexesten Bewertungssystem</a:t>
            </a:r>
          </a:p>
          <a:p>
            <a:pPr lvl="1"/>
            <a:r>
              <a:rPr lang="de-DE" dirty="0"/>
              <a:t>Sterne, Kommentare und Tags </a:t>
            </a:r>
          </a:p>
          <a:p>
            <a:pPr lvl="1"/>
            <a:r>
              <a:rPr lang="de-DE" dirty="0"/>
              <a:t>Komplexes Evaluationssystem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AFA60A-9C78-6645-891D-75B1ADB5CC9B}"/>
              </a:ext>
            </a:extLst>
          </p:cNvPr>
          <p:cNvSpPr txBox="1"/>
          <p:nvPr/>
        </p:nvSpPr>
        <p:spPr>
          <a:xfrm>
            <a:off x="1230838" y="5051907"/>
            <a:ext cx="3810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Quelle: </a:t>
            </a:r>
            <a:r>
              <a:rPr lang="de-DE" sz="1000" dirty="0" err="1">
                <a:hlinkClick r:id="rId3"/>
              </a:rPr>
              <a:t>oercommons.org</a:t>
            </a:r>
            <a:r>
              <a:rPr lang="de-DE" sz="1000" dirty="0"/>
              <a:t>, Screenshot vom 31.08.2020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EF0707-3224-654C-AE3C-4F6007963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77" y="-1"/>
            <a:ext cx="4983091" cy="68580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400AB02-037D-3A42-BE54-86F946573E4A}"/>
              </a:ext>
            </a:extLst>
          </p:cNvPr>
          <p:cNvSpPr/>
          <p:nvPr/>
        </p:nvSpPr>
        <p:spPr>
          <a:xfrm>
            <a:off x="2729705" y="123490"/>
            <a:ext cx="81280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D8042C-A6CC-0941-9AD0-82D61481D2F6}"/>
              </a:ext>
            </a:extLst>
          </p:cNvPr>
          <p:cNvSpPr/>
          <p:nvPr/>
        </p:nvSpPr>
        <p:spPr>
          <a:xfrm>
            <a:off x="1049258" y="4936494"/>
            <a:ext cx="3319541" cy="1474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D02BFA-FB67-B94F-AE5E-376046106D10}"/>
              </a:ext>
            </a:extLst>
          </p:cNvPr>
          <p:cNvSpPr/>
          <p:nvPr/>
        </p:nvSpPr>
        <p:spPr>
          <a:xfrm>
            <a:off x="4316322" y="5298128"/>
            <a:ext cx="1779678" cy="1112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9BBECC-EEBB-9A42-9D20-D37689A33EFE}"/>
              </a:ext>
            </a:extLst>
          </p:cNvPr>
          <p:cNvSpPr/>
          <p:nvPr/>
        </p:nvSpPr>
        <p:spPr>
          <a:xfrm>
            <a:off x="4316322" y="2359825"/>
            <a:ext cx="1895849" cy="338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065B7-3C5E-BE4C-BB9E-56EF5595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Klassen von Qualitätsansätzen</a:t>
            </a:r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24BAAD98-B7DC-E946-8600-90C26EF10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793497"/>
              </p:ext>
            </p:extLst>
          </p:nvPr>
        </p:nvGraphicFramePr>
        <p:xfrm>
          <a:off x="643518" y="1389427"/>
          <a:ext cx="2908931" cy="332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931">
                  <a:extLst>
                    <a:ext uri="{9D8B030D-6E8A-4147-A177-3AD203B41FA5}">
                      <a16:colId xmlns:a16="http://schemas.microsoft.com/office/drawing/2014/main" val="2109731539"/>
                    </a:ext>
                  </a:extLst>
                </a:gridCol>
              </a:tblGrid>
              <a:tr h="8160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Generische Qualitätsansätze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82185"/>
                  </a:ext>
                </a:extLst>
              </a:tr>
              <a:tr h="24991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ISO 9000: 2000 Standard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Standardisierte Metadaten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68108"/>
                  </a:ext>
                </a:extLst>
              </a:tr>
            </a:tbl>
          </a:graphicData>
        </a:graphic>
      </p:graphicFrame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B9D63764-ED4C-A543-B666-B33A312D9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544413"/>
              </p:ext>
            </p:extLst>
          </p:nvPr>
        </p:nvGraphicFramePr>
        <p:xfrm>
          <a:off x="4531904" y="1389427"/>
          <a:ext cx="2908932" cy="331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932">
                  <a:extLst>
                    <a:ext uri="{9D8B030D-6E8A-4147-A177-3AD203B41FA5}">
                      <a16:colId xmlns:a16="http://schemas.microsoft.com/office/drawing/2014/main" val="2109731539"/>
                    </a:ext>
                  </a:extLst>
                </a:gridCol>
              </a:tblGrid>
              <a:tr h="67485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Spezifische Qualitätsansätze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82185"/>
                  </a:ext>
                </a:extLst>
              </a:tr>
              <a:tr h="24922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QAA Framework </a:t>
                      </a:r>
                      <a:r>
                        <a:rPr lang="en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ConsortiumforExcellence</a:t>
                      </a:r>
                      <a:r>
                        <a:rPr lang="en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Higher Education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" sz="24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Expertenbewertungen</a:t>
                      </a:r>
                      <a:r>
                        <a:rPr lang="en" sz="2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68108"/>
                  </a:ext>
                </a:extLst>
              </a:tr>
            </a:tbl>
          </a:graphicData>
        </a:graphic>
      </p:graphicFrame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7B806C0F-6A62-BC45-B3BB-A34D88203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097758"/>
              </p:ext>
            </p:extLst>
          </p:nvPr>
        </p:nvGraphicFramePr>
        <p:xfrm>
          <a:off x="8420291" y="1389427"/>
          <a:ext cx="2908932" cy="332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932">
                  <a:extLst>
                    <a:ext uri="{9D8B030D-6E8A-4147-A177-3AD203B41FA5}">
                      <a16:colId xmlns:a16="http://schemas.microsoft.com/office/drawing/2014/main" val="2109731539"/>
                    </a:ext>
                  </a:extLst>
                </a:gridCol>
              </a:tblGrid>
              <a:tr h="8160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Spezifische </a:t>
                      </a:r>
                      <a:r>
                        <a:rPr lang="de-DE" dirty="0" err="1"/>
                        <a:t>Qualitätinstrumente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82185"/>
                  </a:ext>
                </a:extLst>
              </a:tr>
              <a:tr h="24991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Bewertungen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(Sterne, </a:t>
                      </a:r>
                      <a:r>
                        <a:rPr lang="de-DE" baseline="0" dirty="0" err="1"/>
                        <a:t>Likes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u.ä.</a:t>
                      </a:r>
                      <a:r>
                        <a:rPr lang="de-DE" baseline="0" dirty="0"/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Vorab-Bewertungen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Kommentare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68108"/>
                  </a:ext>
                </a:extLst>
              </a:tr>
            </a:tbl>
          </a:graphicData>
        </a:graphic>
      </p:graphicFrame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69D6DD47-5D38-EE4F-B88E-33D2128731F2}"/>
              </a:ext>
            </a:extLst>
          </p:cNvPr>
          <p:cNvSpPr/>
          <p:nvPr/>
        </p:nvSpPr>
        <p:spPr>
          <a:xfrm rot="5400000">
            <a:off x="3883493" y="1572598"/>
            <a:ext cx="317366" cy="6797318"/>
          </a:xfrm>
          <a:prstGeom prst="rightBrace">
            <a:avLst/>
          </a:prstGeom>
          <a:ln w="38100"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A2B30B9D-E8F3-664A-9743-756CE066A3CC}"/>
              </a:ext>
            </a:extLst>
          </p:cNvPr>
          <p:cNvSpPr/>
          <p:nvPr/>
        </p:nvSpPr>
        <p:spPr>
          <a:xfrm rot="5400000">
            <a:off x="9716074" y="3516791"/>
            <a:ext cx="317366" cy="2908932"/>
          </a:xfrm>
          <a:prstGeom prst="rightBrace">
            <a:avLst/>
          </a:prstGeom>
          <a:ln w="38100"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919150-161E-0049-93E2-D25D4FBFA2B8}"/>
              </a:ext>
            </a:extLst>
          </p:cNvPr>
          <p:cNvSpPr/>
          <p:nvPr/>
        </p:nvSpPr>
        <p:spPr>
          <a:xfrm>
            <a:off x="1521710" y="5154850"/>
            <a:ext cx="504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Professionelle Bewertungen, </a:t>
            </a:r>
            <a:r>
              <a:rPr lang="de-DE" dirty="0" err="1"/>
              <a:t>Qualitätsmanagment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A035771-D362-B14B-8A9F-B3A8923955B4}"/>
              </a:ext>
            </a:extLst>
          </p:cNvPr>
          <p:cNvSpPr/>
          <p:nvPr/>
        </p:nvSpPr>
        <p:spPr>
          <a:xfrm>
            <a:off x="8955467" y="5154850"/>
            <a:ext cx="18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Nutzerbewertung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966B35E-7C5C-0849-B65F-A04640FE346C}"/>
                  </a:ext>
                </a:extLst>
              </p:cNvPr>
              <p:cNvSpPr txBox="1"/>
              <p:nvPr/>
            </p:nvSpPr>
            <p:spPr>
              <a:xfrm>
                <a:off x="2729753" y="5549092"/>
                <a:ext cx="1985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/>
                  <a:t> zumeist bei OOP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966B35E-7C5C-0849-B65F-A04640FE3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753" y="5549092"/>
                <a:ext cx="1985928" cy="369332"/>
              </a:xfrm>
              <a:prstGeom prst="rect">
                <a:avLst/>
              </a:prstGeom>
              <a:blipFill>
                <a:blip r:embed="rId2"/>
                <a:stretch>
                  <a:fillRect t="-6667" r="-1274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5787C92-804C-EB49-A913-09B88EBD3A7C}"/>
                  </a:ext>
                </a:extLst>
              </p:cNvPr>
              <p:cNvSpPr txBox="1"/>
              <p:nvPr/>
            </p:nvSpPr>
            <p:spPr>
              <a:xfrm>
                <a:off x="8881793" y="5550399"/>
                <a:ext cx="19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/>
                  <a:t> zumeist bei UOP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5787C92-804C-EB49-A913-09B88EBD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793" y="5550399"/>
                <a:ext cx="1981120" cy="369332"/>
              </a:xfrm>
              <a:prstGeom prst="rect">
                <a:avLst/>
              </a:prstGeom>
              <a:blipFill>
                <a:blip r:embed="rId3"/>
                <a:stretch>
                  <a:fillRect t="-6667" r="-1274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4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i9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8EBAE5"/>
      </a:lt2>
      <a:accent1>
        <a:srgbClr val="00549F"/>
      </a:accent1>
      <a:accent2>
        <a:srgbClr val="8EBAE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Macintosh PowerPoint</Application>
  <PresentationFormat>Breitbild</PresentationFormat>
  <Paragraphs>95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Source Sans Pro</vt:lpstr>
      <vt:lpstr>Times New Roman</vt:lpstr>
      <vt:lpstr>Wingdings 3</vt:lpstr>
      <vt:lpstr>i9</vt:lpstr>
      <vt:lpstr>Open Educational Resources  - Qualität </vt:lpstr>
      <vt:lpstr>OER – Qualität</vt:lpstr>
      <vt:lpstr>OER - Herausforderungen </vt:lpstr>
      <vt:lpstr>Klassifikation der OER -Typen </vt:lpstr>
      <vt:lpstr>Klassifikation OER Portale </vt:lpstr>
      <vt:lpstr>Beispiel OOP</vt:lpstr>
      <vt:lpstr>Klassifikation OER Portale </vt:lpstr>
      <vt:lpstr>Beispiel UOP</vt:lpstr>
      <vt:lpstr>3 Klassen von Qualitätsansätzen</vt:lpstr>
      <vt:lpstr>Probleme </vt:lpstr>
      <vt:lpstr>PowerPoint-Präsentation</vt:lpstr>
      <vt:lpstr>Qualitätsmodell</vt:lpstr>
      <vt:lpstr>Quellen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  - Qualität </dc:title>
  <dc:creator>Richard Werkes</dc:creator>
  <cp:lastModifiedBy>Richard Werkes</cp:lastModifiedBy>
  <cp:revision>22</cp:revision>
  <dcterms:created xsi:type="dcterms:W3CDTF">2020-08-31T17:34:21Z</dcterms:created>
  <dcterms:modified xsi:type="dcterms:W3CDTF">2020-10-29T14:00:29Z</dcterms:modified>
</cp:coreProperties>
</file>