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9" r:id="rId2"/>
    <p:sldId id="273" r:id="rId3"/>
    <p:sldId id="277" r:id="rId4"/>
    <p:sldId id="278" r:id="rId5"/>
    <p:sldId id="275" r:id="rId6"/>
    <p:sldId id="276" r:id="rId7"/>
    <p:sldId id="256" r:id="rId8"/>
    <p:sldId id="272" r:id="rId9"/>
    <p:sldId id="258" r:id="rId10"/>
    <p:sldId id="259" r:id="rId11"/>
    <p:sldId id="260" r:id="rId12"/>
    <p:sldId id="261" r:id="rId13"/>
    <p:sldId id="262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7" autoAdjust="0"/>
    <p:restoredTop sz="94660"/>
  </p:normalViewPr>
  <p:slideViewPr>
    <p:cSldViewPr snapToGrid="0">
      <p:cViewPr varScale="1">
        <p:scale>
          <a:sx n="83" d="100"/>
          <a:sy n="83" d="100"/>
        </p:scale>
        <p:origin x="310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BC208-1F6C-4C42-AFC8-E771892308DA}" type="datetimeFigureOut">
              <a:rPr lang="de-DE" smtClean="0"/>
              <a:t>25.11.19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67056-B48E-43D4-94D9-DF545AC8D7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8034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0F952-A325-4268-8FE8-FAFDA67F482E}" type="datetime1">
              <a:rPr lang="de-DE" smtClean="0"/>
              <a:t>25.11.19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5924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4BBB0-69CF-42C1-91B2-F5F3CDB8DF7E}" type="datetime1">
              <a:rPr lang="de-DE" smtClean="0"/>
              <a:t>25.11.19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3112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F66F7-DFE1-4209-860A-DAB538134B06}" type="datetime1">
              <a:rPr lang="de-DE" smtClean="0"/>
              <a:t>25.11.19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2955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BA438-5B8C-43E5-94AE-C382035F063E}" type="datetime1">
              <a:rPr lang="de-DE" smtClean="0"/>
              <a:t>25.11.19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2068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B1E2F-C08E-4A48-83CA-19A34E43B7C2}" type="datetime1">
              <a:rPr lang="de-DE" smtClean="0"/>
              <a:t>25.11.19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3956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B9806-696A-43D0-938D-DAC8A5AB8F0A}" type="datetime1">
              <a:rPr lang="de-DE" smtClean="0"/>
              <a:t>25.11.19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8120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0B8C4-38D2-4027-9AC3-F794568C8C7D}" type="datetime1">
              <a:rPr lang="de-DE" smtClean="0"/>
              <a:t>25.11.19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1497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9F649-40D2-4A77-8A14-E00716132227}" type="datetime1">
              <a:rPr lang="de-DE" smtClean="0"/>
              <a:t>25.11.19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5003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D1076-7A0E-4FB2-A3ED-2C74E10BA22E}" type="datetime1">
              <a:rPr lang="de-DE" smtClean="0"/>
              <a:t>25.11.19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3109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69E-88EC-48C7-BCBC-F48C4BDA6E0E}" type="datetime1">
              <a:rPr lang="de-DE" smtClean="0"/>
              <a:t>25.11.19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572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FE13-13D4-4CFB-B307-6B457CF9C6D5}" type="datetime1">
              <a:rPr lang="de-DE" smtClean="0"/>
              <a:t>25.11.19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680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5149E-797B-43FF-B7C6-A6B1B6058DE1}" type="datetime1">
              <a:rPr lang="de-DE" smtClean="0"/>
              <a:t>25.11.19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1DCB4-5F3C-4804-B68E-56549F5D5B9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7789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hyperlink" Target="https://www.kisscc0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publicdomain/zero/1.0/deed.de" TargetMode="External"/><Relationship Id="rId7" Type="http://schemas.openxmlformats.org/officeDocument/2006/relationships/image" Target="../media/image2.png"/><Relationship Id="rId2" Type="http://schemas.openxmlformats.org/officeDocument/2006/relationships/hyperlink" Target="https://www.kisscc0.com/clipart/download-web-browser-theme-computer-icons-tango-im-c171oj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image" Target="../media/image1.emf"/><Relationship Id="rId4" Type="http://schemas.openxmlformats.org/officeDocument/2006/relationships/hyperlink" Target="https://creativecommons.org/licenses/by-sa/4.0/deed.de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6.tiff"/><Relationship Id="rId7" Type="http://schemas.openxmlformats.org/officeDocument/2006/relationships/image" Target="../media/image12.png"/><Relationship Id="rId2" Type="http://schemas.openxmlformats.org/officeDocument/2006/relationships/hyperlink" Target="https://www.kisscc0.com/clipart/compact-disc-cd-rom-music-dvd-computer-icons-music-i2t8aw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publicdomain/zero/1.0/deed.de" TargetMode="External"/><Relationship Id="rId7" Type="http://schemas.openxmlformats.org/officeDocument/2006/relationships/image" Target="../media/image2.png"/><Relationship Id="rId2" Type="http://schemas.openxmlformats.org/officeDocument/2006/relationships/hyperlink" Target="https://www.kisscc0.com/clipart/compact-disc-cd-rom-music-dvd-computer-icons-music-i2t8aw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image" Target="../media/image1.emf"/><Relationship Id="rId4" Type="http://schemas.openxmlformats.org/officeDocument/2006/relationships/hyperlink" Target="https://creativecommons.org/licenses/by-sa/4.0/deed.de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hyperlink" Target="https://creativecommons.org/licenses/by-sa/4.0/deed.de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creativecommons.org/licenses/by-sa/4.0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hyperlink" Target="https://creativecommons.org/licenses/by-sa/4.0/deed.de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creativecommons.org/licenses/by-sa/4.0/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publicdomain/zero/1.0/deed.de" TargetMode="External"/><Relationship Id="rId7" Type="http://schemas.openxmlformats.org/officeDocument/2006/relationships/image" Target="../media/image2.png"/><Relationship Id="rId2" Type="http://schemas.openxmlformats.org/officeDocument/2006/relationships/hyperlink" Target="https://www.kisscc0.com/clipart/clapperboard-film-director-art-clapper-board-i4sjsx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image" Target="../media/image1.emf"/><Relationship Id="rId4" Type="http://schemas.openxmlformats.org/officeDocument/2006/relationships/hyperlink" Target="https://creativecommons.org/licenses/by-sa/4.0/deed.de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publicdomain/zero/1.0/deed.de" TargetMode="External"/><Relationship Id="rId7" Type="http://schemas.openxmlformats.org/officeDocument/2006/relationships/image" Target="../media/image2.png"/><Relationship Id="rId2" Type="http://schemas.openxmlformats.org/officeDocument/2006/relationships/hyperlink" Target="https://www.kisscc0.com/clipart/text-file-computer-icons-plain-text-download-infor-n4fcst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image" Target="../media/image1.emf"/><Relationship Id="rId4" Type="http://schemas.openxmlformats.org/officeDocument/2006/relationships/hyperlink" Target="https://creativecommons.org/licenses/by-sa/4.0/deed.d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hyperlink" Target="https://creativecommons.org/licenses/by-sa/4.0/deed.de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creativecommons.org/licenses/by-sa/4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image" Target="../media/image9.tiff"/><Relationship Id="rId2" Type="http://schemas.openxmlformats.org/officeDocument/2006/relationships/hyperlink" Target="https://www.kisscc0.com/clipart/clapperboard-film-director-art-clapper-board-i4sjsx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8.tiff"/><Relationship Id="rId4" Type="http://schemas.openxmlformats.org/officeDocument/2006/relationships/hyperlink" Target="https://www.kisscc0.com/clipart/text-file-computer-icons-plain-text-download-infor-n4fcst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kisscc0.com/clipart/clapperboard-film-director-art-clapper-board-i4sjsx/" TargetMode="External"/><Relationship Id="rId3" Type="http://schemas.openxmlformats.org/officeDocument/2006/relationships/hyperlink" Target="https://creativecommons.org/licenses/by-sa/4.0/" TargetMode="External"/><Relationship Id="rId7" Type="http://schemas.openxmlformats.org/officeDocument/2006/relationships/hyperlink" Target="https://creativecommons.org/licenses/by-sa/4.0/deed.de" TargetMode="Externa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reativecommons.org/publicdomain/zero/1.0/deed.de" TargetMode="External"/><Relationship Id="rId5" Type="http://schemas.openxmlformats.org/officeDocument/2006/relationships/hyperlink" Target="https://www.kisscc0.com/clipart/download-web-browser-theme-computer-icons-tango-im-c171oj/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s://www.kisscc0.com/clipart/text-file-computer-icons-plain-text-download-infor-n4fcst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hyperlink" Target="https://creativecommons.org/licenses/by-sa/4.0/deed.de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creativecommons.org/licenses/by-sa/4.0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OER Quizkarten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1488" y="2637014"/>
            <a:ext cx="5915025" cy="5777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Dieses Dokument enthält Druckvorlagen für OER-Kombinationskarten.</a:t>
            </a:r>
          </a:p>
          <a:p>
            <a:pPr marL="0" indent="0">
              <a:buNone/>
            </a:pPr>
            <a:r>
              <a:rPr lang="de-DE" dirty="0"/>
              <a:t>Zum Drucken unter folgenden Einstellungen:</a:t>
            </a:r>
          </a:p>
          <a:p>
            <a:pPr>
              <a:buFontTx/>
              <a:buChar char="-"/>
            </a:pPr>
            <a:r>
              <a:rPr lang="de-DE" dirty="0"/>
              <a:t>Doppelseitiger Druck A4</a:t>
            </a:r>
          </a:p>
          <a:p>
            <a:pPr>
              <a:buFontTx/>
              <a:buChar char="-"/>
            </a:pPr>
            <a:r>
              <a:rPr lang="de-DE" dirty="0"/>
              <a:t>Entlang der langen Seite drehen lassen</a:t>
            </a:r>
          </a:p>
          <a:p>
            <a:pPr>
              <a:buFontTx/>
              <a:buChar char="-"/>
            </a:pPr>
            <a:r>
              <a:rPr lang="de-DE" dirty="0"/>
              <a:t>In Farbe oder Graustufen</a:t>
            </a:r>
          </a:p>
          <a:p>
            <a:pPr marL="0" indent="0">
              <a:buNone/>
            </a:pPr>
            <a:r>
              <a:rPr lang="de-DE" dirty="0"/>
              <a:t>Seiten zum Drucken: 3-20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Seite 2 enthält eine mögliche Aufgabenstellung, die die Verwendung der Karten vorsieht.</a:t>
            </a:r>
          </a:p>
          <a:p>
            <a:pPr>
              <a:buFontTx/>
              <a:buChar char="-"/>
            </a:pPr>
            <a:endParaRPr lang="de-DE" dirty="0"/>
          </a:p>
          <a:p>
            <a:pPr marL="0" indent="0">
              <a:buNone/>
            </a:pPr>
            <a:r>
              <a:rPr lang="de-DE" sz="1400" dirty="0"/>
              <a:t>Alle verwendeten Grafiken wurden entweder von der Plattform </a:t>
            </a:r>
            <a:r>
              <a:rPr lang="de-DE" sz="1400" dirty="0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kisscc0.com</a:t>
            </a:r>
            <a:r>
              <a:rPr lang="de-DE" sz="1400" dirty="0"/>
              <a:t> oder dem Vorgängerprojekt MINT-L-OER-amt übernommen.</a:t>
            </a:r>
          </a:p>
          <a:p>
            <a:pPr>
              <a:buFontTx/>
              <a:buChar char="-"/>
            </a:pP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206550" y="8922982"/>
            <a:ext cx="33099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Dieses Werk, ausgenommen das Logo der RWTH Aachen</a:t>
            </a:r>
            <a:r>
              <a:rPr lang="de-DE" sz="1000" dirty="0">
                <a:solidFill>
                  <a:prstClr val="black"/>
                </a:solidFill>
              </a:rPr>
              <a:t> University</a:t>
            </a:r>
            <a:r>
              <a:rPr lang="de-DE" sz="1000" dirty="0"/>
              <a:t> sowie das </a:t>
            </a:r>
            <a:r>
              <a:rPr lang="de-DE" sz="1000" dirty="0" err="1"/>
              <a:t>LeBiAC</a:t>
            </a:r>
            <a:r>
              <a:rPr lang="de-DE" sz="1000" dirty="0"/>
              <a:t> Logo, ist lizenziert unter einer </a:t>
            </a:r>
            <a:r>
              <a:rPr lang="de-DE" sz="1000" u="sng" dirty="0">
                <a:hlinkClick r:id="rId3"/>
              </a:rPr>
              <a:t>Creative Commons Namensnennung –</a:t>
            </a:r>
            <a:endParaRPr lang="en-GB" sz="1000" dirty="0"/>
          </a:p>
          <a:p>
            <a:r>
              <a:rPr lang="de-DE" sz="1000" u="sng" dirty="0">
                <a:hlinkClick r:id="rId3"/>
              </a:rPr>
              <a:t>Weitergabe unter gleichen Bedingungen 4.0 International Lizenz</a:t>
            </a:r>
            <a:r>
              <a:rPr lang="de-DE" sz="1000" dirty="0"/>
              <a:t> (https://creativecommons.org/licenses/by-sa/4.0/).</a:t>
            </a:r>
            <a:endParaRPr lang="en-GB" sz="1000" dirty="0"/>
          </a:p>
          <a:p>
            <a:endParaRPr lang="de-DE" sz="10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414" y="9150681"/>
            <a:ext cx="2870024" cy="406375"/>
          </a:xfrm>
          <a:prstGeom prst="rect">
            <a:avLst/>
          </a:prstGeom>
        </p:spPr>
      </p:pic>
      <p:pic>
        <p:nvPicPr>
          <p:cNvPr id="6" name="Picture 4" descr="https://upload.wikimedia.org/wikipedia/commons/thumb/d/d0/CC-BY-SA_icon.svg/1280px-CC-BY-SA_icon.svg.png">
            <a:hlinkClick r:id="rId3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61" y="8586864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969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/>
          <p:cNvSpPr txBox="1"/>
          <p:nvPr/>
        </p:nvSpPr>
        <p:spPr>
          <a:xfrm>
            <a:off x="457200" y="201165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2736424"/>
            <a:ext cx="2870024" cy="406375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3697198" y="201165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2736424"/>
            <a:ext cx="2870024" cy="406375"/>
          </a:xfrm>
          <a:prstGeom prst="rect">
            <a:avLst/>
          </a:prstGeom>
        </p:spPr>
      </p:pic>
      <p:sp>
        <p:nvSpPr>
          <p:cNvPr id="41" name="Textfeld 40"/>
          <p:cNvSpPr txBox="1"/>
          <p:nvPr/>
        </p:nvSpPr>
        <p:spPr>
          <a:xfrm>
            <a:off x="457200" y="525819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2" name="Grafik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5982963"/>
            <a:ext cx="2870024" cy="406375"/>
          </a:xfrm>
          <a:prstGeom prst="rect">
            <a:avLst/>
          </a:prstGeom>
        </p:spPr>
      </p:pic>
      <p:sp>
        <p:nvSpPr>
          <p:cNvPr id="43" name="Textfeld 42"/>
          <p:cNvSpPr txBox="1"/>
          <p:nvPr/>
        </p:nvSpPr>
        <p:spPr>
          <a:xfrm>
            <a:off x="3697198" y="525819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4" name="Grafik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5982963"/>
            <a:ext cx="2870024" cy="406375"/>
          </a:xfrm>
          <a:prstGeom prst="rect">
            <a:avLst/>
          </a:prstGeom>
        </p:spPr>
      </p:pic>
      <p:sp>
        <p:nvSpPr>
          <p:cNvPr id="47" name="Textfeld 46"/>
          <p:cNvSpPr txBox="1"/>
          <p:nvPr/>
        </p:nvSpPr>
        <p:spPr>
          <a:xfrm>
            <a:off x="457203" y="849488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8" name="Grafik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92" y="9219654"/>
            <a:ext cx="2870024" cy="406375"/>
          </a:xfrm>
          <a:prstGeom prst="rect">
            <a:avLst/>
          </a:prstGeom>
        </p:spPr>
      </p:pic>
      <p:sp>
        <p:nvSpPr>
          <p:cNvPr id="49" name="Textfeld 48"/>
          <p:cNvSpPr txBox="1"/>
          <p:nvPr/>
        </p:nvSpPr>
        <p:spPr>
          <a:xfrm>
            <a:off x="3697201" y="849488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50" name="Grafik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90" y="9219654"/>
            <a:ext cx="2870024" cy="406375"/>
          </a:xfrm>
          <a:prstGeom prst="rect">
            <a:avLst/>
          </a:prstGeom>
        </p:spPr>
      </p:pic>
      <p:pic>
        <p:nvPicPr>
          <p:cNvPr id="32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1717189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1717189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4963728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4963728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820262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820262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992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eck 25"/>
          <p:cNvSpPr/>
          <p:nvPr/>
        </p:nvSpPr>
        <p:spPr>
          <a:xfrm>
            <a:off x="0" y="1103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3239999" y="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39999" y="3238897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0" y="324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0" y="648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3239999" y="6477794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14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36" y="348171"/>
            <a:ext cx="1736527" cy="165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736" y="348171"/>
            <a:ext cx="1736527" cy="165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36" y="3585964"/>
            <a:ext cx="1736527" cy="165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736" y="3585964"/>
            <a:ext cx="1736527" cy="165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36" y="6823758"/>
            <a:ext cx="1736527" cy="165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736" y="6823758"/>
            <a:ext cx="1736527" cy="165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upload.wikimedia.org/wikipedia/commons/thumb/d/d0/CC-BY-SA_icon.svg/1280px-CC-BY-SA_ico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2251384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upload.wikimedia.org/wikipedia/commons/thumb/1/16/CC-BY_icon.svg/1280px-CC-BY_ico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4" y="5542013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upload.wikimedia.org/wikipedia/commons/thumb/9/99/Cc-by-nc_icon.svg/1280px-Cc-by-nc_ico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8728091"/>
            <a:ext cx="1344409" cy="47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upload.wikimedia.org/wikipedia/commons/thumb/1/16/Cc-by-nd_icon.svg/1280px-Cc-by-nd_icon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5537884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upload.wikimedia.org/wikipedia/commons/thumb/1/12/Cc-by-nc-sa_icon.svg/1280px-Cc-by-nc-sa_icon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889" y="2246720"/>
            <a:ext cx="1366737" cy="47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s://upload.wikimedia.org/wikipedia/commons/thumb/4/4f/Cc_by-nc-nd_euro_icon.svg/1280px-Cc_by-nc-nd_euro_icon.sv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8724940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601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/>
          <p:cNvSpPr txBox="1"/>
          <p:nvPr/>
        </p:nvSpPr>
        <p:spPr>
          <a:xfrm>
            <a:off x="457200" y="1980482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2736424"/>
            <a:ext cx="2870024" cy="406375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3697198" y="1980482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2736424"/>
            <a:ext cx="2870024" cy="406375"/>
          </a:xfrm>
          <a:prstGeom prst="rect">
            <a:avLst/>
          </a:prstGeom>
        </p:spPr>
      </p:pic>
      <p:sp>
        <p:nvSpPr>
          <p:cNvPr id="41" name="Textfeld 40"/>
          <p:cNvSpPr txBox="1"/>
          <p:nvPr/>
        </p:nvSpPr>
        <p:spPr>
          <a:xfrm>
            <a:off x="457200" y="5227021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2" name="Grafik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5982963"/>
            <a:ext cx="2870024" cy="406375"/>
          </a:xfrm>
          <a:prstGeom prst="rect">
            <a:avLst/>
          </a:prstGeom>
        </p:spPr>
      </p:pic>
      <p:sp>
        <p:nvSpPr>
          <p:cNvPr id="43" name="Textfeld 42"/>
          <p:cNvSpPr txBox="1"/>
          <p:nvPr/>
        </p:nvSpPr>
        <p:spPr>
          <a:xfrm>
            <a:off x="3697198" y="5227021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4" name="Grafik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5982963"/>
            <a:ext cx="2870024" cy="406375"/>
          </a:xfrm>
          <a:prstGeom prst="rect">
            <a:avLst/>
          </a:prstGeom>
        </p:spPr>
      </p:pic>
      <p:sp>
        <p:nvSpPr>
          <p:cNvPr id="47" name="Textfeld 46"/>
          <p:cNvSpPr txBox="1"/>
          <p:nvPr/>
        </p:nvSpPr>
        <p:spPr>
          <a:xfrm>
            <a:off x="457203" y="8463712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8" name="Grafik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92" y="9219654"/>
            <a:ext cx="2870024" cy="406375"/>
          </a:xfrm>
          <a:prstGeom prst="rect">
            <a:avLst/>
          </a:prstGeom>
        </p:spPr>
      </p:pic>
      <p:sp>
        <p:nvSpPr>
          <p:cNvPr id="49" name="Textfeld 48"/>
          <p:cNvSpPr txBox="1"/>
          <p:nvPr/>
        </p:nvSpPr>
        <p:spPr>
          <a:xfrm>
            <a:off x="3697201" y="8463712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50" name="Grafik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90" y="9219654"/>
            <a:ext cx="2870024" cy="406375"/>
          </a:xfrm>
          <a:prstGeom prst="rect">
            <a:avLst/>
          </a:prstGeom>
        </p:spPr>
      </p:pic>
      <p:pic>
        <p:nvPicPr>
          <p:cNvPr id="26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1686016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1686016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493255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493255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8171452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8171452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169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eck 25"/>
          <p:cNvSpPr/>
          <p:nvPr/>
        </p:nvSpPr>
        <p:spPr>
          <a:xfrm>
            <a:off x="0" y="1103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3239999" y="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39999" y="3238897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0" y="324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0" y="648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3239999" y="6477794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024" y="336458"/>
            <a:ext cx="2303953" cy="1761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24" y="336458"/>
            <a:ext cx="2303953" cy="1761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024" y="3574292"/>
            <a:ext cx="2303953" cy="1761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24" y="3574292"/>
            <a:ext cx="2303953" cy="1761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024" y="6810983"/>
            <a:ext cx="2303953" cy="1761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Grafik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24" y="6810983"/>
            <a:ext cx="2303953" cy="1761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https://upload.wikimedia.org/wikipedia/commons/thumb/d/d0/CC-BY-SA_icon.svg/1280px-CC-BY-SA_ico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2251384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upload.wikimedia.org/wikipedia/commons/thumb/1/16/CC-BY_icon.svg/1280px-CC-BY_ico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4" y="5542013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upload.wikimedia.org/wikipedia/commons/thumb/9/99/Cc-by-nc_icon.svg/1280px-Cc-by-nc_ico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8728091"/>
            <a:ext cx="1344409" cy="47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upload.wikimedia.org/wikipedia/commons/thumb/1/16/Cc-by-nd_icon.svg/1280px-Cc-by-nd_ico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5537884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upload.wikimedia.org/wikipedia/commons/thumb/1/12/Cc-by-nc-sa_icon.svg/1280px-Cc-by-nc-sa_icon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889" y="2246720"/>
            <a:ext cx="1366737" cy="47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upload.wikimedia.org/wikipedia/commons/thumb/4/4f/Cc_by-nc-nd_euro_icon.svg/1280px-Cc_by-nc-nd_euro_icon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8724940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3160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/>
          <p:cNvSpPr txBox="1"/>
          <p:nvPr/>
        </p:nvSpPr>
        <p:spPr>
          <a:xfrm>
            <a:off x="457200" y="200126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2736424"/>
            <a:ext cx="2870024" cy="406375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3697198" y="200126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2736424"/>
            <a:ext cx="2870024" cy="406375"/>
          </a:xfrm>
          <a:prstGeom prst="rect">
            <a:avLst/>
          </a:prstGeom>
        </p:spPr>
      </p:pic>
      <p:sp>
        <p:nvSpPr>
          <p:cNvPr id="41" name="Textfeld 40"/>
          <p:cNvSpPr txBox="1"/>
          <p:nvPr/>
        </p:nvSpPr>
        <p:spPr>
          <a:xfrm>
            <a:off x="457200" y="5247803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2" name="Grafik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5982963"/>
            <a:ext cx="2870024" cy="406375"/>
          </a:xfrm>
          <a:prstGeom prst="rect">
            <a:avLst/>
          </a:prstGeom>
        </p:spPr>
      </p:pic>
      <p:sp>
        <p:nvSpPr>
          <p:cNvPr id="43" name="Textfeld 42"/>
          <p:cNvSpPr txBox="1"/>
          <p:nvPr/>
        </p:nvSpPr>
        <p:spPr>
          <a:xfrm>
            <a:off x="3697197" y="5257278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4" name="Grafik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5982963"/>
            <a:ext cx="2870024" cy="406375"/>
          </a:xfrm>
          <a:prstGeom prst="rect">
            <a:avLst/>
          </a:prstGeom>
        </p:spPr>
      </p:pic>
      <p:sp>
        <p:nvSpPr>
          <p:cNvPr id="47" name="Textfeld 46"/>
          <p:cNvSpPr txBox="1"/>
          <p:nvPr/>
        </p:nvSpPr>
        <p:spPr>
          <a:xfrm>
            <a:off x="457203" y="848449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8" name="Grafik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92" y="9219654"/>
            <a:ext cx="2870024" cy="406375"/>
          </a:xfrm>
          <a:prstGeom prst="rect">
            <a:avLst/>
          </a:prstGeom>
        </p:spPr>
      </p:pic>
      <p:sp>
        <p:nvSpPr>
          <p:cNvPr id="49" name="Textfeld 48"/>
          <p:cNvSpPr txBox="1"/>
          <p:nvPr/>
        </p:nvSpPr>
        <p:spPr>
          <a:xfrm>
            <a:off x="3697201" y="848449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50" name="Grafik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90" y="9219654"/>
            <a:ext cx="2870024" cy="406375"/>
          </a:xfrm>
          <a:prstGeom prst="rect">
            <a:avLst/>
          </a:prstGeom>
        </p:spPr>
      </p:pic>
      <p:pic>
        <p:nvPicPr>
          <p:cNvPr id="20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1706798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1706798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4953337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4953337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8192234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8192234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0643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eck 25"/>
          <p:cNvSpPr/>
          <p:nvPr/>
        </p:nvSpPr>
        <p:spPr>
          <a:xfrm>
            <a:off x="0" y="1103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3239999" y="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39999" y="3238897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0" y="324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0" y="648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3239999" y="6477794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41" y="3593514"/>
            <a:ext cx="2514650" cy="1735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41" y="353514"/>
            <a:ext cx="2514650" cy="1735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9040" y="353514"/>
            <a:ext cx="2514650" cy="1735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9040" y="3593513"/>
            <a:ext cx="2514650" cy="1735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225" y="6832411"/>
            <a:ext cx="2514650" cy="1735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311" y="6830204"/>
            <a:ext cx="2514650" cy="1735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2" descr="https://upload.wikimedia.org/wikipedia/commons/thumb/d/d0/CC-BY-SA_icon.svg/1280px-CC-BY-SA_ico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2251384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upload.wikimedia.org/wikipedia/commons/thumb/1/16/CC-BY_icon.svg/1280px-CC-BY_ico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4" y="5542013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upload.wikimedia.org/wikipedia/commons/thumb/9/99/Cc-by-nc_icon.svg/1280px-Cc-by-nc_ico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8728091"/>
            <a:ext cx="1344409" cy="47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s://upload.wikimedia.org/wikipedia/commons/thumb/1/16/Cc-by-nd_icon.svg/1280px-Cc-by-nd_ico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5537884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upload.wikimedia.org/wikipedia/commons/thumb/1/12/Cc-by-nc-sa_icon.svg/1280px-Cc-by-nc-sa_icon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889" y="2246720"/>
            <a:ext cx="1366737" cy="47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s://upload.wikimedia.org/wikipedia/commons/thumb/4/4f/Cc_by-nc-nd_euro_icon.svg/1280px-Cc_by-nc-nd_euro_icon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8724940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644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/>
          <p:cNvSpPr txBox="1"/>
          <p:nvPr/>
        </p:nvSpPr>
        <p:spPr>
          <a:xfrm>
            <a:off x="457200" y="200126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2736424"/>
            <a:ext cx="2870024" cy="406375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3697198" y="200126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2736424"/>
            <a:ext cx="2870024" cy="406375"/>
          </a:xfrm>
          <a:prstGeom prst="rect">
            <a:avLst/>
          </a:prstGeom>
        </p:spPr>
      </p:pic>
      <p:sp>
        <p:nvSpPr>
          <p:cNvPr id="41" name="Textfeld 40"/>
          <p:cNvSpPr txBox="1"/>
          <p:nvPr/>
        </p:nvSpPr>
        <p:spPr>
          <a:xfrm>
            <a:off x="457200" y="5247803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2" name="Grafik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5982963"/>
            <a:ext cx="2870024" cy="406375"/>
          </a:xfrm>
          <a:prstGeom prst="rect">
            <a:avLst/>
          </a:prstGeom>
        </p:spPr>
      </p:pic>
      <p:sp>
        <p:nvSpPr>
          <p:cNvPr id="43" name="Textfeld 42"/>
          <p:cNvSpPr txBox="1"/>
          <p:nvPr/>
        </p:nvSpPr>
        <p:spPr>
          <a:xfrm>
            <a:off x="3697198" y="5247803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4" name="Grafik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5982963"/>
            <a:ext cx="2870024" cy="406375"/>
          </a:xfrm>
          <a:prstGeom prst="rect">
            <a:avLst/>
          </a:prstGeom>
        </p:spPr>
      </p:pic>
      <p:sp>
        <p:nvSpPr>
          <p:cNvPr id="47" name="Textfeld 46"/>
          <p:cNvSpPr txBox="1"/>
          <p:nvPr/>
        </p:nvSpPr>
        <p:spPr>
          <a:xfrm>
            <a:off x="457203" y="848449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8" name="Grafik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92" y="9219654"/>
            <a:ext cx="2870024" cy="406375"/>
          </a:xfrm>
          <a:prstGeom prst="rect">
            <a:avLst/>
          </a:prstGeom>
        </p:spPr>
      </p:pic>
      <p:sp>
        <p:nvSpPr>
          <p:cNvPr id="49" name="Textfeld 48"/>
          <p:cNvSpPr txBox="1"/>
          <p:nvPr/>
        </p:nvSpPr>
        <p:spPr>
          <a:xfrm>
            <a:off x="3697201" y="848449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50" name="Grafik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90" y="9219654"/>
            <a:ext cx="2870024" cy="406375"/>
          </a:xfrm>
          <a:prstGeom prst="rect">
            <a:avLst/>
          </a:prstGeom>
        </p:spPr>
      </p:pic>
      <p:pic>
        <p:nvPicPr>
          <p:cNvPr id="20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1706798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1706798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4953337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4953337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8192234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8192234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924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eck 25"/>
          <p:cNvSpPr/>
          <p:nvPr/>
        </p:nvSpPr>
        <p:spPr>
          <a:xfrm>
            <a:off x="0" y="1103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3239999" y="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39999" y="3238897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0" y="324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0" y="648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3239999" y="6477794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11" y="287423"/>
            <a:ext cx="1751581" cy="175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210" y="299556"/>
            <a:ext cx="1751581" cy="175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11" y="3530732"/>
            <a:ext cx="1751581" cy="175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210" y="3526320"/>
            <a:ext cx="1751581" cy="175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11" y="6762385"/>
            <a:ext cx="1751581" cy="175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210" y="6762384"/>
            <a:ext cx="1751581" cy="175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upload.wikimedia.org/wikipedia/commons/thumb/d/d0/CC-BY-SA_icon.svg/1280px-CC-BY-SA_ico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2251384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upload.wikimedia.org/wikipedia/commons/thumb/1/16/CC-BY_icon.svg/1280px-CC-BY_ico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4" y="5542013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upload.wikimedia.org/wikipedia/commons/thumb/9/99/Cc-by-nc_icon.svg/1280px-Cc-by-nc_ico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8728091"/>
            <a:ext cx="1344409" cy="47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s://upload.wikimedia.org/wikipedia/commons/thumb/1/16/Cc-by-nd_icon.svg/1280px-Cc-by-nd_ico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5537884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upload.wikimedia.org/wikipedia/commons/thumb/1/12/Cc-by-nc-sa_icon.svg/1280px-Cc-by-nc-sa_icon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889" y="2246720"/>
            <a:ext cx="1366737" cy="47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s://upload.wikimedia.org/wikipedia/commons/thumb/4/4f/Cc_by-nc-nd_euro_icon.svg/1280px-Cc_by-nc-nd_euro_icon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8724940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618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/>
          <p:cNvSpPr txBox="1"/>
          <p:nvPr/>
        </p:nvSpPr>
        <p:spPr>
          <a:xfrm>
            <a:off x="457200" y="2032437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2736424"/>
            <a:ext cx="2870024" cy="406375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3697198" y="2032437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2736424"/>
            <a:ext cx="2870024" cy="406375"/>
          </a:xfrm>
          <a:prstGeom prst="rect">
            <a:avLst/>
          </a:prstGeom>
        </p:spPr>
      </p:pic>
      <p:sp>
        <p:nvSpPr>
          <p:cNvPr id="41" name="Textfeld 40"/>
          <p:cNvSpPr txBox="1"/>
          <p:nvPr/>
        </p:nvSpPr>
        <p:spPr>
          <a:xfrm>
            <a:off x="457200" y="5278976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2" name="Grafik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5982963"/>
            <a:ext cx="2870024" cy="406375"/>
          </a:xfrm>
          <a:prstGeom prst="rect">
            <a:avLst/>
          </a:prstGeom>
        </p:spPr>
      </p:pic>
      <p:sp>
        <p:nvSpPr>
          <p:cNvPr id="43" name="Textfeld 42"/>
          <p:cNvSpPr txBox="1"/>
          <p:nvPr/>
        </p:nvSpPr>
        <p:spPr>
          <a:xfrm>
            <a:off x="3697198" y="5278976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4" name="Grafik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5982963"/>
            <a:ext cx="2870024" cy="406375"/>
          </a:xfrm>
          <a:prstGeom prst="rect">
            <a:avLst/>
          </a:prstGeom>
        </p:spPr>
      </p:pic>
      <p:sp>
        <p:nvSpPr>
          <p:cNvPr id="47" name="Textfeld 46"/>
          <p:cNvSpPr txBox="1"/>
          <p:nvPr/>
        </p:nvSpPr>
        <p:spPr>
          <a:xfrm>
            <a:off x="457203" y="8515667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8" name="Grafik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92" y="9219654"/>
            <a:ext cx="2870024" cy="406375"/>
          </a:xfrm>
          <a:prstGeom prst="rect">
            <a:avLst/>
          </a:prstGeom>
        </p:spPr>
      </p:pic>
      <p:sp>
        <p:nvSpPr>
          <p:cNvPr id="49" name="Textfeld 48"/>
          <p:cNvSpPr txBox="1"/>
          <p:nvPr/>
        </p:nvSpPr>
        <p:spPr>
          <a:xfrm>
            <a:off x="3697201" y="8515667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50" name="Grafik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90" y="9219654"/>
            <a:ext cx="2870024" cy="406375"/>
          </a:xfrm>
          <a:prstGeom prst="rect">
            <a:avLst/>
          </a:prstGeom>
        </p:spPr>
      </p:pic>
      <p:pic>
        <p:nvPicPr>
          <p:cNvPr id="20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1737971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1737971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4984510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4984510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8223407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8223407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5615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eck 25"/>
          <p:cNvSpPr/>
          <p:nvPr/>
        </p:nvSpPr>
        <p:spPr>
          <a:xfrm>
            <a:off x="0" y="1103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3239999" y="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39999" y="3238897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0" y="324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0" y="648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3239999" y="6477794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00" y="298405"/>
            <a:ext cx="1927201" cy="192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400" y="298405"/>
            <a:ext cx="1927201" cy="192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00" y="3536750"/>
            <a:ext cx="1927201" cy="192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400" y="3536750"/>
            <a:ext cx="1927201" cy="192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00" y="6774544"/>
            <a:ext cx="1927201" cy="192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400" y="6774544"/>
            <a:ext cx="1927201" cy="192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upload.wikimedia.org/wikipedia/commons/thumb/d/d0/CC-BY-SA_icon.svg/1280px-CC-BY-SA_ico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2251384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s://upload.wikimedia.org/wikipedia/commons/thumb/1/16/CC-BY_icon.svg/1280px-CC-BY_ico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4" y="5542013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upload.wikimedia.org/wikipedia/commons/thumb/9/99/Cc-by-nc_icon.svg/1280px-Cc-by-nc_ico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8728091"/>
            <a:ext cx="1344409" cy="47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https://upload.wikimedia.org/wikipedia/commons/thumb/1/16/Cc-by-nd_icon.svg/1280px-Cc-by-nd_ico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5537884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s://upload.wikimedia.org/wikipedia/commons/thumb/1/12/Cc-by-nc-sa_icon.svg/1280px-Cc-by-nc-sa_icon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889" y="2246720"/>
            <a:ext cx="1366737" cy="47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s://upload.wikimedia.org/wikipedia/commons/thumb/4/4f/Cc_by-nc-nd_euro_icon.svg/1280px-Cc_by-nc-nd_euro_icon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8724940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248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2"/>
          <p:cNvSpPr txBox="1">
            <a:spLocks/>
          </p:cNvSpPr>
          <p:nvPr/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Verwenden sie mind. 2 Kombinationskarten und kombinieren sie diese um neue OER zu erstellen.</a:t>
            </a:r>
          </a:p>
          <a:p>
            <a:pPr marL="342900" lvl="1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1100" dirty="0">
                <a:solidFill>
                  <a:prstClr val="black"/>
                </a:solidFill>
              </a:rPr>
              <a:t>(Dazu Verwendung der OER Kombinationskarten)</a:t>
            </a:r>
            <a:endParaRPr lang="de-DE" dirty="0"/>
          </a:p>
          <a:p>
            <a:pPr>
              <a:buFontTx/>
              <a:buChar char="-"/>
            </a:pPr>
            <a:r>
              <a:rPr lang="de-DE" dirty="0"/>
              <a:t>Welche Lizenz muss die neu erstellte OER haben?</a:t>
            </a:r>
          </a:p>
          <a:p>
            <a:pPr marL="342900" lvl="1" indent="0">
              <a:buNone/>
            </a:pPr>
            <a:r>
              <a:rPr lang="de-DE" sz="1100" dirty="0"/>
              <a:t>(Dazu Verwendung der CC-Lizenz-Karten)</a:t>
            </a:r>
          </a:p>
          <a:p>
            <a:pPr>
              <a:buFontTx/>
              <a:buChar char="-"/>
            </a:pPr>
            <a:r>
              <a:rPr lang="de-DE" dirty="0"/>
              <a:t>Was passiert, wenn ich die OER bearbeite und eine neue OER daraus erstelle?</a:t>
            </a:r>
          </a:p>
          <a:p>
            <a:pPr>
              <a:buFontTx/>
              <a:buChar char="-"/>
            </a:pPr>
            <a:r>
              <a:rPr lang="de-DE" dirty="0"/>
              <a:t>Was passiert, wenn ich die OER </a:t>
            </a:r>
            <a:r>
              <a:rPr lang="de-DE" u="sng" dirty="0"/>
              <a:t>nicht</a:t>
            </a:r>
            <a:r>
              <a:rPr lang="de-DE" dirty="0"/>
              <a:t> bearbeite und eine neue OER daraus erstelle?</a:t>
            </a:r>
          </a:p>
          <a:p>
            <a:pPr>
              <a:buFontTx/>
              <a:buChar char="-"/>
            </a:pPr>
            <a:endParaRPr lang="de-DE" sz="1100" dirty="0"/>
          </a:p>
        </p:txBody>
      </p:sp>
      <p:sp>
        <p:nvSpPr>
          <p:cNvPr id="3" name="Titel 1"/>
          <p:cNvSpPr txBox="1">
            <a:spLocks/>
          </p:cNvSpPr>
          <p:nvPr/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Mögliche Aufgabenstellung</a:t>
            </a:r>
          </a:p>
        </p:txBody>
      </p:sp>
    </p:spTree>
    <p:extLst>
      <p:ext uri="{BB962C8B-B14F-4D97-AF65-F5344CB8AC3E}">
        <p14:creationId xmlns:p14="http://schemas.microsoft.com/office/powerpoint/2010/main" val="5238613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/>
          <p:cNvSpPr txBox="1"/>
          <p:nvPr/>
        </p:nvSpPr>
        <p:spPr>
          <a:xfrm>
            <a:off x="457200" y="201165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2736424"/>
            <a:ext cx="2870024" cy="406375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3697198" y="201165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2736424"/>
            <a:ext cx="2870024" cy="406375"/>
          </a:xfrm>
          <a:prstGeom prst="rect">
            <a:avLst/>
          </a:prstGeom>
        </p:spPr>
      </p:pic>
      <p:sp>
        <p:nvSpPr>
          <p:cNvPr id="41" name="Textfeld 40"/>
          <p:cNvSpPr txBox="1"/>
          <p:nvPr/>
        </p:nvSpPr>
        <p:spPr>
          <a:xfrm>
            <a:off x="457200" y="525819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2" name="Grafik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5982963"/>
            <a:ext cx="2870024" cy="406375"/>
          </a:xfrm>
          <a:prstGeom prst="rect">
            <a:avLst/>
          </a:prstGeom>
        </p:spPr>
      </p:pic>
      <p:sp>
        <p:nvSpPr>
          <p:cNvPr id="43" name="Textfeld 42"/>
          <p:cNvSpPr txBox="1"/>
          <p:nvPr/>
        </p:nvSpPr>
        <p:spPr>
          <a:xfrm>
            <a:off x="3697198" y="5258194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4" name="Grafik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5982963"/>
            <a:ext cx="2870024" cy="406375"/>
          </a:xfrm>
          <a:prstGeom prst="rect">
            <a:avLst/>
          </a:prstGeom>
        </p:spPr>
      </p:pic>
      <p:sp>
        <p:nvSpPr>
          <p:cNvPr id="47" name="Textfeld 46"/>
          <p:cNvSpPr txBox="1"/>
          <p:nvPr/>
        </p:nvSpPr>
        <p:spPr>
          <a:xfrm>
            <a:off x="457203" y="849488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8" name="Grafik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92" y="9219654"/>
            <a:ext cx="2870024" cy="406375"/>
          </a:xfrm>
          <a:prstGeom prst="rect">
            <a:avLst/>
          </a:prstGeom>
        </p:spPr>
      </p:pic>
      <p:sp>
        <p:nvSpPr>
          <p:cNvPr id="49" name="Textfeld 48"/>
          <p:cNvSpPr txBox="1"/>
          <p:nvPr/>
        </p:nvSpPr>
        <p:spPr>
          <a:xfrm>
            <a:off x="3697201" y="849488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2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3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4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50" name="Grafik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90" y="9219654"/>
            <a:ext cx="2870024" cy="406375"/>
          </a:xfrm>
          <a:prstGeom prst="rect">
            <a:avLst/>
          </a:prstGeom>
        </p:spPr>
      </p:pic>
      <p:pic>
        <p:nvPicPr>
          <p:cNvPr id="20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1717189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1717189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4963728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4963728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820262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s://upload.wikimedia.org/wikipedia/commons/thumb/d/d0/CC-BY-SA_icon.svg/1280px-CC-BY-SA_icon.svg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820262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17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55" y="8720999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954" y="8715658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55" y="5543583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954" y="5538242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773" y="404620"/>
            <a:ext cx="2240451" cy="1331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Rechteck 25"/>
          <p:cNvSpPr/>
          <p:nvPr/>
        </p:nvSpPr>
        <p:spPr>
          <a:xfrm>
            <a:off x="0" y="1103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3239999" y="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39999" y="3238897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0" y="324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0" y="648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3239999" y="6477794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5" name="Grafik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24" y="6810983"/>
            <a:ext cx="2303953" cy="1761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9040" y="3593513"/>
            <a:ext cx="2514650" cy="1735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2" name="Grafik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024" y="6810983"/>
            <a:ext cx="2303953" cy="1761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" name="Grafik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041" y="3593514"/>
            <a:ext cx="2514650" cy="1735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" name="Grafik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9773" y="404620"/>
            <a:ext cx="2240451" cy="1331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8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991" y="2249855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90" y="2244514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624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/>
          <p:cNvSpPr txBox="1"/>
          <p:nvPr/>
        </p:nvSpPr>
        <p:spPr>
          <a:xfrm>
            <a:off x="457200" y="1970091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</a:t>
            </a:r>
            <a:r>
              <a:rPr lang="de-DE" sz="1050" dirty="0">
                <a:solidFill>
                  <a:prstClr val="black"/>
                </a:solidFill>
              </a:rPr>
              <a:t> University</a:t>
            </a:r>
            <a:r>
              <a:rPr lang="de-DE" sz="1050" dirty="0"/>
              <a:t>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2736424"/>
            <a:ext cx="2870024" cy="406375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3697198" y="1970091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2736424"/>
            <a:ext cx="2870024" cy="406375"/>
          </a:xfrm>
          <a:prstGeom prst="rect">
            <a:avLst/>
          </a:prstGeom>
        </p:spPr>
      </p:pic>
      <p:pic>
        <p:nvPicPr>
          <p:cNvPr id="2052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167562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feld 40"/>
          <p:cNvSpPr txBox="1"/>
          <p:nvPr/>
        </p:nvSpPr>
        <p:spPr>
          <a:xfrm>
            <a:off x="457200" y="5216630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2" name="Grafik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5982963"/>
            <a:ext cx="2870024" cy="406375"/>
          </a:xfrm>
          <a:prstGeom prst="rect">
            <a:avLst/>
          </a:prstGeom>
        </p:spPr>
      </p:pic>
      <p:sp>
        <p:nvSpPr>
          <p:cNvPr id="43" name="Textfeld 42"/>
          <p:cNvSpPr txBox="1"/>
          <p:nvPr/>
        </p:nvSpPr>
        <p:spPr>
          <a:xfrm>
            <a:off x="3697198" y="5216630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4" name="Grafik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5982963"/>
            <a:ext cx="2870024" cy="406375"/>
          </a:xfrm>
          <a:prstGeom prst="rect">
            <a:avLst/>
          </a:prstGeom>
        </p:spPr>
      </p:pic>
      <p:sp>
        <p:nvSpPr>
          <p:cNvPr id="47" name="Textfeld 46"/>
          <p:cNvSpPr txBox="1"/>
          <p:nvPr/>
        </p:nvSpPr>
        <p:spPr>
          <a:xfrm>
            <a:off x="457203" y="8453321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8" name="Grafik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92" y="9219654"/>
            <a:ext cx="2870024" cy="406375"/>
          </a:xfrm>
          <a:prstGeom prst="rect">
            <a:avLst/>
          </a:prstGeom>
        </p:spPr>
      </p:pic>
      <p:sp>
        <p:nvSpPr>
          <p:cNvPr id="49" name="Textfeld 48"/>
          <p:cNvSpPr txBox="1"/>
          <p:nvPr/>
        </p:nvSpPr>
        <p:spPr>
          <a:xfrm>
            <a:off x="3697201" y="8453321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50" name="Grafik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90" y="9219654"/>
            <a:ext cx="2870024" cy="406375"/>
          </a:xfrm>
          <a:prstGeom prst="rect">
            <a:avLst/>
          </a:prstGeom>
        </p:spPr>
      </p:pic>
      <p:pic>
        <p:nvPicPr>
          <p:cNvPr id="53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167562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4922164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4922164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8161061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8161061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689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eck 25"/>
          <p:cNvSpPr/>
          <p:nvPr/>
        </p:nvSpPr>
        <p:spPr>
          <a:xfrm>
            <a:off x="0" y="1103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3239999" y="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39999" y="3238897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0" y="324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0" y="648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3239999" y="6477794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210" y="3526320"/>
            <a:ext cx="1751581" cy="175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400" y="6774544"/>
            <a:ext cx="1927201" cy="192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00" y="6774544"/>
            <a:ext cx="1927201" cy="192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11" y="3530732"/>
            <a:ext cx="1751581" cy="175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55" y="8720999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954" y="8715658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55" y="5543583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954" y="5538242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991" y="2249855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4" descr="https://upload.wikimedia.org/wikipedia/commons/thumb/f/f9/CC-Zero-badge.svg/1280px-CC-Zero-badge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90" y="2244514"/>
            <a:ext cx="1348750" cy="4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70ED3C98-24B6-C748-A1FA-3BDBF3E199E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87" t="10471" r="5743" b="10506"/>
          <a:stretch/>
        </p:blipFill>
        <p:spPr>
          <a:xfrm>
            <a:off x="531000" y="393480"/>
            <a:ext cx="2178000" cy="1855272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AA00735B-B3E7-984E-ADFA-CEEDC506A34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87" t="10471" r="5743" b="10506"/>
          <a:stretch/>
        </p:blipFill>
        <p:spPr>
          <a:xfrm>
            <a:off x="3757365" y="393480"/>
            <a:ext cx="2178000" cy="185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186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2736424"/>
            <a:ext cx="2870024" cy="406375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2736424"/>
            <a:ext cx="2870024" cy="406375"/>
          </a:xfrm>
          <a:prstGeom prst="rect">
            <a:avLst/>
          </a:prstGeom>
        </p:spPr>
      </p:pic>
      <p:pic>
        <p:nvPicPr>
          <p:cNvPr id="2052" name="Picture 4" descr="https://upload.wikimedia.org/wikipedia/commons/thumb/d/d0/CC-BY-SA_icon.svg/1280px-CC-BY-SA_icon.svg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167562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Grafik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5982963"/>
            <a:ext cx="2870024" cy="406375"/>
          </a:xfrm>
          <a:prstGeom prst="rect">
            <a:avLst/>
          </a:prstGeom>
        </p:spPr>
      </p:pic>
      <p:pic>
        <p:nvPicPr>
          <p:cNvPr id="44" name="Grafik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5982963"/>
            <a:ext cx="2870024" cy="406375"/>
          </a:xfrm>
          <a:prstGeom prst="rect">
            <a:avLst/>
          </a:prstGeom>
        </p:spPr>
      </p:pic>
      <p:pic>
        <p:nvPicPr>
          <p:cNvPr id="48" name="Grafik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92" y="9219654"/>
            <a:ext cx="2870024" cy="406375"/>
          </a:xfrm>
          <a:prstGeom prst="rect">
            <a:avLst/>
          </a:prstGeom>
        </p:spPr>
      </p:pic>
      <p:pic>
        <p:nvPicPr>
          <p:cNvPr id="50" name="Grafik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90" y="9219654"/>
            <a:ext cx="2870024" cy="406375"/>
          </a:xfrm>
          <a:prstGeom prst="rect">
            <a:avLst/>
          </a:prstGeom>
        </p:spPr>
      </p:pic>
      <p:pic>
        <p:nvPicPr>
          <p:cNvPr id="53" name="Picture 4" descr="https://upload.wikimedia.org/wikipedia/commons/thumb/d/d0/CC-BY-SA_icon.svg/1280px-CC-BY-SA_icon.svg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167562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https://upload.wikimedia.org/wikipedia/commons/thumb/d/d0/CC-BY-SA_icon.svg/1280px-CC-BY-SA_icon.svg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4922164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https://upload.wikimedia.org/wikipedia/commons/thumb/d/d0/CC-BY-SA_icon.svg/1280px-CC-BY-SA_icon.svg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4922164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https://upload.wikimedia.org/wikipedia/commons/thumb/d/d0/CC-BY-SA_icon.svg/1280px-CC-BY-SA_icon.svg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8161061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https://upload.wikimedia.org/wikipedia/commons/thumb/d/d0/CC-BY-SA_icon.svg/1280px-CC-BY-SA_icon.svg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8161061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feld 19"/>
          <p:cNvSpPr txBox="1"/>
          <p:nvPr/>
        </p:nvSpPr>
        <p:spPr>
          <a:xfrm>
            <a:off x="457200" y="201165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5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6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7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697198" y="201165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5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6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7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457200" y="5278976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8"/>
              </a:rPr>
              <a:t>kisscc0.com</a:t>
            </a:r>
            <a:r>
              <a:rPr lang="de-DE" sz="1050" dirty="0"/>
              <a:t> </a:t>
            </a:r>
            <a:r>
              <a:rPr lang="de-DE" sz="1050" dirty="0">
                <a:hlinkClick r:id="rId6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7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3697198" y="5278976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8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6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7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457203" y="849488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9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6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7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3697201" y="8494885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 des Icons: </a:t>
            </a:r>
            <a:r>
              <a:rPr lang="de-DE" sz="1050" dirty="0">
                <a:hlinkClick r:id="rId9"/>
              </a:rPr>
              <a:t>kisscc0.com</a:t>
            </a:r>
            <a:r>
              <a:rPr lang="de-DE" sz="1050" dirty="0"/>
              <a:t> (</a:t>
            </a:r>
            <a:r>
              <a:rPr lang="de-DE" sz="1050" dirty="0">
                <a:hlinkClick r:id="rId6"/>
              </a:rPr>
              <a:t>CC0 1.0</a:t>
            </a:r>
            <a:r>
              <a:rPr lang="de-DE" sz="1050" dirty="0"/>
              <a:t>)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7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</p:spTree>
    <p:extLst>
      <p:ext uri="{BB962C8B-B14F-4D97-AF65-F5344CB8AC3E}">
        <p14:creationId xmlns:p14="http://schemas.microsoft.com/office/powerpoint/2010/main" val="1171213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773" y="404620"/>
            <a:ext cx="2240451" cy="1331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9773" y="404620"/>
            <a:ext cx="2240451" cy="1331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9773" y="3739825"/>
            <a:ext cx="2240451" cy="1331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775" y="6884620"/>
            <a:ext cx="2240451" cy="1331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9773" y="6883517"/>
            <a:ext cx="2240451" cy="1331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Rechteck 25"/>
          <p:cNvSpPr/>
          <p:nvPr/>
        </p:nvSpPr>
        <p:spPr>
          <a:xfrm>
            <a:off x="0" y="1103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3239999" y="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39999" y="3238897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0" y="324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0" y="648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3239999" y="6477794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Picture 2" descr="https://upload.wikimedia.org/wikipedia/commons/thumb/d/d0/CC-BY-SA_icon.svg/1280px-CC-BY-SA_ico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2251384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upload.wikimedia.org/wikipedia/commons/thumb/9/99/Cc-by-nc_icon.svg/1280px-Cc-by-nc_ico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8728091"/>
            <a:ext cx="1344409" cy="47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s://upload.wikimedia.org/wikipedia/commons/thumb/1/16/Cc-by-nd_icon.svg/1280px-Cc-by-nd_ico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5537884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upload.wikimedia.org/wikipedia/commons/thumb/1/12/Cc-by-nc-sa_icon.svg/1280px-Cc-by-nc-sa_ico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889" y="2246720"/>
            <a:ext cx="1366737" cy="47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upload.wikimedia.org/wikipedia/commons/thumb/4/4f/Cc_by-nc-nd_euro_icon.svg/1280px-Cc_by-nc-nd_euro_icon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8724940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772" y="3739825"/>
            <a:ext cx="2240451" cy="13318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Picture 4" descr="https://upload.wikimedia.org/wikipedia/commons/thumb/1/16/CC-BY_icon.svg/1280px-CC-BY_icon.sv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4" y="5542013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782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/>
          <p:cNvSpPr txBox="1"/>
          <p:nvPr/>
        </p:nvSpPr>
        <p:spPr>
          <a:xfrm>
            <a:off x="457200" y="1970091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2736424"/>
            <a:ext cx="2870024" cy="406375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3697198" y="1970091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2736424"/>
            <a:ext cx="2870024" cy="406375"/>
          </a:xfrm>
          <a:prstGeom prst="rect">
            <a:avLst/>
          </a:prstGeom>
        </p:spPr>
      </p:pic>
      <p:pic>
        <p:nvPicPr>
          <p:cNvPr id="2052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167562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feld 40"/>
          <p:cNvSpPr txBox="1"/>
          <p:nvPr/>
        </p:nvSpPr>
        <p:spPr>
          <a:xfrm>
            <a:off x="457200" y="5216630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2" name="Grafik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9" y="5982963"/>
            <a:ext cx="2870024" cy="406375"/>
          </a:xfrm>
          <a:prstGeom prst="rect">
            <a:avLst/>
          </a:prstGeom>
        </p:spPr>
      </p:pic>
      <p:sp>
        <p:nvSpPr>
          <p:cNvPr id="43" name="Textfeld 42"/>
          <p:cNvSpPr txBox="1"/>
          <p:nvPr/>
        </p:nvSpPr>
        <p:spPr>
          <a:xfrm>
            <a:off x="3697198" y="5216630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4" name="Grafik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87" y="5982963"/>
            <a:ext cx="2870024" cy="406375"/>
          </a:xfrm>
          <a:prstGeom prst="rect">
            <a:avLst/>
          </a:prstGeom>
        </p:spPr>
      </p:pic>
      <p:sp>
        <p:nvSpPr>
          <p:cNvPr id="47" name="Textfeld 46"/>
          <p:cNvSpPr txBox="1"/>
          <p:nvPr/>
        </p:nvSpPr>
        <p:spPr>
          <a:xfrm>
            <a:off x="457203" y="8453321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48" name="Grafik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92" y="9219654"/>
            <a:ext cx="2870024" cy="406375"/>
          </a:xfrm>
          <a:prstGeom prst="rect">
            <a:avLst/>
          </a:prstGeom>
        </p:spPr>
      </p:pic>
      <p:sp>
        <p:nvSpPr>
          <p:cNvPr id="49" name="Textfeld 48"/>
          <p:cNvSpPr txBox="1"/>
          <p:nvPr/>
        </p:nvSpPr>
        <p:spPr>
          <a:xfrm>
            <a:off x="3697201" y="8453321"/>
            <a:ext cx="31607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Autor: MINT-L-OER-amt</a:t>
            </a:r>
          </a:p>
          <a:p>
            <a:r>
              <a:rPr lang="de-DE" sz="1050" dirty="0"/>
              <a:t>Das gesamte Material steht unter der Lizenz </a:t>
            </a:r>
            <a:r>
              <a:rPr lang="de-DE" sz="1050" dirty="0">
                <a:hlinkClick r:id="rId2"/>
              </a:rPr>
              <a:t>CC BY-SA 4.0</a:t>
            </a:r>
            <a:r>
              <a:rPr lang="de-DE" sz="1050" dirty="0"/>
              <a:t>, ausgenommen das Logo der RWTH Aachen University sowie das </a:t>
            </a:r>
            <a:r>
              <a:rPr lang="de-DE" sz="1050" dirty="0" err="1"/>
              <a:t>LeBiAC</a:t>
            </a:r>
            <a:r>
              <a:rPr lang="de-DE" sz="1050" dirty="0"/>
              <a:t> Logo.</a:t>
            </a:r>
          </a:p>
        </p:txBody>
      </p:sp>
      <p:pic>
        <p:nvPicPr>
          <p:cNvPr id="50" name="Grafik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990" y="9219654"/>
            <a:ext cx="2870024" cy="406375"/>
          </a:xfrm>
          <a:prstGeom prst="rect">
            <a:avLst/>
          </a:prstGeom>
        </p:spPr>
      </p:pic>
      <p:pic>
        <p:nvPicPr>
          <p:cNvPr id="53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1675625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4922164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4922164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3" y="8161061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4" descr="https://upload.wikimedia.org/wikipedia/commons/thumb/d/d0/CC-BY-SA_icon.svg/1280px-CC-BY-SA_icon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93" y="8161061"/>
            <a:ext cx="829474" cy="29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587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eck 25"/>
          <p:cNvSpPr/>
          <p:nvPr/>
        </p:nvSpPr>
        <p:spPr>
          <a:xfrm>
            <a:off x="0" y="1103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3239999" y="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39999" y="3238897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0" y="324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0" y="6480000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3239999" y="6477794"/>
            <a:ext cx="3240000" cy="3240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Picture 2" descr="https://upload.wikimedia.org/wikipedia/commons/thumb/d/d0/CC-BY-SA_icon.svg/1280px-CC-BY-SA_icon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2251384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upload.wikimedia.org/wikipedia/commons/thumb/1/16/CC-BY_icon.svg/1280px-CC-BY_ico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4" y="5542013"/>
            <a:ext cx="1344409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upload.wikimedia.org/wikipedia/commons/thumb/9/99/Cc-by-nc_icon.svg/1280px-Cc-by-nc_icon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" y="8728091"/>
            <a:ext cx="1344409" cy="47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s://upload.wikimedia.org/wikipedia/commons/thumb/1/16/Cc-by-nd_icon.svg/1280px-Cc-by-nd_ico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5537884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upload.wikimedia.org/wikipedia/commons/thumb/1/12/Cc-by-nc-sa_icon.svg/1280px-Cc-by-nc-sa_ico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889" y="2246720"/>
            <a:ext cx="1366737" cy="47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s://upload.wikimedia.org/wikipedia/commons/thumb/4/4f/Cc_by-nc-nd_euro_icon.svg/1280px-Cc_by-nc-nd_euro_icon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92" y="8724940"/>
            <a:ext cx="1353412" cy="4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3A61101C-DFFA-2B42-A488-C9C1ADD3355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87" t="10471" r="5743" b="10506"/>
          <a:stretch/>
        </p:blipFill>
        <p:spPr>
          <a:xfrm>
            <a:off x="528618" y="315935"/>
            <a:ext cx="2178000" cy="1855272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F51B1D9B-14ED-D64A-8A41-CBF06D82264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87" t="10471" r="5743" b="10506"/>
          <a:stretch/>
        </p:blipFill>
        <p:spPr>
          <a:xfrm>
            <a:off x="528618" y="3554832"/>
            <a:ext cx="2178000" cy="1855272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46B20CD9-4EDA-B14A-8281-781177C43D0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87" t="10471" r="5743" b="10506"/>
          <a:stretch/>
        </p:blipFill>
        <p:spPr>
          <a:xfrm>
            <a:off x="528618" y="6789251"/>
            <a:ext cx="2178000" cy="1855272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072BD7C7-FD2F-7042-BFD4-16505A81DB6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87" t="10471" r="5743" b="10506"/>
          <a:stretch/>
        </p:blipFill>
        <p:spPr>
          <a:xfrm>
            <a:off x="3792257" y="3554832"/>
            <a:ext cx="2178000" cy="1855272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049761A4-4C83-534E-A68D-B0316081AB4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87" t="10471" r="5743" b="10506"/>
          <a:stretch/>
        </p:blipFill>
        <p:spPr>
          <a:xfrm>
            <a:off x="3792257" y="315935"/>
            <a:ext cx="2178000" cy="1855272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6A1B3A86-B3D1-5B4E-B3E7-D998A6CA9F3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87" t="10471" r="5743" b="10506"/>
          <a:stretch/>
        </p:blipFill>
        <p:spPr>
          <a:xfrm>
            <a:off x="3768618" y="6789251"/>
            <a:ext cx="2178000" cy="185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16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1798</Words>
  <Application>Microsoft Macintosh PowerPoint</Application>
  <PresentationFormat>A4-Papier (210 x 297 mm)</PresentationFormat>
  <Paragraphs>128</Paragraphs>
  <Slides>20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</vt:lpstr>
      <vt:lpstr>OER Quizkarten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Kombinationskarten OER Materialien</dc:title>
  <dc:creator>MINT-L-OER-amt</dc:creator>
  <cp:lastModifiedBy>Richard Werkes</cp:lastModifiedBy>
  <cp:revision>38</cp:revision>
  <cp:lastPrinted>2017-04-13T09:12:25Z</cp:lastPrinted>
  <dcterms:created xsi:type="dcterms:W3CDTF">2017-04-13T08:45:21Z</dcterms:created>
  <dcterms:modified xsi:type="dcterms:W3CDTF">2019-11-25T10:26:06Z</dcterms:modified>
</cp:coreProperties>
</file>