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4" r:id="rId3"/>
    <p:sldId id="295" r:id="rId4"/>
    <p:sldId id="296" r:id="rId5"/>
    <p:sldId id="271" r:id="rId6"/>
    <p:sldId id="302" r:id="rId7"/>
    <p:sldId id="287" r:id="rId8"/>
    <p:sldId id="303" r:id="rId9"/>
    <p:sldId id="286" r:id="rId10"/>
    <p:sldId id="304" r:id="rId11"/>
    <p:sldId id="289" r:id="rId12"/>
    <p:sldId id="306" r:id="rId13"/>
    <p:sldId id="291" r:id="rId14"/>
    <p:sldId id="307" r:id="rId15"/>
    <p:sldId id="293" r:id="rId16"/>
    <p:sldId id="308" r:id="rId17"/>
    <p:sldId id="280" r:id="rId18"/>
    <p:sldId id="309" r:id="rId19"/>
    <p:sldId id="275" r:id="rId20"/>
    <p:sldId id="310" r:id="rId21"/>
    <p:sldId id="282" r:id="rId22"/>
    <p:sldId id="311" r:id="rId2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3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92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11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95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95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12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49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00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310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72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8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5B34-AB4A-40A3-B892-EED1632C7216}" type="datetimeFigureOut">
              <a:rPr lang="de-DE" smtClean="0"/>
              <a:t>25.11.19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DCB4-5F3C-4804-B68E-56549F5D5B9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778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sa/4.0/" TargetMode="Externa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CC-Lizenz-Karten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Dieses Dokument enthält Druckvorlagen für OER Kombinationskarten.</a:t>
            </a:r>
          </a:p>
          <a:p>
            <a:pPr marL="0" indent="0">
              <a:buNone/>
            </a:pPr>
            <a:r>
              <a:rPr lang="de-DE" dirty="0"/>
              <a:t>Zum Drucken unter folgenden Einstellungen:</a:t>
            </a:r>
          </a:p>
          <a:p>
            <a:pPr>
              <a:buFontTx/>
              <a:buChar char="-"/>
            </a:pPr>
            <a:r>
              <a:rPr lang="de-DE" dirty="0"/>
              <a:t>Doppelseitiger Druck A4</a:t>
            </a:r>
          </a:p>
          <a:p>
            <a:pPr>
              <a:buFontTx/>
              <a:buChar char="-"/>
            </a:pPr>
            <a:r>
              <a:rPr lang="de-DE" dirty="0"/>
              <a:t>Entlang der langen Seite drehen lassen</a:t>
            </a:r>
          </a:p>
          <a:p>
            <a:pPr>
              <a:buFontTx/>
              <a:buChar char="-"/>
            </a:pPr>
            <a:r>
              <a:rPr lang="de-DE" dirty="0"/>
              <a:t>In Farbe oder Graustufen</a:t>
            </a:r>
          </a:p>
          <a:p>
            <a:pPr>
              <a:buFontTx/>
              <a:buChar char="-"/>
            </a:pPr>
            <a:r>
              <a:rPr lang="de-DE" dirty="0"/>
              <a:t>Seiten zum Drucken: 3-16</a:t>
            </a:r>
          </a:p>
          <a:p>
            <a:pPr>
              <a:buFontTx/>
              <a:buChar char="-"/>
            </a:pPr>
            <a:endParaRPr lang="de-DE" dirty="0"/>
          </a:p>
          <a:p>
            <a:pPr marL="0" lvl="0" indent="0">
              <a:buNone/>
            </a:pPr>
            <a:r>
              <a:rPr lang="de-DE" dirty="0">
                <a:solidFill>
                  <a:prstClr val="black"/>
                </a:solidFill>
              </a:rPr>
              <a:t>Seite 2 enthält eine mögliche Aufgabenstellung, die die Verwendung der Karten vorsieht.</a:t>
            </a:r>
          </a:p>
          <a:p>
            <a:pPr lvl="0">
              <a:buFontTx/>
              <a:buChar char="-"/>
            </a:pPr>
            <a:endParaRPr lang="de-DE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06550" y="8922982"/>
            <a:ext cx="3309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Dieses Werk, ausgenommen das Logo der RWTH Aachen</a:t>
            </a:r>
            <a:r>
              <a:rPr lang="de-DE" sz="1000" dirty="0">
                <a:solidFill>
                  <a:prstClr val="black"/>
                </a:solidFill>
              </a:rPr>
              <a:t>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Logo, ist lizenziert unter einer </a:t>
            </a:r>
            <a:r>
              <a:rPr lang="de-DE" sz="1000" u="sng" dirty="0">
                <a:hlinkClick r:id="rId2"/>
              </a:rPr>
              <a:t>Creative Commons Namensnennung –</a:t>
            </a:r>
            <a:endParaRPr lang="en-GB" sz="1000" dirty="0"/>
          </a:p>
          <a:p>
            <a:r>
              <a:rPr lang="de-DE" sz="1000" u="sng" dirty="0">
                <a:hlinkClick r:id="rId2"/>
              </a:rPr>
              <a:t>Weitergabe unter gleichen Bedingungen 4.0 International Lizenz</a:t>
            </a:r>
            <a:r>
              <a:rPr lang="de-DE" sz="1000" dirty="0"/>
              <a:t> (https://creativecommons.org/licenses/by-sa/4.0/).</a:t>
            </a:r>
            <a:endParaRPr lang="en-GB" sz="1000" dirty="0"/>
          </a:p>
          <a:p>
            <a:endParaRPr lang="de-DE" sz="1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414" y="9150681"/>
            <a:ext cx="2870024" cy="406375"/>
          </a:xfrm>
          <a:prstGeom prst="rect">
            <a:avLst/>
          </a:prstGeom>
        </p:spPr>
      </p:pic>
      <p:pic>
        <p:nvPicPr>
          <p:cNvPr id="9" name="Picture 4" descr="https://upload.wikimedia.org/wikipedia/commons/thumb/d/d0/CC-BY-SA_icon.svg/1280px-CC-BY-SA_icon.svg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61" y="8586864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354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388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4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259375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1955567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hteck 47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9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259375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1955567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3507629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5203821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3507629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5203821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6760050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1" y="8456242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6760050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" descr="https://upload.wikimedia.org/wikipedia/commons/thumb/1/16/Cc-by-nd_icon.svg/1280px-Cc-by-nd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61" y="8456242"/>
            <a:ext cx="2926272" cy="102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213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759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173718" y="291436"/>
            <a:ext cx="2926272" cy="4296756"/>
            <a:chOff x="173718" y="291436"/>
            <a:chExt cx="2926272" cy="4296756"/>
          </a:xfrm>
        </p:grpSpPr>
        <p:pic>
          <p:nvPicPr>
            <p:cNvPr id="32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3563997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1917561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291436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uppieren 40"/>
          <p:cNvGrpSpPr/>
          <p:nvPr/>
        </p:nvGrpSpPr>
        <p:grpSpPr>
          <a:xfrm>
            <a:off x="3387183" y="291436"/>
            <a:ext cx="2926272" cy="4296756"/>
            <a:chOff x="173718" y="291436"/>
            <a:chExt cx="2926272" cy="4296756"/>
          </a:xfrm>
        </p:grpSpPr>
        <p:pic>
          <p:nvPicPr>
            <p:cNvPr id="42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3563997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1917561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291436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Gruppieren 44"/>
          <p:cNvGrpSpPr/>
          <p:nvPr/>
        </p:nvGrpSpPr>
        <p:grpSpPr>
          <a:xfrm>
            <a:off x="173718" y="5168373"/>
            <a:ext cx="2926272" cy="4296756"/>
            <a:chOff x="173718" y="291436"/>
            <a:chExt cx="2926272" cy="4296756"/>
          </a:xfrm>
        </p:grpSpPr>
        <p:pic>
          <p:nvPicPr>
            <p:cNvPr id="46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3563997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1917561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291436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3" name="Gruppieren 52"/>
          <p:cNvGrpSpPr/>
          <p:nvPr/>
        </p:nvGrpSpPr>
        <p:grpSpPr>
          <a:xfrm>
            <a:off x="3387183" y="5168373"/>
            <a:ext cx="2926272" cy="4296756"/>
            <a:chOff x="173718" y="291436"/>
            <a:chExt cx="2926272" cy="4296756"/>
          </a:xfrm>
        </p:grpSpPr>
        <p:pic>
          <p:nvPicPr>
            <p:cNvPr id="54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3563997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1917561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291436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5640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992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Picture 4" descr="https://upload.wikimedia.org/wikipedia/commons/thumb/4/4f/Cc_by-nc-nd_euro_icon.svg/1280px-Cc_by-nc-nd_euro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57" y="294969"/>
            <a:ext cx="2906078" cy="101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s://upload.wikimedia.org/wikipedia/commons/thumb/4/4f/Cc_by-nc-nd_euro_icon.svg/1280px-Cc_by-nc-nd_euro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1" y="1919744"/>
            <a:ext cx="2906078" cy="101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https://upload.wikimedia.org/wikipedia/commons/thumb/4/4f/Cc_by-nc-nd_euro_icon.svg/1280px-Cc_by-nc-nd_euro_ic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2" y="3550971"/>
            <a:ext cx="2906078" cy="101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193912" y="5174441"/>
            <a:ext cx="2906078" cy="4268181"/>
            <a:chOff x="346312" y="452317"/>
            <a:chExt cx="2906078" cy="4268181"/>
          </a:xfrm>
        </p:grpSpPr>
        <p:pic>
          <p:nvPicPr>
            <p:cNvPr id="34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452317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2077856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3703371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Gruppieren 47"/>
          <p:cNvGrpSpPr/>
          <p:nvPr/>
        </p:nvGrpSpPr>
        <p:grpSpPr>
          <a:xfrm>
            <a:off x="3380008" y="5173150"/>
            <a:ext cx="2906078" cy="4268181"/>
            <a:chOff x="346312" y="452317"/>
            <a:chExt cx="2906078" cy="4268181"/>
          </a:xfrm>
        </p:grpSpPr>
        <p:pic>
          <p:nvPicPr>
            <p:cNvPr id="49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452317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2077856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3703371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Gruppieren 56"/>
          <p:cNvGrpSpPr/>
          <p:nvPr/>
        </p:nvGrpSpPr>
        <p:grpSpPr>
          <a:xfrm>
            <a:off x="3406959" y="294216"/>
            <a:ext cx="2906078" cy="4268181"/>
            <a:chOff x="346312" y="452317"/>
            <a:chExt cx="2906078" cy="4268181"/>
          </a:xfrm>
        </p:grpSpPr>
        <p:pic>
          <p:nvPicPr>
            <p:cNvPr id="58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452317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2077856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312" y="3703371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37937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86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157279" y="272182"/>
            <a:ext cx="6165426" cy="4298425"/>
            <a:chOff x="157279" y="272182"/>
            <a:chExt cx="6165426" cy="429842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7279" y="272182"/>
              <a:ext cx="6165426" cy="1030756"/>
              <a:chOff x="157279" y="272182"/>
              <a:chExt cx="6165426" cy="1030756"/>
            </a:xfrm>
          </p:grpSpPr>
          <p:pic>
            <p:nvPicPr>
              <p:cNvPr id="1026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272183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272182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Gruppieren 1"/>
            <p:cNvGrpSpPr/>
            <p:nvPr/>
          </p:nvGrpSpPr>
          <p:grpSpPr>
            <a:xfrm>
              <a:off x="157279" y="1893778"/>
              <a:ext cx="6165426" cy="1030756"/>
              <a:chOff x="157279" y="1910058"/>
              <a:chExt cx="6165426" cy="1030756"/>
            </a:xfrm>
          </p:grpSpPr>
          <p:pic>
            <p:nvPicPr>
              <p:cNvPr id="41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3" name="Gruppieren 42"/>
            <p:cNvGrpSpPr/>
            <p:nvPr/>
          </p:nvGrpSpPr>
          <p:grpSpPr>
            <a:xfrm>
              <a:off x="157279" y="3539851"/>
              <a:ext cx="6165426" cy="1030756"/>
              <a:chOff x="157279" y="1910058"/>
              <a:chExt cx="6165426" cy="1030756"/>
            </a:xfrm>
          </p:grpSpPr>
          <p:pic>
            <p:nvPicPr>
              <p:cNvPr id="44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" name="Gruppieren 4"/>
          <p:cNvGrpSpPr/>
          <p:nvPr/>
        </p:nvGrpSpPr>
        <p:grpSpPr>
          <a:xfrm>
            <a:off x="157280" y="5179441"/>
            <a:ext cx="6165425" cy="4267778"/>
            <a:chOff x="157280" y="5179441"/>
            <a:chExt cx="6165425" cy="4267778"/>
          </a:xfrm>
        </p:grpSpPr>
        <p:pic>
          <p:nvPicPr>
            <p:cNvPr id="31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6814593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https://upload.wikimedia.org/wikipedia/commons/thumb/9/99/Cc-by-nc_icon.svg/1280px-Cc-by-nc_icon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5185256"/>
              <a:ext cx="2925425" cy="1023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517944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s://upload.wikimedia.org/wikipedia/commons/thumb/1/16/Cc-by-nd_icon.svg/1280px-Cc-by-nd_icon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005" y="6805772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8420072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8430092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1438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733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157280" y="291004"/>
            <a:ext cx="6165425" cy="4267778"/>
            <a:chOff x="157280" y="291004"/>
            <a:chExt cx="6165425" cy="4267778"/>
          </a:xfrm>
        </p:grpSpPr>
        <p:pic>
          <p:nvPicPr>
            <p:cNvPr id="39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1926156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https://upload.wikimedia.org/wikipedia/commons/thumb/9/99/Cc-by-nc_icon.svg/1280px-Cc-by-nc_icon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296819"/>
              <a:ext cx="2925425" cy="1023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29100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6" descr="https://upload.wikimedia.org/wikipedia/commons/thumb/1/16/Cc-by-nd_icon.svg/1280px-Cc-by-nd_icon.sv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005" y="1917335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3531635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3541655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ieren 2"/>
          <p:cNvGrpSpPr/>
          <p:nvPr/>
        </p:nvGrpSpPr>
        <p:grpSpPr>
          <a:xfrm>
            <a:off x="157280" y="5179441"/>
            <a:ext cx="6165425" cy="4267778"/>
            <a:chOff x="157280" y="5179441"/>
            <a:chExt cx="6165425" cy="4267778"/>
          </a:xfrm>
        </p:grpSpPr>
        <p:pic>
          <p:nvPicPr>
            <p:cNvPr id="34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6814593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https://upload.wikimedia.org/wikipedia/commons/thumb/9/99/Cc-by-nc_icon.svg/1280px-Cc-by-nc_icon.svg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5185256"/>
              <a:ext cx="2925425" cy="10238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517944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6" descr="https://upload.wikimedia.org/wikipedia/commons/thumb/1/16/Cc-by-nd_icon.svg/1280px-Cc-by-nd_icon.svg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005" y="6805772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https://upload.wikimedia.org/wikipedia/commons/thumb/1/12/Cc-by-nc-sa_icon.svg/1280px-Cc-by-nc-sa_icon.svg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8420072"/>
              <a:ext cx="2926272" cy="10241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4" descr="https://upload.wikimedia.org/wikipedia/commons/thumb/4/4f/Cc_by-nc-nd_euro_icon.svg/1280px-Cc_by-nc-nd_euro_icon.svg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8430092"/>
              <a:ext cx="2906078" cy="1017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295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2"/>
          <p:cNvSpPr txBox="1">
            <a:spLocks/>
          </p:cNvSpPr>
          <p:nvPr/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Verwenden sie mind. 2 Kombinationskarten und kombinieren sie diese um neue OER zu erstellen.</a:t>
            </a:r>
          </a:p>
          <a:p>
            <a:pPr marL="342900" lvl="1" indent="0" defTabSz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100" dirty="0">
                <a:solidFill>
                  <a:prstClr val="black"/>
                </a:solidFill>
              </a:rPr>
              <a:t>(Dazu Verwendung der OER Kombinationskarten)</a:t>
            </a:r>
            <a:endParaRPr lang="de-DE" dirty="0"/>
          </a:p>
          <a:p>
            <a:pPr>
              <a:buFontTx/>
              <a:buChar char="-"/>
            </a:pPr>
            <a:r>
              <a:rPr lang="de-DE" dirty="0"/>
              <a:t>Welche Lizenz muss die neuerstellte OER haben?</a:t>
            </a:r>
          </a:p>
          <a:p>
            <a:pPr marL="342900" lvl="1" indent="0">
              <a:buNone/>
            </a:pPr>
            <a:r>
              <a:rPr lang="de-DE" sz="1100" dirty="0"/>
              <a:t>(Dazu Verwendung der CC-Lizenz-Karten)</a:t>
            </a:r>
          </a:p>
          <a:p>
            <a:pPr>
              <a:buFontTx/>
              <a:buChar char="-"/>
            </a:pPr>
            <a:r>
              <a:rPr lang="de-DE" dirty="0"/>
              <a:t>Was passiert wenn ich die OER bearbeite und eine neue OER daraus erstelle?</a:t>
            </a:r>
          </a:p>
          <a:p>
            <a:pPr>
              <a:buFontTx/>
              <a:buChar char="-"/>
            </a:pPr>
            <a:r>
              <a:rPr lang="de-DE" dirty="0"/>
              <a:t>Was passiert wenn ich die OER </a:t>
            </a:r>
            <a:r>
              <a:rPr lang="de-DE" u="sng" dirty="0"/>
              <a:t>nicht</a:t>
            </a:r>
            <a:r>
              <a:rPr lang="de-DE" dirty="0"/>
              <a:t> bearbeite und eine neue OER daraus erstelle?</a:t>
            </a:r>
          </a:p>
          <a:p>
            <a:pPr>
              <a:buFontTx/>
              <a:buChar char="-"/>
            </a:pPr>
            <a:endParaRPr lang="de-DE" sz="1100" dirty="0"/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Mögliche Aufgabenstellung</a:t>
            </a:r>
          </a:p>
        </p:txBody>
      </p:sp>
    </p:spTree>
    <p:extLst>
      <p:ext uri="{BB962C8B-B14F-4D97-AF65-F5344CB8AC3E}">
        <p14:creationId xmlns:p14="http://schemas.microsoft.com/office/powerpoint/2010/main" val="4134640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010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157279" y="272182"/>
            <a:ext cx="6165426" cy="4298425"/>
            <a:chOff x="157279" y="272182"/>
            <a:chExt cx="6165426" cy="429842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7279" y="272182"/>
              <a:ext cx="6165426" cy="1030756"/>
              <a:chOff x="157279" y="272182"/>
              <a:chExt cx="6165426" cy="1030756"/>
            </a:xfrm>
          </p:grpSpPr>
          <p:pic>
            <p:nvPicPr>
              <p:cNvPr id="1026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272183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272182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Gruppieren 1"/>
            <p:cNvGrpSpPr/>
            <p:nvPr/>
          </p:nvGrpSpPr>
          <p:grpSpPr>
            <a:xfrm>
              <a:off x="157279" y="1893778"/>
              <a:ext cx="6165426" cy="1030756"/>
              <a:chOff x="157279" y="1910058"/>
              <a:chExt cx="6165426" cy="1030756"/>
            </a:xfrm>
          </p:grpSpPr>
          <p:pic>
            <p:nvPicPr>
              <p:cNvPr id="41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3" name="Gruppieren 42"/>
            <p:cNvGrpSpPr/>
            <p:nvPr/>
          </p:nvGrpSpPr>
          <p:grpSpPr>
            <a:xfrm>
              <a:off x="157279" y="3539851"/>
              <a:ext cx="6165426" cy="1030756"/>
              <a:chOff x="157279" y="1910058"/>
              <a:chExt cx="6165426" cy="1030756"/>
            </a:xfrm>
          </p:grpSpPr>
          <p:pic>
            <p:nvPicPr>
              <p:cNvPr id="44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" name="Gruppieren 4"/>
          <p:cNvGrpSpPr/>
          <p:nvPr/>
        </p:nvGrpSpPr>
        <p:grpSpPr>
          <a:xfrm>
            <a:off x="157283" y="5173481"/>
            <a:ext cx="6165430" cy="4289526"/>
            <a:chOff x="157283" y="5173481"/>
            <a:chExt cx="6165430" cy="4289526"/>
          </a:xfrm>
        </p:grpSpPr>
        <p:grpSp>
          <p:nvGrpSpPr>
            <p:cNvPr id="46" name="Gruppieren 45"/>
            <p:cNvGrpSpPr/>
            <p:nvPr/>
          </p:nvGrpSpPr>
          <p:grpSpPr>
            <a:xfrm>
              <a:off x="157283" y="5173481"/>
              <a:ext cx="6165426" cy="1030756"/>
              <a:chOff x="157279" y="1910058"/>
              <a:chExt cx="6165426" cy="1030756"/>
            </a:xfrm>
          </p:grpSpPr>
          <p:pic>
            <p:nvPicPr>
              <p:cNvPr id="47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3" name="Gruppieren 52"/>
            <p:cNvGrpSpPr/>
            <p:nvPr/>
          </p:nvGrpSpPr>
          <p:grpSpPr>
            <a:xfrm>
              <a:off x="157283" y="6798621"/>
              <a:ext cx="6165426" cy="1030756"/>
              <a:chOff x="157279" y="1910058"/>
              <a:chExt cx="6165426" cy="1030756"/>
            </a:xfrm>
          </p:grpSpPr>
          <p:pic>
            <p:nvPicPr>
              <p:cNvPr id="54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5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6" name="Gruppieren 55"/>
            <p:cNvGrpSpPr/>
            <p:nvPr/>
          </p:nvGrpSpPr>
          <p:grpSpPr>
            <a:xfrm>
              <a:off x="157287" y="8432251"/>
              <a:ext cx="6165426" cy="1030756"/>
              <a:chOff x="157279" y="1910058"/>
              <a:chExt cx="6165426" cy="1030756"/>
            </a:xfrm>
          </p:grpSpPr>
          <p:pic>
            <p:nvPicPr>
              <p:cNvPr id="57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27490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28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uppieren 38"/>
          <p:cNvGrpSpPr/>
          <p:nvPr/>
        </p:nvGrpSpPr>
        <p:grpSpPr>
          <a:xfrm>
            <a:off x="173718" y="5179441"/>
            <a:ext cx="6165426" cy="4298425"/>
            <a:chOff x="157279" y="272182"/>
            <a:chExt cx="6165426" cy="4298425"/>
          </a:xfrm>
        </p:grpSpPr>
        <p:grpSp>
          <p:nvGrpSpPr>
            <p:cNvPr id="46" name="Gruppieren 45"/>
            <p:cNvGrpSpPr/>
            <p:nvPr/>
          </p:nvGrpSpPr>
          <p:grpSpPr>
            <a:xfrm>
              <a:off x="157279" y="272182"/>
              <a:ext cx="6165426" cy="1030756"/>
              <a:chOff x="157279" y="272182"/>
              <a:chExt cx="6165426" cy="1030756"/>
            </a:xfrm>
          </p:grpSpPr>
          <p:pic>
            <p:nvPicPr>
              <p:cNvPr id="53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272183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4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272182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7" name="Gruppieren 46"/>
            <p:cNvGrpSpPr/>
            <p:nvPr/>
          </p:nvGrpSpPr>
          <p:grpSpPr>
            <a:xfrm>
              <a:off x="157279" y="1893778"/>
              <a:ext cx="6165426" cy="1030756"/>
              <a:chOff x="157279" y="1910058"/>
              <a:chExt cx="6165426" cy="1030756"/>
            </a:xfrm>
          </p:grpSpPr>
          <p:pic>
            <p:nvPicPr>
              <p:cNvPr id="51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8" name="Gruppieren 47"/>
            <p:cNvGrpSpPr/>
            <p:nvPr/>
          </p:nvGrpSpPr>
          <p:grpSpPr>
            <a:xfrm>
              <a:off x="157279" y="3539851"/>
              <a:ext cx="6165426" cy="1030756"/>
              <a:chOff x="157279" y="1910058"/>
              <a:chExt cx="6165426" cy="1030756"/>
            </a:xfrm>
          </p:grpSpPr>
          <p:pic>
            <p:nvPicPr>
              <p:cNvPr id="49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0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" name="Gruppieren 3"/>
          <p:cNvGrpSpPr/>
          <p:nvPr/>
        </p:nvGrpSpPr>
        <p:grpSpPr>
          <a:xfrm>
            <a:off x="157279" y="272182"/>
            <a:ext cx="6165426" cy="4298425"/>
            <a:chOff x="157279" y="272182"/>
            <a:chExt cx="6165426" cy="429842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57279" y="272182"/>
              <a:ext cx="6165426" cy="1030756"/>
              <a:chOff x="157279" y="272182"/>
              <a:chExt cx="6165426" cy="1030756"/>
            </a:xfrm>
          </p:grpSpPr>
          <p:pic>
            <p:nvPicPr>
              <p:cNvPr id="1026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272183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272182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Gruppieren 1"/>
            <p:cNvGrpSpPr/>
            <p:nvPr/>
          </p:nvGrpSpPr>
          <p:grpSpPr>
            <a:xfrm>
              <a:off x="157279" y="1893778"/>
              <a:ext cx="6165426" cy="1030756"/>
              <a:chOff x="157279" y="1910058"/>
              <a:chExt cx="6165426" cy="1030756"/>
            </a:xfrm>
          </p:grpSpPr>
          <p:pic>
            <p:nvPicPr>
              <p:cNvPr id="41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3" name="Gruppieren 42"/>
            <p:cNvGrpSpPr/>
            <p:nvPr/>
          </p:nvGrpSpPr>
          <p:grpSpPr>
            <a:xfrm>
              <a:off x="157279" y="3539851"/>
              <a:ext cx="6165426" cy="1030756"/>
              <a:chOff x="157279" y="1910058"/>
              <a:chExt cx="6165426" cy="1030756"/>
            </a:xfrm>
          </p:grpSpPr>
          <p:pic>
            <p:nvPicPr>
              <p:cNvPr id="44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279" y="1910059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https://upload.wikimedia.org/wikipedia/commons/thumb/f/f9/CC-Zero-badge.svg/1280px-CC-Zero-badge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97279" y="1910058"/>
                <a:ext cx="2925426" cy="1030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578970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679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55586" y="286486"/>
            <a:ext cx="6168820" cy="4276393"/>
            <a:chOff x="153886" y="286734"/>
            <a:chExt cx="6168820" cy="4276393"/>
          </a:xfrm>
        </p:grpSpPr>
        <p:pic>
          <p:nvPicPr>
            <p:cNvPr id="74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29100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28673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9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86" y="192127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0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003" y="1928798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352507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7606" y="353237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3" name="Gruppieren 82"/>
          <p:cNvGrpSpPr/>
          <p:nvPr/>
        </p:nvGrpSpPr>
        <p:grpSpPr>
          <a:xfrm>
            <a:off x="155586" y="5170335"/>
            <a:ext cx="6168820" cy="4276393"/>
            <a:chOff x="153886" y="286734"/>
            <a:chExt cx="6168820" cy="4276393"/>
          </a:xfrm>
        </p:grpSpPr>
        <p:pic>
          <p:nvPicPr>
            <p:cNvPr id="84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29100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5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7280" y="28673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86" y="192127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7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003" y="1928798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8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280" y="3525074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9" name="Picture 4" descr="https://upload.wikimedia.org/wikipedia/commons/thumb/1/16/CC-BY_icon.svg/1280px-CC-BY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7606" y="3532371"/>
              <a:ext cx="2925426" cy="103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0659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4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0" y="5170777"/>
            <a:ext cx="6479998" cy="4574983"/>
            <a:chOff x="0" y="5170777"/>
            <a:chExt cx="6479998" cy="4574983"/>
          </a:xfrm>
        </p:grpSpPr>
        <p:sp>
          <p:nvSpPr>
            <p:cNvPr id="28" name="Rechteck 27"/>
            <p:cNvSpPr/>
            <p:nvPr/>
          </p:nvSpPr>
          <p:spPr>
            <a:xfrm>
              <a:off x="3239998" y="6495775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0" y="6495776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3239998" y="8120244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0" y="8120245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6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716" y="5170777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uppieren 66"/>
            <p:cNvGrpSpPr/>
            <p:nvPr/>
          </p:nvGrpSpPr>
          <p:grpSpPr>
            <a:xfrm>
              <a:off x="173718" y="6802644"/>
              <a:ext cx="6132556" cy="2645624"/>
              <a:chOff x="173719" y="1919747"/>
              <a:chExt cx="6132556" cy="2645624"/>
            </a:xfrm>
          </p:grpSpPr>
          <p:pic>
            <p:nvPicPr>
              <p:cNvPr id="68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9" y="1920681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9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9" y="3546196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0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3716" y="1919747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3716" y="3545262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2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5179109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ieren 2"/>
          <p:cNvGrpSpPr/>
          <p:nvPr/>
        </p:nvGrpSpPr>
        <p:grpSpPr>
          <a:xfrm>
            <a:off x="-4" y="294232"/>
            <a:ext cx="6480002" cy="4271139"/>
            <a:chOff x="-4" y="294232"/>
            <a:chExt cx="6480002" cy="4271139"/>
          </a:xfrm>
        </p:grpSpPr>
        <p:sp>
          <p:nvSpPr>
            <p:cNvPr id="14" name="Rechteck 13"/>
            <p:cNvSpPr/>
            <p:nvPr/>
          </p:nvSpPr>
          <p:spPr>
            <a:xfrm>
              <a:off x="3239998" y="1619666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-4" y="1620710"/>
              <a:ext cx="3240000" cy="1625515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3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716" y="294232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Gruppieren 1"/>
            <p:cNvGrpSpPr/>
            <p:nvPr/>
          </p:nvGrpSpPr>
          <p:grpSpPr>
            <a:xfrm>
              <a:off x="173719" y="1919747"/>
              <a:ext cx="6132556" cy="2645624"/>
              <a:chOff x="173719" y="1919747"/>
              <a:chExt cx="6132556" cy="2645624"/>
            </a:xfrm>
          </p:grpSpPr>
          <p:pic>
            <p:nvPicPr>
              <p:cNvPr id="39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9" y="1920681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9" y="3546196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3716" y="1919747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" name="Picture 2" descr="https://upload.wikimedia.org/wikipedia/commons/thumb/d/d0/CC-BY-SA_icon.svg/1280px-CC-BY-SA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3716" y="3545262"/>
                <a:ext cx="2892559" cy="1019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3" name="Picture 2" descr="https://upload.wikimedia.org/wikipedia/commons/thumb/d/d0/CC-BY-SA_icon.svg/1280px-CC-BY-SA_icon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718" y="301564"/>
              <a:ext cx="2892559" cy="101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4638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7200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2736424"/>
            <a:ext cx="2870024" cy="406375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3697198" y="207400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2736424"/>
            <a:ext cx="2870024" cy="406375"/>
          </a:xfrm>
          <a:prstGeom prst="rect">
            <a:avLst/>
          </a:prstGeom>
        </p:spPr>
      </p:pic>
      <p:pic>
        <p:nvPicPr>
          <p:cNvPr id="2052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457200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2" name="Grafik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5982963"/>
            <a:ext cx="2870024" cy="406375"/>
          </a:xfrm>
          <a:prstGeom prst="rect">
            <a:avLst/>
          </a:prstGeom>
        </p:spPr>
      </p:pic>
      <p:sp>
        <p:nvSpPr>
          <p:cNvPr id="43" name="Textfeld 42"/>
          <p:cNvSpPr txBox="1"/>
          <p:nvPr/>
        </p:nvSpPr>
        <p:spPr>
          <a:xfrm>
            <a:off x="3697198" y="5320540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5982963"/>
            <a:ext cx="2870024" cy="406375"/>
          </a:xfrm>
          <a:prstGeom prst="rect">
            <a:avLst/>
          </a:prstGeom>
        </p:spPr>
      </p:pic>
      <p:sp>
        <p:nvSpPr>
          <p:cNvPr id="47" name="Textfeld 46"/>
          <p:cNvSpPr txBox="1"/>
          <p:nvPr/>
        </p:nvSpPr>
        <p:spPr>
          <a:xfrm>
            <a:off x="457203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92" y="9219654"/>
            <a:ext cx="2870024" cy="406375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3697201" y="8557231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0" y="9219654"/>
            <a:ext cx="2870024" cy="406375"/>
          </a:xfrm>
          <a:prstGeom prst="rect">
            <a:avLst/>
          </a:prstGeom>
        </p:spPr>
      </p:pic>
      <p:pic>
        <p:nvPicPr>
          <p:cNvPr id="5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182109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5067638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3" y="8306535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483501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Autor: Creative </a:t>
            </a:r>
            <a:r>
              <a:rPr lang="de-DE" sz="1000" dirty="0" err="1"/>
              <a:t>Commons</a:t>
            </a:r>
            <a:r>
              <a:rPr lang="de-DE" sz="1000" dirty="0"/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/>
              <a:t>)</a:t>
            </a:r>
          </a:p>
          <a:p>
            <a:r>
              <a:rPr lang="de-DE" sz="1000" dirty="0"/>
              <a:t>Das gesamte Material steht unter der Lizenz </a:t>
            </a:r>
            <a:r>
              <a:rPr lang="de-DE" sz="1000" dirty="0">
                <a:hlinkClick r:id="rId3"/>
              </a:rPr>
              <a:t>CC BY-SA 4.0</a:t>
            </a:r>
            <a:r>
              <a:rPr lang="de-DE" sz="1000" dirty="0"/>
              <a:t>, ausgenommen das Logo der RWTH Aachen University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1114258"/>
            <a:ext cx="2870024" cy="4063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3697195" y="45183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</a:t>
            </a:r>
            <a:r>
              <a:rPr lang="de-DE" sz="10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1114258"/>
            <a:ext cx="2870024" cy="406375"/>
          </a:xfrm>
          <a:prstGeom prst="rect">
            <a:avLst/>
          </a:prstGeom>
        </p:spPr>
      </p:pic>
      <p:pic>
        <p:nvPicPr>
          <p:cNvPr id="2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57197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6" y="4360797"/>
            <a:ext cx="2870024" cy="40637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697195" y="3698374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4" y="4360797"/>
            <a:ext cx="2870024" cy="406375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457200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9" y="7597488"/>
            <a:ext cx="2870024" cy="406375"/>
          </a:xfrm>
          <a:prstGeom prst="rect">
            <a:avLst/>
          </a:prstGeom>
        </p:spPr>
      </p:pic>
      <p:sp>
        <p:nvSpPr>
          <p:cNvPr id="31" name="Textfeld 30"/>
          <p:cNvSpPr txBox="1"/>
          <p:nvPr/>
        </p:nvSpPr>
        <p:spPr>
          <a:xfrm>
            <a:off x="3697198" y="6935065"/>
            <a:ext cx="316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000" dirty="0">
                <a:solidFill>
                  <a:prstClr val="black"/>
                </a:solidFill>
              </a:rPr>
              <a:t>Autor: Creative </a:t>
            </a:r>
            <a:r>
              <a:rPr lang="de-DE" sz="1000" dirty="0" err="1">
                <a:solidFill>
                  <a:prstClr val="black"/>
                </a:solidFill>
              </a:rPr>
              <a:t>Commons</a:t>
            </a:r>
            <a:r>
              <a:rPr lang="de-DE" sz="1000" dirty="0">
                <a:solidFill>
                  <a:prstClr val="black"/>
                </a:solidFill>
              </a:rPr>
              <a:t> (</a:t>
            </a:r>
            <a:r>
              <a:rPr lang="de-DE" sz="1000" dirty="0">
                <a:hlinkClick r:id="rId2"/>
              </a:rPr>
              <a:t>CC BY</a:t>
            </a:r>
            <a:r>
              <a:rPr lang="de-DE" sz="1000" dirty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de-DE" sz="1000" dirty="0">
                <a:solidFill>
                  <a:prstClr val="black"/>
                </a:solidFill>
              </a:rPr>
              <a:t>Das gesamte Material steht unter der Lizenz </a:t>
            </a:r>
            <a:r>
              <a:rPr lang="de-DE" sz="1000" dirty="0">
                <a:solidFill>
                  <a:prstClr val="black"/>
                </a:solidFill>
                <a:hlinkClick r:id="rId3"/>
              </a:rPr>
              <a:t>CC BY-SA 4.0</a:t>
            </a:r>
            <a:r>
              <a:rPr lang="de-DE" sz="1000" dirty="0">
                <a:solidFill>
                  <a:prstClr val="black"/>
                </a:solidFill>
              </a:rPr>
              <a:t>, ausgenommen das Logo der RWTH Aachen University</a:t>
            </a:r>
            <a:r>
              <a:rPr lang="de-DE" sz="1000" dirty="0"/>
              <a:t> sowie das </a:t>
            </a:r>
            <a:r>
              <a:rPr lang="de-DE" sz="1000" dirty="0" err="1"/>
              <a:t>LeBiAC</a:t>
            </a:r>
            <a:r>
              <a:rPr lang="de-DE" sz="1000" dirty="0"/>
              <a:t> Logo.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87" y="7597488"/>
            <a:ext cx="2870024" cy="406375"/>
          </a:xfrm>
          <a:prstGeom prst="rect">
            <a:avLst/>
          </a:prstGeom>
        </p:spPr>
      </p:pic>
      <p:pic>
        <p:nvPicPr>
          <p:cNvPr id="33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198933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3445472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s://upload.wikimedia.org/wikipedia/commons/thumb/d/d0/CC-BY-SA_icon.svg/1280px-CC-BY-SA_icon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290" y="6684369"/>
            <a:ext cx="829474" cy="29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88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239998" y="161966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-4" y="162071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3239999" y="3242307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-2" y="324413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239998" y="4870930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0" y="487130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239998" y="-729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-2" y="-60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3239998" y="649577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0" y="6495776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239998" y="8120244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0" y="8120245"/>
            <a:ext cx="3240000" cy="1625515"/>
          </a:xfrm>
          <a:prstGeom prst="rect">
            <a:avLst/>
          </a:prstGeom>
          <a:noFill/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" name="Gruppieren 4"/>
          <p:cNvGrpSpPr/>
          <p:nvPr/>
        </p:nvGrpSpPr>
        <p:grpSpPr>
          <a:xfrm>
            <a:off x="173718" y="310335"/>
            <a:ext cx="6129640" cy="2641695"/>
            <a:chOff x="173718" y="310335"/>
            <a:chExt cx="6129640" cy="2641695"/>
          </a:xfrm>
        </p:grpSpPr>
        <p:grpSp>
          <p:nvGrpSpPr>
            <p:cNvPr id="4" name="Gruppieren 3"/>
            <p:cNvGrpSpPr/>
            <p:nvPr/>
          </p:nvGrpSpPr>
          <p:grpSpPr>
            <a:xfrm>
              <a:off x="173718" y="310335"/>
              <a:ext cx="6129640" cy="1023898"/>
              <a:chOff x="173718" y="310335"/>
              <a:chExt cx="6129640" cy="1023898"/>
            </a:xfrm>
          </p:grpSpPr>
          <p:pic>
            <p:nvPicPr>
              <p:cNvPr id="38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0" name="Gruppieren 39"/>
            <p:cNvGrpSpPr/>
            <p:nvPr/>
          </p:nvGrpSpPr>
          <p:grpSpPr>
            <a:xfrm>
              <a:off x="173718" y="1928132"/>
              <a:ext cx="6129640" cy="1023898"/>
              <a:chOff x="173718" y="310335"/>
              <a:chExt cx="6129640" cy="1023898"/>
            </a:xfrm>
          </p:grpSpPr>
          <p:pic>
            <p:nvPicPr>
              <p:cNvPr id="41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3" name="Gruppieren 42"/>
          <p:cNvGrpSpPr/>
          <p:nvPr/>
        </p:nvGrpSpPr>
        <p:grpSpPr>
          <a:xfrm>
            <a:off x="173718" y="3535458"/>
            <a:ext cx="6129640" cy="2641695"/>
            <a:chOff x="173718" y="310335"/>
            <a:chExt cx="6129640" cy="2641695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173718" y="310335"/>
              <a:ext cx="6129640" cy="1023898"/>
              <a:chOff x="173718" y="310335"/>
              <a:chExt cx="6129640" cy="1023898"/>
            </a:xfrm>
          </p:grpSpPr>
          <p:pic>
            <p:nvPicPr>
              <p:cNvPr id="52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5" name="Gruppieren 44"/>
            <p:cNvGrpSpPr/>
            <p:nvPr/>
          </p:nvGrpSpPr>
          <p:grpSpPr>
            <a:xfrm>
              <a:off x="173718" y="1928132"/>
              <a:ext cx="6129640" cy="1023898"/>
              <a:chOff x="173718" y="310335"/>
              <a:chExt cx="6129640" cy="1023898"/>
            </a:xfrm>
          </p:grpSpPr>
          <p:pic>
            <p:nvPicPr>
              <p:cNvPr id="46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4" name="Gruppieren 53"/>
          <p:cNvGrpSpPr/>
          <p:nvPr/>
        </p:nvGrpSpPr>
        <p:grpSpPr>
          <a:xfrm>
            <a:off x="175176" y="6778394"/>
            <a:ext cx="6129640" cy="2641695"/>
            <a:chOff x="173718" y="310335"/>
            <a:chExt cx="6129640" cy="2641695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173718" y="310335"/>
              <a:ext cx="6129640" cy="1023898"/>
              <a:chOff x="173718" y="310335"/>
              <a:chExt cx="6129640" cy="1023898"/>
            </a:xfrm>
          </p:grpSpPr>
          <p:pic>
            <p:nvPicPr>
              <p:cNvPr id="59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6" name="Gruppieren 55"/>
            <p:cNvGrpSpPr/>
            <p:nvPr/>
          </p:nvGrpSpPr>
          <p:grpSpPr>
            <a:xfrm>
              <a:off x="173718" y="1928132"/>
              <a:ext cx="6129640" cy="1023898"/>
              <a:chOff x="173718" y="310335"/>
              <a:chExt cx="6129640" cy="1023898"/>
            </a:xfrm>
          </p:grpSpPr>
          <p:pic>
            <p:nvPicPr>
              <p:cNvPr id="57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18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2" descr="https://upload.wikimedia.org/wikipedia/commons/thumb/9/99/Cc-by-nc_icon.svg/1280px-Cc-by-nc_icon.svg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7933" y="310335"/>
                <a:ext cx="2925425" cy="1023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774806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3854</Words>
  <Application>Microsoft Macintosh PowerPoint</Application>
  <PresentationFormat>A4-Papier (210 x 297 mm)</PresentationFormat>
  <Paragraphs>258</Paragraphs>
  <Slides>22</Slides>
  <Notes>0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</vt:lpstr>
      <vt:lpstr>CC-Lizenz-Karten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rroepke</dc:creator>
  <cp:lastModifiedBy>Richard Werkes</cp:lastModifiedBy>
  <cp:revision>32</cp:revision>
  <cp:lastPrinted>2017-04-13T12:28:54Z</cp:lastPrinted>
  <dcterms:created xsi:type="dcterms:W3CDTF">2017-04-13T08:45:21Z</dcterms:created>
  <dcterms:modified xsi:type="dcterms:W3CDTF">2019-11-25T10:27:30Z</dcterms:modified>
</cp:coreProperties>
</file>