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8" r:id="rId1"/>
  </p:sldMasterIdLst>
  <p:notesMasterIdLst>
    <p:notesMasterId r:id="rId14"/>
  </p:notesMasterIdLst>
  <p:handoutMasterIdLst>
    <p:handoutMasterId r:id="rId15"/>
  </p:handoutMasterIdLst>
  <p:sldIdLst>
    <p:sldId id="260" r:id="rId2"/>
    <p:sldId id="272" r:id="rId3"/>
    <p:sldId id="266" r:id="rId4"/>
    <p:sldId id="270" r:id="rId5"/>
    <p:sldId id="261" r:id="rId6"/>
    <p:sldId id="273" r:id="rId7"/>
    <p:sldId id="262" r:id="rId8"/>
    <p:sldId id="269" r:id="rId9"/>
    <p:sldId id="271" r:id="rId10"/>
    <p:sldId id="263" r:id="rId11"/>
    <p:sldId id="265" r:id="rId12"/>
    <p:sldId id="274" r:id="rId13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bschnitt 1" id="{5FFD9CEA-7365-46D2-9566-ECBE7395761B}">
          <p14:sldIdLst>
            <p14:sldId id="260"/>
            <p14:sldId id="272"/>
            <p14:sldId id="266"/>
            <p14:sldId id="270"/>
            <p14:sldId id="261"/>
            <p14:sldId id="273"/>
            <p14:sldId id="262"/>
            <p14:sldId id="269"/>
            <p14:sldId id="271"/>
            <p14:sldId id="263"/>
            <p14:sldId id="265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8EBAE5"/>
    <a:srgbClr val="0054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EF30BD-7CA3-4EE3-B7DB-B2A524E98D39}" v="610" dt="2022-10-23T13:59:55.182"/>
    <p1510:client id="{0CAF7A7B-880D-4C69-9297-8A224CB0B66E}" v="28" dt="2022-10-23T10:50:57.945"/>
    <p1510:client id="{47657659-2931-47DB-8F27-462EE7BAA492}" v="9" dt="2022-10-23T19:22:35.600"/>
    <p1510:client id="{89B7126F-DBA8-45C9-9246-EEA08A9A8459}" v="949" dt="2022-10-23T16:38:08.812"/>
    <p1510:client id="{A748AFF8-4EA0-46FD-AD72-24E3A5DB3DA9}" v="290" dt="2022-10-23T19:36:29.726"/>
    <p1510:client id="{D9B04C3C-A5EC-4D1E-8363-A6E16B9591BA}" v="170" dt="2022-10-23T19:17:36.9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514A51-73E7-4330-AB96-52D3D75477B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E952903D-88EA-41A3-847A-0B5ABDD78BE0}">
      <dgm:prSet phldrT="[Text]"/>
      <dgm:spPr/>
      <dgm:t>
        <a:bodyPr/>
        <a:lstStyle/>
        <a:p>
          <a:pPr rtl="0"/>
          <a:r>
            <a:rPr lang="de-DE" dirty="0"/>
            <a:t>Motivation</a:t>
          </a:r>
          <a:r>
            <a:rPr lang="de-DE" dirty="0">
              <a:latin typeface="Calibri"/>
            </a:rPr>
            <a:t> und persönlicher Bezug</a:t>
          </a:r>
          <a:endParaRPr lang="de-DE" dirty="0"/>
        </a:p>
      </dgm:t>
    </dgm:pt>
    <dgm:pt modelId="{AB858385-F23A-4777-80E7-9933AB9C7FE4}" type="parTrans" cxnId="{9458CDF8-F11B-4B6D-A987-50E18779CE0C}">
      <dgm:prSet/>
      <dgm:spPr/>
      <dgm:t>
        <a:bodyPr/>
        <a:lstStyle/>
        <a:p>
          <a:endParaRPr lang="de-DE"/>
        </a:p>
      </dgm:t>
    </dgm:pt>
    <dgm:pt modelId="{9961F19E-A572-4471-80FD-F7EFF9F1CE28}" type="sibTrans" cxnId="{9458CDF8-F11B-4B6D-A987-50E18779CE0C}">
      <dgm:prSet/>
      <dgm:spPr/>
      <dgm:t>
        <a:bodyPr/>
        <a:lstStyle/>
        <a:p>
          <a:endParaRPr lang="de-DE"/>
        </a:p>
      </dgm:t>
    </dgm:pt>
    <dgm:pt modelId="{2965AA75-5E25-45C8-AAE1-E4E989946058}">
      <dgm:prSet phldrT="[Text]"/>
      <dgm:spPr/>
      <dgm:t>
        <a:bodyPr/>
        <a:lstStyle/>
        <a:p>
          <a:r>
            <a:rPr lang="de-DE" dirty="0"/>
            <a:t>Begriffe</a:t>
          </a:r>
        </a:p>
      </dgm:t>
    </dgm:pt>
    <dgm:pt modelId="{7D142689-C899-4BFB-AA9A-24977BCFC9A9}" type="parTrans" cxnId="{FE598CA1-4ABA-4C81-A248-CC5B42C991D5}">
      <dgm:prSet/>
      <dgm:spPr/>
      <dgm:t>
        <a:bodyPr/>
        <a:lstStyle/>
        <a:p>
          <a:endParaRPr lang="de-DE"/>
        </a:p>
      </dgm:t>
    </dgm:pt>
    <dgm:pt modelId="{44D2B3A2-56DC-4E4C-978C-3A39D417267D}" type="sibTrans" cxnId="{FE598CA1-4ABA-4C81-A248-CC5B42C991D5}">
      <dgm:prSet/>
      <dgm:spPr/>
      <dgm:t>
        <a:bodyPr/>
        <a:lstStyle/>
        <a:p>
          <a:endParaRPr lang="de-DE"/>
        </a:p>
      </dgm:t>
    </dgm:pt>
    <dgm:pt modelId="{A757AA01-8B96-4E4F-AB4E-FBB06018890D}">
      <dgm:prSet phldrT="[Text]"/>
      <dgm:spPr/>
      <dgm:t>
        <a:bodyPr/>
        <a:lstStyle/>
        <a:p>
          <a:r>
            <a:rPr lang="de-DE" dirty="0"/>
            <a:t>Wie können </a:t>
          </a:r>
          <a:r>
            <a:rPr lang="de-DE" dirty="0" err="1"/>
            <a:t>Lehrer:innen</a:t>
          </a:r>
          <a:r>
            <a:rPr lang="de-DE" dirty="0"/>
            <a:t> Inklusion umsetzen?</a:t>
          </a:r>
        </a:p>
      </dgm:t>
    </dgm:pt>
    <dgm:pt modelId="{FB462ED7-6A25-4CC9-8E99-16E4A0A9F620}" type="parTrans" cxnId="{6E5B8117-5CA2-4F08-A11E-46F74B696CC5}">
      <dgm:prSet/>
      <dgm:spPr/>
      <dgm:t>
        <a:bodyPr/>
        <a:lstStyle/>
        <a:p>
          <a:endParaRPr lang="de-DE"/>
        </a:p>
      </dgm:t>
    </dgm:pt>
    <dgm:pt modelId="{9CA505CE-FAA1-44DB-A9AB-1A69DFF2E03A}" type="sibTrans" cxnId="{6E5B8117-5CA2-4F08-A11E-46F74B696CC5}">
      <dgm:prSet/>
      <dgm:spPr/>
      <dgm:t>
        <a:bodyPr/>
        <a:lstStyle/>
        <a:p>
          <a:endParaRPr lang="de-DE"/>
        </a:p>
      </dgm:t>
    </dgm:pt>
    <dgm:pt modelId="{CAE056E5-1F94-4F60-88A0-2E63081DF7DC}">
      <dgm:prSet phldrT="[Text]"/>
      <dgm:spPr/>
      <dgm:t>
        <a:bodyPr/>
        <a:lstStyle/>
        <a:p>
          <a:r>
            <a:rPr lang="de-DE" dirty="0"/>
            <a:t>Unklarheiten/Probleme</a:t>
          </a:r>
        </a:p>
      </dgm:t>
    </dgm:pt>
    <dgm:pt modelId="{0D0AE166-5B35-4B7B-8F6E-A8DF8DC87699}" type="parTrans" cxnId="{00BEDDDF-2CC0-4AFC-B053-A217C12D6F15}">
      <dgm:prSet/>
      <dgm:spPr/>
      <dgm:t>
        <a:bodyPr/>
        <a:lstStyle/>
        <a:p>
          <a:endParaRPr lang="de-DE"/>
        </a:p>
      </dgm:t>
    </dgm:pt>
    <dgm:pt modelId="{A9B666C0-AD17-4448-86E7-0134FC7B8692}" type="sibTrans" cxnId="{00BEDDDF-2CC0-4AFC-B053-A217C12D6F15}">
      <dgm:prSet/>
      <dgm:spPr/>
      <dgm:t>
        <a:bodyPr/>
        <a:lstStyle/>
        <a:p>
          <a:endParaRPr lang="de-DE"/>
        </a:p>
      </dgm:t>
    </dgm:pt>
    <dgm:pt modelId="{D6B7D292-F4C3-48A8-9AF7-9F08802D3AD1}" type="pres">
      <dgm:prSet presAssocID="{CB514A51-73E7-4330-AB96-52D3D75477B5}" presName="outerComposite" presStyleCnt="0">
        <dgm:presLayoutVars>
          <dgm:chMax val="5"/>
          <dgm:dir/>
          <dgm:resizeHandles val="exact"/>
        </dgm:presLayoutVars>
      </dgm:prSet>
      <dgm:spPr/>
    </dgm:pt>
    <dgm:pt modelId="{43A2DF9B-4ABF-419B-9E6F-F56E1C8A7D7C}" type="pres">
      <dgm:prSet presAssocID="{CB514A51-73E7-4330-AB96-52D3D75477B5}" presName="dummyMaxCanvas" presStyleCnt="0">
        <dgm:presLayoutVars/>
      </dgm:prSet>
      <dgm:spPr/>
    </dgm:pt>
    <dgm:pt modelId="{88DBAED4-3E7A-4F36-A76A-A404957A463E}" type="pres">
      <dgm:prSet presAssocID="{CB514A51-73E7-4330-AB96-52D3D75477B5}" presName="FourNodes_1" presStyleLbl="node1" presStyleIdx="0" presStyleCnt="4">
        <dgm:presLayoutVars>
          <dgm:bulletEnabled val="1"/>
        </dgm:presLayoutVars>
      </dgm:prSet>
      <dgm:spPr/>
    </dgm:pt>
    <dgm:pt modelId="{C67DFCE2-8772-4514-836D-7362030632AB}" type="pres">
      <dgm:prSet presAssocID="{CB514A51-73E7-4330-AB96-52D3D75477B5}" presName="FourNodes_2" presStyleLbl="node1" presStyleIdx="1" presStyleCnt="4">
        <dgm:presLayoutVars>
          <dgm:bulletEnabled val="1"/>
        </dgm:presLayoutVars>
      </dgm:prSet>
      <dgm:spPr/>
    </dgm:pt>
    <dgm:pt modelId="{CFF8D93C-C4F5-408F-8F87-6058BC9CF993}" type="pres">
      <dgm:prSet presAssocID="{CB514A51-73E7-4330-AB96-52D3D75477B5}" presName="FourNodes_3" presStyleLbl="node1" presStyleIdx="2" presStyleCnt="4">
        <dgm:presLayoutVars>
          <dgm:bulletEnabled val="1"/>
        </dgm:presLayoutVars>
      </dgm:prSet>
      <dgm:spPr/>
    </dgm:pt>
    <dgm:pt modelId="{2E866631-44E6-44D7-B62D-F07E5EE2F630}" type="pres">
      <dgm:prSet presAssocID="{CB514A51-73E7-4330-AB96-52D3D75477B5}" presName="FourNodes_4" presStyleLbl="node1" presStyleIdx="3" presStyleCnt="4">
        <dgm:presLayoutVars>
          <dgm:bulletEnabled val="1"/>
        </dgm:presLayoutVars>
      </dgm:prSet>
      <dgm:spPr/>
    </dgm:pt>
    <dgm:pt modelId="{196DEA52-A4D2-4B96-B8E0-E09F04B680A8}" type="pres">
      <dgm:prSet presAssocID="{CB514A51-73E7-4330-AB96-52D3D75477B5}" presName="FourConn_1-2" presStyleLbl="fgAccFollowNode1" presStyleIdx="0" presStyleCnt="3">
        <dgm:presLayoutVars>
          <dgm:bulletEnabled val="1"/>
        </dgm:presLayoutVars>
      </dgm:prSet>
      <dgm:spPr/>
    </dgm:pt>
    <dgm:pt modelId="{DAB24893-39A0-4B5B-9E9E-9FBD734F90A7}" type="pres">
      <dgm:prSet presAssocID="{CB514A51-73E7-4330-AB96-52D3D75477B5}" presName="FourConn_2-3" presStyleLbl="fgAccFollowNode1" presStyleIdx="1" presStyleCnt="3">
        <dgm:presLayoutVars>
          <dgm:bulletEnabled val="1"/>
        </dgm:presLayoutVars>
      </dgm:prSet>
      <dgm:spPr/>
    </dgm:pt>
    <dgm:pt modelId="{501F4899-A0E4-4FDD-A60A-F335F7E2ABA1}" type="pres">
      <dgm:prSet presAssocID="{CB514A51-73E7-4330-AB96-52D3D75477B5}" presName="FourConn_3-4" presStyleLbl="fgAccFollowNode1" presStyleIdx="2" presStyleCnt="3">
        <dgm:presLayoutVars>
          <dgm:bulletEnabled val="1"/>
        </dgm:presLayoutVars>
      </dgm:prSet>
      <dgm:spPr/>
    </dgm:pt>
    <dgm:pt modelId="{53D1F8D5-D1D3-4147-9ED6-2749950B7433}" type="pres">
      <dgm:prSet presAssocID="{CB514A51-73E7-4330-AB96-52D3D75477B5}" presName="FourNodes_1_text" presStyleLbl="node1" presStyleIdx="3" presStyleCnt="4">
        <dgm:presLayoutVars>
          <dgm:bulletEnabled val="1"/>
        </dgm:presLayoutVars>
      </dgm:prSet>
      <dgm:spPr/>
    </dgm:pt>
    <dgm:pt modelId="{4C465B00-014B-42E7-8ED2-43DA6E4E4D3D}" type="pres">
      <dgm:prSet presAssocID="{CB514A51-73E7-4330-AB96-52D3D75477B5}" presName="FourNodes_2_text" presStyleLbl="node1" presStyleIdx="3" presStyleCnt="4">
        <dgm:presLayoutVars>
          <dgm:bulletEnabled val="1"/>
        </dgm:presLayoutVars>
      </dgm:prSet>
      <dgm:spPr/>
    </dgm:pt>
    <dgm:pt modelId="{31AC3C73-07C8-492F-89D5-42391F3E96C1}" type="pres">
      <dgm:prSet presAssocID="{CB514A51-73E7-4330-AB96-52D3D75477B5}" presName="FourNodes_3_text" presStyleLbl="node1" presStyleIdx="3" presStyleCnt="4">
        <dgm:presLayoutVars>
          <dgm:bulletEnabled val="1"/>
        </dgm:presLayoutVars>
      </dgm:prSet>
      <dgm:spPr/>
    </dgm:pt>
    <dgm:pt modelId="{4F757B2D-1812-4145-956C-305941C4DC2A}" type="pres">
      <dgm:prSet presAssocID="{CB514A51-73E7-4330-AB96-52D3D75477B5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F8C0B303-FC3F-4B1E-A45E-BB9E2D29CCCD}" type="presOf" srcId="{2965AA75-5E25-45C8-AAE1-E4E989946058}" destId="{C67DFCE2-8772-4514-836D-7362030632AB}" srcOrd="0" destOrd="0" presId="urn:microsoft.com/office/officeart/2005/8/layout/vProcess5"/>
    <dgm:cxn modelId="{6E5B8117-5CA2-4F08-A11E-46F74B696CC5}" srcId="{CB514A51-73E7-4330-AB96-52D3D75477B5}" destId="{A757AA01-8B96-4E4F-AB4E-FBB06018890D}" srcOrd="2" destOrd="0" parTransId="{FB462ED7-6A25-4CC9-8E99-16E4A0A9F620}" sibTransId="{9CA505CE-FAA1-44DB-A9AB-1A69DFF2E03A}"/>
    <dgm:cxn modelId="{464A2F1A-714D-49F7-B45A-CC234C53F75A}" type="presOf" srcId="{A757AA01-8B96-4E4F-AB4E-FBB06018890D}" destId="{CFF8D93C-C4F5-408F-8F87-6058BC9CF993}" srcOrd="0" destOrd="0" presId="urn:microsoft.com/office/officeart/2005/8/layout/vProcess5"/>
    <dgm:cxn modelId="{8F01163D-4140-43B1-98C9-BF878D10F871}" type="presOf" srcId="{CAE056E5-1F94-4F60-88A0-2E63081DF7DC}" destId="{4F757B2D-1812-4145-956C-305941C4DC2A}" srcOrd="1" destOrd="0" presId="urn:microsoft.com/office/officeart/2005/8/layout/vProcess5"/>
    <dgm:cxn modelId="{6D745C42-DD3A-4419-AB63-AB8C89E97204}" type="presOf" srcId="{CB514A51-73E7-4330-AB96-52D3D75477B5}" destId="{D6B7D292-F4C3-48A8-9AF7-9F08802D3AD1}" srcOrd="0" destOrd="0" presId="urn:microsoft.com/office/officeart/2005/8/layout/vProcess5"/>
    <dgm:cxn modelId="{2BC0DD62-264D-4575-AB3D-99C934B640C1}" type="presOf" srcId="{A757AA01-8B96-4E4F-AB4E-FBB06018890D}" destId="{31AC3C73-07C8-492F-89D5-42391F3E96C1}" srcOrd="1" destOrd="0" presId="urn:microsoft.com/office/officeart/2005/8/layout/vProcess5"/>
    <dgm:cxn modelId="{D7217057-3360-44EE-A332-B667F631E6DB}" type="presOf" srcId="{E952903D-88EA-41A3-847A-0B5ABDD78BE0}" destId="{53D1F8D5-D1D3-4147-9ED6-2749950B7433}" srcOrd="1" destOrd="0" presId="urn:microsoft.com/office/officeart/2005/8/layout/vProcess5"/>
    <dgm:cxn modelId="{FD878F92-E3CC-4AA1-AADC-8E10A25A98D4}" type="presOf" srcId="{9961F19E-A572-4471-80FD-F7EFF9F1CE28}" destId="{196DEA52-A4D2-4B96-B8E0-E09F04B680A8}" srcOrd="0" destOrd="0" presId="urn:microsoft.com/office/officeart/2005/8/layout/vProcess5"/>
    <dgm:cxn modelId="{332C37A1-D748-42A1-B14C-4B00B32C0776}" type="presOf" srcId="{E952903D-88EA-41A3-847A-0B5ABDD78BE0}" destId="{88DBAED4-3E7A-4F36-A76A-A404957A463E}" srcOrd="0" destOrd="0" presId="urn:microsoft.com/office/officeart/2005/8/layout/vProcess5"/>
    <dgm:cxn modelId="{FE598CA1-4ABA-4C81-A248-CC5B42C991D5}" srcId="{CB514A51-73E7-4330-AB96-52D3D75477B5}" destId="{2965AA75-5E25-45C8-AAE1-E4E989946058}" srcOrd="1" destOrd="0" parTransId="{7D142689-C899-4BFB-AA9A-24977BCFC9A9}" sibTransId="{44D2B3A2-56DC-4E4C-978C-3A39D417267D}"/>
    <dgm:cxn modelId="{69B82AC3-3EBC-424B-B129-4620D79B01CC}" type="presOf" srcId="{CAE056E5-1F94-4F60-88A0-2E63081DF7DC}" destId="{2E866631-44E6-44D7-B62D-F07E5EE2F630}" srcOrd="0" destOrd="0" presId="urn:microsoft.com/office/officeart/2005/8/layout/vProcess5"/>
    <dgm:cxn modelId="{00BEDDDF-2CC0-4AFC-B053-A217C12D6F15}" srcId="{CB514A51-73E7-4330-AB96-52D3D75477B5}" destId="{CAE056E5-1F94-4F60-88A0-2E63081DF7DC}" srcOrd="3" destOrd="0" parTransId="{0D0AE166-5B35-4B7B-8F6E-A8DF8DC87699}" sibTransId="{A9B666C0-AD17-4448-86E7-0134FC7B8692}"/>
    <dgm:cxn modelId="{0E0163E3-2378-4149-93C6-8675E3490A52}" type="presOf" srcId="{44D2B3A2-56DC-4E4C-978C-3A39D417267D}" destId="{DAB24893-39A0-4B5B-9E9E-9FBD734F90A7}" srcOrd="0" destOrd="0" presId="urn:microsoft.com/office/officeart/2005/8/layout/vProcess5"/>
    <dgm:cxn modelId="{2418D1F5-22FB-417C-9682-4DCF51B278E9}" type="presOf" srcId="{9CA505CE-FAA1-44DB-A9AB-1A69DFF2E03A}" destId="{501F4899-A0E4-4FDD-A60A-F335F7E2ABA1}" srcOrd="0" destOrd="0" presId="urn:microsoft.com/office/officeart/2005/8/layout/vProcess5"/>
    <dgm:cxn modelId="{9458CDF8-F11B-4B6D-A987-50E18779CE0C}" srcId="{CB514A51-73E7-4330-AB96-52D3D75477B5}" destId="{E952903D-88EA-41A3-847A-0B5ABDD78BE0}" srcOrd="0" destOrd="0" parTransId="{AB858385-F23A-4777-80E7-9933AB9C7FE4}" sibTransId="{9961F19E-A572-4471-80FD-F7EFF9F1CE28}"/>
    <dgm:cxn modelId="{E4697BFE-9155-416A-9358-8CB0B39319D6}" type="presOf" srcId="{2965AA75-5E25-45C8-AAE1-E4E989946058}" destId="{4C465B00-014B-42E7-8ED2-43DA6E4E4D3D}" srcOrd="1" destOrd="0" presId="urn:microsoft.com/office/officeart/2005/8/layout/vProcess5"/>
    <dgm:cxn modelId="{6F5B18C3-1A38-43E2-993C-B82C05B890AA}" type="presParOf" srcId="{D6B7D292-F4C3-48A8-9AF7-9F08802D3AD1}" destId="{43A2DF9B-4ABF-419B-9E6F-F56E1C8A7D7C}" srcOrd="0" destOrd="0" presId="urn:microsoft.com/office/officeart/2005/8/layout/vProcess5"/>
    <dgm:cxn modelId="{68523B14-08A4-4266-8D4B-FFBC7379A6D9}" type="presParOf" srcId="{D6B7D292-F4C3-48A8-9AF7-9F08802D3AD1}" destId="{88DBAED4-3E7A-4F36-A76A-A404957A463E}" srcOrd="1" destOrd="0" presId="urn:microsoft.com/office/officeart/2005/8/layout/vProcess5"/>
    <dgm:cxn modelId="{231CF6EF-3D54-4B84-9B3C-8130899C024D}" type="presParOf" srcId="{D6B7D292-F4C3-48A8-9AF7-9F08802D3AD1}" destId="{C67DFCE2-8772-4514-836D-7362030632AB}" srcOrd="2" destOrd="0" presId="urn:microsoft.com/office/officeart/2005/8/layout/vProcess5"/>
    <dgm:cxn modelId="{1B739EB7-66AA-4130-9966-70C65EE39F63}" type="presParOf" srcId="{D6B7D292-F4C3-48A8-9AF7-9F08802D3AD1}" destId="{CFF8D93C-C4F5-408F-8F87-6058BC9CF993}" srcOrd="3" destOrd="0" presId="urn:microsoft.com/office/officeart/2005/8/layout/vProcess5"/>
    <dgm:cxn modelId="{7651CC93-61F0-4535-A03B-943FB70D4AA5}" type="presParOf" srcId="{D6B7D292-F4C3-48A8-9AF7-9F08802D3AD1}" destId="{2E866631-44E6-44D7-B62D-F07E5EE2F630}" srcOrd="4" destOrd="0" presId="urn:microsoft.com/office/officeart/2005/8/layout/vProcess5"/>
    <dgm:cxn modelId="{765614D7-B791-4D28-9279-6F487DAEB198}" type="presParOf" srcId="{D6B7D292-F4C3-48A8-9AF7-9F08802D3AD1}" destId="{196DEA52-A4D2-4B96-B8E0-E09F04B680A8}" srcOrd="5" destOrd="0" presId="urn:microsoft.com/office/officeart/2005/8/layout/vProcess5"/>
    <dgm:cxn modelId="{374EBB2B-3A3F-40E9-B776-0DC9679E7386}" type="presParOf" srcId="{D6B7D292-F4C3-48A8-9AF7-9F08802D3AD1}" destId="{DAB24893-39A0-4B5B-9E9E-9FBD734F90A7}" srcOrd="6" destOrd="0" presId="urn:microsoft.com/office/officeart/2005/8/layout/vProcess5"/>
    <dgm:cxn modelId="{E10E80DF-4D15-4872-8806-D07F4FDD092E}" type="presParOf" srcId="{D6B7D292-F4C3-48A8-9AF7-9F08802D3AD1}" destId="{501F4899-A0E4-4FDD-A60A-F335F7E2ABA1}" srcOrd="7" destOrd="0" presId="urn:microsoft.com/office/officeart/2005/8/layout/vProcess5"/>
    <dgm:cxn modelId="{2CFC5EFB-7B65-4C46-8AF3-010A15E9981B}" type="presParOf" srcId="{D6B7D292-F4C3-48A8-9AF7-9F08802D3AD1}" destId="{53D1F8D5-D1D3-4147-9ED6-2749950B7433}" srcOrd="8" destOrd="0" presId="urn:microsoft.com/office/officeart/2005/8/layout/vProcess5"/>
    <dgm:cxn modelId="{F7DBD3AB-3711-47AF-845E-FF764A7AE72C}" type="presParOf" srcId="{D6B7D292-F4C3-48A8-9AF7-9F08802D3AD1}" destId="{4C465B00-014B-42E7-8ED2-43DA6E4E4D3D}" srcOrd="9" destOrd="0" presId="urn:microsoft.com/office/officeart/2005/8/layout/vProcess5"/>
    <dgm:cxn modelId="{438B99EC-A97D-41FE-B2FB-5F66037D961D}" type="presParOf" srcId="{D6B7D292-F4C3-48A8-9AF7-9F08802D3AD1}" destId="{31AC3C73-07C8-492F-89D5-42391F3E96C1}" srcOrd="10" destOrd="0" presId="urn:microsoft.com/office/officeart/2005/8/layout/vProcess5"/>
    <dgm:cxn modelId="{C914680F-6532-494A-AD20-6856A2BA37A6}" type="presParOf" srcId="{D6B7D292-F4C3-48A8-9AF7-9F08802D3AD1}" destId="{4F757B2D-1812-4145-956C-305941C4DC2A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3720F5-7B73-471B-BA37-79F05FD4571D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967BD7DD-5756-4EDB-B7FD-5BFA785E9B1F}">
      <dgm:prSet phldrT="[Text]" phldr="0"/>
      <dgm:spPr/>
      <dgm:t>
        <a:bodyPr/>
        <a:lstStyle/>
        <a:p>
          <a:pPr rtl="0"/>
          <a:r>
            <a:rPr lang="de-DE">
              <a:latin typeface="Calibri"/>
            </a:rPr>
            <a:t>Normalisierung: die Anderen normal machen</a:t>
          </a:r>
          <a:endParaRPr lang="de-DE"/>
        </a:p>
      </dgm:t>
    </dgm:pt>
    <dgm:pt modelId="{D958D2E8-0FFB-4BD6-9D61-E77C1C245A84}" type="parTrans" cxnId="{38AB28FF-D486-4A07-9D84-F2695FBF6995}">
      <dgm:prSet/>
      <dgm:spPr/>
      <dgm:t>
        <a:bodyPr/>
        <a:lstStyle/>
        <a:p>
          <a:endParaRPr lang="de-DE"/>
        </a:p>
      </dgm:t>
    </dgm:pt>
    <dgm:pt modelId="{EBABF7E2-B8EF-42E9-A712-49CA7E3D4712}" type="sibTrans" cxnId="{38AB28FF-D486-4A07-9D84-F2695FBF6995}">
      <dgm:prSet/>
      <dgm:spPr/>
      <dgm:t>
        <a:bodyPr/>
        <a:lstStyle/>
        <a:p>
          <a:endParaRPr lang="de-DE"/>
        </a:p>
      </dgm:t>
    </dgm:pt>
    <dgm:pt modelId="{6EDF3DF3-0615-4A0E-9287-96EA8FCC67FE}">
      <dgm:prSet phldrT="[Text]" phldr="0"/>
      <dgm:spPr/>
      <dgm:t>
        <a:bodyPr/>
        <a:lstStyle/>
        <a:p>
          <a:pPr rtl="0"/>
          <a:r>
            <a:rPr lang="de-DE">
              <a:latin typeface="Calibri"/>
            </a:rPr>
            <a:t>Empowerment: Stärkung von "schwachen" Gruppen</a:t>
          </a:r>
          <a:endParaRPr lang="de-DE"/>
        </a:p>
      </dgm:t>
    </dgm:pt>
    <dgm:pt modelId="{9BB6EAE2-0EF3-45B1-8BB6-C1412C546C2E}" type="parTrans" cxnId="{F90ED99C-829F-47CA-9284-470D8EBC8CFC}">
      <dgm:prSet/>
      <dgm:spPr/>
      <dgm:t>
        <a:bodyPr/>
        <a:lstStyle/>
        <a:p>
          <a:endParaRPr lang="de-DE"/>
        </a:p>
      </dgm:t>
    </dgm:pt>
    <dgm:pt modelId="{0A27BB3C-3B9D-4CF7-A3DE-3EA98CC3D74C}" type="sibTrans" cxnId="{F90ED99C-829F-47CA-9284-470D8EBC8CFC}">
      <dgm:prSet/>
      <dgm:spPr/>
      <dgm:t>
        <a:bodyPr/>
        <a:lstStyle/>
        <a:p>
          <a:endParaRPr lang="de-DE"/>
        </a:p>
      </dgm:t>
    </dgm:pt>
    <dgm:pt modelId="{E16112C4-DB56-466C-A283-5C899633B20C}">
      <dgm:prSet phldr="0"/>
      <dgm:spPr/>
      <dgm:t>
        <a:bodyPr/>
        <a:lstStyle/>
        <a:p>
          <a:pPr rtl="0"/>
          <a:r>
            <a:rPr lang="de-DE">
              <a:latin typeface="Calibri"/>
            </a:rPr>
            <a:t>Dekonstruktion: Wegfall von normal und anders</a:t>
          </a:r>
        </a:p>
      </dgm:t>
    </dgm:pt>
    <dgm:pt modelId="{8344A504-8DDA-44B9-BE1D-D2F748D881BD}" type="parTrans" cxnId="{220BFE12-6CDB-4584-B5CF-269489A4B769}">
      <dgm:prSet/>
      <dgm:spPr/>
    </dgm:pt>
    <dgm:pt modelId="{F087BAC1-3F74-4E7A-8F36-642BA80C816B}" type="sibTrans" cxnId="{220BFE12-6CDB-4584-B5CF-269489A4B769}">
      <dgm:prSet/>
      <dgm:spPr/>
      <dgm:t>
        <a:bodyPr/>
        <a:lstStyle/>
        <a:p>
          <a:endParaRPr lang="de-DE"/>
        </a:p>
      </dgm:t>
    </dgm:pt>
    <dgm:pt modelId="{AA2A62F7-E047-4403-9DD5-BF8BD9F840EC}" type="pres">
      <dgm:prSet presAssocID="{DF3720F5-7B73-471B-BA37-79F05FD4571D}" presName="Name0" presStyleCnt="0">
        <dgm:presLayoutVars>
          <dgm:dir/>
          <dgm:resizeHandles val="exact"/>
        </dgm:presLayoutVars>
      </dgm:prSet>
      <dgm:spPr/>
    </dgm:pt>
    <dgm:pt modelId="{209A9F91-CE63-4CF5-A77C-EBA4961DA0AA}" type="pres">
      <dgm:prSet presAssocID="{967BD7DD-5756-4EDB-B7FD-5BFA785E9B1F}" presName="node" presStyleLbl="node1" presStyleIdx="0" presStyleCnt="3">
        <dgm:presLayoutVars>
          <dgm:bulletEnabled val="1"/>
        </dgm:presLayoutVars>
      </dgm:prSet>
      <dgm:spPr/>
    </dgm:pt>
    <dgm:pt modelId="{517A674E-409C-4928-93ED-975739D94364}" type="pres">
      <dgm:prSet presAssocID="{EBABF7E2-B8EF-42E9-A712-49CA7E3D4712}" presName="sibTrans" presStyleLbl="sibTrans2D1" presStyleIdx="0" presStyleCnt="3"/>
      <dgm:spPr/>
    </dgm:pt>
    <dgm:pt modelId="{A1E67C88-D5DB-4514-ACAE-3A4A01F1B01F}" type="pres">
      <dgm:prSet presAssocID="{EBABF7E2-B8EF-42E9-A712-49CA7E3D4712}" presName="connectorText" presStyleLbl="sibTrans2D1" presStyleIdx="0" presStyleCnt="3"/>
      <dgm:spPr/>
    </dgm:pt>
    <dgm:pt modelId="{41697D03-2E76-4AF2-9C39-D35AED0F3D5D}" type="pres">
      <dgm:prSet presAssocID="{6EDF3DF3-0615-4A0E-9287-96EA8FCC67FE}" presName="node" presStyleLbl="node1" presStyleIdx="1" presStyleCnt="3">
        <dgm:presLayoutVars>
          <dgm:bulletEnabled val="1"/>
        </dgm:presLayoutVars>
      </dgm:prSet>
      <dgm:spPr/>
    </dgm:pt>
    <dgm:pt modelId="{6D4C49FD-F3FD-48B8-A506-DAFF5CF328AC}" type="pres">
      <dgm:prSet presAssocID="{0A27BB3C-3B9D-4CF7-A3DE-3EA98CC3D74C}" presName="sibTrans" presStyleLbl="sibTrans2D1" presStyleIdx="1" presStyleCnt="3"/>
      <dgm:spPr/>
    </dgm:pt>
    <dgm:pt modelId="{6BFCCEED-CAF6-426F-924A-2ED06F23AD33}" type="pres">
      <dgm:prSet presAssocID="{0A27BB3C-3B9D-4CF7-A3DE-3EA98CC3D74C}" presName="connectorText" presStyleLbl="sibTrans2D1" presStyleIdx="1" presStyleCnt="3"/>
      <dgm:spPr/>
    </dgm:pt>
    <dgm:pt modelId="{81E10130-4E86-4A1A-8A5F-896A95B1D39E}" type="pres">
      <dgm:prSet presAssocID="{E16112C4-DB56-466C-A283-5C899633B20C}" presName="node" presStyleLbl="node1" presStyleIdx="2" presStyleCnt="3">
        <dgm:presLayoutVars>
          <dgm:bulletEnabled val="1"/>
        </dgm:presLayoutVars>
      </dgm:prSet>
      <dgm:spPr/>
    </dgm:pt>
    <dgm:pt modelId="{FD996E2A-A766-4EC0-8067-BD8896D07360}" type="pres">
      <dgm:prSet presAssocID="{F087BAC1-3F74-4E7A-8F36-642BA80C816B}" presName="sibTrans" presStyleLbl="sibTrans2D1" presStyleIdx="2" presStyleCnt="3"/>
      <dgm:spPr/>
    </dgm:pt>
    <dgm:pt modelId="{DFBB222B-14F5-41CC-AAC8-59B29D478B69}" type="pres">
      <dgm:prSet presAssocID="{F087BAC1-3F74-4E7A-8F36-642BA80C816B}" presName="connectorText" presStyleLbl="sibTrans2D1" presStyleIdx="2" presStyleCnt="3"/>
      <dgm:spPr/>
    </dgm:pt>
  </dgm:ptLst>
  <dgm:cxnLst>
    <dgm:cxn modelId="{220BFE12-6CDB-4584-B5CF-269489A4B769}" srcId="{DF3720F5-7B73-471B-BA37-79F05FD4571D}" destId="{E16112C4-DB56-466C-A283-5C899633B20C}" srcOrd="2" destOrd="0" parTransId="{8344A504-8DDA-44B9-BE1D-D2F748D881BD}" sibTransId="{F087BAC1-3F74-4E7A-8F36-642BA80C816B}"/>
    <dgm:cxn modelId="{9EEB531C-AA99-48D1-AE17-E6D666B9A24E}" type="presOf" srcId="{EBABF7E2-B8EF-42E9-A712-49CA7E3D4712}" destId="{A1E67C88-D5DB-4514-ACAE-3A4A01F1B01F}" srcOrd="1" destOrd="0" presId="urn:microsoft.com/office/officeart/2005/8/layout/cycle7"/>
    <dgm:cxn modelId="{6A29BA23-1B6F-41E0-8F26-137D59771B4B}" type="presOf" srcId="{DF3720F5-7B73-471B-BA37-79F05FD4571D}" destId="{AA2A62F7-E047-4403-9DD5-BF8BD9F840EC}" srcOrd="0" destOrd="0" presId="urn:microsoft.com/office/officeart/2005/8/layout/cycle7"/>
    <dgm:cxn modelId="{C8F26A60-0E13-4353-8306-7FAC9605EF5B}" type="presOf" srcId="{F087BAC1-3F74-4E7A-8F36-642BA80C816B}" destId="{DFBB222B-14F5-41CC-AAC8-59B29D478B69}" srcOrd="1" destOrd="0" presId="urn:microsoft.com/office/officeart/2005/8/layout/cycle7"/>
    <dgm:cxn modelId="{D793D944-8DF9-4E79-BCCF-E8D98893CEF4}" type="presOf" srcId="{EBABF7E2-B8EF-42E9-A712-49CA7E3D4712}" destId="{517A674E-409C-4928-93ED-975739D94364}" srcOrd="0" destOrd="0" presId="urn:microsoft.com/office/officeart/2005/8/layout/cycle7"/>
    <dgm:cxn modelId="{F7825368-62E8-4AF1-B775-05D4BFED5C25}" type="presOf" srcId="{0A27BB3C-3B9D-4CF7-A3DE-3EA98CC3D74C}" destId="{6D4C49FD-F3FD-48B8-A506-DAFF5CF328AC}" srcOrd="0" destOrd="0" presId="urn:microsoft.com/office/officeart/2005/8/layout/cycle7"/>
    <dgm:cxn modelId="{F90ED99C-829F-47CA-9284-470D8EBC8CFC}" srcId="{DF3720F5-7B73-471B-BA37-79F05FD4571D}" destId="{6EDF3DF3-0615-4A0E-9287-96EA8FCC67FE}" srcOrd="1" destOrd="0" parTransId="{9BB6EAE2-0EF3-45B1-8BB6-C1412C546C2E}" sibTransId="{0A27BB3C-3B9D-4CF7-A3DE-3EA98CC3D74C}"/>
    <dgm:cxn modelId="{E4DD609D-5519-486D-B4A0-FCA81288F546}" type="presOf" srcId="{E16112C4-DB56-466C-A283-5C899633B20C}" destId="{81E10130-4E86-4A1A-8A5F-896A95B1D39E}" srcOrd="0" destOrd="0" presId="urn:microsoft.com/office/officeart/2005/8/layout/cycle7"/>
    <dgm:cxn modelId="{CAA7E2B4-AE4A-4317-97F4-3F58FB25A018}" type="presOf" srcId="{F087BAC1-3F74-4E7A-8F36-642BA80C816B}" destId="{FD996E2A-A766-4EC0-8067-BD8896D07360}" srcOrd="0" destOrd="0" presId="urn:microsoft.com/office/officeart/2005/8/layout/cycle7"/>
    <dgm:cxn modelId="{EA888BC6-D303-48F0-B09C-4BD2CC04BEA1}" type="presOf" srcId="{6EDF3DF3-0615-4A0E-9287-96EA8FCC67FE}" destId="{41697D03-2E76-4AF2-9C39-D35AED0F3D5D}" srcOrd="0" destOrd="0" presId="urn:microsoft.com/office/officeart/2005/8/layout/cycle7"/>
    <dgm:cxn modelId="{AAE5ADDB-C046-4483-8792-656E2A793EDF}" type="presOf" srcId="{967BD7DD-5756-4EDB-B7FD-5BFA785E9B1F}" destId="{209A9F91-CE63-4CF5-A77C-EBA4961DA0AA}" srcOrd="0" destOrd="0" presId="urn:microsoft.com/office/officeart/2005/8/layout/cycle7"/>
    <dgm:cxn modelId="{973220E7-279F-4335-A577-F8C6FCDABA29}" type="presOf" srcId="{0A27BB3C-3B9D-4CF7-A3DE-3EA98CC3D74C}" destId="{6BFCCEED-CAF6-426F-924A-2ED06F23AD33}" srcOrd="1" destOrd="0" presId="urn:microsoft.com/office/officeart/2005/8/layout/cycle7"/>
    <dgm:cxn modelId="{38AB28FF-D486-4A07-9D84-F2695FBF6995}" srcId="{DF3720F5-7B73-471B-BA37-79F05FD4571D}" destId="{967BD7DD-5756-4EDB-B7FD-5BFA785E9B1F}" srcOrd="0" destOrd="0" parTransId="{D958D2E8-0FFB-4BD6-9D61-E77C1C245A84}" sibTransId="{EBABF7E2-B8EF-42E9-A712-49CA7E3D4712}"/>
    <dgm:cxn modelId="{E87AB3E3-852C-428C-8A3A-101959398779}" type="presParOf" srcId="{AA2A62F7-E047-4403-9DD5-BF8BD9F840EC}" destId="{209A9F91-CE63-4CF5-A77C-EBA4961DA0AA}" srcOrd="0" destOrd="0" presId="urn:microsoft.com/office/officeart/2005/8/layout/cycle7"/>
    <dgm:cxn modelId="{949D3738-8F41-44E3-86F8-0E9739F145D0}" type="presParOf" srcId="{AA2A62F7-E047-4403-9DD5-BF8BD9F840EC}" destId="{517A674E-409C-4928-93ED-975739D94364}" srcOrd="1" destOrd="0" presId="urn:microsoft.com/office/officeart/2005/8/layout/cycle7"/>
    <dgm:cxn modelId="{409CDA7D-A5FD-4CB7-9E42-973F59925D44}" type="presParOf" srcId="{517A674E-409C-4928-93ED-975739D94364}" destId="{A1E67C88-D5DB-4514-ACAE-3A4A01F1B01F}" srcOrd="0" destOrd="0" presId="urn:microsoft.com/office/officeart/2005/8/layout/cycle7"/>
    <dgm:cxn modelId="{39EDF377-EAAE-4B44-BF07-326B8DE268DA}" type="presParOf" srcId="{AA2A62F7-E047-4403-9DD5-BF8BD9F840EC}" destId="{41697D03-2E76-4AF2-9C39-D35AED0F3D5D}" srcOrd="2" destOrd="0" presId="urn:microsoft.com/office/officeart/2005/8/layout/cycle7"/>
    <dgm:cxn modelId="{C844448A-5777-4C37-A98E-A06CC3548888}" type="presParOf" srcId="{AA2A62F7-E047-4403-9DD5-BF8BD9F840EC}" destId="{6D4C49FD-F3FD-48B8-A506-DAFF5CF328AC}" srcOrd="3" destOrd="0" presId="urn:microsoft.com/office/officeart/2005/8/layout/cycle7"/>
    <dgm:cxn modelId="{65D29FD6-5604-4B58-9FB2-D1330B793A17}" type="presParOf" srcId="{6D4C49FD-F3FD-48B8-A506-DAFF5CF328AC}" destId="{6BFCCEED-CAF6-426F-924A-2ED06F23AD33}" srcOrd="0" destOrd="0" presId="urn:microsoft.com/office/officeart/2005/8/layout/cycle7"/>
    <dgm:cxn modelId="{C896063C-A750-4FF2-9558-A03AA3495674}" type="presParOf" srcId="{AA2A62F7-E047-4403-9DD5-BF8BD9F840EC}" destId="{81E10130-4E86-4A1A-8A5F-896A95B1D39E}" srcOrd="4" destOrd="0" presId="urn:microsoft.com/office/officeart/2005/8/layout/cycle7"/>
    <dgm:cxn modelId="{F5206BA6-4C21-496D-A128-B8E6131B10C5}" type="presParOf" srcId="{AA2A62F7-E047-4403-9DD5-BF8BD9F840EC}" destId="{FD996E2A-A766-4EC0-8067-BD8896D07360}" srcOrd="5" destOrd="0" presId="urn:microsoft.com/office/officeart/2005/8/layout/cycle7"/>
    <dgm:cxn modelId="{5468786D-FBE6-46DB-A359-F4F15E0098C8}" type="presParOf" srcId="{FD996E2A-A766-4EC0-8067-BD8896D07360}" destId="{DFBB222B-14F5-41CC-AAC8-59B29D478B69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DBAED4-3E7A-4F36-A76A-A404957A463E}">
      <dsp:nvSpPr>
        <dsp:cNvPr id="0" name=""/>
        <dsp:cNvSpPr/>
      </dsp:nvSpPr>
      <dsp:spPr>
        <a:xfrm>
          <a:off x="0" y="0"/>
          <a:ext cx="9333229" cy="11881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100" kern="1200" dirty="0"/>
            <a:t>Motivation</a:t>
          </a:r>
          <a:r>
            <a:rPr lang="de-DE" sz="3100" kern="1200" dirty="0">
              <a:latin typeface="Calibri"/>
            </a:rPr>
            <a:t> und persönlicher Bezug</a:t>
          </a:r>
          <a:endParaRPr lang="de-DE" sz="3100" kern="1200" dirty="0"/>
        </a:p>
      </dsp:txBody>
      <dsp:txXfrm>
        <a:off x="34800" y="34800"/>
        <a:ext cx="7950725" cy="1118548"/>
      </dsp:txXfrm>
    </dsp:sp>
    <dsp:sp modelId="{C67DFCE2-8772-4514-836D-7362030632AB}">
      <dsp:nvSpPr>
        <dsp:cNvPr id="0" name=""/>
        <dsp:cNvSpPr/>
      </dsp:nvSpPr>
      <dsp:spPr>
        <a:xfrm>
          <a:off x="781657" y="1404175"/>
          <a:ext cx="9333229" cy="11881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100" kern="1200" dirty="0"/>
            <a:t>Begriffe</a:t>
          </a:r>
        </a:p>
      </dsp:txBody>
      <dsp:txXfrm>
        <a:off x="816457" y="1438975"/>
        <a:ext cx="7709675" cy="1118548"/>
      </dsp:txXfrm>
    </dsp:sp>
    <dsp:sp modelId="{CFF8D93C-C4F5-408F-8F87-6058BC9CF993}">
      <dsp:nvSpPr>
        <dsp:cNvPr id="0" name=""/>
        <dsp:cNvSpPr/>
      </dsp:nvSpPr>
      <dsp:spPr>
        <a:xfrm>
          <a:off x="1551649" y="2808351"/>
          <a:ext cx="9333229" cy="11881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100" kern="1200" dirty="0"/>
            <a:t>Wie können </a:t>
          </a:r>
          <a:r>
            <a:rPr lang="de-DE" sz="3100" kern="1200" dirty="0" err="1"/>
            <a:t>Lehrer:innen</a:t>
          </a:r>
          <a:r>
            <a:rPr lang="de-DE" sz="3100" kern="1200" dirty="0"/>
            <a:t> Inklusion umsetzen?</a:t>
          </a:r>
        </a:p>
      </dsp:txBody>
      <dsp:txXfrm>
        <a:off x="1586449" y="2843151"/>
        <a:ext cx="7721341" cy="1118548"/>
      </dsp:txXfrm>
    </dsp:sp>
    <dsp:sp modelId="{2E866631-44E6-44D7-B62D-F07E5EE2F630}">
      <dsp:nvSpPr>
        <dsp:cNvPr id="0" name=""/>
        <dsp:cNvSpPr/>
      </dsp:nvSpPr>
      <dsp:spPr>
        <a:xfrm>
          <a:off x="2333307" y="4212526"/>
          <a:ext cx="9333229" cy="11881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100" kern="1200" dirty="0"/>
            <a:t>Unklarheiten/Probleme</a:t>
          </a:r>
        </a:p>
      </dsp:txBody>
      <dsp:txXfrm>
        <a:off x="2368107" y="4247326"/>
        <a:ext cx="7709675" cy="1118548"/>
      </dsp:txXfrm>
    </dsp:sp>
    <dsp:sp modelId="{196DEA52-A4D2-4B96-B8E0-E09F04B680A8}">
      <dsp:nvSpPr>
        <dsp:cNvPr id="0" name=""/>
        <dsp:cNvSpPr/>
      </dsp:nvSpPr>
      <dsp:spPr>
        <a:xfrm>
          <a:off x="8560933" y="910013"/>
          <a:ext cx="772296" cy="77229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3500" kern="1200"/>
        </a:p>
      </dsp:txBody>
      <dsp:txXfrm>
        <a:off x="8734700" y="910013"/>
        <a:ext cx="424762" cy="581153"/>
      </dsp:txXfrm>
    </dsp:sp>
    <dsp:sp modelId="{DAB24893-39A0-4B5B-9E9E-9FBD734F90A7}">
      <dsp:nvSpPr>
        <dsp:cNvPr id="0" name=""/>
        <dsp:cNvSpPr/>
      </dsp:nvSpPr>
      <dsp:spPr>
        <a:xfrm>
          <a:off x="9342591" y="2314189"/>
          <a:ext cx="772296" cy="77229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3500" kern="1200"/>
        </a:p>
      </dsp:txBody>
      <dsp:txXfrm>
        <a:off x="9516358" y="2314189"/>
        <a:ext cx="424762" cy="581153"/>
      </dsp:txXfrm>
    </dsp:sp>
    <dsp:sp modelId="{501F4899-A0E4-4FDD-A60A-F335F7E2ABA1}">
      <dsp:nvSpPr>
        <dsp:cNvPr id="0" name=""/>
        <dsp:cNvSpPr/>
      </dsp:nvSpPr>
      <dsp:spPr>
        <a:xfrm>
          <a:off x="10112582" y="3718364"/>
          <a:ext cx="772296" cy="77229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3500" kern="1200"/>
        </a:p>
      </dsp:txBody>
      <dsp:txXfrm>
        <a:off x="10286349" y="3718364"/>
        <a:ext cx="424762" cy="5811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9A9F91-CE63-4CF5-A77C-EBA4961DA0AA}">
      <dsp:nvSpPr>
        <dsp:cNvPr id="0" name=""/>
        <dsp:cNvSpPr/>
      </dsp:nvSpPr>
      <dsp:spPr>
        <a:xfrm>
          <a:off x="1424285" y="165118"/>
          <a:ext cx="1723429" cy="8617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>
              <a:latin typeface="Calibri"/>
            </a:rPr>
            <a:t>Normalisierung: die Anderen normal machen</a:t>
          </a:r>
          <a:endParaRPr lang="de-DE" sz="1300" kern="1200"/>
        </a:p>
      </dsp:txBody>
      <dsp:txXfrm>
        <a:off x="1449524" y="190357"/>
        <a:ext cx="1672951" cy="811236"/>
      </dsp:txXfrm>
    </dsp:sp>
    <dsp:sp modelId="{517A674E-409C-4928-93ED-975739D94364}">
      <dsp:nvSpPr>
        <dsp:cNvPr id="0" name=""/>
        <dsp:cNvSpPr/>
      </dsp:nvSpPr>
      <dsp:spPr>
        <a:xfrm rot="3600000">
          <a:off x="2548309" y="1677999"/>
          <a:ext cx="898923" cy="30160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000" kern="1200"/>
        </a:p>
      </dsp:txBody>
      <dsp:txXfrm>
        <a:off x="2638789" y="1738319"/>
        <a:ext cx="717963" cy="180960"/>
      </dsp:txXfrm>
    </dsp:sp>
    <dsp:sp modelId="{41697D03-2E76-4AF2-9C39-D35AED0F3D5D}">
      <dsp:nvSpPr>
        <dsp:cNvPr id="0" name=""/>
        <dsp:cNvSpPr/>
      </dsp:nvSpPr>
      <dsp:spPr>
        <a:xfrm>
          <a:off x="2847827" y="2630766"/>
          <a:ext cx="1723429" cy="8617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>
              <a:latin typeface="Calibri"/>
            </a:rPr>
            <a:t>Empowerment: Stärkung von "schwachen" Gruppen</a:t>
          </a:r>
          <a:endParaRPr lang="de-DE" sz="1300" kern="1200"/>
        </a:p>
      </dsp:txBody>
      <dsp:txXfrm>
        <a:off x="2873066" y="2656005"/>
        <a:ext cx="1672951" cy="811236"/>
      </dsp:txXfrm>
    </dsp:sp>
    <dsp:sp modelId="{6D4C49FD-F3FD-48B8-A506-DAFF5CF328AC}">
      <dsp:nvSpPr>
        <dsp:cNvPr id="0" name=""/>
        <dsp:cNvSpPr/>
      </dsp:nvSpPr>
      <dsp:spPr>
        <a:xfrm rot="10800000">
          <a:off x="1836538" y="2910823"/>
          <a:ext cx="898923" cy="30160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000" kern="1200"/>
        </a:p>
      </dsp:txBody>
      <dsp:txXfrm rot="10800000">
        <a:off x="1927018" y="2971143"/>
        <a:ext cx="717963" cy="180960"/>
      </dsp:txXfrm>
    </dsp:sp>
    <dsp:sp modelId="{81E10130-4E86-4A1A-8A5F-896A95B1D39E}">
      <dsp:nvSpPr>
        <dsp:cNvPr id="0" name=""/>
        <dsp:cNvSpPr/>
      </dsp:nvSpPr>
      <dsp:spPr>
        <a:xfrm>
          <a:off x="743" y="2630766"/>
          <a:ext cx="1723429" cy="8617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>
              <a:latin typeface="Calibri"/>
            </a:rPr>
            <a:t>Dekonstruktion: Wegfall von normal und anders</a:t>
          </a:r>
        </a:p>
      </dsp:txBody>
      <dsp:txXfrm>
        <a:off x="25982" y="2656005"/>
        <a:ext cx="1672951" cy="811236"/>
      </dsp:txXfrm>
    </dsp:sp>
    <dsp:sp modelId="{FD996E2A-A766-4EC0-8067-BD8896D07360}">
      <dsp:nvSpPr>
        <dsp:cNvPr id="0" name=""/>
        <dsp:cNvSpPr/>
      </dsp:nvSpPr>
      <dsp:spPr>
        <a:xfrm rot="18000000">
          <a:off x="1124767" y="1677999"/>
          <a:ext cx="898923" cy="30160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000" kern="1200"/>
        </a:p>
      </dsp:txBody>
      <dsp:txXfrm>
        <a:off x="1215247" y="1738319"/>
        <a:ext cx="717963" cy="1809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lIns="82467" tIns="41234" rIns="82467" bIns="41234" compatLnSpc="0"/>
          <a:lstStyle/>
          <a:p>
            <a:pPr hangingPunct="0">
              <a:defRPr sz="1400"/>
            </a:pPr>
            <a:endParaRPr lang="de-DE" sz="13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3847649" y="0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lIns="82467" tIns="41234" rIns="82467" bIns="41234" compatLnSpc="0"/>
          <a:lstStyle/>
          <a:p>
            <a:pPr algn="r" hangingPunct="0">
              <a:defRPr sz="1400"/>
            </a:pPr>
            <a:fld id="{19AD9DEB-1287-4276-93B8-A90F7A8ACC98}" type="datetimeFigureOut">
              <a:t>16.12.2022</a:t>
            </a:fld>
            <a:endParaRPr lang="de-DE" sz="13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0" y="9430471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lIns="82467" tIns="41234" rIns="82467" bIns="41234" anchor="b" compatLnSpc="0"/>
          <a:lstStyle/>
          <a:p>
            <a:pPr hangingPunct="0">
              <a:defRPr sz="1400"/>
            </a:pPr>
            <a:r>
              <a:rPr lang="de-DE" sz="1300">
                <a:latin typeface="Arial" pitchFamily="18"/>
                <a:ea typeface="Microsoft YaHei" pitchFamily="2"/>
                <a:cs typeface="Mangal" pitchFamily="2"/>
              </a:rPr>
              <a:t>dfhdfgh</a:t>
            </a: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3847649" y="9430471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lIns="82467" tIns="41234" rIns="82467" bIns="41234" anchor="b" compatLnSpc="0"/>
          <a:lstStyle/>
          <a:p>
            <a:pPr algn="r" hangingPunct="0">
              <a:defRPr sz="1400"/>
            </a:pPr>
            <a:fld id="{8A489332-DFD9-4CDE-9EA4-8268B944AA6B}" type="slidenum">
              <a:t>‹Nr.›</a:t>
            </a:fld>
            <a:endParaRPr lang="de-DE" sz="1300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62837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4" name="Kopfzeilenplatzhalt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de-D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Datumsplatzhalt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de-D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11659E72-87A1-4CF1-8D01-275DDB4C3C2C}" type="datetimeFigureOut">
              <a:t>16.12.2022</a:t>
            </a:fld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de-D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r>
              <a:rPr lang="de-DE"/>
              <a:t>dfhdfgh</a:t>
            </a:r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de-D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C3130AF7-4063-4984-92A8-A8D35B0012B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958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de-DE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qb.hu-berlin.de/bt/bt/BT2018/Bericht/IQB_BT2018_Beric.pdf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kmk.org/fileadmin/Dateien/pdf/Statistik/Dokumentationen/Dok223_SoPae_2018.pdf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 algn="l">
              <a:buFont typeface="Arial"/>
              <a:buChar char="•"/>
            </a:pPr>
            <a:r>
              <a:rPr lang="en-US" dirty="0" err="1">
                <a:latin typeface="Arial"/>
                <a:ea typeface="Microsoft YaHei"/>
                <a:cs typeface="Arial"/>
              </a:rPr>
              <a:t>Unterschiede</a:t>
            </a:r>
            <a:r>
              <a:rPr lang="en-US" dirty="0">
                <a:latin typeface="Arial"/>
                <a:ea typeface="Microsoft YaHei"/>
                <a:cs typeface="Arial"/>
              </a:rPr>
              <a:t> in der </a:t>
            </a:r>
            <a:r>
              <a:rPr lang="en-US" dirty="0" err="1">
                <a:latin typeface="Arial"/>
                <a:ea typeface="Microsoft YaHei"/>
                <a:cs typeface="Arial"/>
              </a:rPr>
              <a:t>schulischen</a:t>
            </a:r>
            <a:r>
              <a:rPr lang="en-US" dirty="0">
                <a:latin typeface="Arial"/>
                <a:ea typeface="Microsoft YaHei"/>
                <a:cs typeface="Arial"/>
              </a:rPr>
              <a:t> </a:t>
            </a:r>
            <a:r>
              <a:rPr lang="en-US" dirty="0" err="1">
                <a:latin typeface="Arial"/>
                <a:ea typeface="Microsoft YaHei"/>
                <a:cs typeface="Arial"/>
              </a:rPr>
              <a:t>Leistungsfähigkeit</a:t>
            </a:r>
            <a:r>
              <a:rPr lang="en-US" dirty="0">
                <a:latin typeface="Arial"/>
                <a:ea typeface="Microsoft YaHei"/>
                <a:cs typeface="Arial"/>
              </a:rPr>
              <a:t>:  </a:t>
            </a:r>
            <a:r>
              <a:rPr lang="de-DE" dirty="0">
                <a:latin typeface="Arial"/>
                <a:ea typeface="Microsoft YaHei"/>
                <a:cs typeface="Arial"/>
              </a:rPr>
              <a:t>Naturwissenschaftlichen Kompetenzen liegen bei der Hälfte einer Klasse minimal 3 Jahre voraus oder zurück </a:t>
            </a:r>
            <a:r>
              <a:rPr lang="en-US" dirty="0">
                <a:latin typeface="Arial"/>
                <a:ea typeface="Microsoft YaHei"/>
                <a:cs typeface="Arial"/>
              </a:rPr>
              <a:t>(PISA 2009)</a:t>
            </a:r>
          </a:p>
          <a:p>
            <a:pPr marL="342900" indent="-342900" algn="l">
              <a:buFont typeface="Arial"/>
              <a:buChar char="•"/>
            </a:pPr>
            <a:r>
              <a:rPr lang="en-US" dirty="0" err="1">
                <a:latin typeface="Arial"/>
                <a:ea typeface="Microsoft YaHei"/>
                <a:cs typeface="Arial"/>
              </a:rPr>
              <a:t>Unterschiede</a:t>
            </a:r>
            <a:r>
              <a:rPr lang="en-US" dirty="0">
                <a:latin typeface="Arial"/>
                <a:ea typeface="Microsoft YaHei"/>
                <a:cs typeface="Arial"/>
              </a:rPr>
              <a:t> in der </a:t>
            </a:r>
            <a:r>
              <a:rPr lang="en-US" dirty="0" err="1">
                <a:latin typeface="Arial"/>
                <a:ea typeface="Microsoft YaHei"/>
                <a:cs typeface="Arial"/>
              </a:rPr>
              <a:t>sozialen</a:t>
            </a:r>
            <a:r>
              <a:rPr lang="en-US" dirty="0">
                <a:latin typeface="Arial"/>
                <a:ea typeface="Microsoft YaHei"/>
                <a:cs typeface="Arial"/>
              </a:rPr>
              <a:t> </a:t>
            </a:r>
            <a:r>
              <a:rPr lang="en-US" dirty="0" err="1">
                <a:latin typeface="Arial"/>
                <a:ea typeface="Microsoft YaHei"/>
                <a:cs typeface="Arial"/>
              </a:rPr>
              <a:t>oder</a:t>
            </a:r>
            <a:r>
              <a:rPr lang="en-US" dirty="0">
                <a:latin typeface="Arial"/>
                <a:ea typeface="Microsoft YaHei"/>
                <a:cs typeface="Arial"/>
              </a:rPr>
              <a:t> </a:t>
            </a:r>
            <a:r>
              <a:rPr lang="en-US" dirty="0" err="1">
                <a:latin typeface="Arial"/>
                <a:ea typeface="Microsoft YaHei"/>
                <a:cs typeface="Arial"/>
              </a:rPr>
              <a:t>kulturellen</a:t>
            </a:r>
            <a:r>
              <a:rPr lang="en-US" dirty="0">
                <a:latin typeface="Arial"/>
                <a:ea typeface="Microsoft YaHei"/>
                <a:cs typeface="Arial"/>
              </a:rPr>
              <a:t> </a:t>
            </a:r>
            <a:r>
              <a:rPr lang="en-US" dirty="0" err="1">
                <a:latin typeface="Arial"/>
                <a:ea typeface="Microsoft YaHei"/>
                <a:cs typeface="Arial"/>
              </a:rPr>
              <a:t>Herkunft</a:t>
            </a:r>
            <a:r>
              <a:rPr lang="en-US" dirty="0">
                <a:latin typeface="Arial"/>
                <a:ea typeface="Microsoft YaHei"/>
                <a:cs typeface="Arial"/>
              </a:rPr>
              <a:t>: </a:t>
            </a:r>
            <a:r>
              <a:rPr lang="en-US" dirty="0" err="1">
                <a:latin typeface="Arial"/>
                <a:ea typeface="Microsoft YaHei"/>
                <a:cs typeface="Arial"/>
              </a:rPr>
              <a:t>Schüler:innen</a:t>
            </a:r>
            <a:r>
              <a:rPr lang="en-US" dirty="0">
                <a:latin typeface="Arial"/>
                <a:ea typeface="Microsoft YaHei"/>
                <a:cs typeface="Arial"/>
              </a:rPr>
              <a:t> </a:t>
            </a:r>
            <a:r>
              <a:rPr lang="en-US" dirty="0" err="1">
                <a:latin typeface="Arial"/>
                <a:ea typeface="Microsoft YaHei"/>
                <a:cs typeface="Arial"/>
              </a:rPr>
              <a:t>mit</a:t>
            </a:r>
            <a:r>
              <a:rPr lang="en-US" dirty="0">
                <a:latin typeface="Arial"/>
                <a:ea typeface="Microsoft YaHei"/>
                <a:cs typeface="Arial"/>
              </a:rPr>
              <a:t> </a:t>
            </a:r>
            <a:r>
              <a:rPr lang="en-US" dirty="0" err="1">
                <a:latin typeface="Arial"/>
                <a:ea typeface="Microsoft YaHei"/>
                <a:cs typeface="Arial"/>
              </a:rPr>
              <a:t>Zuwanderungsgeschichte</a:t>
            </a:r>
            <a:r>
              <a:rPr lang="en-US" dirty="0">
                <a:latin typeface="Arial"/>
                <a:ea typeface="Microsoft YaHei"/>
                <a:cs typeface="Arial"/>
              </a:rPr>
              <a:t>- </a:t>
            </a:r>
            <a:r>
              <a:rPr lang="en-US" dirty="0" err="1">
                <a:latin typeface="Arial"/>
                <a:ea typeface="Microsoft YaHei"/>
                <a:cs typeface="Arial"/>
              </a:rPr>
              <a:t>Fachwissen</a:t>
            </a:r>
            <a:r>
              <a:rPr lang="en-US" dirty="0">
                <a:latin typeface="Arial"/>
                <a:ea typeface="Microsoft YaHei"/>
                <a:cs typeface="Arial"/>
              </a:rPr>
              <a:t> </a:t>
            </a:r>
            <a:r>
              <a:rPr lang="en-US" dirty="0" err="1">
                <a:latin typeface="Arial"/>
                <a:ea typeface="Microsoft YaHei"/>
                <a:cs typeface="Arial"/>
              </a:rPr>
              <a:t>liegt</a:t>
            </a:r>
            <a:r>
              <a:rPr lang="en-US" dirty="0">
                <a:latin typeface="Arial"/>
                <a:ea typeface="Microsoft YaHei"/>
                <a:cs typeface="Arial"/>
              </a:rPr>
              <a:t> </a:t>
            </a:r>
            <a:r>
              <a:rPr lang="en-US" dirty="0" err="1">
                <a:latin typeface="Arial"/>
                <a:ea typeface="Microsoft YaHei"/>
                <a:cs typeface="Arial"/>
              </a:rPr>
              <a:t>teilweise</a:t>
            </a:r>
            <a:r>
              <a:rPr lang="en-US" dirty="0">
                <a:latin typeface="Arial"/>
                <a:ea typeface="Microsoft YaHei"/>
                <a:cs typeface="Arial"/>
              </a:rPr>
              <a:t> 2 Jahre </a:t>
            </a:r>
            <a:r>
              <a:rPr lang="en-US" dirty="0" err="1">
                <a:latin typeface="Arial"/>
                <a:ea typeface="Microsoft YaHei"/>
                <a:cs typeface="Arial"/>
              </a:rPr>
              <a:t>zurück</a:t>
            </a:r>
            <a:r>
              <a:rPr lang="en-US" dirty="0">
                <a:latin typeface="Arial"/>
                <a:ea typeface="Microsoft YaHei"/>
                <a:cs typeface="Arial"/>
              </a:rPr>
              <a:t> (</a:t>
            </a:r>
            <a:r>
              <a:rPr lang="en-US" dirty="0" err="1">
                <a:latin typeface="Arial"/>
                <a:ea typeface="Microsoft YaHei"/>
                <a:cs typeface="Arial"/>
              </a:rPr>
              <a:t>vgl</a:t>
            </a:r>
            <a:r>
              <a:rPr lang="en-US" dirty="0">
                <a:latin typeface="Arial"/>
                <a:ea typeface="Microsoft YaHei"/>
                <a:cs typeface="Arial"/>
              </a:rPr>
              <a:t>. </a:t>
            </a:r>
            <a:r>
              <a:rPr lang="en-US" dirty="0" err="1">
                <a:latin typeface="Arial"/>
                <a:ea typeface="Microsoft YaHei"/>
                <a:cs typeface="Arial"/>
              </a:rPr>
              <a:t>Ergebnisse</a:t>
            </a:r>
            <a:r>
              <a:rPr lang="en-US" dirty="0">
                <a:latin typeface="Arial"/>
                <a:ea typeface="Microsoft YaHei"/>
                <a:cs typeface="Arial"/>
              </a:rPr>
              <a:t> </a:t>
            </a:r>
            <a:r>
              <a:rPr lang="en-US" dirty="0" err="1">
                <a:latin typeface="Arial"/>
                <a:ea typeface="Microsoft YaHei"/>
                <a:cs typeface="Arial"/>
              </a:rPr>
              <a:t>aus</a:t>
            </a:r>
            <a:r>
              <a:rPr lang="en-US" dirty="0">
                <a:latin typeface="Arial"/>
                <a:ea typeface="Microsoft YaHei"/>
                <a:cs typeface="Arial"/>
              </a:rPr>
              <a:t> </a:t>
            </a:r>
            <a:r>
              <a:rPr lang="en-US" dirty="0" err="1">
                <a:latin typeface="Arial"/>
                <a:ea typeface="Microsoft YaHei"/>
                <a:cs typeface="Arial"/>
              </a:rPr>
              <a:t>Kapitel</a:t>
            </a:r>
            <a:r>
              <a:rPr lang="en-US" dirty="0">
                <a:latin typeface="Arial"/>
                <a:ea typeface="Microsoft YaHei"/>
                <a:cs typeface="Arial"/>
              </a:rPr>
              <a:t> 9 des </a:t>
            </a:r>
            <a:r>
              <a:rPr lang="en-US" dirty="0">
                <a:latin typeface="Arial"/>
                <a:ea typeface="Microsoft YaHei"/>
                <a:cs typeface="Arial"/>
                <a:hlinkClick r:id="rId3"/>
              </a:rPr>
              <a:t>IQB-Bildungstrendes der HU-Berlin von 2019</a:t>
            </a:r>
            <a:r>
              <a:rPr lang="en-US" dirty="0">
                <a:latin typeface="Arial"/>
                <a:ea typeface="Microsoft YaHei"/>
                <a:cs typeface="Arial"/>
              </a:rPr>
              <a:t>; </a:t>
            </a:r>
            <a:r>
              <a:rPr lang="en-US" dirty="0" err="1">
                <a:latin typeface="Arial"/>
                <a:ea typeface="Microsoft YaHei"/>
                <a:cs typeface="Arial"/>
              </a:rPr>
              <a:t>Sprachsensible</a:t>
            </a:r>
            <a:r>
              <a:rPr lang="en-US" dirty="0">
                <a:latin typeface="Arial"/>
                <a:ea typeface="Microsoft YaHei"/>
                <a:cs typeface="Arial"/>
              </a:rPr>
              <a:t> </a:t>
            </a:r>
            <a:r>
              <a:rPr lang="en-US" dirty="0" err="1">
                <a:latin typeface="Arial"/>
                <a:ea typeface="Microsoft YaHei"/>
                <a:cs typeface="Arial"/>
              </a:rPr>
              <a:t>Gestaltung</a:t>
            </a:r>
            <a:r>
              <a:rPr lang="en-US" dirty="0">
                <a:latin typeface="Arial"/>
                <a:ea typeface="Microsoft YaHei"/>
                <a:cs typeface="Arial"/>
              </a:rPr>
              <a:t> von IU (</a:t>
            </a:r>
            <a:r>
              <a:rPr lang="en-US" dirty="0" err="1">
                <a:latin typeface="Arial"/>
                <a:ea typeface="Microsoft YaHei"/>
                <a:cs typeface="Arial"/>
              </a:rPr>
              <a:t>Studienaufgabe</a:t>
            </a:r>
            <a:r>
              <a:rPr lang="en-US" dirty="0">
                <a:latin typeface="Arial"/>
                <a:ea typeface="Microsoft YaHei"/>
                <a:cs typeface="Arial"/>
              </a:rPr>
              <a:t> Ronas IF), </a:t>
            </a:r>
            <a:r>
              <a:rPr lang="en-US" dirty="0" err="1">
                <a:latin typeface="Arial"/>
                <a:ea typeface="Microsoft YaHei"/>
                <a:cs typeface="Arial"/>
              </a:rPr>
              <a:t>Rassismus</a:t>
            </a:r>
            <a:r>
              <a:rPr lang="en-US" dirty="0">
                <a:latin typeface="Arial"/>
                <a:ea typeface="Microsoft YaHei"/>
                <a:cs typeface="Arial"/>
              </a:rPr>
              <a:t> in der Institution Schule: Status quo </a:t>
            </a:r>
            <a:r>
              <a:rPr lang="en-US" dirty="0" err="1">
                <a:latin typeface="Arial"/>
                <a:ea typeface="Microsoft YaHei"/>
                <a:cs typeface="Arial"/>
              </a:rPr>
              <a:t>sowie</a:t>
            </a:r>
            <a:r>
              <a:rPr lang="en-US" dirty="0">
                <a:latin typeface="Arial"/>
                <a:ea typeface="Microsoft YaHei"/>
                <a:cs typeface="Arial"/>
              </a:rPr>
              <a:t> </a:t>
            </a:r>
            <a:r>
              <a:rPr lang="en-US" dirty="0" err="1">
                <a:latin typeface="Arial"/>
                <a:ea typeface="Microsoft YaHei"/>
                <a:cs typeface="Arial"/>
              </a:rPr>
              <a:t>theoretische</a:t>
            </a:r>
            <a:r>
              <a:rPr lang="en-US" dirty="0">
                <a:latin typeface="Arial"/>
                <a:ea typeface="Microsoft YaHei"/>
                <a:cs typeface="Arial"/>
              </a:rPr>
              <a:t> und </a:t>
            </a:r>
            <a:r>
              <a:rPr lang="en-US" dirty="0" err="1">
                <a:latin typeface="Arial"/>
                <a:ea typeface="Microsoft YaHei"/>
                <a:cs typeface="Arial"/>
              </a:rPr>
              <a:t>praktische</a:t>
            </a:r>
            <a:r>
              <a:rPr lang="en-US" dirty="0">
                <a:latin typeface="Arial"/>
                <a:ea typeface="Microsoft YaHei"/>
                <a:cs typeface="Arial"/>
              </a:rPr>
              <a:t> </a:t>
            </a:r>
            <a:r>
              <a:rPr lang="en-US" dirty="0" err="1">
                <a:latin typeface="Arial"/>
                <a:ea typeface="Microsoft YaHei"/>
                <a:cs typeface="Arial"/>
              </a:rPr>
              <a:t>Ansätze</a:t>
            </a:r>
            <a:r>
              <a:rPr lang="en-US" dirty="0">
                <a:latin typeface="Arial"/>
                <a:ea typeface="Microsoft YaHei"/>
                <a:cs typeface="Arial"/>
              </a:rPr>
              <a:t> </a:t>
            </a:r>
            <a:r>
              <a:rPr lang="en-US" dirty="0" err="1">
                <a:latin typeface="Arial"/>
                <a:ea typeface="Microsoft YaHei"/>
                <a:cs typeface="Arial"/>
              </a:rPr>
              <a:t>zu</a:t>
            </a:r>
            <a:r>
              <a:rPr lang="en-US" dirty="0">
                <a:latin typeface="Arial"/>
                <a:ea typeface="Microsoft YaHei"/>
                <a:cs typeface="Arial"/>
              </a:rPr>
              <a:t> </a:t>
            </a:r>
            <a:r>
              <a:rPr lang="en-US" dirty="0" err="1">
                <a:latin typeface="Arial"/>
                <a:ea typeface="Microsoft YaHei"/>
                <a:cs typeface="Arial"/>
              </a:rPr>
              <a:t>dessen</a:t>
            </a:r>
            <a:r>
              <a:rPr lang="en-US" dirty="0">
                <a:latin typeface="Arial"/>
                <a:ea typeface="Microsoft YaHei"/>
                <a:cs typeface="Arial"/>
              </a:rPr>
              <a:t> </a:t>
            </a:r>
            <a:r>
              <a:rPr lang="en-US" dirty="0" err="1">
                <a:latin typeface="Arial"/>
                <a:ea typeface="Microsoft YaHei"/>
                <a:cs typeface="Arial"/>
              </a:rPr>
              <a:t>Bekämpfung</a:t>
            </a:r>
            <a:r>
              <a:rPr lang="en-US" dirty="0">
                <a:latin typeface="Arial"/>
                <a:ea typeface="Microsoft YaHei"/>
                <a:cs typeface="Arial"/>
              </a:rPr>
              <a:t> (</a:t>
            </a:r>
            <a:r>
              <a:rPr lang="en-US" dirty="0" err="1">
                <a:latin typeface="Arial"/>
                <a:ea typeface="Microsoft YaHei"/>
                <a:cs typeface="Arial"/>
              </a:rPr>
              <a:t>Studienaufgabe</a:t>
            </a:r>
            <a:r>
              <a:rPr lang="en-US" dirty="0">
                <a:latin typeface="Arial"/>
                <a:ea typeface="Microsoft YaHei"/>
                <a:cs typeface="Arial"/>
              </a:rPr>
              <a:t> Ronas BWS))</a:t>
            </a:r>
          </a:p>
          <a:p>
            <a:pPr marL="342900" indent="-342900" algn="l">
              <a:buFont typeface="Arial"/>
              <a:buChar char="•"/>
            </a:pPr>
            <a:r>
              <a:rPr lang="en-US" dirty="0" err="1">
                <a:latin typeface="Arial"/>
                <a:ea typeface="Microsoft YaHei"/>
                <a:cs typeface="Arial"/>
              </a:rPr>
              <a:t>Unterschiede</a:t>
            </a:r>
            <a:r>
              <a:rPr lang="en-US" dirty="0">
                <a:latin typeface="Arial"/>
                <a:ea typeface="Microsoft YaHei"/>
                <a:cs typeface="Arial"/>
              </a:rPr>
              <a:t> der </a:t>
            </a:r>
            <a:r>
              <a:rPr lang="en-US" dirty="0" err="1">
                <a:latin typeface="Arial"/>
                <a:ea typeface="Microsoft YaHei"/>
                <a:cs typeface="Arial"/>
              </a:rPr>
              <a:t>körperlichen</a:t>
            </a:r>
            <a:r>
              <a:rPr lang="en-US" dirty="0">
                <a:latin typeface="Arial"/>
                <a:ea typeface="Microsoft YaHei"/>
                <a:cs typeface="Arial"/>
              </a:rPr>
              <a:t> </a:t>
            </a:r>
            <a:r>
              <a:rPr lang="en-US" dirty="0" err="1">
                <a:latin typeface="Arial"/>
                <a:ea typeface="Microsoft YaHei"/>
                <a:cs typeface="Arial"/>
              </a:rPr>
              <a:t>Merkmale</a:t>
            </a:r>
            <a:r>
              <a:rPr lang="en-US" dirty="0">
                <a:latin typeface="Arial"/>
                <a:ea typeface="Microsoft YaHei"/>
                <a:cs typeface="Arial"/>
              </a:rPr>
              <a:t>:  30.000 </a:t>
            </a:r>
            <a:r>
              <a:rPr lang="en-US" dirty="0" err="1">
                <a:latin typeface="Arial"/>
                <a:ea typeface="Microsoft YaHei"/>
                <a:cs typeface="Arial"/>
              </a:rPr>
              <a:t>SchülerInnen</a:t>
            </a:r>
            <a:r>
              <a:rPr lang="en-US" dirty="0">
                <a:latin typeface="Arial"/>
                <a:ea typeface="Microsoft YaHei"/>
                <a:cs typeface="Arial"/>
              </a:rPr>
              <a:t> </a:t>
            </a:r>
            <a:r>
              <a:rPr lang="en-US" dirty="0" err="1">
                <a:latin typeface="Arial"/>
                <a:ea typeface="Microsoft YaHei"/>
                <a:cs typeface="Arial"/>
              </a:rPr>
              <a:t>mit</a:t>
            </a:r>
            <a:r>
              <a:rPr lang="en-US" dirty="0">
                <a:latin typeface="Arial"/>
                <a:ea typeface="Microsoft YaHei"/>
                <a:cs typeface="Arial"/>
              </a:rPr>
              <a:t> dem </a:t>
            </a:r>
            <a:r>
              <a:rPr lang="en-US" dirty="0" err="1">
                <a:latin typeface="Arial"/>
                <a:ea typeface="Microsoft YaHei"/>
                <a:cs typeface="Arial"/>
              </a:rPr>
              <a:t>Förderschwerpunkt</a:t>
            </a:r>
            <a:r>
              <a:rPr lang="en-US" dirty="0">
                <a:latin typeface="Arial"/>
                <a:ea typeface="Microsoft YaHei"/>
                <a:cs typeface="Arial"/>
              </a:rPr>
              <a:t> </a:t>
            </a:r>
            <a:r>
              <a:rPr lang="en-US" dirty="0" err="1">
                <a:latin typeface="Arial"/>
                <a:ea typeface="Microsoft YaHei"/>
                <a:cs typeface="Arial"/>
              </a:rPr>
              <a:t>sehen</a:t>
            </a:r>
            <a:r>
              <a:rPr lang="en-US" dirty="0">
                <a:latin typeface="Arial"/>
                <a:ea typeface="Microsoft YaHei"/>
                <a:cs typeface="Arial"/>
              </a:rPr>
              <a:t> </a:t>
            </a:r>
            <a:r>
              <a:rPr lang="en-US" dirty="0" err="1">
                <a:latin typeface="Arial"/>
                <a:ea typeface="Microsoft YaHei"/>
                <a:cs typeface="Arial"/>
              </a:rPr>
              <a:t>oder</a:t>
            </a:r>
            <a:r>
              <a:rPr lang="en-US" dirty="0">
                <a:latin typeface="Arial"/>
                <a:ea typeface="Microsoft YaHei"/>
                <a:cs typeface="Arial"/>
              </a:rPr>
              <a:t> </a:t>
            </a:r>
            <a:r>
              <a:rPr lang="en-US" dirty="0" err="1">
                <a:latin typeface="Arial"/>
                <a:ea typeface="Microsoft YaHei"/>
                <a:cs typeface="Arial"/>
              </a:rPr>
              <a:t>hören</a:t>
            </a:r>
            <a:r>
              <a:rPr lang="en-US" dirty="0">
                <a:latin typeface="Arial"/>
                <a:ea typeface="Microsoft YaHei"/>
                <a:cs typeface="Arial"/>
              </a:rPr>
              <a:t> </a:t>
            </a:r>
            <a:r>
              <a:rPr lang="en-US" dirty="0" err="1">
                <a:latin typeface="Arial"/>
                <a:ea typeface="Microsoft YaHei"/>
                <a:cs typeface="Arial"/>
              </a:rPr>
              <a:t>im</a:t>
            </a:r>
            <a:r>
              <a:rPr lang="en-US" dirty="0">
                <a:latin typeface="Arial"/>
                <a:ea typeface="Microsoft YaHei"/>
                <a:cs typeface="Arial"/>
              </a:rPr>
              <a:t> Jahr 2018 (</a:t>
            </a:r>
            <a:r>
              <a:rPr lang="en-US" dirty="0" err="1">
                <a:latin typeface="Arial"/>
                <a:ea typeface="Microsoft YaHei"/>
                <a:cs typeface="Arial"/>
              </a:rPr>
              <a:t>Kultusministerkonferenz</a:t>
            </a:r>
            <a:r>
              <a:rPr lang="en-US" dirty="0">
                <a:latin typeface="Arial"/>
                <a:ea typeface="Microsoft YaHei"/>
                <a:cs typeface="Arial"/>
              </a:rPr>
              <a:t> (KMK) (2020). </a:t>
            </a:r>
            <a:r>
              <a:rPr lang="en-US" dirty="0">
                <a:latin typeface="Arial"/>
                <a:ea typeface="Microsoft YaHei"/>
                <a:cs typeface="Arial"/>
                <a:hlinkClick r:id="rId4"/>
              </a:rPr>
              <a:t>Sonderpädagogische Förderung in Schulen 2009 bis 2018, Statistische Veröffentlichungen der Kultusministerkonferenz, Nr. 223</a:t>
            </a:r>
            <a:r>
              <a:rPr lang="en-US" dirty="0">
                <a:latin typeface="Arial"/>
                <a:ea typeface="Microsoft YaHei"/>
                <a:cs typeface="Arial"/>
              </a:rPr>
              <a:t> (</a:t>
            </a:r>
            <a:r>
              <a:rPr lang="en-US" dirty="0" err="1">
                <a:latin typeface="Arial"/>
                <a:ea typeface="Microsoft YaHei"/>
                <a:cs typeface="Arial"/>
              </a:rPr>
              <a:t>Zugriff</a:t>
            </a:r>
            <a:r>
              <a:rPr lang="en-US" dirty="0">
                <a:latin typeface="Arial"/>
                <a:ea typeface="Microsoft YaHei"/>
                <a:cs typeface="Arial"/>
              </a:rPr>
              <a:t>: 31.05.2021).)</a:t>
            </a:r>
          </a:p>
          <a:p>
            <a:pPr marL="342900" indent="-342900" algn="l">
              <a:buFont typeface="Arial"/>
              <a:buChar char="•"/>
            </a:pPr>
            <a:r>
              <a:rPr lang="en-US" dirty="0" err="1">
                <a:latin typeface="Arial"/>
                <a:ea typeface="Microsoft YaHei"/>
                <a:cs typeface="Arial"/>
              </a:rPr>
              <a:t>Unterschiede</a:t>
            </a:r>
            <a:r>
              <a:rPr lang="en-US" dirty="0">
                <a:latin typeface="Arial"/>
                <a:ea typeface="Microsoft YaHei"/>
                <a:cs typeface="Arial"/>
              </a:rPr>
              <a:t> </a:t>
            </a:r>
            <a:r>
              <a:rPr lang="en-US" dirty="0" err="1">
                <a:latin typeface="Arial"/>
                <a:ea typeface="Microsoft YaHei"/>
                <a:cs typeface="Arial"/>
              </a:rPr>
              <a:t>im</a:t>
            </a:r>
            <a:r>
              <a:rPr lang="en-US" dirty="0">
                <a:latin typeface="Arial"/>
                <a:ea typeface="Microsoft YaHei"/>
                <a:cs typeface="Arial"/>
              </a:rPr>
              <a:t> </a:t>
            </a:r>
            <a:r>
              <a:rPr lang="en-US" dirty="0" err="1">
                <a:latin typeface="Arial"/>
                <a:ea typeface="Microsoft YaHei"/>
                <a:cs typeface="Arial"/>
              </a:rPr>
              <a:t>Geschlecht</a:t>
            </a:r>
            <a:r>
              <a:rPr lang="en-US" dirty="0">
                <a:latin typeface="Arial"/>
                <a:ea typeface="Microsoft YaHei"/>
                <a:cs typeface="Arial"/>
              </a:rPr>
              <a:t>: </a:t>
            </a:r>
            <a:r>
              <a:rPr lang="en-US" dirty="0" err="1">
                <a:latin typeface="Arial"/>
                <a:ea typeface="Microsoft YaHei"/>
                <a:cs typeface="Arial"/>
              </a:rPr>
              <a:t>andere</a:t>
            </a:r>
            <a:r>
              <a:rPr lang="en-US" dirty="0">
                <a:latin typeface="Arial"/>
                <a:ea typeface="Microsoft YaHei"/>
                <a:cs typeface="Arial"/>
              </a:rPr>
              <a:t> </a:t>
            </a:r>
            <a:r>
              <a:rPr lang="en-US" dirty="0" err="1">
                <a:latin typeface="Arial"/>
                <a:ea typeface="Microsoft YaHei"/>
                <a:cs typeface="Arial"/>
              </a:rPr>
              <a:t>Schwerpunkte</a:t>
            </a:r>
            <a:r>
              <a:rPr lang="en-US" dirty="0">
                <a:latin typeface="Arial"/>
                <a:ea typeface="Microsoft YaHei"/>
                <a:cs typeface="Arial"/>
              </a:rPr>
              <a:t> (Jungen- Arbeit am Computer, Mädchen- </a:t>
            </a:r>
            <a:r>
              <a:rPr lang="en-US" dirty="0" err="1">
                <a:latin typeface="Arial"/>
                <a:ea typeface="Microsoft YaHei"/>
                <a:cs typeface="Arial"/>
              </a:rPr>
              <a:t>ethische</a:t>
            </a:r>
            <a:r>
              <a:rPr lang="en-US" dirty="0">
                <a:latin typeface="Arial"/>
                <a:ea typeface="Microsoft YaHei"/>
                <a:cs typeface="Arial"/>
              </a:rPr>
              <a:t> </a:t>
            </a:r>
            <a:r>
              <a:rPr lang="en-US" dirty="0" err="1">
                <a:latin typeface="Arial"/>
                <a:ea typeface="Microsoft YaHei"/>
                <a:cs typeface="Arial"/>
              </a:rPr>
              <a:t>Aspekte</a:t>
            </a:r>
            <a:r>
              <a:rPr lang="en-US" dirty="0">
                <a:latin typeface="Arial"/>
                <a:ea typeface="Microsoft YaHei"/>
                <a:cs typeface="Arial"/>
              </a:rPr>
              <a:t>, </a:t>
            </a:r>
            <a:r>
              <a:rPr lang="en-US" dirty="0" err="1">
                <a:latin typeface="Arial"/>
                <a:ea typeface="Microsoft YaHei"/>
                <a:cs typeface="Arial"/>
              </a:rPr>
              <a:t>Sprache</a:t>
            </a:r>
            <a:r>
              <a:rPr lang="en-US" dirty="0">
                <a:latin typeface="Arial"/>
                <a:ea typeface="Microsoft YaHei"/>
                <a:cs typeface="Arial"/>
              </a:rPr>
              <a:t>) (</a:t>
            </a:r>
            <a:r>
              <a:rPr lang="en-US" dirty="0" err="1">
                <a:latin typeface="Arial"/>
                <a:ea typeface="Microsoft YaHei"/>
                <a:cs typeface="Arial"/>
              </a:rPr>
              <a:t>Studienprojekt</a:t>
            </a:r>
            <a:r>
              <a:rPr lang="en-US" dirty="0">
                <a:latin typeface="Arial"/>
                <a:ea typeface="Microsoft YaHei"/>
                <a:cs typeface="Arial"/>
              </a:rPr>
              <a:t> Celina 2022)</a:t>
            </a:r>
          </a:p>
          <a:p>
            <a:pPr marL="342900" indent="-342900" algn="l">
              <a:buFont typeface="Arial"/>
              <a:buChar char="•"/>
            </a:pPr>
            <a:r>
              <a:rPr lang="en-US" dirty="0" err="1">
                <a:latin typeface="Arial"/>
                <a:ea typeface="Microsoft YaHei"/>
                <a:cs typeface="Arial"/>
              </a:rPr>
              <a:t>Unterschiede</a:t>
            </a:r>
            <a:r>
              <a:rPr lang="en-US" dirty="0">
                <a:latin typeface="Arial"/>
                <a:ea typeface="Microsoft YaHei"/>
                <a:cs typeface="Arial"/>
              </a:rPr>
              <a:t> in der </a:t>
            </a:r>
            <a:r>
              <a:rPr lang="en-US" dirty="0" err="1">
                <a:latin typeface="Arial"/>
                <a:ea typeface="Microsoft YaHei"/>
                <a:cs typeface="Arial"/>
              </a:rPr>
              <a:t>sexuellen</a:t>
            </a:r>
            <a:r>
              <a:rPr lang="en-US" dirty="0">
                <a:latin typeface="Arial"/>
                <a:ea typeface="Microsoft YaHei"/>
                <a:cs typeface="Arial"/>
              </a:rPr>
              <a:t> </a:t>
            </a:r>
            <a:r>
              <a:rPr lang="en-US" dirty="0" err="1">
                <a:latin typeface="Arial"/>
                <a:ea typeface="Microsoft YaHei"/>
                <a:cs typeface="Arial"/>
              </a:rPr>
              <a:t>Orientierung</a:t>
            </a:r>
            <a:endParaRPr lang="en-US" dirty="0">
              <a:latin typeface="Arial"/>
              <a:ea typeface="Microsoft YaHei"/>
              <a:cs typeface="Arial"/>
            </a:endParaRPr>
          </a:p>
          <a:p>
            <a:pPr marL="342900" indent="-342900" algn="l">
              <a:buFont typeface="Arial"/>
              <a:buChar char="•"/>
            </a:pPr>
            <a:r>
              <a:rPr lang="en-US" dirty="0" err="1">
                <a:latin typeface="Arial"/>
                <a:ea typeface="Microsoft YaHei"/>
                <a:cs typeface="Arial"/>
              </a:rPr>
              <a:t>Unterschiede</a:t>
            </a:r>
            <a:r>
              <a:rPr lang="en-US" dirty="0">
                <a:latin typeface="Arial"/>
                <a:ea typeface="Microsoft YaHei"/>
                <a:cs typeface="Arial"/>
              </a:rPr>
              <a:t> </a:t>
            </a:r>
            <a:r>
              <a:rPr lang="en-US" dirty="0" err="1">
                <a:latin typeface="Arial"/>
                <a:ea typeface="Microsoft YaHei"/>
                <a:cs typeface="Arial"/>
              </a:rPr>
              <a:t>im</a:t>
            </a:r>
            <a:r>
              <a:rPr lang="en-US" dirty="0">
                <a:latin typeface="Arial"/>
                <a:ea typeface="Microsoft YaHei"/>
                <a:cs typeface="Arial"/>
              </a:rPr>
              <a:t> Alter (</a:t>
            </a:r>
            <a:r>
              <a:rPr lang="en-US" dirty="0" err="1">
                <a:latin typeface="Arial"/>
                <a:ea typeface="Microsoft YaHei"/>
                <a:cs typeface="Arial"/>
              </a:rPr>
              <a:t>Berufskolleg</a:t>
            </a:r>
            <a:r>
              <a:rPr lang="en-US" dirty="0">
                <a:latin typeface="Arial"/>
                <a:ea typeface="Microsoft YaHei"/>
                <a:cs typeface="Arial"/>
              </a:rPr>
              <a:t>!) 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3130AF7-4063-4984-92A8-A8D35B0012B8}" type="slidenum">
              <a:rPr lang="de-DE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2413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3499" y="3407503"/>
            <a:ext cx="9313035" cy="1470025"/>
          </a:xfrm>
        </p:spPr>
        <p:txBody>
          <a:bodyPr/>
          <a:lstStyle>
            <a:lvl1pPr algn="r">
              <a:defRPr>
                <a:solidFill>
                  <a:srgbClr val="00549F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3499" y="5105400"/>
            <a:ext cx="9313035" cy="84388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buNone/>
              <a:defRPr sz="2400">
                <a:solidFill>
                  <a:srgbClr val="8EBA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8" name="Rechteck 20"/>
          <p:cNvSpPr/>
          <p:nvPr userDrawn="1"/>
        </p:nvSpPr>
        <p:spPr>
          <a:xfrm>
            <a:off x="1206719" y="3356993"/>
            <a:ext cx="9753120" cy="157104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6480">
            <a:solidFill>
              <a:srgbClr val="004D91"/>
            </a:solidFill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Rechteck 32"/>
          <p:cNvSpPr/>
          <p:nvPr userDrawn="1"/>
        </p:nvSpPr>
        <p:spPr>
          <a:xfrm>
            <a:off x="1219200" y="5048280"/>
            <a:ext cx="9753120" cy="97300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6480">
            <a:solidFill>
              <a:srgbClr val="74A4D4"/>
            </a:solidFill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0" name="Rechteck 21"/>
          <p:cNvSpPr/>
          <p:nvPr userDrawn="1"/>
        </p:nvSpPr>
        <p:spPr>
          <a:xfrm>
            <a:off x="1206719" y="3356993"/>
            <a:ext cx="304320" cy="157104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4D91"/>
          </a:solidFill>
          <a:ln>
            <a:noFill/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1" name="Rechteck 31"/>
          <p:cNvSpPr/>
          <p:nvPr userDrawn="1"/>
        </p:nvSpPr>
        <p:spPr>
          <a:xfrm>
            <a:off x="1219200" y="5048280"/>
            <a:ext cx="304320" cy="97300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74A4D4"/>
          </a:solidFill>
          <a:ln>
            <a:noFill/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2" name="Gerade Verbindung 18"/>
          <p:cNvSpPr/>
          <p:nvPr userDrawn="1"/>
        </p:nvSpPr>
        <p:spPr>
          <a:xfrm flipH="1" flipV="1">
            <a:off x="273600" y="6403320"/>
            <a:ext cx="11666880" cy="1440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944475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76" y="260649"/>
            <a:ext cx="11649584" cy="500751"/>
          </a:xfrm>
        </p:spPr>
        <p:txBody>
          <a:bodyPr/>
          <a:lstStyle>
            <a:lvl1pPr algn="l">
              <a:defRPr>
                <a:solidFill>
                  <a:srgbClr val="00549F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680" y="908720"/>
            <a:ext cx="11666880" cy="5400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Clr>
                <a:srgbClr val="00549F"/>
              </a:buClr>
              <a:buFont typeface="Wingdings 3" panose="05040102010807070707" pitchFamily="18" charset="2"/>
              <a:buChar char=""/>
              <a:defRPr sz="2800"/>
            </a:lvl1pPr>
            <a:lvl2pPr marL="630238" indent="-273050">
              <a:buClr>
                <a:srgbClr val="8EBAE5"/>
              </a:buClr>
              <a:buFont typeface="Wingdings 3" panose="05040102010807070707" pitchFamily="18" charset="2"/>
              <a:buChar char="}"/>
              <a:tabLst/>
              <a:defRPr sz="2400"/>
            </a:lvl2pPr>
            <a:lvl3pPr marL="809625" indent="-179388">
              <a:defRPr sz="2000"/>
            </a:lvl3pPr>
            <a:lvl4pPr marL="1071563" indent="-261938">
              <a:defRPr sz="1800"/>
            </a:lvl4pPr>
            <a:lvl5pPr marL="1250950" indent="-179388"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891" y="6453337"/>
            <a:ext cx="636555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rgbClr val="00549F"/>
                </a:solidFill>
              </a:defRPr>
            </a:lvl1pPr>
          </a:lstStyle>
          <a:p>
            <a:fld id="{DBE2DCEE-BD8B-4D21-8656-FE665E68AA1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Gleichschenkliges Dreieck 9"/>
          <p:cNvSpPr/>
          <p:nvPr userDrawn="1"/>
        </p:nvSpPr>
        <p:spPr>
          <a:xfrm rot="5400000">
            <a:off x="241500" y="6561746"/>
            <a:ext cx="190440" cy="159840"/>
          </a:xfrm>
          <a:custGeom>
            <a:avLst>
              <a:gd name="f0" fmla="val 100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10800 f11 1"/>
              <a:gd name="f22" fmla="*/ 0 f12 1"/>
              <a:gd name="f23" fmla="*/ f14 1 f3"/>
              <a:gd name="f24" fmla="*/ 0 f11 1"/>
              <a:gd name="f25" fmla="*/ 21600 f12 1"/>
              <a:gd name="f26" fmla="*/ 21600 f11 1"/>
              <a:gd name="f27" fmla="+- f16 10800 0"/>
              <a:gd name="f28" fmla="+- 21600 0 f15"/>
              <a:gd name="f29" fmla="*/ f16 f11 1"/>
              <a:gd name="f30" fmla="+- f23 0 f2"/>
              <a:gd name="f31" fmla="*/ f28 1 2"/>
              <a:gd name="f32" fmla="*/ f27 f11 1"/>
              <a:gd name="f33" fmla="+- 21600 0 f31"/>
              <a:gd name="f34" fmla="*/ f33 f11 1"/>
            </a:gdLst>
            <a:ahLst>
              <a:ahXY gdRefX="f0" minX="f6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21" y="f22"/>
              </a:cxn>
              <a:cxn ang="f30">
                <a:pos x="f29" y="f20"/>
              </a:cxn>
              <a:cxn ang="f30">
                <a:pos x="f24" y="f25"/>
              </a:cxn>
              <a:cxn ang="f30">
                <a:pos x="f21" y="f25"/>
              </a:cxn>
              <a:cxn ang="f30">
                <a:pos x="f26" y="f25"/>
              </a:cxn>
              <a:cxn ang="f30">
                <a:pos x="f34" y="f20"/>
              </a:cxn>
            </a:cxnLst>
            <a:rect l="f29" t="f20" r="f32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004D91"/>
          </a:solidFill>
          <a:ln w="25560">
            <a:solidFill>
              <a:srgbClr val="004D91"/>
            </a:solidFill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Gerade Verbindung 14"/>
          <p:cNvSpPr/>
          <p:nvPr userDrawn="1"/>
        </p:nvSpPr>
        <p:spPr>
          <a:xfrm flipH="1" flipV="1">
            <a:off x="271680" y="759601"/>
            <a:ext cx="11666880" cy="1799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Gerade Verbindung 18"/>
          <p:cNvSpPr/>
          <p:nvPr userDrawn="1"/>
        </p:nvSpPr>
        <p:spPr>
          <a:xfrm flipH="1" flipV="1">
            <a:off x="273600" y="6403320"/>
            <a:ext cx="11666880" cy="1440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6000" y="6453337"/>
            <a:ext cx="62400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549F"/>
                </a:solidFill>
              </a:defRPr>
            </a:lvl1pPr>
          </a:lstStyle>
          <a:p>
            <a:r>
              <a:rPr lang="de-DE" err="1"/>
              <a:t>FdI</a:t>
            </a:r>
            <a:r>
              <a:rPr lang="de-DE"/>
              <a:t> 1 – SS 2021</a:t>
            </a:r>
          </a:p>
        </p:txBody>
      </p:sp>
      <p:sp>
        <p:nvSpPr>
          <p:cNvPr id="13" name="Datumsplatzhalter 3"/>
          <p:cNvSpPr>
            <a:spLocks noGrp="1"/>
          </p:cNvSpPr>
          <p:nvPr>
            <p:ph type="dt" sz="half" idx="2"/>
          </p:nvPr>
        </p:nvSpPr>
        <p:spPr>
          <a:xfrm>
            <a:off x="1295467" y="6455906"/>
            <a:ext cx="1440160" cy="365125"/>
          </a:xfrm>
          <a:prstGeom prst="rect">
            <a:avLst/>
          </a:prstGeom>
        </p:spPr>
        <p:txBody>
          <a:bodyPr/>
          <a:lstStyle>
            <a:lvl1pPr>
              <a:defRPr lang="de-DE" sz="1600" kern="1200" dirty="0">
                <a:solidFill>
                  <a:srgbClr val="00549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9B656E7-7AF6-4B21-99C8-79A450E7521B}" type="datetime1">
              <a:rPr lang="de-DE" smtClean="0"/>
              <a:t>16.12.2022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6545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/ou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76" y="260649"/>
            <a:ext cx="11649584" cy="500751"/>
          </a:xfrm>
        </p:spPr>
        <p:txBody>
          <a:bodyPr/>
          <a:lstStyle>
            <a:lvl1pPr algn="l">
              <a:defRPr>
                <a:solidFill>
                  <a:srgbClr val="00549F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891" y="6453337"/>
            <a:ext cx="636555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rgbClr val="00549F"/>
                </a:solidFill>
              </a:defRPr>
            </a:lvl1pPr>
          </a:lstStyle>
          <a:p>
            <a:fld id="{DBE2DCEE-BD8B-4D21-8656-FE665E68AA1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Gleichschenkliges Dreieck 9"/>
          <p:cNvSpPr/>
          <p:nvPr userDrawn="1"/>
        </p:nvSpPr>
        <p:spPr>
          <a:xfrm rot="5400000">
            <a:off x="241500" y="6561746"/>
            <a:ext cx="190440" cy="159840"/>
          </a:xfrm>
          <a:custGeom>
            <a:avLst>
              <a:gd name="f0" fmla="val 100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10800 f11 1"/>
              <a:gd name="f22" fmla="*/ 0 f12 1"/>
              <a:gd name="f23" fmla="*/ f14 1 f3"/>
              <a:gd name="f24" fmla="*/ 0 f11 1"/>
              <a:gd name="f25" fmla="*/ 21600 f12 1"/>
              <a:gd name="f26" fmla="*/ 21600 f11 1"/>
              <a:gd name="f27" fmla="+- f16 10800 0"/>
              <a:gd name="f28" fmla="+- 21600 0 f15"/>
              <a:gd name="f29" fmla="*/ f16 f11 1"/>
              <a:gd name="f30" fmla="+- f23 0 f2"/>
              <a:gd name="f31" fmla="*/ f28 1 2"/>
              <a:gd name="f32" fmla="*/ f27 f11 1"/>
              <a:gd name="f33" fmla="+- 21600 0 f31"/>
              <a:gd name="f34" fmla="*/ f33 f11 1"/>
            </a:gdLst>
            <a:ahLst>
              <a:ahXY gdRefX="f0" minX="f6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21" y="f22"/>
              </a:cxn>
              <a:cxn ang="f30">
                <a:pos x="f29" y="f20"/>
              </a:cxn>
              <a:cxn ang="f30">
                <a:pos x="f24" y="f25"/>
              </a:cxn>
              <a:cxn ang="f30">
                <a:pos x="f21" y="f25"/>
              </a:cxn>
              <a:cxn ang="f30">
                <a:pos x="f26" y="f25"/>
              </a:cxn>
              <a:cxn ang="f30">
                <a:pos x="f34" y="f20"/>
              </a:cxn>
            </a:cxnLst>
            <a:rect l="f29" t="f20" r="f32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004D91"/>
          </a:solidFill>
          <a:ln w="25560">
            <a:solidFill>
              <a:srgbClr val="004D91"/>
            </a:solidFill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Gerade Verbindung 14"/>
          <p:cNvSpPr/>
          <p:nvPr userDrawn="1"/>
        </p:nvSpPr>
        <p:spPr>
          <a:xfrm flipH="1" flipV="1">
            <a:off x="271680" y="759601"/>
            <a:ext cx="11666880" cy="1799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Gerade Verbindung 18"/>
          <p:cNvSpPr/>
          <p:nvPr userDrawn="1"/>
        </p:nvSpPr>
        <p:spPr>
          <a:xfrm flipH="1" flipV="1">
            <a:off x="273600" y="6403320"/>
            <a:ext cx="11666880" cy="1440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6000" y="6453337"/>
            <a:ext cx="62400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549F"/>
                </a:solidFill>
              </a:defRPr>
            </a:lvl1pPr>
          </a:lstStyle>
          <a:p>
            <a:r>
              <a:rPr lang="de-DE" err="1"/>
              <a:t>FdI</a:t>
            </a:r>
            <a:r>
              <a:rPr lang="de-DE"/>
              <a:t> 1 – SS 2021</a:t>
            </a:r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2"/>
          </p:nvPr>
        </p:nvSpPr>
        <p:spPr>
          <a:xfrm>
            <a:off x="1295467" y="6455906"/>
            <a:ext cx="1440160" cy="365125"/>
          </a:xfrm>
          <a:prstGeom prst="rect">
            <a:avLst/>
          </a:prstGeom>
        </p:spPr>
        <p:txBody>
          <a:bodyPr/>
          <a:lstStyle>
            <a:lvl1pPr>
              <a:defRPr lang="de-DE" sz="1600" kern="1200" dirty="0">
                <a:solidFill>
                  <a:srgbClr val="00549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8D9C100-26C9-41AF-BBD4-3F6AC78CED91}" type="datetime1">
              <a:rPr lang="de-DE" smtClean="0"/>
              <a:t>16.12.2022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491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>
            <a:normAutofit/>
          </a:bodyPr>
          <a:lstStyle>
            <a:lvl1pPr algn="l">
              <a:defRPr sz="2800" b="0" cap="all">
                <a:solidFill>
                  <a:srgbClr val="00549F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8EBAE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891" y="6453337"/>
            <a:ext cx="636555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rgbClr val="00549F"/>
                </a:solidFill>
              </a:defRPr>
            </a:lvl1pPr>
          </a:lstStyle>
          <a:p>
            <a:fld id="{DBE2DCEE-BD8B-4D21-8656-FE665E68AA1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Gleichschenkliges Dreieck 9"/>
          <p:cNvSpPr/>
          <p:nvPr userDrawn="1"/>
        </p:nvSpPr>
        <p:spPr>
          <a:xfrm rot="5400000">
            <a:off x="241500" y="6561746"/>
            <a:ext cx="190440" cy="159840"/>
          </a:xfrm>
          <a:custGeom>
            <a:avLst>
              <a:gd name="f0" fmla="val 100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10800 f11 1"/>
              <a:gd name="f22" fmla="*/ 0 f12 1"/>
              <a:gd name="f23" fmla="*/ f14 1 f3"/>
              <a:gd name="f24" fmla="*/ 0 f11 1"/>
              <a:gd name="f25" fmla="*/ 21600 f12 1"/>
              <a:gd name="f26" fmla="*/ 21600 f11 1"/>
              <a:gd name="f27" fmla="+- f16 10800 0"/>
              <a:gd name="f28" fmla="+- 21600 0 f15"/>
              <a:gd name="f29" fmla="*/ f16 f11 1"/>
              <a:gd name="f30" fmla="+- f23 0 f2"/>
              <a:gd name="f31" fmla="*/ f28 1 2"/>
              <a:gd name="f32" fmla="*/ f27 f11 1"/>
              <a:gd name="f33" fmla="+- 21600 0 f31"/>
              <a:gd name="f34" fmla="*/ f33 f11 1"/>
            </a:gdLst>
            <a:ahLst>
              <a:ahXY gdRefX="f0" minX="f6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21" y="f22"/>
              </a:cxn>
              <a:cxn ang="f30">
                <a:pos x="f29" y="f20"/>
              </a:cxn>
              <a:cxn ang="f30">
                <a:pos x="f24" y="f25"/>
              </a:cxn>
              <a:cxn ang="f30">
                <a:pos x="f21" y="f25"/>
              </a:cxn>
              <a:cxn ang="f30">
                <a:pos x="f26" y="f25"/>
              </a:cxn>
              <a:cxn ang="f30">
                <a:pos x="f34" y="f20"/>
              </a:cxn>
            </a:cxnLst>
            <a:rect l="f29" t="f20" r="f32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004D91"/>
          </a:solidFill>
          <a:ln w="25560">
            <a:solidFill>
              <a:srgbClr val="004D91"/>
            </a:solidFill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0" name="Gerade Verbindung 14"/>
          <p:cNvSpPr/>
          <p:nvPr userDrawn="1"/>
        </p:nvSpPr>
        <p:spPr>
          <a:xfrm flipH="1" flipV="1">
            <a:off x="271680" y="759601"/>
            <a:ext cx="11666880" cy="1799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1" name="Gerade Verbindung 18"/>
          <p:cNvSpPr/>
          <p:nvPr userDrawn="1"/>
        </p:nvSpPr>
        <p:spPr>
          <a:xfrm flipH="1" flipV="1">
            <a:off x="273600" y="6403320"/>
            <a:ext cx="11666880" cy="1440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6000" y="6453337"/>
            <a:ext cx="6240000" cy="365125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rgbClr val="00549F"/>
                </a:solidFill>
              </a:defRPr>
            </a:lvl1pPr>
          </a:lstStyle>
          <a:p>
            <a:r>
              <a:rPr lang="de-DE" err="1"/>
              <a:t>FdI</a:t>
            </a:r>
            <a:r>
              <a:rPr lang="de-DE"/>
              <a:t> 1 – SS 2021</a:t>
            </a: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1295467" y="6455906"/>
            <a:ext cx="1440160" cy="365125"/>
          </a:xfrm>
          <a:prstGeom prst="rect">
            <a:avLst/>
          </a:prstGeom>
        </p:spPr>
        <p:txBody>
          <a:bodyPr/>
          <a:lstStyle>
            <a:lvl1pPr>
              <a:defRPr lang="de-DE" sz="1600" kern="1200" dirty="0">
                <a:solidFill>
                  <a:srgbClr val="00549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D7B3766-0D22-4578-B1BA-BDA6AAD680BF}" type="datetime1">
              <a:rPr lang="de-DE" smtClean="0"/>
              <a:t>16.12.2022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95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8976" y="260649"/>
            <a:ext cx="11649584" cy="500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l"/>
            <a:r>
              <a:rPr lang="de-DE"/>
              <a:t>Titelmasterformat durch Klicken bearbeiten</a:t>
            </a:r>
          </a:p>
        </p:txBody>
      </p:sp>
      <p:sp>
        <p:nvSpPr>
          <p:cNvPr id="8" name="Gerade Verbindung 14"/>
          <p:cNvSpPr/>
          <p:nvPr/>
        </p:nvSpPr>
        <p:spPr>
          <a:xfrm flipH="1" flipV="1">
            <a:off x="271680" y="759601"/>
            <a:ext cx="11666880" cy="1799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6891" y="6453337"/>
            <a:ext cx="636555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rgbClr val="00549F"/>
                </a:solidFill>
              </a:defRPr>
            </a:lvl1pPr>
          </a:lstStyle>
          <a:p>
            <a:fld id="{DBE2DCEE-BD8B-4D21-8656-FE665E68AA1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0" name="Gleichschenkliges Dreieck 9"/>
          <p:cNvSpPr/>
          <p:nvPr/>
        </p:nvSpPr>
        <p:spPr>
          <a:xfrm rot="5400000">
            <a:off x="241500" y="6561746"/>
            <a:ext cx="190440" cy="159840"/>
          </a:xfrm>
          <a:custGeom>
            <a:avLst>
              <a:gd name="f0" fmla="val 100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10800 f11 1"/>
              <a:gd name="f22" fmla="*/ 0 f12 1"/>
              <a:gd name="f23" fmla="*/ f14 1 f3"/>
              <a:gd name="f24" fmla="*/ 0 f11 1"/>
              <a:gd name="f25" fmla="*/ 21600 f12 1"/>
              <a:gd name="f26" fmla="*/ 21600 f11 1"/>
              <a:gd name="f27" fmla="+- f16 10800 0"/>
              <a:gd name="f28" fmla="+- 21600 0 f15"/>
              <a:gd name="f29" fmla="*/ f16 f11 1"/>
              <a:gd name="f30" fmla="+- f23 0 f2"/>
              <a:gd name="f31" fmla="*/ f28 1 2"/>
              <a:gd name="f32" fmla="*/ f27 f11 1"/>
              <a:gd name="f33" fmla="+- 21600 0 f31"/>
              <a:gd name="f34" fmla="*/ f33 f11 1"/>
            </a:gdLst>
            <a:ahLst>
              <a:ahXY gdRefX="f0" minX="f6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21" y="f22"/>
              </a:cxn>
              <a:cxn ang="f30">
                <a:pos x="f29" y="f20"/>
              </a:cxn>
              <a:cxn ang="f30">
                <a:pos x="f24" y="f25"/>
              </a:cxn>
              <a:cxn ang="f30">
                <a:pos x="f21" y="f25"/>
              </a:cxn>
              <a:cxn ang="f30">
                <a:pos x="f26" y="f25"/>
              </a:cxn>
              <a:cxn ang="f30">
                <a:pos x="f34" y="f20"/>
              </a:cxn>
            </a:cxnLst>
            <a:rect l="f29" t="f20" r="f32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004D91"/>
          </a:solidFill>
          <a:ln w="25560">
            <a:solidFill>
              <a:srgbClr val="004D91"/>
            </a:solidFill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76000" y="6453337"/>
            <a:ext cx="6240000" cy="365125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rgbClr val="00549F"/>
                </a:solidFill>
              </a:defRPr>
            </a:lvl1pPr>
          </a:lstStyle>
          <a:p>
            <a:r>
              <a:rPr lang="de-DE" err="1"/>
              <a:t>FdI</a:t>
            </a:r>
            <a:r>
              <a:rPr lang="de-DE"/>
              <a:t> 1 – SS 2021</a:t>
            </a:r>
          </a:p>
        </p:txBody>
      </p:sp>
      <p:sp>
        <p:nvSpPr>
          <p:cNvPr id="13" name="Datumsplatzhalter 3"/>
          <p:cNvSpPr>
            <a:spLocks noGrp="1"/>
          </p:cNvSpPr>
          <p:nvPr>
            <p:ph type="dt" sz="half" idx="2"/>
          </p:nvPr>
        </p:nvSpPr>
        <p:spPr>
          <a:xfrm>
            <a:off x="1295467" y="6455906"/>
            <a:ext cx="1440160" cy="365125"/>
          </a:xfrm>
          <a:prstGeom prst="rect">
            <a:avLst/>
          </a:prstGeom>
        </p:spPr>
        <p:txBody>
          <a:bodyPr/>
          <a:lstStyle>
            <a:lvl1pPr>
              <a:defRPr lang="de-DE" sz="1600" kern="1200" dirty="0">
                <a:solidFill>
                  <a:srgbClr val="00549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760F38E-7A15-4D0D-A5CA-BFE7CEA0B377}" type="datetime1">
              <a:rPr lang="de-DE" smtClean="0"/>
              <a:t>16.12.2022</a:t>
            </a:fld>
            <a:endParaRPr lang="de-DE"/>
          </a:p>
        </p:txBody>
      </p:sp>
      <p:sp>
        <p:nvSpPr>
          <p:cNvPr id="14" name="Gerade Verbindung 18"/>
          <p:cNvSpPr/>
          <p:nvPr/>
        </p:nvSpPr>
        <p:spPr>
          <a:xfrm flipH="1" flipV="1">
            <a:off x="273600" y="6403320"/>
            <a:ext cx="11666880" cy="1440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36988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2" r:id="rId3"/>
    <p:sldLayoutId id="2147483671" r:id="rId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lang="de-DE" sz="4400" kern="1200">
          <a:solidFill>
            <a:srgbClr val="00549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hyperlink" Target="https://creativecommons.org/licenses/by-sa/4.0/" TargetMode="Externa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mk.org/fileadmin/veroeffentlichungen_beschluesse/1996/1996_10_25-Interkulturelle-Bildung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" TargetMode="Externa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sv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20" Type="http://schemas.openxmlformats.org/officeDocument/2006/relationships/image" Target="../media/image18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24" Type="http://schemas.openxmlformats.org/officeDocument/2006/relationships/hyperlink" Target="https://creativecommons.org/licenses/by-sa/4.0/" TargetMode="External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Relationship Id="rId22" Type="http://schemas.openxmlformats.org/officeDocument/2006/relationships/image" Target="../media/image20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4.0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creativecommons.org/licenses/by-sa/4.0/" TargetMode="External"/><Relationship Id="rId3" Type="http://schemas.openxmlformats.org/officeDocument/2006/relationships/image" Target="../media/image25.svg"/><Relationship Id="rId7" Type="http://schemas.openxmlformats.org/officeDocument/2006/relationships/image" Target="../media/image29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svg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cs typeface="Calibri"/>
              </a:rPr>
              <a:t>Inklusion </a:t>
            </a:r>
            <a:r>
              <a:rPr lang="en-GB" dirty="0" err="1">
                <a:cs typeface="Calibri"/>
              </a:rPr>
              <a:t>im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Unterricht</a:t>
            </a:r>
            <a:r>
              <a:rPr lang="en-GB" dirty="0">
                <a:cs typeface="Calibri"/>
              </a:rPr>
              <a:t> - </a:t>
            </a:r>
            <a:br>
              <a:rPr lang="en-US" dirty="0"/>
            </a:br>
            <a:r>
              <a:rPr lang="en-GB" dirty="0">
                <a:cs typeface="Calibri"/>
              </a:rPr>
              <a:t>Wie </a:t>
            </a:r>
            <a:r>
              <a:rPr lang="en-GB" dirty="0" err="1">
                <a:cs typeface="Calibri"/>
              </a:rPr>
              <a:t>können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Lehrkräfte</a:t>
            </a:r>
            <a:r>
              <a:rPr lang="en-GB" dirty="0">
                <a:cs typeface="Calibri"/>
              </a:rPr>
              <a:t> Inklusion </a:t>
            </a:r>
            <a:r>
              <a:rPr lang="en-GB" dirty="0" err="1">
                <a:cs typeface="Calibri"/>
              </a:rPr>
              <a:t>umsetzen</a:t>
            </a:r>
            <a:r>
              <a:rPr lang="en-GB" dirty="0">
                <a:cs typeface="Calibri"/>
              </a:rPr>
              <a:t>?</a:t>
            </a:r>
            <a:endParaRPr lang="en-GB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 lIns="91440" tIns="45720" rIns="91440" bIns="45720" anchor="ctr">
            <a:normAutofit fontScale="70000" lnSpcReduction="20000"/>
          </a:bodyPr>
          <a:lstStyle/>
          <a:p>
            <a:r>
              <a:rPr lang="en-GB" dirty="0">
                <a:cs typeface="Calibri"/>
              </a:rPr>
              <a:t>Celina </a:t>
            </a:r>
            <a:r>
              <a:rPr lang="en-GB" dirty="0" err="1">
                <a:cs typeface="Calibri"/>
              </a:rPr>
              <a:t>Lowis</a:t>
            </a:r>
            <a:endParaRPr lang="en-GB" dirty="0">
              <a:cs typeface="Calibri"/>
            </a:endParaRPr>
          </a:p>
          <a:p>
            <a:r>
              <a:rPr lang="en-GB" dirty="0">
                <a:cs typeface="Calibri"/>
              </a:rPr>
              <a:t>Sebastian Lachmann</a:t>
            </a:r>
          </a:p>
          <a:p>
            <a:r>
              <a:rPr lang="en-GB" dirty="0" err="1">
                <a:cs typeface="Calibri"/>
              </a:rPr>
              <a:t>Ronas</a:t>
            </a:r>
            <a:r>
              <a:rPr lang="en-GB" dirty="0">
                <a:cs typeface="Calibri"/>
              </a:rPr>
              <a:t> Karakas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E1D27BF2-D7A9-E814-DC52-7E976AD73E33}"/>
              </a:ext>
            </a:extLst>
          </p:cNvPr>
          <p:cNvSpPr/>
          <p:nvPr/>
        </p:nvSpPr>
        <p:spPr>
          <a:xfrm>
            <a:off x="6525087" y="1526959"/>
            <a:ext cx="4864963" cy="17844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0213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C7DFC1-ABB1-62E9-96AB-97F909CE0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>
                <a:cs typeface="Calibri"/>
              </a:rPr>
              <a:t>Unklarheiten/ Probleme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99CEAD-34F7-DBFE-E1DA-2F258251F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>
            <a:normAutofit/>
          </a:bodyPr>
          <a:lstStyle/>
          <a:p>
            <a:r>
              <a:rPr lang="de-DE" dirty="0">
                <a:cs typeface="Calibri"/>
              </a:rPr>
              <a:t>Viele verschiedene Definitionen für die Begriffe</a:t>
            </a:r>
          </a:p>
          <a:p>
            <a:r>
              <a:rPr lang="de-DE" dirty="0">
                <a:cs typeface="Calibri"/>
              </a:rPr>
              <a:t>Oft deutlich warum, nicht wie -&gt; unkonkret</a:t>
            </a:r>
          </a:p>
          <a:p>
            <a:r>
              <a:rPr lang="de-DE" dirty="0">
                <a:cs typeface="Calibri"/>
              </a:rPr>
              <a:t>Wenig/kaum Forschung spezifisch für IU</a:t>
            </a:r>
          </a:p>
          <a:p>
            <a:r>
              <a:rPr lang="de-DE" dirty="0">
                <a:cs typeface="Calibri"/>
              </a:rPr>
              <a:t>Ansätze, die sich entgegenstehen/widersprechen</a:t>
            </a:r>
          </a:p>
          <a:p>
            <a:pPr marL="629920" lvl="1"/>
            <a:r>
              <a:rPr lang="de-DE" dirty="0">
                <a:cs typeface="Calibri"/>
              </a:rPr>
              <a:t>Trilemma der Inklusion nach Boger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31AF9A3-6125-23C4-B9F3-EB11125A4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6B18E6-07B7-B307-B7A4-5C8A11B0F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91440" tIns="45720" rIns="91440" bIns="45720" anchor="t"/>
          <a:lstStyle/>
          <a:p>
            <a:r>
              <a:rPr lang="de-DE" dirty="0"/>
              <a:t>Praktikum  – WS 2022/2023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6FABA533-9405-87F9-115B-52211B4F79E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9B656E7-7AF6-4B21-99C8-79A450E7521B}" type="datetime1">
              <a:rPr lang="de-DE" smtClean="0"/>
              <a:t>16.12.2022</a:t>
            </a:fld>
            <a:endParaRPr lang="de-DE"/>
          </a:p>
        </p:txBody>
      </p:sp>
      <p:graphicFrame>
        <p:nvGraphicFramePr>
          <p:cNvPr id="7" name="Diagramm 7">
            <a:extLst>
              <a:ext uri="{FF2B5EF4-FFF2-40B4-BE49-F238E27FC236}">
                <a16:creationId xmlns:a16="http://schemas.microsoft.com/office/drawing/2014/main" id="{74516BCA-79DA-B4CF-1A46-34E16958B7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2210458"/>
              </p:ext>
            </p:extLst>
          </p:nvPr>
        </p:nvGraphicFramePr>
        <p:xfrm>
          <a:off x="6633346" y="2286884"/>
          <a:ext cx="45720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3" name="Textfeld 42">
            <a:extLst>
              <a:ext uri="{FF2B5EF4-FFF2-40B4-BE49-F238E27FC236}">
                <a16:creationId xmlns:a16="http://schemas.microsoft.com/office/drawing/2014/main" id="{1BE19EE4-EC42-5DEC-0E78-836B63BDCA4A}"/>
              </a:ext>
            </a:extLst>
          </p:cNvPr>
          <p:cNvSpPr txBox="1"/>
          <p:nvPr/>
        </p:nvSpPr>
        <p:spPr>
          <a:xfrm>
            <a:off x="7478486" y="5867400"/>
            <a:ext cx="27432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sz="1400" dirty="0"/>
              <a:t>Bild: ,,Trilemma der Inklusion" von Celina </a:t>
            </a:r>
            <a:r>
              <a:rPr lang="de-DE" sz="1400" dirty="0" err="1"/>
              <a:t>Lowis</a:t>
            </a:r>
            <a:r>
              <a:rPr lang="de-DE" sz="1400" dirty="0"/>
              <a:t> (</a:t>
            </a:r>
            <a:r>
              <a:rPr lang="de-DE" sz="1400" u="sng" dirty="0">
                <a:solidFill>
                  <a:srgbClr val="0000FF"/>
                </a:solidFill>
                <a:hlinkClick r:id="rId7"/>
              </a:rPr>
              <a:t>CC-BY-SA 4.0</a:t>
            </a:r>
            <a:r>
              <a:rPr lang="de-DE" sz="1400" dirty="0"/>
              <a:t>)</a:t>
            </a:r>
            <a:r>
              <a:rPr lang="en-US" sz="1400" dirty="0"/>
              <a:t>​</a:t>
            </a:r>
            <a:endParaRPr lang="en-US" sz="1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1292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E25370-E2BC-16C0-1AEE-EA184E66D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>
                <a:cs typeface="Calibri"/>
              </a:rPr>
              <a:t>Literatur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31F978-393D-7CD3-04D7-20DFEE0C5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>
            <a:noAutofit/>
          </a:bodyPr>
          <a:lstStyle/>
          <a:p>
            <a:r>
              <a:rPr lang="de-DE" sz="1800" dirty="0">
                <a:ea typeface="+mn-lt"/>
                <a:cs typeface="+mn-lt"/>
              </a:rPr>
              <a:t>Ziemen, K. (2018). Didaktik und Inklusion. Göttingen: Vandenhoeck &amp; Ruprecht. S. 7 – 20</a:t>
            </a:r>
          </a:p>
          <a:p>
            <a:r>
              <a:rPr lang="de-DE" sz="1800" dirty="0">
                <a:ea typeface="+mn-lt"/>
                <a:cs typeface="+mn-lt"/>
              </a:rPr>
              <a:t>Biewer, G. (2009). Grundlagen der Heilpädagogik und inklusiven Pädagogik. Stuttgart: Julius Klinkhardt Verlag. S. 193 </a:t>
            </a:r>
          </a:p>
          <a:p>
            <a:r>
              <a:rPr lang="de-DE" sz="1800" dirty="0"/>
              <a:t>Stöger, H. &amp; Ziegler, A. (2013). Heterogenität und Inklusion im Unterricht. Schulpädagogik — heute, 7, S. 1–31.</a:t>
            </a:r>
            <a:endParaRPr lang="de-DE" sz="1800">
              <a:cs typeface="Calibri"/>
            </a:endParaRPr>
          </a:p>
          <a:p>
            <a:r>
              <a:rPr lang="en-US" sz="1800" dirty="0"/>
              <a:t>Klingner, J. K., Vaughn, S., Shay Schumm, J., Cohen, P., &amp; Forgan, J. W. (1998). Inclusion or Pull-Out: Which Do Students Prefer? Journal of Learning Disabilities, 31(2), S. 148–158.</a:t>
            </a:r>
            <a:endParaRPr lang="en-US" sz="1800" dirty="0">
              <a:cs typeface="Calibri"/>
            </a:endParaRPr>
          </a:p>
          <a:p>
            <a:r>
              <a:rPr lang="en-US" sz="1800" dirty="0"/>
              <a:t>Fox, S., Farrell, P. and Davis, P. (2004), Factors associated with the effective inclusion of primary-aged pupils with Down's syndrome. British Journal of Special Education, 31: S. 184-190</a:t>
            </a:r>
            <a:endParaRPr lang="en-US" sz="1800" dirty="0">
              <a:cs typeface="Calibri"/>
            </a:endParaRPr>
          </a:p>
          <a:p>
            <a:r>
              <a:rPr lang="en-US" sz="1800" dirty="0">
                <a:cs typeface="Calibri"/>
              </a:rPr>
              <a:t>Rath, I., </a:t>
            </a:r>
            <a:r>
              <a:rPr lang="en-US" sz="1800" dirty="0" err="1">
                <a:cs typeface="Calibri"/>
              </a:rPr>
              <a:t>Spielhaus</a:t>
            </a:r>
            <a:r>
              <a:rPr lang="en-US" sz="1800" dirty="0">
                <a:cs typeface="Calibri"/>
              </a:rPr>
              <a:t>, R. (2021). </a:t>
            </a:r>
            <a:r>
              <a:rPr lang="en-US" sz="1800" dirty="0" err="1">
                <a:ea typeface="+mn-lt"/>
                <a:cs typeface="+mn-lt"/>
              </a:rPr>
              <a:t>Schulbücher</a:t>
            </a:r>
            <a:r>
              <a:rPr lang="en-US" sz="1800" dirty="0">
                <a:ea typeface="+mn-lt"/>
                <a:cs typeface="+mn-lt"/>
              </a:rPr>
              <a:t> und </a:t>
            </a:r>
            <a:r>
              <a:rPr lang="en-US" sz="1800" dirty="0" err="1">
                <a:ea typeface="+mn-lt"/>
                <a:cs typeface="+mn-lt"/>
              </a:rPr>
              <a:t>Antiziganismus</a:t>
            </a:r>
            <a:r>
              <a:rPr lang="en-US" sz="1800" dirty="0">
                <a:ea typeface="+mn-lt"/>
                <a:cs typeface="+mn-lt"/>
              </a:rPr>
              <a:t>: Zur </a:t>
            </a:r>
            <a:r>
              <a:rPr lang="en-US" sz="1800" dirty="0" err="1">
                <a:ea typeface="+mn-lt"/>
                <a:cs typeface="+mn-lt"/>
              </a:rPr>
              <a:t>Darstellung</a:t>
            </a:r>
            <a:r>
              <a:rPr lang="en-US" sz="1800" dirty="0">
                <a:ea typeface="+mn-lt"/>
                <a:cs typeface="+mn-lt"/>
              </a:rPr>
              <a:t> von Sinti und Roma in </a:t>
            </a:r>
            <a:r>
              <a:rPr lang="en-US" sz="1800" dirty="0" err="1">
                <a:ea typeface="+mn-lt"/>
                <a:cs typeface="+mn-lt"/>
              </a:rPr>
              <a:t>aktuellen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deutschen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Lehrplänen</a:t>
            </a:r>
            <a:r>
              <a:rPr lang="en-US" sz="1800" dirty="0">
                <a:ea typeface="+mn-lt"/>
                <a:cs typeface="+mn-lt"/>
              </a:rPr>
              <a:t> und </a:t>
            </a:r>
            <a:r>
              <a:rPr lang="en-US" sz="1800" dirty="0" err="1">
                <a:ea typeface="+mn-lt"/>
                <a:cs typeface="+mn-lt"/>
              </a:rPr>
              <a:t>Schulbüchern</a:t>
            </a:r>
            <a:r>
              <a:rPr lang="en-US" sz="1800" dirty="0">
                <a:ea typeface="+mn-lt"/>
                <a:cs typeface="+mn-lt"/>
              </a:rPr>
              <a:t>. Eckert. Dossiers (3)</a:t>
            </a:r>
            <a:endParaRPr lang="en-US" sz="1800" dirty="0">
              <a:cs typeface="Calibri"/>
            </a:endParaRPr>
          </a:p>
          <a:p>
            <a:r>
              <a:rPr lang="en-US" sz="1800" dirty="0">
                <a:cs typeface="Calibri"/>
              </a:rPr>
              <a:t>Simon, N., </a:t>
            </a:r>
            <a:r>
              <a:rPr lang="en-US" sz="1800" dirty="0" err="1">
                <a:cs typeface="Calibri"/>
              </a:rPr>
              <a:t>Fereidooni</a:t>
            </a:r>
            <a:r>
              <a:rPr lang="en-US" sz="1800" dirty="0">
                <a:cs typeface="Calibri"/>
              </a:rPr>
              <a:t>, K. (2022). </a:t>
            </a:r>
            <a:r>
              <a:rPr lang="en-US" sz="1800" dirty="0" err="1">
                <a:ea typeface="+mn-lt"/>
                <a:cs typeface="+mn-lt"/>
              </a:rPr>
              <a:t>Rassismuskritische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Fachdidaktiken</a:t>
            </a:r>
            <a:r>
              <a:rPr lang="en-US" sz="1800" dirty="0">
                <a:ea typeface="+mn-lt"/>
                <a:cs typeface="+mn-lt"/>
              </a:rPr>
              <a:t>. </a:t>
            </a:r>
            <a:r>
              <a:rPr lang="en-US" sz="1800" dirty="0" err="1">
                <a:ea typeface="+mn-lt"/>
                <a:cs typeface="+mn-lt"/>
              </a:rPr>
              <a:t>Theoretische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Reflexionen</a:t>
            </a:r>
            <a:r>
              <a:rPr lang="en-US" sz="1800" dirty="0">
                <a:ea typeface="+mn-lt"/>
                <a:cs typeface="+mn-lt"/>
              </a:rPr>
              <a:t> und </a:t>
            </a:r>
            <a:r>
              <a:rPr lang="en-US" sz="1800" dirty="0" err="1">
                <a:ea typeface="+mn-lt"/>
                <a:cs typeface="+mn-lt"/>
              </a:rPr>
              <a:t>fachdidaktische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Entwürfe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rassismuskritischer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Unterrichtsplanung</a:t>
            </a:r>
            <a:r>
              <a:rPr lang="en-US" sz="1800" dirty="0">
                <a:ea typeface="+mn-lt"/>
                <a:cs typeface="+mn-lt"/>
              </a:rPr>
              <a:t>, 2. </a:t>
            </a:r>
            <a:r>
              <a:rPr lang="en-US" sz="1800" dirty="0" err="1">
                <a:ea typeface="+mn-lt"/>
                <a:cs typeface="+mn-lt"/>
              </a:rPr>
              <a:t>Aufl</a:t>
            </a:r>
            <a:r>
              <a:rPr lang="en-US" sz="1800" dirty="0">
                <a:ea typeface="+mn-lt"/>
                <a:cs typeface="+mn-lt"/>
              </a:rPr>
              <a:t>., Wiesbaden: Springer VS</a:t>
            </a:r>
          </a:p>
          <a:p>
            <a:r>
              <a:rPr lang="en-US" sz="1800" dirty="0" err="1">
                <a:cs typeface="Calibri"/>
              </a:rPr>
              <a:t>Kultusministerkonferenz</a:t>
            </a:r>
            <a:r>
              <a:rPr lang="en-US" sz="1800" dirty="0">
                <a:cs typeface="Calibri"/>
              </a:rPr>
              <a:t> (2013). </a:t>
            </a:r>
            <a:r>
              <a:rPr lang="en-US" sz="1800" dirty="0" err="1">
                <a:ea typeface="+mn-lt"/>
                <a:cs typeface="+mn-lt"/>
              </a:rPr>
              <a:t>Interkulturelle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Bildung</a:t>
            </a:r>
            <a:r>
              <a:rPr lang="en-US" sz="1800" dirty="0">
                <a:ea typeface="+mn-lt"/>
                <a:cs typeface="+mn-lt"/>
              </a:rPr>
              <a:t> und </a:t>
            </a:r>
            <a:r>
              <a:rPr lang="en-US" sz="1800" dirty="0" err="1">
                <a:ea typeface="+mn-lt"/>
                <a:cs typeface="+mn-lt"/>
              </a:rPr>
              <a:t>Erziehung</a:t>
            </a:r>
            <a:r>
              <a:rPr lang="en-US" sz="1800" dirty="0">
                <a:ea typeface="+mn-lt"/>
                <a:cs typeface="+mn-lt"/>
              </a:rPr>
              <a:t> in der Schule. </a:t>
            </a:r>
            <a:r>
              <a:rPr lang="en-US" sz="1800" dirty="0" err="1">
                <a:ea typeface="+mn-lt"/>
                <a:cs typeface="+mn-lt"/>
              </a:rPr>
              <a:t>Beschluss</a:t>
            </a:r>
            <a:r>
              <a:rPr lang="en-US" sz="1800" dirty="0">
                <a:ea typeface="+mn-lt"/>
                <a:cs typeface="+mn-lt"/>
              </a:rPr>
              <a:t> der </a:t>
            </a:r>
            <a:r>
              <a:rPr lang="en-US" sz="1800" dirty="0" err="1">
                <a:ea typeface="+mn-lt"/>
                <a:cs typeface="+mn-lt"/>
              </a:rPr>
              <a:t>Kultusministerkonferenz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vom</a:t>
            </a:r>
            <a:r>
              <a:rPr lang="en-US" sz="1800" dirty="0">
                <a:ea typeface="+mn-lt"/>
                <a:cs typeface="+mn-lt"/>
              </a:rPr>
              <a:t> 25.10.1996 </a:t>
            </a:r>
            <a:r>
              <a:rPr lang="en-US" sz="1800" dirty="0" err="1">
                <a:ea typeface="+mn-lt"/>
                <a:cs typeface="+mn-lt"/>
              </a:rPr>
              <a:t>i</a:t>
            </a:r>
            <a:r>
              <a:rPr lang="en-US" sz="1800" dirty="0">
                <a:ea typeface="+mn-lt"/>
                <a:cs typeface="+mn-lt"/>
              </a:rPr>
              <a:t>. d. F. </a:t>
            </a:r>
            <a:r>
              <a:rPr lang="en-US" sz="1800" dirty="0" err="1">
                <a:ea typeface="+mn-lt"/>
                <a:cs typeface="+mn-lt"/>
              </a:rPr>
              <a:t>vom</a:t>
            </a:r>
            <a:r>
              <a:rPr lang="en-US" sz="1800" dirty="0">
                <a:ea typeface="+mn-lt"/>
                <a:cs typeface="+mn-lt"/>
              </a:rPr>
              <a:t> 05.12.2013,  </a:t>
            </a:r>
            <a:br>
              <a:rPr lang="en-US" sz="1800" dirty="0">
                <a:ea typeface="+mn-lt"/>
                <a:cs typeface="+mn-lt"/>
              </a:rPr>
            </a:br>
            <a:r>
              <a:rPr lang="en-US" sz="1800" dirty="0">
                <a:ea typeface="+mn-lt"/>
                <a:cs typeface="+mn-lt"/>
                <a:hlinkClick r:id="rId2"/>
              </a:rPr>
              <a:t>https://www.kmk.org/fileadmin/veroeffentlichungen_beschluesse/1996/1996_10_25-Interkulturelle-Bildung.pdf</a:t>
            </a:r>
            <a:r>
              <a:rPr lang="en-US" sz="1800" dirty="0">
                <a:ea typeface="+mn-lt"/>
                <a:cs typeface="+mn-lt"/>
              </a:rPr>
              <a:t> (</a:t>
            </a:r>
            <a:r>
              <a:rPr lang="en-US" sz="1800" dirty="0" err="1">
                <a:ea typeface="+mn-lt"/>
                <a:cs typeface="+mn-lt"/>
              </a:rPr>
              <a:t>abgerufen</a:t>
            </a:r>
            <a:r>
              <a:rPr lang="en-US" sz="1800" dirty="0">
                <a:ea typeface="+mn-lt"/>
                <a:cs typeface="+mn-lt"/>
              </a:rPr>
              <a:t> am 21.10.2022)</a:t>
            </a:r>
            <a:endParaRPr lang="en-US" sz="1800" dirty="0">
              <a:cs typeface="Calibri"/>
            </a:endParaRPr>
          </a:p>
          <a:p>
            <a:r>
              <a:rPr lang="en-US" sz="1800" err="1">
                <a:cs typeface="Calibri"/>
              </a:rPr>
              <a:t>Ogette</a:t>
            </a:r>
            <a:r>
              <a:rPr lang="en-US" sz="1800" dirty="0">
                <a:cs typeface="Calibri"/>
              </a:rPr>
              <a:t>, T. </a:t>
            </a:r>
            <a:r>
              <a:rPr lang="en-US" sz="1800" dirty="0">
                <a:ea typeface="+mn-lt"/>
                <a:cs typeface="+mn-lt"/>
              </a:rPr>
              <a:t>(2017), exit RACISM. </a:t>
            </a:r>
            <a:r>
              <a:rPr lang="en-US" sz="1800" err="1">
                <a:ea typeface="+mn-lt"/>
                <a:cs typeface="+mn-lt"/>
              </a:rPr>
              <a:t>Rassismuskritisch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err="1">
                <a:ea typeface="+mn-lt"/>
                <a:cs typeface="+mn-lt"/>
              </a:rPr>
              <a:t>denken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err="1">
                <a:ea typeface="+mn-lt"/>
                <a:cs typeface="+mn-lt"/>
              </a:rPr>
              <a:t>lernen</a:t>
            </a:r>
            <a:r>
              <a:rPr lang="en-US" sz="1800" dirty="0">
                <a:ea typeface="+mn-lt"/>
                <a:cs typeface="+mn-lt"/>
              </a:rPr>
              <a:t>. Münster: </a:t>
            </a:r>
            <a:r>
              <a:rPr lang="en-US" sz="1800" err="1">
                <a:ea typeface="+mn-lt"/>
                <a:cs typeface="+mn-lt"/>
              </a:rPr>
              <a:t>Unrast</a:t>
            </a:r>
            <a:endParaRPr lang="en-US" sz="1800">
              <a:ea typeface="+mn-lt"/>
              <a:cs typeface="+mn-lt"/>
            </a:endParaRPr>
          </a:p>
          <a:p>
            <a:r>
              <a:rPr lang="en-US" sz="1800" dirty="0">
                <a:ea typeface="+mn-lt"/>
                <a:cs typeface="+mn-lt"/>
              </a:rPr>
              <a:t>El-</a:t>
            </a:r>
            <a:r>
              <a:rPr lang="en-US" sz="1800" dirty="0" err="1">
                <a:ea typeface="+mn-lt"/>
                <a:cs typeface="+mn-lt"/>
              </a:rPr>
              <a:t>Mafaalani</a:t>
            </a:r>
            <a:r>
              <a:rPr lang="en-US" sz="1800" dirty="0">
                <a:ea typeface="+mn-lt"/>
                <a:cs typeface="+mn-lt"/>
              </a:rPr>
              <a:t>, A. (2021). </a:t>
            </a:r>
            <a:r>
              <a:rPr lang="en-US" sz="1800" dirty="0" err="1">
                <a:ea typeface="+mn-lt"/>
                <a:cs typeface="+mn-lt"/>
              </a:rPr>
              <a:t>Wozu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Rassismus</a:t>
            </a:r>
            <a:r>
              <a:rPr lang="en-US" sz="1800" dirty="0">
                <a:ea typeface="+mn-lt"/>
                <a:cs typeface="+mn-lt"/>
              </a:rPr>
              <a:t>? Von der </a:t>
            </a:r>
            <a:r>
              <a:rPr lang="en-US" sz="1800" dirty="0" err="1">
                <a:ea typeface="+mn-lt"/>
                <a:cs typeface="+mn-lt"/>
              </a:rPr>
              <a:t>Erfindung</a:t>
            </a:r>
            <a:r>
              <a:rPr lang="en-US" sz="1800" dirty="0">
                <a:ea typeface="+mn-lt"/>
                <a:cs typeface="+mn-lt"/>
              </a:rPr>
              <a:t> der </a:t>
            </a:r>
            <a:r>
              <a:rPr lang="en-US" sz="1800" dirty="0" err="1">
                <a:ea typeface="+mn-lt"/>
                <a:cs typeface="+mn-lt"/>
              </a:rPr>
              <a:t>Menschenrassen</a:t>
            </a:r>
            <a:r>
              <a:rPr lang="en-US" sz="1800" dirty="0">
                <a:ea typeface="+mn-lt"/>
                <a:cs typeface="+mn-lt"/>
              </a:rPr>
              <a:t> bis </a:t>
            </a:r>
            <a:r>
              <a:rPr lang="en-US" sz="1800" dirty="0" err="1">
                <a:ea typeface="+mn-lt"/>
                <a:cs typeface="+mn-lt"/>
              </a:rPr>
              <a:t>zum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rassismuskritischen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Widerstand</a:t>
            </a:r>
            <a:r>
              <a:rPr lang="en-US" sz="1800" dirty="0">
                <a:ea typeface="+mn-lt"/>
                <a:cs typeface="+mn-lt"/>
              </a:rPr>
              <a:t>. Köln: </a:t>
            </a:r>
            <a:r>
              <a:rPr lang="en-US" sz="1800" dirty="0" err="1">
                <a:ea typeface="+mn-lt"/>
                <a:cs typeface="+mn-lt"/>
              </a:rPr>
              <a:t>Kiepenheuer</a:t>
            </a:r>
            <a:r>
              <a:rPr lang="en-US" sz="1800" dirty="0">
                <a:ea typeface="+mn-lt"/>
                <a:cs typeface="+mn-lt"/>
              </a:rPr>
              <a:t> &amp; </a:t>
            </a:r>
            <a:r>
              <a:rPr lang="en-US" sz="1800" dirty="0" err="1">
                <a:ea typeface="+mn-lt"/>
                <a:cs typeface="+mn-lt"/>
              </a:rPr>
              <a:t>Witsch</a:t>
            </a:r>
            <a:r>
              <a:rPr lang="en-US" sz="1800" dirty="0">
                <a:ea typeface="+mn-lt"/>
                <a:cs typeface="+mn-lt"/>
              </a:rPr>
              <a:t> 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ED213A4-04D9-6BF9-FA39-D5CC713E9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019E34-8EE1-BE43-0F11-8357337FE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91440" tIns="45720" rIns="91440" bIns="45720" anchor="t"/>
          <a:lstStyle/>
          <a:p>
            <a:r>
              <a:rPr lang="de-DE">
                <a:cs typeface="Calibri"/>
              </a:rPr>
              <a:t>Praktikum  – WS 2022/2023</a:t>
            </a:r>
            <a:endParaRPr 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D4851FBA-82B2-49FE-2CAB-607DB67CF9E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9B656E7-7AF6-4B21-99C8-79A450E7521B}" type="datetime1">
              <a:rPr lang="de-DE" smtClean="0"/>
              <a:t>16.12.2022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5336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6C4A21-AFEA-C450-1E19-72958CDB7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D1418B5-A04D-02D2-0BFF-9F6104FF4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1A6F80-9FC8-EC91-B52A-AD96B8FAE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err="1"/>
              <a:t>FdI</a:t>
            </a:r>
            <a:r>
              <a:rPr lang="de-DE"/>
              <a:t> 1 – SS 2021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8A4DAE9E-2BCF-59AE-1652-2F0B6D993BD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9B656E7-7AF6-4B21-99C8-79A450E7521B}" type="datetime1">
              <a:rPr lang="de-DE" smtClean="0"/>
              <a:t>16.12.2022</a:t>
            </a:fld>
            <a:endParaRPr lang="de-DE"/>
          </a:p>
        </p:txBody>
      </p:sp>
      <p:pic>
        <p:nvPicPr>
          <p:cNvPr id="12" name="Grafik 12" descr="Ein Bild, das Text enthält.&#10;&#10;Beschreibung automatisch generiert.">
            <a:extLst>
              <a:ext uri="{FF2B5EF4-FFF2-40B4-BE49-F238E27FC236}">
                <a16:creationId xmlns:a16="http://schemas.microsoft.com/office/drawing/2014/main" id="{B5CB638A-2C34-8C11-FF50-0D33E87EE9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072" y="5213075"/>
            <a:ext cx="1990725" cy="790575"/>
          </a:xfr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C9131F36-D1BA-B30A-1B51-7177B61A7921}"/>
              </a:ext>
            </a:extLst>
          </p:cNvPr>
          <p:cNvSpPr txBox="1"/>
          <p:nvPr/>
        </p:nvSpPr>
        <p:spPr>
          <a:xfrm>
            <a:off x="2221895" y="5002591"/>
            <a:ext cx="9633856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Dieses Werk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wurde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ursprünglich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erstellt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 von Sebastian Lachmann, Celina Lowis und Ronas Karakas. Es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ist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lizenziert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unter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einer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Creative Commons Namensnennung -Weitergabe unter gleichen Bedingungen 4.0 International-Lizenz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. Die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vorliegende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 Version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wurde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 von Richard Werkes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durch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 die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Entfernung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 der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Matrikelnummern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 und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geschützen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 Logos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angepasst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. Die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vorherigen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Lizenzangaben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gelten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weiterhin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. </a:t>
            </a:r>
            <a:endParaRPr lang="en-US" dirty="0">
              <a:solidFill>
                <a:schemeClr val="bg1">
                  <a:lumMod val="50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54472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6891F3-6AA1-5623-1B37-B53BD9EAC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Ablauf</a:t>
            </a:r>
          </a:p>
        </p:txBody>
      </p:sp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23DF8A9B-FE6E-B4A2-CF18-47503BFA92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6607343"/>
              </p:ext>
            </p:extLst>
          </p:nvPr>
        </p:nvGraphicFramePr>
        <p:xfrm>
          <a:off x="271463" y="908050"/>
          <a:ext cx="11666537" cy="5400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7FA142D-EA0D-D94E-68C1-3D9F791A6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B55E53E-F9EF-5D9E-DB85-F6E1C21A2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ea typeface="+mn-lt"/>
                <a:cs typeface="+mn-lt"/>
              </a:rPr>
              <a:t>Praktikum  – WS 2022/2023</a:t>
            </a:r>
            <a:endParaRPr lang="de-DE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011E2D2B-AB55-7912-524F-646286F3BEC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9B656E7-7AF6-4B21-99C8-79A450E7521B}" type="datetime1">
              <a:rPr lang="de-DE" smtClean="0"/>
              <a:t>16.12.2022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554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2B6EDF-7346-1371-0784-8895E9B69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>
                <a:cs typeface="Calibri"/>
              </a:rPr>
              <a:t>Motivation und persönlicher Bezug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6A8EC2C-BD63-2760-FECB-12CFCBCF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>
            <a:normAutofit/>
          </a:bodyPr>
          <a:lstStyle/>
          <a:p>
            <a:r>
              <a:rPr lang="de-DE">
                <a:cs typeface="Calibri"/>
              </a:rPr>
              <a:t>Realität in unserem Schulalltag: Heterogenität</a:t>
            </a:r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02001E4-DC61-379B-6DB3-532CE5743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AEF7EF-CB1A-B8B0-89BE-F57524B49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ea typeface="+mn-lt"/>
                <a:cs typeface="+mn-lt"/>
              </a:rPr>
              <a:t>Praktikum  – WS 2022/2023</a:t>
            </a:r>
            <a:endParaRPr lang="de-DE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BF51A40C-A4C4-00E3-A496-A1C00A8915B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9B656E7-7AF6-4B21-99C8-79A450E7521B}" type="datetime1">
              <a:rPr lang="de-DE" smtClean="0"/>
              <a:t>16.12.2022</a:t>
            </a:fld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4F93719-E42B-CE40-08D2-24CD884618FD}"/>
              </a:ext>
            </a:extLst>
          </p:cNvPr>
          <p:cNvSpPr txBox="1"/>
          <p:nvPr/>
        </p:nvSpPr>
        <p:spPr>
          <a:xfrm>
            <a:off x="1031633" y="2868245"/>
            <a:ext cx="343681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1"/>
            <a:r>
              <a:rPr lang="de-DE">
                <a:cs typeface="Arial"/>
              </a:rPr>
              <a:t>Unterschiede in schulischer Leistungsfähigkeit</a:t>
            </a:r>
            <a:r>
              <a:rPr lang="en-US">
                <a:cs typeface="Arial"/>
              </a:rPr>
              <a:t>​</a:t>
            </a:r>
            <a:endParaRPr lang="de-DE">
              <a:cs typeface="Calibri"/>
            </a:endParaRPr>
          </a:p>
        </p:txBody>
      </p:sp>
      <p:pic>
        <p:nvPicPr>
          <p:cNvPr id="9" name="Grafik 9" descr="Globus mit einfarbiger Füllung">
            <a:extLst>
              <a:ext uri="{FF2B5EF4-FFF2-40B4-BE49-F238E27FC236}">
                <a16:creationId xmlns:a16="http://schemas.microsoft.com/office/drawing/2014/main" id="{479EFEB0-4E04-282B-70CF-35A871F284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497647" y="1897184"/>
            <a:ext cx="914400" cy="914400"/>
          </a:xfrm>
          <a:prstGeom prst="rect">
            <a:avLst/>
          </a:prstGeom>
        </p:spPr>
      </p:pic>
      <p:pic>
        <p:nvPicPr>
          <p:cNvPr id="10" name="Grafik 10" descr="Schlechte Sicht mit einfarbiger Füllung">
            <a:extLst>
              <a:ext uri="{FF2B5EF4-FFF2-40B4-BE49-F238E27FC236}">
                <a16:creationId xmlns:a16="http://schemas.microsoft.com/office/drawing/2014/main" id="{BB209267-4FA6-F0AB-7385-DBAF280ED9D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30953" y="4720492"/>
            <a:ext cx="914400" cy="914400"/>
          </a:xfrm>
          <a:prstGeom prst="rect">
            <a:avLst/>
          </a:prstGeom>
        </p:spPr>
      </p:pic>
      <p:pic>
        <p:nvPicPr>
          <p:cNvPr id="11" name="Grafik 11" descr="Taub mit einfarbiger Füllung">
            <a:extLst>
              <a:ext uri="{FF2B5EF4-FFF2-40B4-BE49-F238E27FC236}">
                <a16:creationId xmlns:a16="http://schemas.microsoft.com/office/drawing/2014/main" id="{28429F85-9DCE-2E6E-9134-F7236D9257C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567598" y="4716829"/>
            <a:ext cx="914400" cy="914400"/>
          </a:xfrm>
          <a:prstGeom prst="rect">
            <a:avLst/>
          </a:prstGeom>
        </p:spPr>
      </p:pic>
      <p:pic>
        <p:nvPicPr>
          <p:cNvPr id="12" name="Grafik 12" descr="Podium mit einfarbiger Füllung">
            <a:extLst>
              <a:ext uri="{FF2B5EF4-FFF2-40B4-BE49-F238E27FC236}">
                <a16:creationId xmlns:a16="http://schemas.microsoft.com/office/drawing/2014/main" id="{7C5B3F90-1957-3A7B-EBA0-5FBC15828A8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837474" y="1909396"/>
            <a:ext cx="914400" cy="914400"/>
          </a:xfrm>
          <a:prstGeom prst="rect">
            <a:avLst/>
          </a:prstGeom>
        </p:spPr>
      </p:pic>
      <p:pic>
        <p:nvPicPr>
          <p:cNvPr id="13" name="Grafik 13" descr="Klassenzimmer mit einfarbiger Füllung">
            <a:extLst>
              <a:ext uri="{FF2B5EF4-FFF2-40B4-BE49-F238E27FC236}">
                <a16:creationId xmlns:a16="http://schemas.microsoft.com/office/drawing/2014/main" id="{F52CD8FB-A1DF-D0D6-0190-91C99C429C5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373810" y="2736117"/>
            <a:ext cx="1735015" cy="1735015"/>
          </a:xfrm>
          <a:prstGeom prst="rect">
            <a:avLst/>
          </a:prstGeom>
        </p:spPr>
      </p:pic>
      <p:pic>
        <p:nvPicPr>
          <p:cNvPr id="15" name="Grafik 15" descr="Kopf mit Zahnrädern mit einfarbiger Füllung">
            <a:extLst>
              <a:ext uri="{FF2B5EF4-FFF2-40B4-BE49-F238E27FC236}">
                <a16:creationId xmlns:a16="http://schemas.microsoft.com/office/drawing/2014/main" id="{4F08FAD8-2A54-A14E-D31E-AA5F6DBAEE64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916723" y="1858107"/>
            <a:ext cx="914400" cy="914400"/>
          </a:xfrm>
          <a:prstGeom prst="rect">
            <a:avLst/>
          </a:prstGeom>
        </p:spPr>
      </p:pic>
      <p:pic>
        <p:nvPicPr>
          <p:cNvPr id="16" name="Grafik 16" descr="Erdkugel: Amerika mit einfarbiger Füllung">
            <a:extLst>
              <a:ext uri="{FF2B5EF4-FFF2-40B4-BE49-F238E27FC236}">
                <a16:creationId xmlns:a16="http://schemas.microsoft.com/office/drawing/2014/main" id="{1603D195-F6C7-956C-1E9B-A21B903306D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8585444" y="1913059"/>
            <a:ext cx="914400" cy="914400"/>
          </a:xfrm>
          <a:prstGeom prst="rect">
            <a:avLst/>
          </a:prstGeom>
        </p:spPr>
      </p:pic>
      <p:pic>
        <p:nvPicPr>
          <p:cNvPr id="17" name="Grafik 17" descr="Rollstuhl mit einfarbiger Füllung">
            <a:extLst>
              <a:ext uri="{FF2B5EF4-FFF2-40B4-BE49-F238E27FC236}">
                <a16:creationId xmlns:a16="http://schemas.microsoft.com/office/drawing/2014/main" id="{13045FDD-095F-8192-5148-67E7A7A1977A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653355" y="4717281"/>
            <a:ext cx="914400" cy="914400"/>
          </a:xfrm>
          <a:prstGeom prst="rect">
            <a:avLst/>
          </a:prstGeom>
        </p:spPr>
      </p:pic>
      <p:sp>
        <p:nvSpPr>
          <p:cNvPr id="23" name="Textfeld 22">
            <a:extLst>
              <a:ext uri="{FF2B5EF4-FFF2-40B4-BE49-F238E27FC236}">
                <a16:creationId xmlns:a16="http://schemas.microsoft.com/office/drawing/2014/main" id="{219EA2E9-44A5-0E20-F448-37BDAD7F647D}"/>
              </a:ext>
            </a:extLst>
          </p:cNvPr>
          <p:cNvSpPr txBox="1"/>
          <p:nvPr/>
        </p:nvSpPr>
        <p:spPr>
          <a:xfrm>
            <a:off x="1363784" y="5720862"/>
            <a:ext cx="337820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/>
              <a:t>Unterschiede der körperlichen Merkmale</a:t>
            </a:r>
            <a:r>
              <a:rPr lang="en-US"/>
              <a:t>​​</a:t>
            </a:r>
            <a:endParaRPr lang="de-DE"/>
          </a:p>
          <a:p>
            <a:endParaRPr lang="en-US">
              <a:cs typeface="Calibri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03D2802F-2E3F-7AD2-226D-57AB3C3973BA}"/>
              </a:ext>
            </a:extLst>
          </p:cNvPr>
          <p:cNvSpPr txBox="1"/>
          <p:nvPr/>
        </p:nvSpPr>
        <p:spPr>
          <a:xfrm>
            <a:off x="8397630" y="2868246"/>
            <a:ext cx="3124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Unterschiede in der sozialen oder kulturellen Herkunft</a:t>
            </a:r>
            <a:r>
              <a:rPr lang="en-US" dirty="0"/>
              <a:t>​​</a:t>
            </a:r>
            <a:endParaRPr lang="de-DE" dirty="0">
              <a:cs typeface="Calibri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1EB7D87D-16BF-DFFF-8BC3-01DC64B176CA}"/>
              </a:ext>
            </a:extLst>
          </p:cNvPr>
          <p:cNvSpPr txBox="1"/>
          <p:nvPr/>
        </p:nvSpPr>
        <p:spPr>
          <a:xfrm>
            <a:off x="8417169" y="5720862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/>
              <a:t>Unterschiede im Geschlecht</a:t>
            </a:r>
          </a:p>
        </p:txBody>
      </p:sp>
      <p:cxnSp>
        <p:nvCxnSpPr>
          <p:cNvPr id="26" name="Gerade Verbindung mit Pfeil 25">
            <a:extLst>
              <a:ext uri="{FF2B5EF4-FFF2-40B4-BE49-F238E27FC236}">
                <a16:creationId xmlns:a16="http://schemas.microsoft.com/office/drawing/2014/main" id="{DDC055B3-1501-B2FA-CD86-606802B23C0B}"/>
              </a:ext>
            </a:extLst>
          </p:cNvPr>
          <p:cNvCxnSpPr/>
          <p:nvPr/>
        </p:nvCxnSpPr>
        <p:spPr>
          <a:xfrm>
            <a:off x="7182339" y="4427415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080341DE-35C2-5F5E-FA37-54CBC3D0DAFE}"/>
              </a:ext>
            </a:extLst>
          </p:cNvPr>
          <p:cNvCxnSpPr>
            <a:cxnSpLocks/>
          </p:cNvCxnSpPr>
          <p:nvPr/>
        </p:nvCxnSpPr>
        <p:spPr>
          <a:xfrm flipH="1" flipV="1">
            <a:off x="4438612" y="3181048"/>
            <a:ext cx="863600" cy="8636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68C90CB0-0EA1-15E9-E558-42333B34434F}"/>
              </a:ext>
            </a:extLst>
          </p:cNvPr>
          <p:cNvCxnSpPr>
            <a:cxnSpLocks/>
          </p:cNvCxnSpPr>
          <p:nvPr/>
        </p:nvCxnSpPr>
        <p:spPr>
          <a:xfrm flipH="1">
            <a:off x="4413739" y="4427414"/>
            <a:ext cx="902676" cy="77763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Gerade Verbindung mit Pfeil 28">
            <a:extLst>
              <a:ext uri="{FF2B5EF4-FFF2-40B4-BE49-F238E27FC236}">
                <a16:creationId xmlns:a16="http://schemas.microsoft.com/office/drawing/2014/main" id="{BC8F646B-2E45-6382-FCFE-93FD9296F317}"/>
              </a:ext>
            </a:extLst>
          </p:cNvPr>
          <p:cNvCxnSpPr>
            <a:cxnSpLocks/>
          </p:cNvCxnSpPr>
          <p:nvPr/>
        </p:nvCxnSpPr>
        <p:spPr>
          <a:xfrm flipV="1">
            <a:off x="7182339" y="3182815"/>
            <a:ext cx="875324" cy="85383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16F339EA-BD4C-A942-1461-AE117A71A315}"/>
              </a:ext>
            </a:extLst>
          </p:cNvPr>
          <p:cNvCxnSpPr>
            <a:cxnSpLocks/>
          </p:cNvCxnSpPr>
          <p:nvPr/>
        </p:nvCxnSpPr>
        <p:spPr>
          <a:xfrm flipH="1">
            <a:off x="6240584" y="4476259"/>
            <a:ext cx="3907" cy="98278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91269F5F-DF27-F341-AE86-D424431F1110}"/>
              </a:ext>
            </a:extLst>
          </p:cNvPr>
          <p:cNvCxnSpPr>
            <a:cxnSpLocks/>
          </p:cNvCxnSpPr>
          <p:nvPr/>
        </p:nvCxnSpPr>
        <p:spPr>
          <a:xfrm flipV="1">
            <a:off x="7270261" y="4257430"/>
            <a:ext cx="1119553" cy="390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A9C4F75C-DB6C-1BE8-FEBC-7275571DA6F3}"/>
              </a:ext>
            </a:extLst>
          </p:cNvPr>
          <p:cNvCxnSpPr>
            <a:cxnSpLocks/>
          </p:cNvCxnSpPr>
          <p:nvPr/>
        </p:nvCxnSpPr>
        <p:spPr>
          <a:xfrm flipH="1" flipV="1">
            <a:off x="4198815" y="4247660"/>
            <a:ext cx="1068754" cy="1367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Gerade Verbindung mit Pfeil 32">
            <a:extLst>
              <a:ext uri="{FF2B5EF4-FFF2-40B4-BE49-F238E27FC236}">
                <a16:creationId xmlns:a16="http://schemas.microsoft.com/office/drawing/2014/main" id="{F19074FA-0CF1-B056-E8BC-DFE9812309D7}"/>
              </a:ext>
            </a:extLst>
          </p:cNvPr>
          <p:cNvCxnSpPr>
            <a:cxnSpLocks/>
          </p:cNvCxnSpPr>
          <p:nvPr/>
        </p:nvCxnSpPr>
        <p:spPr>
          <a:xfrm>
            <a:off x="6654127" y="4508135"/>
            <a:ext cx="357554" cy="9143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688F7949-BA52-BE6B-3E89-59D103B88219}"/>
              </a:ext>
            </a:extLst>
          </p:cNvPr>
          <p:cNvCxnSpPr>
            <a:cxnSpLocks/>
          </p:cNvCxnSpPr>
          <p:nvPr/>
        </p:nvCxnSpPr>
        <p:spPr>
          <a:xfrm flipH="1">
            <a:off x="5429738" y="4427414"/>
            <a:ext cx="355600" cy="100232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Grafik 17" descr="Mann mit einfarbiger Füllung">
            <a:extLst>
              <a:ext uri="{FF2B5EF4-FFF2-40B4-BE49-F238E27FC236}">
                <a16:creationId xmlns:a16="http://schemas.microsoft.com/office/drawing/2014/main" id="{2E6A16E8-B95E-7CC6-4A3F-A7B758C7C76E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9118120" y="4711460"/>
            <a:ext cx="914400" cy="914400"/>
          </a:xfrm>
          <a:prstGeom prst="rect">
            <a:avLst/>
          </a:prstGeom>
        </p:spPr>
      </p:pic>
      <p:pic>
        <p:nvPicPr>
          <p:cNvPr id="18" name="Grafik 18" descr="Frau mit einfarbiger Füllung">
            <a:extLst>
              <a:ext uri="{FF2B5EF4-FFF2-40B4-BE49-F238E27FC236}">
                <a16:creationId xmlns:a16="http://schemas.microsoft.com/office/drawing/2014/main" id="{C7C77414-DF36-7522-A22D-2CC49ABA4C6B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8579652" y="4718181"/>
            <a:ext cx="914400" cy="914400"/>
          </a:xfrm>
          <a:prstGeom prst="rect">
            <a:avLst/>
          </a:prstGeom>
        </p:spPr>
      </p:pic>
      <p:pic>
        <p:nvPicPr>
          <p:cNvPr id="21" name="Grafik 21" descr="Ein Bild, das Text, ClipArt enthält.&#10;&#10;Beschreibung automatisch generiert.">
            <a:extLst>
              <a:ext uri="{FF2B5EF4-FFF2-40B4-BE49-F238E27FC236}">
                <a16:creationId xmlns:a16="http://schemas.microsoft.com/office/drawing/2014/main" id="{959CAB0B-BB14-3183-A8DB-1D3D411BDC7E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9263063" y="4708208"/>
            <a:ext cx="318135" cy="916305"/>
          </a:xfrm>
          <a:prstGeom prst="rect">
            <a:avLst/>
          </a:prstGeom>
        </p:spPr>
      </p:pic>
      <p:pic>
        <p:nvPicPr>
          <p:cNvPr id="22" name="Grafik 17" descr="Mann mit einfarbiger Füllung">
            <a:extLst>
              <a:ext uri="{FF2B5EF4-FFF2-40B4-BE49-F238E27FC236}">
                <a16:creationId xmlns:a16="http://schemas.microsoft.com/office/drawing/2014/main" id="{7282D62A-71C7-371B-26B6-7E10A8C01758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9628659" y="4719080"/>
            <a:ext cx="914400" cy="914400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45002E5A-06FA-3EB8-F9C2-FB4668B3738A}"/>
              </a:ext>
            </a:extLst>
          </p:cNvPr>
          <p:cNvSpPr txBox="1"/>
          <p:nvPr/>
        </p:nvSpPr>
        <p:spPr>
          <a:xfrm>
            <a:off x="4457699" y="5932715"/>
            <a:ext cx="3788228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sz="1400" dirty="0">
                <a:cs typeface="Calibri"/>
              </a:rPr>
              <a:t>Bild: ,,Heterogenität im Alltag" von Celina </a:t>
            </a:r>
            <a:r>
              <a:rPr lang="de-DE" sz="1400" dirty="0" err="1">
                <a:cs typeface="Calibri"/>
              </a:rPr>
              <a:t>Lowis</a:t>
            </a:r>
            <a:r>
              <a:rPr lang="de-DE" sz="1400" dirty="0">
                <a:cs typeface="Calibri"/>
              </a:rPr>
              <a:t> (</a:t>
            </a:r>
            <a:r>
              <a:rPr lang="de-DE" sz="1400" dirty="0">
                <a:cs typeface="Calibri"/>
                <a:hlinkClick r:id="rId24"/>
              </a:rPr>
              <a:t>CC-BY-SA 4.0</a:t>
            </a:r>
            <a:r>
              <a:rPr lang="de-DE" sz="1400" dirty="0">
                <a:cs typeface="Calibr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24850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43E160-DF7A-E7C2-685A-51317FCA2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>
                <a:cs typeface="Calibri"/>
              </a:rPr>
              <a:t>Begriffe </a:t>
            </a:r>
            <a:r>
              <a:rPr lang="de-DE">
                <a:cs typeface="Calibri"/>
              </a:rPr>
              <a:t>1/3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DEC7735-F473-C329-F250-AA99EFB4E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>
            <a:normAutofit/>
          </a:bodyPr>
          <a:lstStyle/>
          <a:p>
            <a:pPr marL="342265"/>
            <a:r>
              <a:rPr lang="de-DE" dirty="0">
                <a:cs typeface="Calibri"/>
              </a:rPr>
              <a:t>Inklusions- bzw. Heterogenitätsdimensionen u.a.:</a:t>
            </a:r>
            <a:endParaRPr lang="de-DE" dirty="0"/>
          </a:p>
          <a:p>
            <a:pPr marL="629920" lvl="1"/>
            <a:r>
              <a:rPr lang="de-DE" dirty="0">
                <a:ea typeface="+mn-lt"/>
                <a:cs typeface="+mn-lt"/>
              </a:rPr>
              <a:t>Leistungsvermögen (vertikale Heterogenität)</a:t>
            </a:r>
            <a:endParaRPr lang="en-US" dirty="0">
              <a:ea typeface="+mn-lt"/>
              <a:cs typeface="+mn-lt"/>
            </a:endParaRPr>
          </a:p>
          <a:p>
            <a:pPr marL="629920" lvl="1"/>
            <a:r>
              <a:rPr lang="de-DE" dirty="0">
                <a:ea typeface="+mn-lt"/>
                <a:cs typeface="+mn-lt"/>
              </a:rPr>
              <a:t>Interessen, Lernwege etc. (horizontale Heterogenität)</a:t>
            </a:r>
            <a:endParaRPr lang="de-DE" dirty="0"/>
          </a:p>
          <a:p>
            <a:pPr marL="629920" lvl="1"/>
            <a:r>
              <a:rPr lang="de-DE" dirty="0">
                <a:cs typeface="Calibri"/>
              </a:rPr>
              <a:t>Alter</a:t>
            </a:r>
          </a:p>
          <a:p>
            <a:pPr marL="629920" lvl="1"/>
            <a:r>
              <a:rPr lang="de-DE" dirty="0">
                <a:cs typeface="Calibri"/>
              </a:rPr>
              <a:t>Geschlecht</a:t>
            </a:r>
          </a:p>
          <a:p>
            <a:pPr marL="629920" lvl="1"/>
            <a:r>
              <a:rPr lang="de-DE" dirty="0">
                <a:cs typeface="Calibri"/>
              </a:rPr>
              <a:t>Förderbedarf</a:t>
            </a:r>
          </a:p>
          <a:p>
            <a:pPr marL="629920" lvl="1"/>
            <a:r>
              <a:rPr lang="de-DE" dirty="0">
                <a:cs typeface="Calibri"/>
              </a:rPr>
              <a:t>Herkunft/Migration</a:t>
            </a:r>
          </a:p>
          <a:p>
            <a:pPr marL="629920" lvl="1"/>
            <a:r>
              <a:rPr lang="de-DE" dirty="0">
                <a:cs typeface="Calibri"/>
              </a:rPr>
              <a:t>Sexuelle Orientierung</a:t>
            </a:r>
          </a:p>
          <a:p>
            <a:pPr marL="629920" lvl="1"/>
            <a:r>
              <a:rPr lang="de-DE" dirty="0">
                <a:cs typeface="Calibri"/>
              </a:rPr>
              <a:t>Soziale Herkunft bzw. Lebensverhältnisse</a:t>
            </a:r>
          </a:p>
          <a:p>
            <a:pPr marL="629920" lvl="1"/>
            <a:r>
              <a:rPr lang="de-DE" dirty="0">
                <a:cs typeface="Calibri"/>
              </a:rPr>
              <a:t>…</a:t>
            </a:r>
          </a:p>
          <a:p>
            <a:pPr marL="629920" lvl="1"/>
            <a:endParaRPr lang="de-DE">
              <a:cs typeface="Calibri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A7A0985-D18A-1E93-63D6-35393B278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508A9B-BDC5-C06C-E985-575C8DA05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91440" tIns="45720" rIns="91440" bIns="45720" anchor="t"/>
          <a:lstStyle/>
          <a:p>
            <a:r>
              <a:rPr lang="de-DE" dirty="0">
                <a:ea typeface="+mn-lt"/>
                <a:cs typeface="+mn-lt"/>
              </a:rPr>
              <a:t>Praktikum  – WS 2022/2023</a:t>
            </a:r>
            <a:endParaRPr lang="de-DE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B784E856-82E2-FE3A-7EF0-81C4553FB38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9B656E7-7AF6-4B21-99C8-79A450E7521B}" type="datetime1">
              <a:rPr lang="de-DE" smtClean="0"/>
              <a:t>16.12.2022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9447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43E160-DF7A-E7C2-685A-51317FCA2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>
                <a:cs typeface="Calibri"/>
              </a:rPr>
              <a:t>Begriffe </a:t>
            </a:r>
            <a:r>
              <a:rPr lang="de-DE">
                <a:cs typeface="Calibri"/>
              </a:rPr>
              <a:t>2/3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DEC7735-F473-C329-F250-AA99EFB4E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>
            <a:normAutofit/>
          </a:bodyPr>
          <a:lstStyle/>
          <a:p>
            <a:r>
              <a:rPr lang="de-DE">
                <a:cs typeface="Calibri"/>
              </a:rPr>
              <a:t>Inklusive Pädagogik nach Biewer</a:t>
            </a:r>
          </a:p>
          <a:p>
            <a:pPr lvl="1">
              <a:lnSpc>
                <a:spcPct val="200000"/>
              </a:lnSpc>
            </a:pPr>
            <a:r>
              <a:rPr lang="de-DE">
                <a:cs typeface="Calibri"/>
              </a:rPr>
              <a:t>„Inklusive Pädagogik bezeichnet Theorien zur </a:t>
            </a:r>
            <a:r>
              <a:rPr lang="de-DE" b="1">
                <a:cs typeface="Calibri"/>
              </a:rPr>
              <a:t>Bildung</a:t>
            </a:r>
            <a:r>
              <a:rPr lang="de-DE">
                <a:cs typeface="Calibri"/>
              </a:rPr>
              <a:t>, </a:t>
            </a:r>
            <a:r>
              <a:rPr lang="de-DE" b="1">
                <a:cs typeface="Calibri"/>
              </a:rPr>
              <a:t>Erziehung</a:t>
            </a:r>
            <a:r>
              <a:rPr lang="de-DE">
                <a:cs typeface="Calibri"/>
              </a:rPr>
              <a:t> und </a:t>
            </a:r>
            <a:r>
              <a:rPr lang="de-DE" b="1">
                <a:cs typeface="Calibri"/>
              </a:rPr>
              <a:t>Entwicklung</a:t>
            </a:r>
            <a:r>
              <a:rPr lang="de-DE">
                <a:cs typeface="Calibri"/>
              </a:rPr>
              <a:t>, die </a:t>
            </a:r>
            <a:r>
              <a:rPr lang="de-DE" b="1">
                <a:cs typeface="Calibri"/>
              </a:rPr>
              <a:t>Etikettierungen </a:t>
            </a:r>
            <a:r>
              <a:rPr lang="de-DE">
                <a:cs typeface="Calibri"/>
              </a:rPr>
              <a:t>und </a:t>
            </a:r>
            <a:r>
              <a:rPr lang="de-DE" b="1">
                <a:cs typeface="Calibri"/>
              </a:rPr>
              <a:t>Klassifizierungen</a:t>
            </a:r>
            <a:r>
              <a:rPr lang="de-DE">
                <a:cs typeface="Calibri"/>
              </a:rPr>
              <a:t> ablehnen, ihren Ausgang von den </a:t>
            </a:r>
            <a:r>
              <a:rPr lang="de-DE" b="1">
                <a:cs typeface="Calibri"/>
              </a:rPr>
              <a:t>Rechten</a:t>
            </a:r>
            <a:r>
              <a:rPr lang="de-DE">
                <a:cs typeface="Calibri"/>
              </a:rPr>
              <a:t> </a:t>
            </a:r>
            <a:r>
              <a:rPr lang="de-DE" b="1">
                <a:cs typeface="Calibri"/>
              </a:rPr>
              <a:t>vulnerabler</a:t>
            </a:r>
            <a:r>
              <a:rPr lang="de-DE">
                <a:cs typeface="Calibri"/>
              </a:rPr>
              <a:t> und </a:t>
            </a:r>
            <a:r>
              <a:rPr lang="de-DE" b="1">
                <a:cs typeface="Calibri"/>
              </a:rPr>
              <a:t>marginalisierter Menschen </a:t>
            </a:r>
            <a:r>
              <a:rPr lang="de-DE">
                <a:cs typeface="Calibri"/>
              </a:rPr>
              <a:t>nehmen, für deren </a:t>
            </a:r>
            <a:r>
              <a:rPr lang="de-DE" b="1">
                <a:cs typeface="Calibri"/>
              </a:rPr>
              <a:t>Partizipation</a:t>
            </a:r>
            <a:r>
              <a:rPr lang="de-DE">
                <a:cs typeface="Calibri"/>
              </a:rPr>
              <a:t> in allen </a:t>
            </a:r>
            <a:r>
              <a:rPr lang="de-DE" b="1">
                <a:cs typeface="Calibri"/>
              </a:rPr>
              <a:t>Lebensbereichen</a:t>
            </a:r>
            <a:r>
              <a:rPr lang="de-DE">
                <a:cs typeface="Calibri"/>
              </a:rPr>
              <a:t> plädieren und auf eine strukturelle Veränderung der regulären Institutionen zielen, um der </a:t>
            </a:r>
            <a:r>
              <a:rPr lang="de-DE" b="1">
                <a:cs typeface="Calibri"/>
              </a:rPr>
              <a:t>Verschiedenheit</a:t>
            </a:r>
            <a:r>
              <a:rPr lang="de-DE">
                <a:cs typeface="Calibri"/>
              </a:rPr>
              <a:t> der </a:t>
            </a:r>
            <a:r>
              <a:rPr lang="de-DE" b="1">
                <a:cs typeface="Calibri"/>
              </a:rPr>
              <a:t>Voraussetzungen </a:t>
            </a:r>
            <a:r>
              <a:rPr lang="de-DE">
                <a:cs typeface="Calibri"/>
              </a:rPr>
              <a:t>und </a:t>
            </a:r>
            <a:r>
              <a:rPr lang="de-DE" b="1">
                <a:cs typeface="Calibri"/>
              </a:rPr>
              <a:t>Bedürfnisse</a:t>
            </a:r>
            <a:r>
              <a:rPr lang="de-DE">
                <a:cs typeface="Calibri"/>
              </a:rPr>
              <a:t> aller Nutzer/innen gerecht zu werden“ (Biewer 2009)</a:t>
            </a:r>
          </a:p>
          <a:p>
            <a:pPr marL="356870" lvl="1" indent="0">
              <a:buNone/>
            </a:pPr>
            <a:endParaRPr lang="de-DE">
              <a:cs typeface="Calibri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A7A0985-D18A-1E93-63D6-35393B278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508A9B-BDC5-C06C-E985-575C8DA05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91440" tIns="45720" rIns="91440" bIns="45720" anchor="t"/>
          <a:lstStyle/>
          <a:p>
            <a:r>
              <a:rPr lang="de-DE">
                <a:ea typeface="+mn-lt"/>
                <a:cs typeface="+mn-lt"/>
              </a:rPr>
              <a:t>Praktikum  – WS 2022/2023</a:t>
            </a:r>
            <a:endParaRPr 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B784E856-82E2-FE3A-7EF0-81C4553FB38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9B656E7-7AF6-4B21-99C8-79A450E7521B}" type="datetime1">
              <a:rPr lang="de-DE" smtClean="0"/>
              <a:t>16.12.2022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241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43E160-DF7A-E7C2-685A-51317FCA2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>
                <a:cs typeface="Calibri"/>
              </a:rPr>
              <a:t>Begriffe 3/3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DEC7735-F473-C329-F250-AA99EFB4E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>
            <a:normAutofit/>
          </a:bodyPr>
          <a:lstStyle/>
          <a:p>
            <a:pPr marL="342265"/>
            <a:r>
              <a:rPr lang="de-DE" dirty="0">
                <a:cs typeface="Calibri"/>
              </a:rPr>
              <a:t>Interkulturelle Bildung und Kompetenz (vgl. KMK 2013):</a:t>
            </a:r>
            <a:endParaRPr lang="de-DE" dirty="0"/>
          </a:p>
          <a:p>
            <a:pPr marL="629920" lvl="1"/>
            <a:r>
              <a:rPr lang="de-DE" dirty="0">
                <a:cs typeface="Calibri"/>
              </a:rPr>
              <a:t>Kulturelle Vielfalt in Klassenzimmern gesellschaftliche Realität -&gt; dieser Rechnung tragen</a:t>
            </a:r>
          </a:p>
          <a:p>
            <a:pPr marL="629920" lvl="1"/>
            <a:r>
              <a:rPr lang="de-DE" dirty="0">
                <a:cs typeface="Calibri"/>
              </a:rPr>
              <a:t>Ziel: Diskriminierung/Barrieren in der Hinsicht erkennen und abbauen, Sensibilisierung anregen</a:t>
            </a:r>
          </a:p>
          <a:p>
            <a:pPr marL="629920" lvl="1"/>
            <a:r>
              <a:rPr lang="de-DE" dirty="0">
                <a:cs typeface="Calibri"/>
              </a:rPr>
              <a:t>Kritik:</a:t>
            </a:r>
          </a:p>
          <a:p>
            <a:pPr lvl="2" indent="-179070"/>
            <a:r>
              <a:rPr lang="de-DE" dirty="0">
                <a:cs typeface="Calibri"/>
              </a:rPr>
              <a:t>(gerade am Anfang) zu starre und enge Vorstellungen und Auslegung des Kulturbegriffes</a:t>
            </a:r>
          </a:p>
          <a:p>
            <a:pPr lvl="2" indent="-179070"/>
            <a:r>
              <a:rPr lang="de-DE" dirty="0">
                <a:cs typeface="Calibri"/>
              </a:rPr>
              <a:t>Gefahr der Kulturalisierung, des Othering/der Veränderung (,,wir" und ,,die") sowie von </a:t>
            </a:r>
            <a:r>
              <a:rPr lang="de-DE" dirty="0" err="1">
                <a:cs typeface="Calibri"/>
              </a:rPr>
              <a:t>Tokenism</a:t>
            </a:r>
            <a:endParaRPr lang="de-DE">
              <a:cs typeface="Calibri"/>
            </a:endParaRPr>
          </a:p>
          <a:p>
            <a:pPr lvl="2" indent="-179070"/>
            <a:r>
              <a:rPr lang="de-DE" dirty="0">
                <a:cs typeface="Calibri"/>
              </a:rPr>
              <a:t>Fehlende machtkritische, (selbst-)reflektive Perspektive -&gt; </a:t>
            </a:r>
            <a:r>
              <a:rPr lang="de-DE" dirty="0" err="1">
                <a:cs typeface="Calibri"/>
              </a:rPr>
              <a:t>rassismuskritische</a:t>
            </a:r>
            <a:r>
              <a:rPr lang="de-DE" dirty="0">
                <a:cs typeface="Calibri"/>
              </a:rPr>
              <a:t> Ansätze (z.B. </a:t>
            </a:r>
            <a:r>
              <a:rPr lang="de-DE" dirty="0" err="1">
                <a:cs typeface="Calibri"/>
              </a:rPr>
              <a:t>Ogette</a:t>
            </a:r>
            <a:r>
              <a:rPr lang="de-DE" dirty="0">
                <a:cs typeface="Calibri"/>
              </a:rPr>
              <a:t> 2017 &amp; El-</a:t>
            </a:r>
            <a:r>
              <a:rPr lang="de-DE" dirty="0" err="1">
                <a:cs typeface="Calibri"/>
              </a:rPr>
              <a:t>Mafaalani</a:t>
            </a:r>
            <a:r>
              <a:rPr lang="de-DE" dirty="0">
                <a:cs typeface="Calibri"/>
              </a:rPr>
              <a:t> 2021)</a:t>
            </a:r>
            <a:endParaRPr lang="de-DE"/>
          </a:p>
          <a:p>
            <a:pPr marL="0" indent="0">
              <a:buNone/>
            </a:pPr>
            <a:endParaRPr lang="de-DE" dirty="0">
              <a:cs typeface="Calibri"/>
            </a:endParaRPr>
          </a:p>
          <a:p>
            <a:pPr marL="629920" lvl="1"/>
            <a:endParaRPr lang="de-DE">
              <a:cs typeface="Calibri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A7A0985-D18A-1E93-63D6-35393B278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508A9B-BDC5-C06C-E985-575C8DA05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91440" tIns="45720" rIns="91440" bIns="45720" anchor="t"/>
          <a:lstStyle/>
          <a:p>
            <a:r>
              <a:rPr lang="de-DE">
                <a:ea typeface="+mn-lt"/>
                <a:cs typeface="+mn-lt"/>
              </a:rPr>
              <a:t>Praktikum  – WS 2022/2023</a:t>
            </a:r>
            <a:endParaRPr 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B784E856-82E2-FE3A-7EF0-81C4553FB38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9B656E7-7AF6-4B21-99C8-79A450E7521B}" type="datetime1">
              <a:rPr lang="de-DE" smtClean="0"/>
              <a:t>16.12.2022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2094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43E160-DF7A-E7C2-685A-51317FCA2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>
                <a:cs typeface="Calibri"/>
              </a:rPr>
              <a:t>Wie können Lehrkräfte Inklusion umsetzen? 1/3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DEC7735-F473-C329-F250-AA99EFB4E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>
            <a:normAutofit fontScale="92500" lnSpcReduction="10000"/>
          </a:bodyPr>
          <a:lstStyle/>
          <a:p>
            <a:pPr marL="342265"/>
            <a:r>
              <a:rPr lang="de-DE">
                <a:cs typeface="Calibri"/>
              </a:rPr>
              <a:t>Entwicklung der Begriffe prozessorientiert um curriculare Ziele und schulpädagogische Maßnahmen (</a:t>
            </a:r>
            <a:r>
              <a:rPr lang="de-DE" err="1">
                <a:cs typeface="Calibri"/>
              </a:rPr>
              <a:t>Stögler</a:t>
            </a:r>
            <a:r>
              <a:rPr lang="de-DE">
                <a:cs typeface="Calibri"/>
              </a:rPr>
              <a:t> 2013)</a:t>
            </a:r>
            <a:endParaRPr lang="de-DE"/>
          </a:p>
          <a:p>
            <a:pPr marL="629920" lvl="1"/>
            <a:r>
              <a:rPr lang="de-DE">
                <a:cs typeface="Calibri"/>
              </a:rPr>
              <a:t>Bei der Entwicklung schulinterner Curricula berücksichtigen</a:t>
            </a:r>
          </a:p>
          <a:p>
            <a:pPr marL="629920" lvl="1"/>
            <a:endParaRPr lang="de-DE">
              <a:cs typeface="Calibri"/>
            </a:endParaRPr>
          </a:p>
          <a:p>
            <a:r>
              <a:rPr lang="de-DE">
                <a:cs typeface="Calibri"/>
              </a:rPr>
              <a:t>Forschung bzw. Studien zu Diskriminierung(Sensibilität) in Curricula und Materialien berücksichtigen (z.B. Rath &amp; Spielhaus 2021)</a:t>
            </a:r>
          </a:p>
          <a:p>
            <a:pPr marL="0" indent="0">
              <a:buNone/>
            </a:pPr>
            <a:endParaRPr lang="de-DE">
              <a:cs typeface="Calibri"/>
            </a:endParaRPr>
          </a:p>
          <a:p>
            <a:r>
              <a:rPr lang="de-DE">
                <a:cs typeface="Calibri"/>
              </a:rPr>
              <a:t>Differenzierung von </a:t>
            </a:r>
            <a:endParaRPr lang="de-DE"/>
          </a:p>
          <a:p>
            <a:pPr marL="629920" lvl="1"/>
            <a:r>
              <a:rPr lang="de-DE">
                <a:cs typeface="Calibri"/>
              </a:rPr>
              <a:t>Medien und Materialien</a:t>
            </a:r>
          </a:p>
          <a:p>
            <a:pPr marL="629920" lvl="1"/>
            <a:r>
              <a:rPr lang="de-DE">
                <a:cs typeface="Calibri"/>
              </a:rPr>
              <a:t>Sozialformen</a:t>
            </a:r>
          </a:p>
          <a:p>
            <a:pPr marL="629920" lvl="1"/>
            <a:r>
              <a:rPr lang="de-DE">
                <a:cs typeface="Calibri"/>
              </a:rPr>
              <a:t>Räumlicher und zeitlicher Gestaltung</a:t>
            </a:r>
          </a:p>
          <a:p>
            <a:pPr marL="629920" lvl="1"/>
            <a:r>
              <a:rPr lang="de-DE">
                <a:cs typeface="Calibri"/>
              </a:rPr>
              <a:t>Arten der Präsentation</a:t>
            </a:r>
          </a:p>
          <a:p>
            <a:pPr marL="629920" lvl="1"/>
            <a:r>
              <a:rPr lang="de-DE">
                <a:cs typeface="Calibri"/>
              </a:rPr>
              <a:t>Art und Weise der Unterstützung (Ziemen 2018)</a:t>
            </a:r>
          </a:p>
          <a:p>
            <a:pPr marL="629920" lvl="1"/>
            <a:endParaRPr lang="de-DE">
              <a:cs typeface="Calibri"/>
            </a:endParaRPr>
          </a:p>
          <a:p>
            <a:pPr marL="629920" lvl="1"/>
            <a:endParaRPr lang="de-DE">
              <a:cs typeface="Calibri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A7A0985-D18A-1E93-63D6-35393B278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508A9B-BDC5-C06C-E985-575C8DA05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91440" tIns="45720" rIns="91440" bIns="45720" anchor="t"/>
          <a:lstStyle/>
          <a:p>
            <a:r>
              <a:rPr lang="de-DE">
                <a:ea typeface="+mn-lt"/>
                <a:cs typeface="+mn-lt"/>
              </a:rPr>
              <a:t>Praktikum  – WS 2022/2023</a:t>
            </a:r>
            <a:endParaRPr 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B784E856-82E2-FE3A-7EF0-81C4553FB38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9B656E7-7AF6-4B21-99C8-79A450E7521B}" type="datetime1">
              <a:rPr lang="de-DE" smtClean="0"/>
              <a:t>16.12.2022</a:t>
            </a:fld>
            <a:endParaRPr lang="de-DE"/>
          </a:p>
        </p:txBody>
      </p:sp>
      <p:pic>
        <p:nvPicPr>
          <p:cNvPr id="8" name="Grafik 7" descr="Zielgruppe Silhouette">
            <a:extLst>
              <a:ext uri="{FF2B5EF4-FFF2-40B4-BE49-F238E27FC236}">
                <a16:creationId xmlns:a16="http://schemas.microsoft.com/office/drawing/2014/main" id="{21298953-4A82-57CA-5B52-D977F994C3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06748" y="3322712"/>
            <a:ext cx="2808312" cy="2808312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86457252-CC1D-3673-4D24-B034E5DB42E8}"/>
              </a:ext>
            </a:extLst>
          </p:cNvPr>
          <p:cNvSpPr txBox="1"/>
          <p:nvPr/>
        </p:nvSpPr>
        <p:spPr>
          <a:xfrm>
            <a:off x="7848600" y="5704114"/>
            <a:ext cx="3516085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sz="1400" dirty="0"/>
              <a:t>Bild: ,,Lehrkräfte und Inklusion" von Sebastian Lachmann (</a:t>
            </a:r>
            <a:r>
              <a:rPr lang="de-DE" sz="1400" u="sng" dirty="0">
                <a:solidFill>
                  <a:srgbClr val="0000FF"/>
                </a:solidFill>
                <a:hlinkClick r:id="rId4"/>
              </a:rPr>
              <a:t>CC-BY-SA 4.0</a:t>
            </a:r>
            <a:r>
              <a:rPr lang="de-DE" sz="1400" dirty="0"/>
              <a:t>)</a:t>
            </a:r>
            <a:r>
              <a:rPr lang="en-US" sz="1400" dirty="0"/>
              <a:t>​</a:t>
            </a:r>
            <a:endParaRPr lang="en-US" sz="1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3392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2D1FC3-9DA9-EAA6-52C0-577C48CB9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>
                <a:cs typeface="Calibri"/>
              </a:rPr>
              <a:t>Wie können Lehrkräfte Inklusion umsetzen? 2/3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5714C6-E029-9DCF-CCA7-040773528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>
            <a:normAutofit/>
          </a:bodyPr>
          <a:lstStyle/>
          <a:p>
            <a:r>
              <a:rPr lang="de-DE" sz="2400" err="1"/>
              <a:t>Schüler:innen</a:t>
            </a:r>
            <a:r>
              <a:rPr lang="de-DE" sz="2400"/>
              <a:t> mit Lernproblemen wollen meist (70%) integrativ unterrichtet werden allerdings mit spezieller Hilfe in separaten Räumen (vgl. Vaughn/ Klingner 1998)</a:t>
            </a:r>
          </a:p>
          <a:p>
            <a:pPr marL="629920" lvl="1"/>
            <a:r>
              <a:rPr lang="de-DE"/>
              <a:t>Auch </a:t>
            </a:r>
            <a:r>
              <a:rPr lang="de-DE" err="1"/>
              <a:t>Mitschüler:innen</a:t>
            </a:r>
            <a:r>
              <a:rPr lang="de-DE"/>
              <a:t> stehen integrativen Maßnahmen positiv gegenüber (vgl. </a:t>
            </a:r>
            <a:r>
              <a:rPr lang="de-DE">
                <a:effectLst/>
                <a:cs typeface="Arial"/>
              </a:rPr>
              <a:t>Fox/ Farrell/ Davis 2004)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E835DC6-3508-E28A-0888-08CC740CC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00FFBC-5E42-3B36-5F8F-638397E3D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ea typeface="+mn-lt"/>
                <a:cs typeface="+mn-lt"/>
              </a:rPr>
              <a:t>Praktikum  – WS 2022/2023</a:t>
            </a:r>
            <a:endParaRPr lang="de-DE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DA27DF90-819D-3560-5887-4E446671C0C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9B656E7-7AF6-4B21-99C8-79A450E7521B}" type="datetime1">
              <a:rPr lang="de-DE" smtClean="0"/>
              <a:t>16.12.2022</a:t>
            </a:fld>
            <a:endParaRPr lang="de-DE"/>
          </a:p>
        </p:txBody>
      </p:sp>
      <p:pic>
        <p:nvPicPr>
          <p:cNvPr id="8" name="Grafik 7" descr="Besprechung Silhouette">
            <a:extLst>
              <a:ext uri="{FF2B5EF4-FFF2-40B4-BE49-F238E27FC236}">
                <a16:creationId xmlns:a16="http://schemas.microsoft.com/office/drawing/2014/main" id="{36AFF412-FB49-E0D4-A447-5FC5FCC8E4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76800" y="4725144"/>
            <a:ext cx="914400" cy="914400"/>
          </a:xfrm>
          <a:prstGeom prst="rect">
            <a:avLst/>
          </a:prstGeom>
        </p:spPr>
      </p:pic>
      <p:pic>
        <p:nvPicPr>
          <p:cNvPr id="9" name="Grafik 8" descr="Besprechung Silhouette">
            <a:extLst>
              <a:ext uri="{FF2B5EF4-FFF2-40B4-BE49-F238E27FC236}">
                <a16:creationId xmlns:a16="http://schemas.microsoft.com/office/drawing/2014/main" id="{2A0D7E37-6BBE-2F0A-0859-20B101FE9B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27930" y="5326361"/>
            <a:ext cx="914400" cy="914400"/>
          </a:xfrm>
          <a:prstGeom prst="rect">
            <a:avLst/>
          </a:prstGeom>
        </p:spPr>
      </p:pic>
      <p:pic>
        <p:nvPicPr>
          <p:cNvPr id="10" name="Grafik 9" descr="Besprechung Silhouette">
            <a:extLst>
              <a:ext uri="{FF2B5EF4-FFF2-40B4-BE49-F238E27FC236}">
                <a16:creationId xmlns:a16="http://schemas.microsoft.com/office/drawing/2014/main" id="{5D89153A-ACB9-D817-9C77-8D261899D8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65153" y="4941168"/>
            <a:ext cx="914400" cy="914400"/>
          </a:xfrm>
          <a:prstGeom prst="rect">
            <a:avLst/>
          </a:prstGeom>
        </p:spPr>
      </p:pic>
      <p:pic>
        <p:nvPicPr>
          <p:cNvPr id="12" name="Grafik 11" descr="Professorin Silhouette">
            <a:extLst>
              <a:ext uri="{FF2B5EF4-FFF2-40B4-BE49-F238E27FC236}">
                <a16:creationId xmlns:a16="http://schemas.microsoft.com/office/drawing/2014/main" id="{81651318-8FDE-8E6B-A1FD-095214B54C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743633" y="4236369"/>
            <a:ext cx="914400" cy="914400"/>
          </a:xfrm>
          <a:prstGeom prst="rect">
            <a:avLst/>
          </a:prstGeom>
        </p:spPr>
      </p:pic>
      <p:pic>
        <p:nvPicPr>
          <p:cNvPr id="14" name="Grafik 13" descr="Professor Silhouette">
            <a:extLst>
              <a:ext uri="{FF2B5EF4-FFF2-40B4-BE49-F238E27FC236}">
                <a16:creationId xmlns:a16="http://schemas.microsoft.com/office/drawing/2014/main" id="{6361E5F0-F982-5246-A16E-CA808A94D15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016482" y="4194284"/>
            <a:ext cx="914400" cy="914400"/>
          </a:xfrm>
          <a:prstGeom prst="rect">
            <a:avLst/>
          </a:prstGeom>
        </p:spPr>
      </p:pic>
      <p:pic>
        <p:nvPicPr>
          <p:cNvPr id="15" name="Grafik 14" descr="Besprechung Silhouette">
            <a:extLst>
              <a:ext uri="{FF2B5EF4-FFF2-40B4-BE49-F238E27FC236}">
                <a16:creationId xmlns:a16="http://schemas.microsoft.com/office/drawing/2014/main" id="{536F27A4-835B-CD60-087A-3A0AFB5F99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51518" y="5272844"/>
            <a:ext cx="914400" cy="914400"/>
          </a:xfrm>
          <a:prstGeom prst="rect">
            <a:avLst/>
          </a:prstGeom>
        </p:spPr>
      </p:pic>
      <p:sp>
        <p:nvSpPr>
          <p:cNvPr id="18" name="Rechteck 17">
            <a:extLst>
              <a:ext uri="{FF2B5EF4-FFF2-40B4-BE49-F238E27FC236}">
                <a16:creationId xmlns:a16="http://schemas.microsoft.com/office/drawing/2014/main" id="{87127560-FD84-5B27-04B4-24991BC3283C}"/>
              </a:ext>
            </a:extLst>
          </p:cNvPr>
          <p:cNvSpPr/>
          <p:nvPr/>
        </p:nvSpPr>
        <p:spPr>
          <a:xfrm>
            <a:off x="2639616" y="3717032"/>
            <a:ext cx="5688632" cy="25922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Gleichschenkliges Dreieck 18">
            <a:extLst>
              <a:ext uri="{FF2B5EF4-FFF2-40B4-BE49-F238E27FC236}">
                <a16:creationId xmlns:a16="http://schemas.microsoft.com/office/drawing/2014/main" id="{D660B00E-BCD4-D218-2534-E3D71C479FE3}"/>
              </a:ext>
            </a:extLst>
          </p:cNvPr>
          <p:cNvSpPr/>
          <p:nvPr/>
        </p:nvSpPr>
        <p:spPr>
          <a:xfrm>
            <a:off x="2639616" y="2802632"/>
            <a:ext cx="5616624" cy="84239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FC89E421-7064-76EB-CDE1-490378277812}"/>
              </a:ext>
            </a:extLst>
          </p:cNvPr>
          <p:cNvCxnSpPr>
            <a:cxnSpLocks/>
          </p:cNvCxnSpPr>
          <p:nvPr/>
        </p:nvCxnSpPr>
        <p:spPr>
          <a:xfrm>
            <a:off x="6096000" y="3789040"/>
            <a:ext cx="0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2B669915-DE72-FB7C-004A-C4479BEC416A}"/>
              </a:ext>
            </a:extLst>
          </p:cNvPr>
          <p:cNvCxnSpPr>
            <a:cxnSpLocks/>
          </p:cNvCxnSpPr>
          <p:nvPr/>
        </p:nvCxnSpPr>
        <p:spPr>
          <a:xfrm>
            <a:off x="6096000" y="5517232"/>
            <a:ext cx="0" cy="7218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>
            <a:extLst>
              <a:ext uri="{FF2B5EF4-FFF2-40B4-BE49-F238E27FC236}">
                <a16:creationId xmlns:a16="http://schemas.microsoft.com/office/drawing/2014/main" id="{3B1B9599-83B8-A263-D0F0-45D3C3A80B2B}"/>
              </a:ext>
            </a:extLst>
          </p:cNvPr>
          <p:cNvSpPr txBox="1"/>
          <p:nvPr/>
        </p:nvSpPr>
        <p:spPr>
          <a:xfrm>
            <a:off x="8414656" y="5780315"/>
            <a:ext cx="2993571" cy="5341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sz="1400" dirty="0"/>
              <a:t>Bild: ,,Inklusion in der Schule" von Sebastian Lachmann (</a:t>
            </a:r>
            <a:r>
              <a:rPr lang="de-DE" sz="1400" u="sng" dirty="0">
                <a:solidFill>
                  <a:srgbClr val="0000FF"/>
                </a:solidFill>
                <a:hlinkClick r:id="rId8"/>
              </a:rPr>
              <a:t>CC-BY-SA 4.0</a:t>
            </a:r>
            <a:r>
              <a:rPr lang="de-DE" sz="1400" dirty="0"/>
              <a:t>)</a:t>
            </a:r>
            <a:r>
              <a:rPr lang="en-US" sz="1400" dirty="0"/>
              <a:t>​​</a:t>
            </a:r>
            <a:endParaRPr lang="en-US" sz="1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53004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2D1FC3-9DA9-EAA6-52C0-577C48CB9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>
                <a:cs typeface="Calibri"/>
              </a:rPr>
              <a:t>Wie können Lehrkräfte Inklusion umsetzen? 3/3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5714C6-E029-9DCF-CCA7-040773528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>
            <a:normAutofit fontScale="92500"/>
          </a:bodyPr>
          <a:lstStyle/>
          <a:p>
            <a:r>
              <a:rPr lang="de-DE" dirty="0"/>
              <a:t>Maßnahmen (vgl.: </a:t>
            </a:r>
            <a:r>
              <a:rPr lang="de-DE" dirty="0" err="1"/>
              <a:t>Stögler</a:t>
            </a:r>
            <a:r>
              <a:rPr lang="de-DE" dirty="0"/>
              <a:t> 2013)</a:t>
            </a:r>
          </a:p>
          <a:p>
            <a:pPr marL="629920" lvl="1"/>
            <a:r>
              <a:rPr lang="de-DE" dirty="0" err="1"/>
              <a:t>Scaffolding</a:t>
            </a:r>
            <a:r>
              <a:rPr lang="de-DE" dirty="0"/>
              <a:t> </a:t>
            </a:r>
            <a:r>
              <a:rPr lang="de-DE"/>
              <a:t>(=Unterstützung</a:t>
            </a:r>
            <a:r>
              <a:rPr lang="de-DE" dirty="0"/>
              <a:t> von Lernprozessen durch </a:t>
            </a:r>
            <a:r>
              <a:rPr lang="de-DE"/>
              <a:t>Hilfestellungen</a:t>
            </a:r>
            <a:r>
              <a:rPr lang="de-DE" dirty="0"/>
              <a:t> wie Anleitungen)</a:t>
            </a:r>
            <a:endParaRPr lang="de-DE" dirty="0">
              <a:cs typeface="Calibri"/>
            </a:endParaRPr>
          </a:p>
          <a:p>
            <a:pPr marL="629920" lvl="1"/>
            <a:r>
              <a:rPr lang="de-DE" dirty="0">
                <a:effectLst/>
              </a:rPr>
              <a:t>Schaffung einer positiven Lernatmosphäre</a:t>
            </a:r>
            <a:endParaRPr lang="de-DE" dirty="0">
              <a:effectLst/>
              <a:cs typeface="Calibri"/>
            </a:endParaRPr>
          </a:p>
          <a:p>
            <a:pPr marL="629920" lvl="1"/>
            <a:r>
              <a:rPr lang="de-DE" dirty="0"/>
              <a:t>An </a:t>
            </a:r>
            <a:r>
              <a:rPr lang="de-DE" dirty="0" err="1"/>
              <a:t>Schüler:innen</a:t>
            </a:r>
            <a:r>
              <a:rPr lang="de-DE" dirty="0">
                <a:effectLst/>
              </a:rPr>
              <a:t> angepasstes Verhalten</a:t>
            </a:r>
            <a:endParaRPr lang="de-DE" dirty="0">
              <a:effectLst/>
              <a:cs typeface="Calibri"/>
            </a:endParaRPr>
          </a:p>
          <a:p>
            <a:pPr marL="629920" lvl="1"/>
            <a:r>
              <a:rPr lang="de-DE" dirty="0">
                <a:effectLst/>
              </a:rPr>
              <a:t>effektive Instruktionen inkl. effektives Feedback</a:t>
            </a:r>
            <a:endParaRPr lang="de-DE" dirty="0">
              <a:cs typeface="Calibri"/>
            </a:endParaRPr>
          </a:p>
          <a:p>
            <a:pPr marL="629920" lvl="1"/>
            <a:r>
              <a:rPr lang="de-DE" dirty="0">
                <a:effectLst/>
              </a:rPr>
              <a:t>Unterstützung durch </a:t>
            </a:r>
            <a:r>
              <a:rPr lang="de-DE" err="1"/>
              <a:t>Sonderpädagog:innen</a:t>
            </a:r>
            <a:endParaRPr lang="de-DE" err="1">
              <a:effectLst/>
              <a:cs typeface="Calibri"/>
            </a:endParaRPr>
          </a:p>
          <a:p>
            <a:pPr marL="629920" lvl="1"/>
            <a:r>
              <a:rPr lang="de-DE" dirty="0"/>
              <a:t>Kooperierende Lehrteams</a:t>
            </a:r>
            <a:endParaRPr lang="de-DE" dirty="0">
              <a:cs typeface="Calibri"/>
            </a:endParaRPr>
          </a:p>
          <a:p>
            <a:pPr marL="629920" lvl="1">
              <a:buFont typeface="Wingdings 3"/>
              <a:buChar char="}"/>
            </a:pPr>
            <a:r>
              <a:rPr lang="de-DE" dirty="0">
                <a:effectLst/>
              </a:rPr>
              <a:t>hoher Arbeitsethos der Lehrkräfte und positive Einstellung zur </a:t>
            </a:r>
            <a:r>
              <a:rPr lang="de-DE" dirty="0"/>
              <a:t>Inklusion</a:t>
            </a:r>
            <a:endParaRPr lang="de-DE" dirty="0">
              <a:cs typeface="Calibri"/>
            </a:endParaRPr>
          </a:p>
          <a:p>
            <a:pPr marL="629920" lvl="1">
              <a:buFont typeface="Wingdings 3"/>
              <a:buChar char="}"/>
            </a:pPr>
            <a:endParaRPr lang="de-DE">
              <a:cs typeface="Calibri"/>
            </a:endParaRPr>
          </a:p>
          <a:p>
            <a:pPr>
              <a:buFont typeface="Wingdings 3"/>
              <a:buChar char=""/>
            </a:pPr>
            <a:r>
              <a:rPr lang="de-DE" dirty="0">
                <a:cs typeface="Calibri"/>
              </a:rPr>
              <a:t>Konkrete Umsetzungsideen bzw. -ansätze für spezifische Inklusionsdimensionen bzw. Unterrichtsfächer: </a:t>
            </a:r>
          </a:p>
          <a:p>
            <a:pPr marL="629920" lvl="1"/>
            <a:r>
              <a:rPr lang="de-DE" dirty="0">
                <a:cs typeface="Calibri"/>
              </a:rPr>
              <a:t>z.B.: ,,</a:t>
            </a:r>
            <a:r>
              <a:rPr lang="de-DE" dirty="0" err="1">
                <a:cs typeface="Calibri"/>
              </a:rPr>
              <a:t>Rassismuskritische</a:t>
            </a:r>
            <a:r>
              <a:rPr lang="de-DE" dirty="0">
                <a:cs typeface="Calibri"/>
              </a:rPr>
              <a:t> Fachdidaktiken" (Simon &amp; </a:t>
            </a:r>
            <a:r>
              <a:rPr lang="de-DE" dirty="0" err="1">
                <a:cs typeface="Calibri"/>
              </a:rPr>
              <a:t>Fereidooni</a:t>
            </a:r>
            <a:r>
              <a:rPr lang="de-DE" dirty="0">
                <a:cs typeface="Calibri"/>
              </a:rPr>
              <a:t> (Hrsg.) 2022): Theoretische Überlegungen und fachdidaktische Entwürfe </a:t>
            </a:r>
            <a:r>
              <a:rPr lang="de-DE" dirty="0" err="1">
                <a:cs typeface="Calibri"/>
              </a:rPr>
              <a:t>rassismuskritischer</a:t>
            </a:r>
            <a:r>
              <a:rPr lang="de-DE" dirty="0">
                <a:cs typeface="Calibri"/>
              </a:rPr>
              <a:t> Unterrichtsgestaltung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E835DC6-3508-E28A-0888-08CC740CC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00FFBC-5E42-3B36-5F8F-638397E3D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ea typeface="+mn-lt"/>
                <a:cs typeface="+mn-lt"/>
              </a:rPr>
              <a:t>Praktikum  – WS 2022/2023</a:t>
            </a:r>
            <a:endParaRPr lang="de-DE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DA27DF90-819D-3560-5887-4E446671C0C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9B656E7-7AF6-4B21-99C8-79A450E7521B}" type="datetime1">
              <a:rPr lang="de-DE" smtClean="0"/>
              <a:t>16.12.2022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5948606"/>
      </p:ext>
    </p:extLst>
  </p:cSld>
  <p:clrMapOvr>
    <a:masterClrMapping/>
  </p:clrMapOvr>
</p:sld>
</file>

<file path=ppt/theme/theme1.xml><?xml version="1.0" encoding="utf-8"?>
<a:theme xmlns:a="http://schemas.openxmlformats.org/drawingml/2006/main" name="Folien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1210</Words>
  <Application>Microsoft Office PowerPoint</Application>
  <PresentationFormat>Breitbild</PresentationFormat>
  <Paragraphs>129</Paragraphs>
  <Slides>12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 3</vt:lpstr>
      <vt:lpstr>Folienvorlage</vt:lpstr>
      <vt:lpstr>Inklusion im Unterricht -  Wie können Lehrkräfte Inklusion umsetzen?</vt:lpstr>
      <vt:lpstr>Ablauf</vt:lpstr>
      <vt:lpstr>Motivation und persönlicher Bezug</vt:lpstr>
      <vt:lpstr>Begriffe 1/3</vt:lpstr>
      <vt:lpstr>Begriffe 2/3</vt:lpstr>
      <vt:lpstr>Begriffe 3/3</vt:lpstr>
      <vt:lpstr>Wie können Lehrkräfte Inklusion umsetzen? 1/3</vt:lpstr>
      <vt:lpstr>Wie können Lehrkräfte Inklusion umsetzen? 2/3</vt:lpstr>
      <vt:lpstr>Wie können Lehrkräfte Inklusion umsetzen? 3/3</vt:lpstr>
      <vt:lpstr>Unklarheiten/ Probleme</vt:lpstr>
      <vt:lpstr>Literatur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Nadine Bergner</dc:creator>
  <cp:lastModifiedBy>Richard Werkes</cp:lastModifiedBy>
  <cp:revision>471</cp:revision>
  <dcterms:created xsi:type="dcterms:W3CDTF">2014-10-13T08:06:20Z</dcterms:created>
  <dcterms:modified xsi:type="dcterms:W3CDTF">2022-12-16T15:24:57Z</dcterms:modified>
</cp:coreProperties>
</file>