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8"/>
  </p:notesMasterIdLst>
  <p:handoutMasterIdLst>
    <p:handoutMasterId r:id="rId9"/>
  </p:handoutMasterIdLst>
  <p:sldIdLst>
    <p:sldId id="256" r:id="rId2"/>
    <p:sldId id="332" r:id="rId3"/>
    <p:sldId id="331" r:id="rId4"/>
    <p:sldId id="333" r:id="rId5"/>
    <p:sldId id="260" r:id="rId6"/>
    <p:sldId id="334" r:id="rId7"/>
  </p:sldIdLst>
  <p:sldSz cx="12192000" cy="6858000"/>
  <p:notesSz cx="6797675" cy="9926638"/>
  <p:custDataLst>
    <p:tags r:id="rId1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" id="{8AA51277-FC97-4F1B-8884-4DBC73590F9B}">
          <p14:sldIdLst>
            <p14:sldId id="256"/>
          </p14:sldIdLst>
        </p14:section>
        <p14:section name="Studi-Präsentationen" id="{FE9DD023-F9E9-4AFD-B4A2-07DB98C826D5}">
          <p14:sldIdLst>
            <p14:sldId id="332"/>
          </p14:sldIdLst>
        </p14:section>
        <p14:section name="Abschluss" id="{9C6C3BFC-B63B-40A6-9ECA-1D2CC60BB4C7}">
          <p14:sldIdLst>
            <p14:sldId id="331"/>
            <p14:sldId id="333"/>
            <p14:sldId id="260"/>
            <p14:sldId id="3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F"/>
    <a:srgbClr val="8EB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26" autoAdjust="0"/>
    <p:restoredTop sz="79388" autoAdjust="0"/>
  </p:normalViewPr>
  <p:slideViewPr>
    <p:cSldViewPr>
      <p:cViewPr varScale="1">
        <p:scale>
          <a:sx n="78" d="100"/>
          <a:sy n="78" d="100"/>
        </p:scale>
        <p:origin x="68" y="1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474" y="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hangingPunct="0">
              <a:defRPr sz="1400"/>
            </a:pPr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algn="r" hangingPunct="0">
              <a:defRPr sz="1400"/>
            </a:pPr>
            <a:fld id="{19AD9DEB-1287-4276-93B8-A90F7A8ACC98}" type="datetimeFigureOut">
              <a:t>14.12.2022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hangingPunct="0">
              <a:defRPr sz="1400"/>
            </a:pPr>
            <a:r>
              <a:rPr lang="de-DE" sz="1300">
                <a:latin typeface="Arial" pitchFamily="18"/>
                <a:ea typeface="Microsoft YaHei" pitchFamily="2"/>
                <a:cs typeface="Mangal" pitchFamily="2"/>
              </a:rPr>
              <a:t>dfhdfgh</a:t>
            </a: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algn="r" hangingPunct="0">
              <a:defRPr sz="1400"/>
            </a:pPr>
            <a:fld id="{8A489332-DFD9-4CDE-9EA4-8268B944AA6B}" type="slidenum">
              <a:t>‹Nr.›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283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11659E72-87A1-4CF1-8D01-275DDB4C3C2C}" type="datetimeFigureOut">
              <a:t>14.12.2022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r>
              <a:rPr lang="de-DE"/>
              <a:t>dfhdfgh</a:t>
            </a:r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3130AF7-4063-4984-92A8-A8D35B0012B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95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lIns="0" tIns="0" rIns="0" bIns="0" anchor="b"/>
          <a:lstStyle/>
          <a:p>
            <a:pPr lvl="0"/>
            <a:r>
              <a:rPr lang="de-DE"/>
              <a:t>dfhdfgh</a:t>
            </a:r>
          </a:p>
        </p:txBody>
      </p:sp>
      <p:sp>
        <p:nvSpPr>
          <p:cNvPr id="5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/>
          <a:lstStyle/>
          <a:p>
            <a:pPr lvl="0"/>
            <a:fld id="{94F7966E-A606-47A3-9E68-0FA303DC6843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r>
              <a:rPr lang="de-DE"/>
              <a:t>Erste Sitzung: Was erwartet euch?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4423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3130AF7-4063-4984-92A8-A8D35B0012B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675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3130AF7-4063-4984-92A8-A8D35B0012B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36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3499" y="3407503"/>
            <a:ext cx="9313035" cy="1470025"/>
          </a:xfrm>
        </p:spPr>
        <p:txBody>
          <a:bodyPr/>
          <a:lstStyle>
            <a:lvl1pPr algn="r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3499" y="5105400"/>
            <a:ext cx="9313035" cy="84388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rgbClr val="8EBA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8" name="Rechteck 20"/>
          <p:cNvSpPr/>
          <p:nvPr userDrawn="1"/>
        </p:nvSpPr>
        <p:spPr>
          <a:xfrm>
            <a:off x="1206719" y="3356993"/>
            <a:ext cx="97531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Rechteck 32"/>
          <p:cNvSpPr/>
          <p:nvPr userDrawn="1"/>
        </p:nvSpPr>
        <p:spPr>
          <a:xfrm>
            <a:off x="1219200" y="5048280"/>
            <a:ext cx="97531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74A4D4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Rechteck 21"/>
          <p:cNvSpPr/>
          <p:nvPr userDrawn="1"/>
        </p:nvSpPr>
        <p:spPr>
          <a:xfrm>
            <a:off x="1206719" y="3356993"/>
            <a:ext cx="3043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4D91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Rechteck 31"/>
          <p:cNvSpPr/>
          <p:nvPr userDrawn="1"/>
        </p:nvSpPr>
        <p:spPr>
          <a:xfrm>
            <a:off x="1219200" y="5048280"/>
            <a:ext cx="3043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4A4D4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447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680" y="908720"/>
            <a:ext cx="11666880" cy="540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0549F"/>
              </a:buClr>
              <a:buFont typeface="Wingdings 3" panose="05040102010807070707" pitchFamily="18" charset="2"/>
              <a:buChar char=""/>
              <a:defRPr sz="2800"/>
            </a:lvl1pPr>
            <a:lvl2pPr marL="630238" indent="-273050"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/>
            </a:lvl2pPr>
            <a:lvl3pPr marL="809625" indent="-179388">
              <a:defRPr sz="2000"/>
            </a:lvl3pPr>
            <a:lvl4pPr marL="1071563" indent="-261938">
              <a:defRPr sz="1800"/>
            </a:lvl4pPr>
            <a:lvl5pPr marL="1250950" indent="-179388"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23654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ou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9149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2800" b="0" cap="all"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8EBAE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422949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339284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de-DE"/>
              <a:t>Titelmasterformat durch Klicken bearbeiten</a:t>
            </a:r>
          </a:p>
        </p:txBody>
      </p:sp>
      <p:sp>
        <p:nvSpPr>
          <p:cNvPr id="8" name="Gerade Verbindung 14"/>
          <p:cNvSpPr/>
          <p:nvPr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Gleichschenkliges Dreieck 9"/>
          <p:cNvSpPr/>
          <p:nvPr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47071" y="6453336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/>
              <a:t>Datum </a:t>
            </a:r>
          </a:p>
        </p:txBody>
      </p:sp>
      <p:sp>
        <p:nvSpPr>
          <p:cNvPr id="14" name="Gerade Verbindung 18"/>
          <p:cNvSpPr/>
          <p:nvPr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3698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1" r:id="rId4"/>
    <p:sldLayoutId id="2147483673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lang="de-DE" sz="4400" kern="1200">
          <a:solidFill>
            <a:srgbClr val="00549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rwth-aachen.de/mod/assign/view.php?id=1069023" TargetMode="External"/><Relationship Id="rId7" Type="http://schemas.openxmlformats.org/officeDocument/2006/relationships/image" Target="../media/image2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moodle.rwth-aachen.de/mod/grouptool/view.php?id=1118994" TargetMode="External"/><Relationship Id="rId4" Type="http://schemas.openxmlformats.org/officeDocument/2006/relationships/hyperlink" Target="https://moodle.rwth-aachen.de/mod/assign/view.php?id=106857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creativecommons.org/licenses/by/2.0/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Heterogenitäts- und Inklusionspraktikum</a:t>
            </a:r>
            <a:br>
              <a:rPr lang="de-DE" sz="2800" dirty="0"/>
            </a:br>
            <a:r>
              <a:rPr lang="de-DE" sz="2800" dirty="0">
                <a:solidFill>
                  <a:srgbClr val="FF0000"/>
                </a:solidFill>
              </a:rPr>
              <a:t>Semester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defPPr marL="432000" lvl="0" indent="-324000" algn="r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2600" b="0" i="0" u="none" strike="noStrike" kern="1200" spc="0">
                <a:ln>
                  <a:noFill/>
                </a:ln>
                <a:solidFill>
                  <a:srgbClr val="74A4D4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r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DE" sz="2600" b="0" i="0" u="none" strike="noStrike" kern="1200" spc="0">
                <a:ln>
                  <a:noFill/>
                </a:ln>
                <a:solidFill>
                  <a:srgbClr val="74A4D4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de-DE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de-DE" dirty="0">
                <a:latin typeface="" pitchFamily="18"/>
              </a:rPr>
              <a:t>Präsentationen (Phase 1) + Einstieg (Phase 2)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F36D8-7E5C-4CF7-8B87-E08674E2A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Eure Präsentationen zu Abgabe 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96B3EF-04EB-4E5B-9308-7DE1F1C13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Ablauf:</a:t>
            </a:r>
          </a:p>
          <a:p>
            <a:pPr lvl="1"/>
            <a:r>
              <a:rPr lang="de-DE"/>
              <a:t>10min Vortragszeit, dann 5 – 10min Diskussion</a:t>
            </a:r>
          </a:p>
          <a:p>
            <a:pPr lvl="1"/>
            <a:r>
              <a:rPr lang="de-DE"/>
              <a:t>Ihr kommt nach vorn und präsentiert mit euren eigenen Endgeräten</a:t>
            </a:r>
          </a:p>
          <a:p>
            <a:pPr lvl="1"/>
            <a:r>
              <a:rPr lang="de-DE"/>
              <a:t>Zuhören und Fragen stellen</a:t>
            </a:r>
          </a:p>
          <a:p>
            <a:r>
              <a:rPr lang="de-DE"/>
              <a:t>Reihenfolge:</a:t>
            </a:r>
          </a:p>
          <a:p>
            <a:pPr lvl="1"/>
            <a:r>
              <a:rPr lang="de-DE" b="1"/>
              <a:t>Thema 1: Barrieren und Förderschwerpunkte - Wie sieht Heterogenität konkret aus?</a:t>
            </a:r>
          </a:p>
          <a:p>
            <a:pPr lvl="1"/>
            <a:r>
              <a:rPr lang="de-DE" b="1"/>
              <a:t>Thema 2: Rahmenbedingungen der Inklusion - Wie sollen die Gesellschaft und die Schulen inklusiver werden?</a:t>
            </a:r>
          </a:p>
          <a:p>
            <a:pPr lvl="1"/>
            <a:r>
              <a:rPr lang="de-DE" b="1"/>
              <a:t>Thema 3: Inklusion mit digitalen Medien &amp; Tools - Wie kann man Teilhabe digital unterstützen?</a:t>
            </a:r>
          </a:p>
          <a:p>
            <a:pPr lvl="1"/>
            <a:r>
              <a:rPr lang="de-DE" b="1"/>
              <a:t>Thema 4: Inklusion im Unterricht - Wie können Lehrkräfte Inklusion umsetzen?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A92600-2746-4D86-95FE-A81614A2D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9F7DA9-1882-4E4B-A2EC-A297C9637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708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5A1CC-DA17-4BA6-A07F-346784C8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Abgabe 2: Hilfen für Lehrkräfte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799498-6061-427D-98EA-745739C4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F4BB74-39C6-4505-AD80-E5E979A73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021D889-4546-42EB-A1B9-3BCDA6B4438D}"/>
              </a:ext>
            </a:extLst>
          </p:cNvPr>
          <p:cNvSpPr txBox="1">
            <a:spLocks/>
          </p:cNvSpPr>
          <p:nvPr/>
        </p:nvSpPr>
        <p:spPr>
          <a:xfrm>
            <a:off x="288976" y="911015"/>
            <a:ext cx="7751240" cy="532629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549F"/>
              </a:buClr>
              <a:buFont typeface="Wingdings 3" panose="05040102010807070707" pitchFamily="18" charset="2"/>
              <a:buChar char="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238" indent="-273050" algn="l" defTabSz="914400" rtl="0" eaLnBrk="1" latinLnBrk="0" hangingPunct="1">
              <a:spcBef>
                <a:spcPct val="20000"/>
              </a:spcBef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1563" indent="-26193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09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b="1"/>
              <a:t>Abgabe in Moodle:</a:t>
            </a:r>
            <a:endParaRPr lang="de-DE" sz="2000" b="1">
              <a:hlinkClick r:id="rId3"/>
            </a:endParaRPr>
          </a:p>
          <a:p>
            <a:pPr marL="0" indent="0">
              <a:buNone/>
            </a:pPr>
            <a:r>
              <a:rPr lang="de-DE" sz="2000">
                <a:hlinkClick r:id="rId4"/>
              </a:rPr>
              <a:t>https://moodle.rwth-aachen.de/mod/assign/view.php?id=1068570</a:t>
            </a:r>
            <a:endParaRPr lang="de-DE" sz="2000"/>
          </a:p>
          <a:p>
            <a:pPr marL="0" indent="0">
              <a:buNone/>
            </a:pPr>
            <a:endParaRPr lang="de-DE" sz="2000"/>
          </a:p>
          <a:p>
            <a:pPr marL="0" indent="0">
              <a:buNone/>
            </a:pPr>
            <a:r>
              <a:rPr lang="de-DE" sz="2000" b="1"/>
              <a:t>2er-Gruppen könnt ihr jetzt selbst bilden:</a:t>
            </a:r>
          </a:p>
          <a:p>
            <a:pPr marL="0" indent="0">
              <a:buNone/>
            </a:pPr>
            <a:r>
              <a:rPr lang="de-DE" sz="2000">
                <a:hlinkClick r:id="rId5"/>
              </a:rPr>
              <a:t>https://moodle.rwth-aachen.de/mod/grouptool/view.php?id=1118994</a:t>
            </a:r>
            <a:endParaRPr lang="de-DE" sz="2000" dirty="0">
              <a:highlight>
                <a:srgbClr val="FFFF00"/>
              </a:highlight>
            </a:endParaRPr>
          </a:p>
        </p:txBody>
      </p:sp>
      <p:pic>
        <p:nvPicPr>
          <p:cNvPr id="12" name="Grafik 11" descr="Senden">
            <a:extLst>
              <a:ext uri="{FF2B5EF4-FFF2-40B4-BE49-F238E27FC236}">
                <a16:creationId xmlns:a16="http://schemas.microsoft.com/office/drawing/2014/main" id="{75822429-64B7-4431-B9ED-A76425DFD1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40216" y="1844824"/>
            <a:ext cx="3697560" cy="369756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A25767D-ADEF-4F59-A628-7E2C12290EF8}"/>
              </a:ext>
            </a:extLst>
          </p:cNvPr>
          <p:cNvSpPr txBox="1"/>
          <p:nvPr/>
        </p:nvSpPr>
        <p:spPr>
          <a:xfrm>
            <a:off x="10416480" y="369360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>
                <a:solidFill>
                  <a:srgbClr val="004D91"/>
                </a:solidFill>
              </a:rPr>
              <a:t>2</a:t>
            </a:r>
            <a:endParaRPr lang="de-DE" sz="3200" b="1" dirty="0">
              <a:solidFill>
                <a:srgbClr val="004D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3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BDB8B3-AC4D-40D0-9D46-408B9153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Nächste Sitzung: Themenwahl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DC03F4-04CB-47E6-A0EC-1F78B47E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Als erster Schritt für Abgabe 2: Wählt und recherchiert ein Thema</a:t>
            </a:r>
          </a:p>
          <a:p>
            <a:r>
              <a:rPr lang="de-DE"/>
              <a:t>Nutzt als Ideenbasis die Präsentationen aus Phase 1</a:t>
            </a:r>
          </a:p>
          <a:p>
            <a:r>
              <a:rPr lang="de-DE"/>
              <a:t>Euer Thema sollte nicht 1-zu-1 einem Thema aus Phase 1 entsprechen!</a:t>
            </a:r>
          </a:p>
          <a:p>
            <a:r>
              <a:rPr lang="de-DE"/>
              <a:t>Sammelt Notizen zu eurem Thema</a:t>
            </a:r>
          </a:p>
          <a:p>
            <a:r>
              <a:rPr lang="de-DE"/>
              <a:t>Stellt das Thema in der nächsten Sitzung kurz mündlich vor (keine ausführliche Präsentation nötig)</a:t>
            </a:r>
          </a:p>
          <a:p>
            <a:r>
              <a:rPr lang="de-DE"/>
              <a:t>Nutzt die Sitzung als Gelegenheit, Feedback zu erhalten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6A758C-E13B-4030-82AE-50CC52DD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85CEFE-78B3-45BC-8FE1-A434A36B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86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>
            <a:normAutofit fontScale="90000"/>
          </a:bodyPr>
          <a:lstStyle/>
          <a:p>
            <a:r>
              <a:rPr lang="de-DE" dirty="0"/>
              <a:t>Abschluss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Grafik 6" descr="Ausführen">
            <a:extLst>
              <a:ext uri="{FF2B5EF4-FFF2-40B4-BE49-F238E27FC236}">
                <a16:creationId xmlns:a16="http://schemas.microsoft.com/office/drawing/2014/main" id="{6D5375D8-BF36-465A-A220-1F8C4512F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25967" y="4671894"/>
            <a:ext cx="1535806" cy="1535806"/>
          </a:xfrm>
          <a:prstGeom prst="rect">
            <a:avLst/>
          </a:prstGeom>
        </p:spPr>
      </p:pic>
      <p:pic>
        <p:nvPicPr>
          <p:cNvPr id="16" name="Grafik 15" descr="Lachendes Gesicht ohne Füllung">
            <a:extLst>
              <a:ext uri="{FF2B5EF4-FFF2-40B4-BE49-F238E27FC236}">
                <a16:creationId xmlns:a16="http://schemas.microsoft.com/office/drawing/2014/main" id="{6B14B34E-DE7C-4AA6-9EFE-3CE936AAD5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2179" y="3049511"/>
            <a:ext cx="914400" cy="914400"/>
          </a:xfrm>
          <a:prstGeom prst="rect">
            <a:avLst/>
          </a:prstGeom>
        </p:spPr>
      </p:pic>
      <p:pic>
        <p:nvPicPr>
          <p:cNvPr id="18" name="Grafik 17" descr="Neutrales Gesicht ohne Füllung">
            <a:extLst>
              <a:ext uri="{FF2B5EF4-FFF2-40B4-BE49-F238E27FC236}">
                <a16:creationId xmlns:a16="http://schemas.microsoft.com/office/drawing/2014/main" id="{7013CAA0-2598-4FB5-9E4C-B11607B3EC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86579" y="3049511"/>
            <a:ext cx="914400" cy="914400"/>
          </a:xfrm>
          <a:prstGeom prst="rect">
            <a:avLst/>
          </a:prstGeom>
        </p:spPr>
      </p:pic>
      <p:pic>
        <p:nvPicPr>
          <p:cNvPr id="20" name="Grafik 19" descr="Trauriges Gesicht ohne Füllung">
            <a:extLst>
              <a:ext uri="{FF2B5EF4-FFF2-40B4-BE49-F238E27FC236}">
                <a16:creationId xmlns:a16="http://schemas.microsoft.com/office/drawing/2014/main" id="{0ACF7059-7544-498B-B628-2FE73047501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00979" y="3049511"/>
            <a:ext cx="914400" cy="914400"/>
          </a:xfrm>
          <a:prstGeom prst="rect">
            <a:avLst/>
          </a:prstGeom>
        </p:spPr>
      </p:pic>
      <p:sp>
        <p:nvSpPr>
          <p:cNvPr id="22" name="Inhaltsplatzhalter 2">
            <a:extLst>
              <a:ext uri="{FF2B5EF4-FFF2-40B4-BE49-F238E27FC236}">
                <a16:creationId xmlns:a16="http://schemas.microsoft.com/office/drawing/2014/main" id="{A42A20C5-A37E-460A-8B5C-CC39FEF79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136" y="4439408"/>
            <a:ext cx="7836052" cy="17258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004D91"/>
                </a:solidFill>
              </a:rPr>
              <a:t>Dann:</a:t>
            </a:r>
          </a:p>
          <a:p>
            <a:pPr marL="0" indent="0">
              <a:buNone/>
            </a:pPr>
            <a:r>
              <a:rPr lang="de-DE" dirty="0"/>
              <a:t>Schönen Nachmittag noch!</a:t>
            </a:r>
          </a:p>
        </p:txBody>
      </p:sp>
      <p:sp>
        <p:nvSpPr>
          <p:cNvPr id="23" name="Inhaltsplatzhalter 2">
            <a:extLst>
              <a:ext uri="{FF2B5EF4-FFF2-40B4-BE49-F238E27FC236}">
                <a16:creationId xmlns:a16="http://schemas.microsoft.com/office/drawing/2014/main" id="{44F59A40-4455-4AA7-B247-737709474CEF}"/>
              </a:ext>
            </a:extLst>
          </p:cNvPr>
          <p:cNvSpPr txBox="1">
            <a:spLocks/>
          </p:cNvSpPr>
          <p:nvPr/>
        </p:nvSpPr>
        <p:spPr>
          <a:xfrm>
            <a:off x="441376" y="1063416"/>
            <a:ext cx="5222576" cy="200554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549F"/>
              </a:buClr>
              <a:buFont typeface="Wingdings 3" panose="05040102010807070707" pitchFamily="18" charset="2"/>
              <a:buChar char="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238" indent="-273050" algn="l" defTabSz="914400" rtl="0" eaLnBrk="1" latinLnBrk="0" hangingPunct="1">
              <a:spcBef>
                <a:spcPct val="20000"/>
              </a:spcBef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1563" indent="-26193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09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de-DE" dirty="0">
                <a:solidFill>
                  <a:srgbClr val="004D91"/>
                </a:solidFill>
              </a:rPr>
              <a:t>Zuerst: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de-DE" dirty="0"/>
              <a:t>Five Minute Feedback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FF0000"/>
                </a:solidFill>
              </a:rPr>
              <a:t>Link einfügen </a:t>
            </a:r>
            <a:endParaRPr lang="de-DE" sz="20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3" name="Grafik 2" descr="QR-Code mit einfarbiger Füllung">
            <a:extLst>
              <a:ext uri="{FF2B5EF4-FFF2-40B4-BE49-F238E27FC236}">
                <a16:creationId xmlns:a16="http://schemas.microsoft.com/office/drawing/2014/main" id="{3DBE75DA-9436-24FC-D546-71577575AB9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32304" y="2256320"/>
            <a:ext cx="2345360" cy="234536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35C10503-1D21-CF72-F8FA-569561686C2B}"/>
              </a:ext>
            </a:extLst>
          </p:cNvPr>
          <p:cNvSpPr txBox="1"/>
          <p:nvPr/>
        </p:nvSpPr>
        <p:spPr>
          <a:xfrm rot="20398736">
            <a:off x="7545753" y="3235207"/>
            <a:ext cx="46810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FF0000"/>
                </a:solidFill>
              </a:rPr>
              <a:t>Generierten QR-Code einfügen</a:t>
            </a:r>
          </a:p>
        </p:txBody>
      </p:sp>
    </p:spTree>
    <p:extLst>
      <p:ext uri="{BB962C8B-B14F-4D97-AF65-F5344CB8AC3E}">
        <p14:creationId xmlns:p14="http://schemas.microsoft.com/office/powerpoint/2010/main" val="244943607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5FD6D-7E5A-2D2F-CD0F-0E5D3C62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Lizenzhinweis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2FEBC6-4C5A-E806-6EC4-E4A7B4809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hier vorliegende Vorlage für die Präsentation „Heterogenitäts- und Inklusionspraktikum - </a:t>
            </a:r>
            <a:r>
              <a:rPr lang="de-DE" dirty="0">
                <a:latin typeface="" pitchFamily="18"/>
              </a:rPr>
              <a:t>Präsentationen (Phase 1) + Einstieg (Phase 2)</a:t>
            </a:r>
            <a:r>
              <a:rPr lang="de-DE" dirty="0"/>
              <a:t>“,  erstellt von Teilnehmenden des </a:t>
            </a:r>
            <a:r>
              <a:rPr lang="de-DE" dirty="0" err="1"/>
              <a:t>FAIBLE.nrw</a:t>
            </a:r>
            <a:r>
              <a:rPr lang="de-DE" dirty="0"/>
              <a:t>-Projektes, steht, soweit nicht anders angegeben, unter einer Namensnennung 2.0 Deutschland (</a:t>
            </a:r>
            <a:r>
              <a:rPr lang="de-DE" dirty="0">
                <a:hlinkClick r:id="rId2"/>
              </a:rPr>
              <a:t>CC BY 2.0 DE</a:t>
            </a:r>
            <a:r>
              <a:rPr lang="de-DE" dirty="0"/>
              <a:t>) Lizenz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9471B5C-1D20-57AB-BC1A-D8711793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806FA3-B958-AC7F-A01A-AD22FED91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Heterogenitäts</a:t>
            </a:r>
            <a:r>
              <a:rPr lang="de-DE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F8B0FB2-8766-CB60-16B5-B29D719F7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395" y="5450732"/>
            <a:ext cx="2367936" cy="82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03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Folien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333</Words>
  <Application>Microsoft Office PowerPoint</Application>
  <PresentationFormat>Breitbild</PresentationFormat>
  <Paragraphs>50</Paragraphs>
  <Slides>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StarSymbol</vt:lpstr>
      <vt:lpstr>Times New Roman</vt:lpstr>
      <vt:lpstr>Wingdings 3</vt:lpstr>
      <vt:lpstr>Folienvorlage</vt:lpstr>
      <vt:lpstr>Heterogenitäts- und Inklusionspraktikum Semester</vt:lpstr>
      <vt:lpstr>Eure Präsentationen zu Abgabe 1</vt:lpstr>
      <vt:lpstr>Abgabe 2: Hilfen für Lehrkräfte</vt:lpstr>
      <vt:lpstr>Nächste Sitzung: Themenwahl</vt:lpstr>
      <vt:lpstr>Abschluss</vt:lpstr>
      <vt:lpstr>Lizenzhinweis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Bergner</dc:creator>
  <cp:lastModifiedBy>Richard Werkes</cp:lastModifiedBy>
  <cp:revision>235</cp:revision>
  <dcterms:created xsi:type="dcterms:W3CDTF">2014-10-13T08:06:20Z</dcterms:created>
  <dcterms:modified xsi:type="dcterms:W3CDTF">2022-12-14T02:36:31Z</dcterms:modified>
</cp:coreProperties>
</file>