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8" r:id="rId1"/>
  </p:sldMasterIdLst>
  <p:notesMasterIdLst>
    <p:notesMasterId r:id="rId8"/>
  </p:notesMasterIdLst>
  <p:handoutMasterIdLst>
    <p:handoutMasterId r:id="rId9"/>
  </p:handoutMasterIdLst>
  <p:sldIdLst>
    <p:sldId id="256" r:id="rId2"/>
    <p:sldId id="335" r:id="rId3"/>
    <p:sldId id="334" r:id="rId4"/>
    <p:sldId id="336" r:id="rId5"/>
    <p:sldId id="260" r:id="rId6"/>
    <p:sldId id="337" r:id="rId7"/>
  </p:sldIdLst>
  <p:sldSz cx="12192000" cy="6858000"/>
  <p:notesSz cx="6797675" cy="9926638"/>
  <p:custDataLst>
    <p:tags r:id="rId10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el" id="{8AA51277-FC97-4F1B-8884-4DBC73590F9B}">
          <p14:sldIdLst>
            <p14:sldId id="256"/>
          </p14:sldIdLst>
        </p14:section>
        <p14:section name="Sitzung" id="{70669B91-3E58-4A90-A6EC-F02268B40339}">
          <p14:sldIdLst>
            <p14:sldId id="335"/>
            <p14:sldId id="334"/>
            <p14:sldId id="336"/>
          </p14:sldIdLst>
        </p14:section>
        <p14:section name="Abschluss" id="{9C6C3BFC-B63B-40A6-9ECA-1D2CC60BB4C7}">
          <p14:sldIdLst>
            <p14:sldId id="260"/>
            <p14:sldId id="33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9F"/>
    <a:srgbClr val="8EBA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26" autoAdjust="0"/>
    <p:restoredTop sz="79388" autoAdjust="0"/>
  </p:normalViewPr>
  <p:slideViewPr>
    <p:cSldViewPr>
      <p:cViewPr varScale="1">
        <p:scale>
          <a:sx n="78" d="100"/>
          <a:sy n="78" d="100"/>
        </p:scale>
        <p:origin x="68" y="1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6" d="100"/>
          <a:sy n="96" d="100"/>
        </p:scale>
        <p:origin x="3474" y="10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vert="horz" lIns="82467" tIns="41234" rIns="82467" bIns="41234" compatLnSpc="0"/>
          <a:lstStyle/>
          <a:p>
            <a:pPr hangingPunct="0">
              <a:defRPr sz="1400"/>
            </a:pPr>
            <a:endParaRPr lang="de-DE" sz="13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umsplatzhalter 2"/>
          <p:cNvSpPr txBox="1">
            <a:spLocks noGrp="1"/>
          </p:cNvSpPr>
          <p:nvPr>
            <p:ph type="dt" sz="quarter" idx="1"/>
          </p:nvPr>
        </p:nvSpPr>
        <p:spPr>
          <a:xfrm>
            <a:off x="3847649" y="0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vert="horz" lIns="82467" tIns="41234" rIns="82467" bIns="41234" compatLnSpc="0"/>
          <a:lstStyle/>
          <a:p>
            <a:pPr algn="r" hangingPunct="0">
              <a:defRPr sz="1400"/>
            </a:pPr>
            <a:fld id="{19AD9DEB-1287-4276-93B8-A90F7A8ACC98}" type="datetimeFigureOut">
              <a:t>14.12.2022</a:t>
            </a:fld>
            <a:endParaRPr lang="de-DE" sz="13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ußzeilenplatzhalter 3"/>
          <p:cNvSpPr txBox="1">
            <a:spLocks noGrp="1"/>
          </p:cNvSpPr>
          <p:nvPr>
            <p:ph type="ftr" sz="quarter" idx="2"/>
          </p:nvPr>
        </p:nvSpPr>
        <p:spPr>
          <a:xfrm>
            <a:off x="0" y="9430471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vert="horz" lIns="82467" tIns="41234" rIns="82467" bIns="41234" anchor="b" compatLnSpc="0"/>
          <a:lstStyle/>
          <a:p>
            <a:pPr hangingPunct="0">
              <a:defRPr sz="1400"/>
            </a:pPr>
            <a:r>
              <a:rPr lang="de-DE" sz="1300">
                <a:latin typeface="Arial" pitchFamily="18"/>
                <a:ea typeface="Microsoft YaHei" pitchFamily="2"/>
                <a:cs typeface="Mangal" pitchFamily="2"/>
              </a:rPr>
              <a:t>dfhdfgh</a:t>
            </a:r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3"/>
          </p:nvPr>
        </p:nvSpPr>
        <p:spPr>
          <a:xfrm>
            <a:off x="3847649" y="9430471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vert="horz" lIns="82467" tIns="41234" rIns="82467" bIns="41234" anchor="b" compatLnSpc="0"/>
          <a:lstStyle/>
          <a:p>
            <a:pPr algn="r" hangingPunct="0">
              <a:defRPr sz="1400"/>
            </a:pPr>
            <a:fld id="{8A489332-DFD9-4CDE-9EA4-8268B944AA6B}" type="slidenum">
              <a:t>‹Nr.›</a:t>
            </a:fld>
            <a:endParaRPr lang="de-DE" sz="1300"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628376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3112" cy="400843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4" name="Kopfzeilenplatzhalt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de-DE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Datumsplatzhalter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de-DE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11659E72-87A1-4CF1-8D01-275DDB4C3C2C}" type="datetimeFigureOut">
              <a:t>14.12.2022</a:t>
            </a:fld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de-DE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r>
              <a:rPr lang="de-DE"/>
              <a:t>dfhdfgh</a:t>
            </a:r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de-DE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C3130AF7-4063-4984-92A8-A8D35B0012B8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958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de-DE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5"/>
          <p:cNvSpPr txBox="1">
            <a:spLocks noGrp="1"/>
          </p:cNvSpPr>
          <p:nvPr>
            <p:ph type="ftr" sz="quarter" idx="4"/>
          </p:nvPr>
        </p:nvSpPr>
        <p:spPr>
          <a:ln/>
        </p:spPr>
        <p:txBody>
          <a:bodyPr lIns="0" tIns="0" rIns="0" bIns="0" anchor="b"/>
          <a:lstStyle/>
          <a:p>
            <a:pPr lvl="0"/>
            <a:r>
              <a:rPr lang="de-DE"/>
              <a:t>dfhdfgh</a:t>
            </a:r>
          </a:p>
        </p:txBody>
      </p:sp>
      <p:sp>
        <p:nvSpPr>
          <p:cNvPr id="5" name="Foliennummernplatzhalt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/>
          <a:lstStyle/>
          <a:p>
            <a:pPr lvl="0"/>
            <a:fld id="{94F7966E-A606-47A3-9E68-0FA303DC6843}" type="slidenum">
              <a:t>1</a:t>
            </a:fld>
            <a:endParaRPr lang="de-DE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r>
              <a:rPr lang="de-DE"/>
              <a:t>Erste Sitzung: Was erwartet euch?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44233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C3130AF7-4063-4984-92A8-A8D35B0012B8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7646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3130AF7-4063-4984-92A8-A8D35B0012B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361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3499" y="3407503"/>
            <a:ext cx="9313035" cy="1470025"/>
          </a:xfrm>
        </p:spPr>
        <p:txBody>
          <a:bodyPr/>
          <a:lstStyle>
            <a:lvl1pPr algn="r">
              <a:defRPr>
                <a:solidFill>
                  <a:srgbClr val="00549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3499" y="5105400"/>
            <a:ext cx="9313035" cy="84388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r">
              <a:buNone/>
              <a:defRPr sz="2400">
                <a:solidFill>
                  <a:srgbClr val="8EBA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DE" dirty="0"/>
          </a:p>
        </p:txBody>
      </p:sp>
      <p:sp>
        <p:nvSpPr>
          <p:cNvPr id="8" name="Rechteck 20"/>
          <p:cNvSpPr/>
          <p:nvPr userDrawn="1"/>
        </p:nvSpPr>
        <p:spPr>
          <a:xfrm>
            <a:off x="1206719" y="3356993"/>
            <a:ext cx="9753120" cy="157104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6480">
            <a:solidFill>
              <a:srgbClr val="004D91"/>
            </a:solidFill>
            <a:prstDash val="solid"/>
          </a:ln>
        </p:spPr>
        <p:txBody>
          <a:bodyPr vert="horz" wrap="square" lIns="90000" tIns="45000" rIns="90000" bIns="45000" anchor="ctr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9" name="Rechteck 32"/>
          <p:cNvSpPr/>
          <p:nvPr userDrawn="1"/>
        </p:nvSpPr>
        <p:spPr>
          <a:xfrm>
            <a:off x="1219200" y="5048280"/>
            <a:ext cx="9753120" cy="97300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6480">
            <a:solidFill>
              <a:srgbClr val="74A4D4"/>
            </a:solidFill>
            <a:prstDash val="solid"/>
          </a:ln>
        </p:spPr>
        <p:txBody>
          <a:bodyPr vert="horz" wrap="square" lIns="90000" tIns="45000" rIns="90000" bIns="45000" anchor="ctr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0" name="Rechteck 21"/>
          <p:cNvSpPr/>
          <p:nvPr userDrawn="1"/>
        </p:nvSpPr>
        <p:spPr>
          <a:xfrm>
            <a:off x="1206719" y="3356993"/>
            <a:ext cx="304320" cy="157104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004D91"/>
          </a:solidFill>
          <a:ln>
            <a:noFill/>
            <a:prstDash val="solid"/>
          </a:ln>
        </p:spPr>
        <p:txBody>
          <a:bodyPr vert="horz" wrap="square" lIns="90000" tIns="45000" rIns="90000" bIns="45000" anchor="ctr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1" name="Rechteck 31"/>
          <p:cNvSpPr/>
          <p:nvPr userDrawn="1"/>
        </p:nvSpPr>
        <p:spPr>
          <a:xfrm>
            <a:off x="1219200" y="5048280"/>
            <a:ext cx="304320" cy="97300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74A4D4"/>
          </a:solidFill>
          <a:ln>
            <a:noFill/>
            <a:prstDash val="solid"/>
          </a:ln>
        </p:spPr>
        <p:txBody>
          <a:bodyPr vert="horz" wrap="square" lIns="90000" tIns="45000" rIns="90000" bIns="45000" anchor="ctr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2" name="Gerade Verbindung 18"/>
          <p:cNvSpPr/>
          <p:nvPr userDrawn="1"/>
        </p:nvSpPr>
        <p:spPr>
          <a:xfrm flipH="1" flipV="1">
            <a:off x="273600" y="6403320"/>
            <a:ext cx="11666880" cy="1440"/>
          </a:xfrm>
          <a:prstGeom prst="line">
            <a:avLst/>
          </a:prstGeom>
          <a:noFill/>
          <a:ln w="9360">
            <a:solidFill>
              <a:srgbClr val="74A4D4"/>
            </a:solidFill>
            <a:prstDash val="solid"/>
            <a:round/>
          </a:ln>
        </p:spPr>
        <p:txBody>
          <a:bodyPr vert="horz" wrap="square" lIns="90000" tIns="45000" rIns="90000" bIns="45000" anchor="t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944475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976" y="260649"/>
            <a:ext cx="11649584" cy="500751"/>
          </a:xfrm>
        </p:spPr>
        <p:txBody>
          <a:bodyPr/>
          <a:lstStyle>
            <a:lvl1pPr algn="l">
              <a:defRPr>
                <a:solidFill>
                  <a:srgbClr val="00549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680" y="908720"/>
            <a:ext cx="11666880" cy="54006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Clr>
                <a:srgbClr val="00549F"/>
              </a:buClr>
              <a:buFont typeface="Wingdings 3" panose="05040102010807070707" pitchFamily="18" charset="2"/>
              <a:buChar char=""/>
              <a:defRPr sz="2800"/>
            </a:lvl1pPr>
            <a:lvl2pPr marL="630238" indent="-273050">
              <a:buClr>
                <a:srgbClr val="8EBAE5"/>
              </a:buClr>
              <a:buFont typeface="Wingdings 3" panose="05040102010807070707" pitchFamily="18" charset="2"/>
              <a:buChar char="}"/>
              <a:tabLst/>
              <a:defRPr sz="2400"/>
            </a:lvl2pPr>
            <a:lvl3pPr marL="809625" indent="-179388">
              <a:defRPr sz="2000"/>
            </a:lvl3pPr>
            <a:lvl4pPr marL="1071563" indent="-261938">
              <a:defRPr sz="1800"/>
            </a:lvl4pPr>
            <a:lvl5pPr marL="1250950" indent="-179388">
              <a:defRPr sz="18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891" y="6453337"/>
            <a:ext cx="636555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rgbClr val="00549F"/>
                </a:solidFill>
              </a:defRPr>
            </a:lvl1pPr>
          </a:lstStyle>
          <a:p>
            <a:fld id="{DBE2DCEE-BD8B-4D21-8656-FE665E68AA1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Gleichschenkliges Dreieck 9"/>
          <p:cNvSpPr/>
          <p:nvPr userDrawn="1"/>
        </p:nvSpPr>
        <p:spPr>
          <a:xfrm rot="5400000">
            <a:off x="241500" y="6561746"/>
            <a:ext cx="190440" cy="159840"/>
          </a:xfrm>
          <a:custGeom>
            <a:avLst>
              <a:gd name="f0" fmla="val 100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-2147483647"/>
              <a:gd name="f9" fmla="val 2147483647"/>
              <a:gd name="f10" fmla="+- 0 0 0"/>
              <a:gd name="f11" fmla="*/ f4 1 21600"/>
              <a:gd name="f12" fmla="*/ f5 1 21600"/>
              <a:gd name="f13" fmla="pin 0 f0 21600"/>
              <a:gd name="f14" fmla="*/ f10 f1 1"/>
              <a:gd name="f15" fmla="val f13"/>
              <a:gd name="f16" fmla="*/ f13 1 2"/>
              <a:gd name="f17" fmla="*/ f13 f11 1"/>
              <a:gd name="f18" fmla="*/ f6 f12 1"/>
              <a:gd name="f19" fmla="*/ 18000 f12 1"/>
              <a:gd name="f20" fmla="*/ 10800 f12 1"/>
              <a:gd name="f21" fmla="*/ 10800 f11 1"/>
              <a:gd name="f22" fmla="*/ 0 f12 1"/>
              <a:gd name="f23" fmla="*/ f14 1 f3"/>
              <a:gd name="f24" fmla="*/ 0 f11 1"/>
              <a:gd name="f25" fmla="*/ 21600 f12 1"/>
              <a:gd name="f26" fmla="*/ 21600 f11 1"/>
              <a:gd name="f27" fmla="+- f16 10800 0"/>
              <a:gd name="f28" fmla="+- 21600 0 f15"/>
              <a:gd name="f29" fmla="*/ f16 f11 1"/>
              <a:gd name="f30" fmla="+- f23 0 f2"/>
              <a:gd name="f31" fmla="*/ f28 1 2"/>
              <a:gd name="f32" fmla="*/ f27 f11 1"/>
              <a:gd name="f33" fmla="+- 21600 0 f31"/>
              <a:gd name="f34" fmla="*/ f33 f11 1"/>
            </a:gdLst>
            <a:ahLst>
              <a:ahXY gdRefX="f0" minX="f6" maxX="f7">
                <a:pos x="f17" y="f1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0">
                <a:pos x="f21" y="f22"/>
              </a:cxn>
              <a:cxn ang="f30">
                <a:pos x="f29" y="f20"/>
              </a:cxn>
              <a:cxn ang="f30">
                <a:pos x="f24" y="f25"/>
              </a:cxn>
              <a:cxn ang="f30">
                <a:pos x="f21" y="f25"/>
              </a:cxn>
              <a:cxn ang="f30">
                <a:pos x="f26" y="f25"/>
              </a:cxn>
              <a:cxn ang="f30">
                <a:pos x="f34" y="f20"/>
              </a:cxn>
            </a:cxnLst>
            <a:rect l="f29" t="f20" r="f32" b="f19"/>
            <a:pathLst>
              <a:path w="21600" h="21600">
                <a:moveTo>
                  <a:pt x="f15" y="f6"/>
                </a:moveTo>
                <a:lnTo>
                  <a:pt x="f7" y="f7"/>
                </a:lnTo>
                <a:lnTo>
                  <a:pt x="f6" y="f7"/>
                </a:lnTo>
                <a:close/>
              </a:path>
            </a:pathLst>
          </a:custGeom>
          <a:solidFill>
            <a:srgbClr val="004D91"/>
          </a:solidFill>
          <a:ln w="25560">
            <a:solidFill>
              <a:srgbClr val="004D91"/>
            </a:solidFill>
            <a:prstDash val="solid"/>
          </a:ln>
        </p:spPr>
        <p:txBody>
          <a:bodyPr vert="horz" wrap="square" lIns="90000" tIns="45000" rIns="90000" bIns="45000" anchor="ctr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8" name="Gerade Verbindung 14"/>
          <p:cNvSpPr/>
          <p:nvPr userDrawn="1"/>
        </p:nvSpPr>
        <p:spPr>
          <a:xfrm flipH="1" flipV="1">
            <a:off x="271680" y="759601"/>
            <a:ext cx="11666880" cy="1799"/>
          </a:xfrm>
          <a:prstGeom prst="line">
            <a:avLst/>
          </a:prstGeom>
          <a:noFill/>
          <a:ln w="9360">
            <a:solidFill>
              <a:srgbClr val="74A4D4"/>
            </a:solidFill>
            <a:prstDash val="solid"/>
            <a:round/>
          </a:ln>
        </p:spPr>
        <p:txBody>
          <a:bodyPr vert="horz" wrap="square" lIns="90000" tIns="45000" rIns="90000" bIns="45000" anchor="t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9" name="Gerade Verbindung 18"/>
          <p:cNvSpPr/>
          <p:nvPr userDrawn="1"/>
        </p:nvSpPr>
        <p:spPr>
          <a:xfrm flipH="1" flipV="1">
            <a:off x="273600" y="6403320"/>
            <a:ext cx="11666880" cy="1440"/>
          </a:xfrm>
          <a:prstGeom prst="line">
            <a:avLst/>
          </a:prstGeom>
          <a:noFill/>
          <a:ln w="9360">
            <a:solidFill>
              <a:srgbClr val="74A4D4"/>
            </a:solidFill>
            <a:prstDash val="solid"/>
            <a:round/>
          </a:ln>
        </p:spPr>
        <p:txBody>
          <a:bodyPr vert="horz" wrap="square" lIns="90000" tIns="45000" rIns="90000" bIns="45000" anchor="t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6000" y="6453337"/>
            <a:ext cx="62400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00549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Das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Heterogenitäts</a:t>
            </a:r>
            <a:r>
              <a:rPr lang="de-DE" dirty="0">
                <a:latin typeface="Calibri"/>
              </a:rPr>
              <a:t>- und Inklusionspraktikum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rgbClr val="00549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2"/>
          </p:nvPr>
        </p:nvSpPr>
        <p:spPr>
          <a:xfrm>
            <a:off x="1295467" y="6455906"/>
            <a:ext cx="1440160" cy="365125"/>
          </a:xfrm>
          <a:prstGeom prst="rect">
            <a:avLst/>
          </a:prstGeom>
        </p:spPr>
        <p:txBody>
          <a:bodyPr/>
          <a:lstStyle>
            <a:lvl1pPr>
              <a:defRPr lang="de-DE" sz="1600" kern="1200" dirty="0">
                <a:solidFill>
                  <a:srgbClr val="00549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D318A3A-0EF4-4E3B-8A33-8F391606EC79}" type="datetime1">
              <a:rPr lang="de-DE" smtClean="0"/>
              <a:t>14.12.2022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6545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/ou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976" y="260649"/>
            <a:ext cx="11649584" cy="500751"/>
          </a:xfrm>
        </p:spPr>
        <p:txBody>
          <a:bodyPr/>
          <a:lstStyle>
            <a:lvl1pPr algn="l">
              <a:defRPr>
                <a:solidFill>
                  <a:srgbClr val="00549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891" y="6453337"/>
            <a:ext cx="636555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rgbClr val="00549F"/>
                </a:solidFill>
              </a:defRPr>
            </a:lvl1pPr>
          </a:lstStyle>
          <a:p>
            <a:fld id="{DBE2DCEE-BD8B-4D21-8656-FE665E68AA1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Gleichschenkliges Dreieck 9"/>
          <p:cNvSpPr/>
          <p:nvPr userDrawn="1"/>
        </p:nvSpPr>
        <p:spPr>
          <a:xfrm rot="5400000">
            <a:off x="241500" y="6561746"/>
            <a:ext cx="190440" cy="159840"/>
          </a:xfrm>
          <a:custGeom>
            <a:avLst>
              <a:gd name="f0" fmla="val 100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-2147483647"/>
              <a:gd name="f9" fmla="val 2147483647"/>
              <a:gd name="f10" fmla="+- 0 0 0"/>
              <a:gd name="f11" fmla="*/ f4 1 21600"/>
              <a:gd name="f12" fmla="*/ f5 1 21600"/>
              <a:gd name="f13" fmla="pin 0 f0 21600"/>
              <a:gd name="f14" fmla="*/ f10 f1 1"/>
              <a:gd name="f15" fmla="val f13"/>
              <a:gd name="f16" fmla="*/ f13 1 2"/>
              <a:gd name="f17" fmla="*/ f13 f11 1"/>
              <a:gd name="f18" fmla="*/ f6 f12 1"/>
              <a:gd name="f19" fmla="*/ 18000 f12 1"/>
              <a:gd name="f20" fmla="*/ 10800 f12 1"/>
              <a:gd name="f21" fmla="*/ 10800 f11 1"/>
              <a:gd name="f22" fmla="*/ 0 f12 1"/>
              <a:gd name="f23" fmla="*/ f14 1 f3"/>
              <a:gd name="f24" fmla="*/ 0 f11 1"/>
              <a:gd name="f25" fmla="*/ 21600 f12 1"/>
              <a:gd name="f26" fmla="*/ 21600 f11 1"/>
              <a:gd name="f27" fmla="+- f16 10800 0"/>
              <a:gd name="f28" fmla="+- 21600 0 f15"/>
              <a:gd name="f29" fmla="*/ f16 f11 1"/>
              <a:gd name="f30" fmla="+- f23 0 f2"/>
              <a:gd name="f31" fmla="*/ f28 1 2"/>
              <a:gd name="f32" fmla="*/ f27 f11 1"/>
              <a:gd name="f33" fmla="+- 21600 0 f31"/>
              <a:gd name="f34" fmla="*/ f33 f11 1"/>
            </a:gdLst>
            <a:ahLst>
              <a:ahXY gdRefX="f0" minX="f6" maxX="f7">
                <a:pos x="f17" y="f1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0">
                <a:pos x="f21" y="f22"/>
              </a:cxn>
              <a:cxn ang="f30">
                <a:pos x="f29" y="f20"/>
              </a:cxn>
              <a:cxn ang="f30">
                <a:pos x="f24" y="f25"/>
              </a:cxn>
              <a:cxn ang="f30">
                <a:pos x="f21" y="f25"/>
              </a:cxn>
              <a:cxn ang="f30">
                <a:pos x="f26" y="f25"/>
              </a:cxn>
              <a:cxn ang="f30">
                <a:pos x="f34" y="f20"/>
              </a:cxn>
            </a:cxnLst>
            <a:rect l="f29" t="f20" r="f32" b="f19"/>
            <a:pathLst>
              <a:path w="21600" h="21600">
                <a:moveTo>
                  <a:pt x="f15" y="f6"/>
                </a:moveTo>
                <a:lnTo>
                  <a:pt x="f7" y="f7"/>
                </a:lnTo>
                <a:lnTo>
                  <a:pt x="f6" y="f7"/>
                </a:lnTo>
                <a:close/>
              </a:path>
            </a:pathLst>
          </a:custGeom>
          <a:solidFill>
            <a:srgbClr val="004D91"/>
          </a:solidFill>
          <a:ln w="25560">
            <a:solidFill>
              <a:srgbClr val="004D91"/>
            </a:solidFill>
            <a:prstDash val="solid"/>
          </a:ln>
        </p:spPr>
        <p:txBody>
          <a:bodyPr vert="horz" wrap="square" lIns="90000" tIns="45000" rIns="90000" bIns="45000" anchor="ctr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8" name="Gerade Verbindung 14"/>
          <p:cNvSpPr/>
          <p:nvPr userDrawn="1"/>
        </p:nvSpPr>
        <p:spPr>
          <a:xfrm flipH="1" flipV="1">
            <a:off x="271680" y="759601"/>
            <a:ext cx="11666880" cy="1799"/>
          </a:xfrm>
          <a:prstGeom prst="line">
            <a:avLst/>
          </a:prstGeom>
          <a:noFill/>
          <a:ln w="9360">
            <a:solidFill>
              <a:srgbClr val="74A4D4"/>
            </a:solidFill>
            <a:prstDash val="solid"/>
            <a:round/>
          </a:ln>
        </p:spPr>
        <p:txBody>
          <a:bodyPr vert="horz" wrap="square" lIns="90000" tIns="45000" rIns="90000" bIns="45000" anchor="t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9" name="Gerade Verbindung 18"/>
          <p:cNvSpPr/>
          <p:nvPr userDrawn="1"/>
        </p:nvSpPr>
        <p:spPr>
          <a:xfrm flipH="1" flipV="1">
            <a:off x="273600" y="6403320"/>
            <a:ext cx="11666880" cy="1440"/>
          </a:xfrm>
          <a:prstGeom prst="line">
            <a:avLst/>
          </a:prstGeom>
          <a:noFill/>
          <a:ln w="9360">
            <a:solidFill>
              <a:srgbClr val="74A4D4"/>
            </a:solidFill>
            <a:prstDash val="solid"/>
            <a:round/>
          </a:ln>
        </p:spPr>
        <p:txBody>
          <a:bodyPr vert="horz" wrap="square" lIns="90000" tIns="45000" rIns="90000" bIns="45000" anchor="t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6000" y="6453337"/>
            <a:ext cx="62400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00549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Das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Heterogenitäts</a:t>
            </a:r>
            <a:r>
              <a:rPr lang="de-DE" dirty="0">
                <a:latin typeface="Calibri"/>
              </a:rPr>
              <a:t>- und Inklusionspraktikum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rgbClr val="00549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2"/>
          </p:nvPr>
        </p:nvSpPr>
        <p:spPr>
          <a:xfrm>
            <a:off x="1295467" y="6455906"/>
            <a:ext cx="1440160" cy="365125"/>
          </a:xfrm>
          <a:prstGeom prst="rect">
            <a:avLst/>
          </a:prstGeom>
        </p:spPr>
        <p:txBody>
          <a:bodyPr/>
          <a:lstStyle>
            <a:lvl1pPr>
              <a:defRPr lang="de-DE" sz="1600" kern="1200" dirty="0">
                <a:solidFill>
                  <a:srgbClr val="00549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87C82BF-0B0A-4D16-A564-393F45716484}" type="datetime1">
              <a:rPr lang="de-DE" smtClean="0"/>
              <a:t>14.12.2022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491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>
            <a:normAutofit/>
          </a:bodyPr>
          <a:lstStyle>
            <a:lvl1pPr algn="l">
              <a:defRPr sz="2800" b="0" cap="all">
                <a:solidFill>
                  <a:srgbClr val="00549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8EBAE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891" y="6453337"/>
            <a:ext cx="636555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rgbClr val="00549F"/>
                </a:solidFill>
              </a:defRPr>
            </a:lvl1pPr>
          </a:lstStyle>
          <a:p>
            <a:fld id="{DBE2DCEE-BD8B-4D21-8656-FE665E68AA1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Gleichschenkliges Dreieck 9"/>
          <p:cNvSpPr/>
          <p:nvPr userDrawn="1"/>
        </p:nvSpPr>
        <p:spPr>
          <a:xfrm rot="5400000">
            <a:off x="241500" y="6561746"/>
            <a:ext cx="190440" cy="159840"/>
          </a:xfrm>
          <a:custGeom>
            <a:avLst>
              <a:gd name="f0" fmla="val 100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-2147483647"/>
              <a:gd name="f9" fmla="val 2147483647"/>
              <a:gd name="f10" fmla="+- 0 0 0"/>
              <a:gd name="f11" fmla="*/ f4 1 21600"/>
              <a:gd name="f12" fmla="*/ f5 1 21600"/>
              <a:gd name="f13" fmla="pin 0 f0 21600"/>
              <a:gd name="f14" fmla="*/ f10 f1 1"/>
              <a:gd name="f15" fmla="val f13"/>
              <a:gd name="f16" fmla="*/ f13 1 2"/>
              <a:gd name="f17" fmla="*/ f13 f11 1"/>
              <a:gd name="f18" fmla="*/ f6 f12 1"/>
              <a:gd name="f19" fmla="*/ 18000 f12 1"/>
              <a:gd name="f20" fmla="*/ 10800 f12 1"/>
              <a:gd name="f21" fmla="*/ 10800 f11 1"/>
              <a:gd name="f22" fmla="*/ 0 f12 1"/>
              <a:gd name="f23" fmla="*/ f14 1 f3"/>
              <a:gd name="f24" fmla="*/ 0 f11 1"/>
              <a:gd name="f25" fmla="*/ 21600 f12 1"/>
              <a:gd name="f26" fmla="*/ 21600 f11 1"/>
              <a:gd name="f27" fmla="+- f16 10800 0"/>
              <a:gd name="f28" fmla="+- 21600 0 f15"/>
              <a:gd name="f29" fmla="*/ f16 f11 1"/>
              <a:gd name="f30" fmla="+- f23 0 f2"/>
              <a:gd name="f31" fmla="*/ f28 1 2"/>
              <a:gd name="f32" fmla="*/ f27 f11 1"/>
              <a:gd name="f33" fmla="+- 21600 0 f31"/>
              <a:gd name="f34" fmla="*/ f33 f11 1"/>
            </a:gdLst>
            <a:ahLst>
              <a:ahXY gdRefX="f0" minX="f6" maxX="f7">
                <a:pos x="f17" y="f1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0">
                <a:pos x="f21" y="f22"/>
              </a:cxn>
              <a:cxn ang="f30">
                <a:pos x="f29" y="f20"/>
              </a:cxn>
              <a:cxn ang="f30">
                <a:pos x="f24" y="f25"/>
              </a:cxn>
              <a:cxn ang="f30">
                <a:pos x="f21" y="f25"/>
              </a:cxn>
              <a:cxn ang="f30">
                <a:pos x="f26" y="f25"/>
              </a:cxn>
              <a:cxn ang="f30">
                <a:pos x="f34" y="f20"/>
              </a:cxn>
            </a:cxnLst>
            <a:rect l="f29" t="f20" r="f32" b="f19"/>
            <a:pathLst>
              <a:path w="21600" h="21600">
                <a:moveTo>
                  <a:pt x="f15" y="f6"/>
                </a:moveTo>
                <a:lnTo>
                  <a:pt x="f7" y="f7"/>
                </a:lnTo>
                <a:lnTo>
                  <a:pt x="f6" y="f7"/>
                </a:lnTo>
                <a:close/>
              </a:path>
            </a:pathLst>
          </a:custGeom>
          <a:solidFill>
            <a:srgbClr val="004D91"/>
          </a:solidFill>
          <a:ln w="25560">
            <a:solidFill>
              <a:srgbClr val="004D91"/>
            </a:solidFill>
            <a:prstDash val="solid"/>
          </a:ln>
        </p:spPr>
        <p:txBody>
          <a:bodyPr vert="horz" wrap="square" lIns="90000" tIns="45000" rIns="90000" bIns="45000" anchor="ctr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0" name="Gerade Verbindung 14"/>
          <p:cNvSpPr/>
          <p:nvPr userDrawn="1"/>
        </p:nvSpPr>
        <p:spPr>
          <a:xfrm flipH="1" flipV="1">
            <a:off x="271680" y="759601"/>
            <a:ext cx="11666880" cy="1799"/>
          </a:xfrm>
          <a:prstGeom prst="line">
            <a:avLst/>
          </a:prstGeom>
          <a:noFill/>
          <a:ln w="9360">
            <a:solidFill>
              <a:srgbClr val="74A4D4"/>
            </a:solidFill>
            <a:prstDash val="solid"/>
            <a:round/>
          </a:ln>
        </p:spPr>
        <p:txBody>
          <a:bodyPr vert="horz" wrap="square" lIns="90000" tIns="45000" rIns="90000" bIns="45000" anchor="t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1" name="Gerade Verbindung 18"/>
          <p:cNvSpPr/>
          <p:nvPr userDrawn="1"/>
        </p:nvSpPr>
        <p:spPr>
          <a:xfrm flipH="1" flipV="1">
            <a:off x="273600" y="6403320"/>
            <a:ext cx="11666880" cy="1440"/>
          </a:xfrm>
          <a:prstGeom prst="line">
            <a:avLst/>
          </a:prstGeom>
          <a:noFill/>
          <a:ln w="9360">
            <a:solidFill>
              <a:srgbClr val="74A4D4"/>
            </a:solidFill>
            <a:prstDash val="solid"/>
            <a:round/>
          </a:ln>
        </p:spPr>
        <p:txBody>
          <a:bodyPr vert="horz" wrap="square" lIns="90000" tIns="45000" rIns="90000" bIns="45000" anchor="t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6000" y="6453337"/>
            <a:ext cx="6240000" cy="365125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srgbClr val="00549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Das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Heterogenitäts</a:t>
            </a:r>
            <a:r>
              <a:rPr lang="de-DE" dirty="0">
                <a:latin typeface="Calibri"/>
              </a:rPr>
              <a:t>- und Inklusionspraktikum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rgbClr val="00549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2"/>
          </p:nvPr>
        </p:nvSpPr>
        <p:spPr>
          <a:xfrm>
            <a:off x="1295467" y="6455906"/>
            <a:ext cx="1440160" cy="365125"/>
          </a:xfrm>
          <a:prstGeom prst="rect">
            <a:avLst/>
          </a:prstGeom>
        </p:spPr>
        <p:txBody>
          <a:bodyPr/>
          <a:lstStyle>
            <a:lvl1pPr>
              <a:defRPr lang="de-DE" sz="1600" kern="1200" dirty="0">
                <a:solidFill>
                  <a:srgbClr val="00549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3319B29-AB29-4637-9D01-1E61F89C1253}" type="datetime1">
              <a:rPr lang="de-DE" smtClean="0"/>
              <a:t>14.12.2022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29495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E2DCEE-BD8B-4D21-8656-FE665E68AA1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Das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Heterogenitäts</a:t>
            </a:r>
            <a:r>
              <a:rPr lang="de-DE" dirty="0">
                <a:latin typeface="Calibri"/>
              </a:rPr>
              <a:t>- und Inklusionspraktikum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rgbClr val="00549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7DE4E1FE-D690-405E-A1A5-F28099C59F79}" type="datetime1">
              <a:rPr lang="de-DE" smtClean="0"/>
              <a:t>14.12.2022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92846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8976" y="260649"/>
            <a:ext cx="11649584" cy="500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l"/>
            <a:r>
              <a:rPr lang="de-DE"/>
              <a:t>Titelmasterformat durch Klicken bearbeiten</a:t>
            </a:r>
          </a:p>
        </p:txBody>
      </p:sp>
      <p:sp>
        <p:nvSpPr>
          <p:cNvPr id="8" name="Gerade Verbindung 14"/>
          <p:cNvSpPr/>
          <p:nvPr/>
        </p:nvSpPr>
        <p:spPr>
          <a:xfrm flipH="1" flipV="1">
            <a:off x="271680" y="759601"/>
            <a:ext cx="11666880" cy="1799"/>
          </a:xfrm>
          <a:prstGeom prst="line">
            <a:avLst/>
          </a:prstGeom>
          <a:noFill/>
          <a:ln w="9360">
            <a:solidFill>
              <a:srgbClr val="74A4D4"/>
            </a:solidFill>
            <a:prstDash val="solid"/>
            <a:round/>
          </a:ln>
        </p:spPr>
        <p:txBody>
          <a:bodyPr vert="horz" wrap="square" lIns="90000" tIns="45000" rIns="90000" bIns="45000" anchor="t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6891" y="6453337"/>
            <a:ext cx="636555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rgbClr val="00549F"/>
                </a:solidFill>
              </a:defRPr>
            </a:lvl1pPr>
          </a:lstStyle>
          <a:p>
            <a:fld id="{DBE2DCEE-BD8B-4D21-8656-FE665E68AA1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Gleichschenkliges Dreieck 9"/>
          <p:cNvSpPr/>
          <p:nvPr/>
        </p:nvSpPr>
        <p:spPr>
          <a:xfrm rot="5400000">
            <a:off x="241500" y="6561746"/>
            <a:ext cx="190440" cy="159840"/>
          </a:xfrm>
          <a:custGeom>
            <a:avLst>
              <a:gd name="f0" fmla="val 100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-2147483647"/>
              <a:gd name="f9" fmla="val 2147483647"/>
              <a:gd name="f10" fmla="+- 0 0 0"/>
              <a:gd name="f11" fmla="*/ f4 1 21600"/>
              <a:gd name="f12" fmla="*/ f5 1 21600"/>
              <a:gd name="f13" fmla="pin 0 f0 21600"/>
              <a:gd name="f14" fmla="*/ f10 f1 1"/>
              <a:gd name="f15" fmla="val f13"/>
              <a:gd name="f16" fmla="*/ f13 1 2"/>
              <a:gd name="f17" fmla="*/ f13 f11 1"/>
              <a:gd name="f18" fmla="*/ f6 f12 1"/>
              <a:gd name="f19" fmla="*/ 18000 f12 1"/>
              <a:gd name="f20" fmla="*/ 10800 f12 1"/>
              <a:gd name="f21" fmla="*/ 10800 f11 1"/>
              <a:gd name="f22" fmla="*/ 0 f12 1"/>
              <a:gd name="f23" fmla="*/ f14 1 f3"/>
              <a:gd name="f24" fmla="*/ 0 f11 1"/>
              <a:gd name="f25" fmla="*/ 21600 f12 1"/>
              <a:gd name="f26" fmla="*/ 21600 f11 1"/>
              <a:gd name="f27" fmla="+- f16 10800 0"/>
              <a:gd name="f28" fmla="+- 21600 0 f15"/>
              <a:gd name="f29" fmla="*/ f16 f11 1"/>
              <a:gd name="f30" fmla="+- f23 0 f2"/>
              <a:gd name="f31" fmla="*/ f28 1 2"/>
              <a:gd name="f32" fmla="*/ f27 f11 1"/>
              <a:gd name="f33" fmla="+- 21600 0 f31"/>
              <a:gd name="f34" fmla="*/ f33 f11 1"/>
            </a:gdLst>
            <a:ahLst>
              <a:ahXY gdRefX="f0" minX="f6" maxX="f7">
                <a:pos x="f17" y="f1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0">
                <a:pos x="f21" y="f22"/>
              </a:cxn>
              <a:cxn ang="f30">
                <a:pos x="f29" y="f20"/>
              </a:cxn>
              <a:cxn ang="f30">
                <a:pos x="f24" y="f25"/>
              </a:cxn>
              <a:cxn ang="f30">
                <a:pos x="f21" y="f25"/>
              </a:cxn>
              <a:cxn ang="f30">
                <a:pos x="f26" y="f25"/>
              </a:cxn>
              <a:cxn ang="f30">
                <a:pos x="f34" y="f20"/>
              </a:cxn>
            </a:cxnLst>
            <a:rect l="f29" t="f20" r="f32" b="f19"/>
            <a:pathLst>
              <a:path w="21600" h="21600">
                <a:moveTo>
                  <a:pt x="f15" y="f6"/>
                </a:moveTo>
                <a:lnTo>
                  <a:pt x="f7" y="f7"/>
                </a:lnTo>
                <a:lnTo>
                  <a:pt x="f6" y="f7"/>
                </a:lnTo>
                <a:close/>
              </a:path>
            </a:pathLst>
          </a:custGeom>
          <a:solidFill>
            <a:srgbClr val="004D91"/>
          </a:solidFill>
          <a:ln w="25560">
            <a:solidFill>
              <a:srgbClr val="004D91"/>
            </a:solidFill>
            <a:prstDash val="solid"/>
          </a:ln>
        </p:spPr>
        <p:txBody>
          <a:bodyPr vert="horz" wrap="square" lIns="90000" tIns="45000" rIns="90000" bIns="45000" anchor="ctr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47071" y="6453336"/>
            <a:ext cx="6240000" cy="365125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srgbClr val="00549F"/>
                </a:solidFill>
              </a:defRPr>
            </a:lvl1pPr>
          </a:lstStyle>
          <a:p>
            <a:r>
              <a:rPr lang="de-DE"/>
              <a:t>Inklusionspraktikum - WS 2022/2023</a:t>
            </a:r>
            <a:endParaRPr lang="de-DE" dirty="0"/>
          </a:p>
        </p:txBody>
      </p:sp>
      <p:sp>
        <p:nvSpPr>
          <p:cNvPr id="13" name="Datumsplatzhalter 3"/>
          <p:cNvSpPr>
            <a:spLocks noGrp="1"/>
          </p:cNvSpPr>
          <p:nvPr>
            <p:ph type="dt" sz="half" idx="2"/>
          </p:nvPr>
        </p:nvSpPr>
        <p:spPr>
          <a:xfrm>
            <a:off x="1295467" y="6455906"/>
            <a:ext cx="1440160" cy="365125"/>
          </a:xfrm>
          <a:prstGeom prst="rect">
            <a:avLst/>
          </a:prstGeom>
        </p:spPr>
        <p:txBody>
          <a:bodyPr/>
          <a:lstStyle>
            <a:lvl1pPr>
              <a:defRPr lang="de-DE" sz="1600" kern="1200" dirty="0">
                <a:solidFill>
                  <a:srgbClr val="00549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8A27FC5-D9D7-4213-A664-82D484ED57BB}" type="datetime1">
              <a:rPr lang="de-DE" smtClean="0"/>
              <a:t>14.12.2022</a:t>
            </a:fld>
            <a:endParaRPr lang="de-DE" dirty="0"/>
          </a:p>
        </p:txBody>
      </p:sp>
      <p:sp>
        <p:nvSpPr>
          <p:cNvPr id="14" name="Gerade Verbindung 18"/>
          <p:cNvSpPr/>
          <p:nvPr/>
        </p:nvSpPr>
        <p:spPr>
          <a:xfrm flipH="1" flipV="1">
            <a:off x="273600" y="6403320"/>
            <a:ext cx="11666880" cy="1440"/>
          </a:xfrm>
          <a:prstGeom prst="line">
            <a:avLst/>
          </a:prstGeom>
          <a:noFill/>
          <a:ln w="9360">
            <a:solidFill>
              <a:srgbClr val="74A4D4"/>
            </a:solidFill>
            <a:prstDash val="solid"/>
            <a:round/>
          </a:ln>
        </p:spPr>
        <p:txBody>
          <a:bodyPr vert="horz" wrap="square" lIns="90000" tIns="45000" rIns="90000" bIns="45000" anchor="t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36988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2" r:id="rId3"/>
    <p:sldLayoutId id="2147483671" r:id="rId4"/>
    <p:sldLayoutId id="2147483673" r:id="rId5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lang="de-DE" sz="4400" kern="1200">
          <a:solidFill>
            <a:srgbClr val="00549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creativecommons.org/licenses/by/2.0/d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de-DE" sz="2800" dirty="0"/>
              <a:t>Heterogenitäts- und Inklusionspraktikum</a:t>
            </a:r>
            <a:br>
              <a:rPr lang="de-DE" sz="2800" dirty="0"/>
            </a:br>
            <a:r>
              <a:rPr lang="de-DE" sz="2800" dirty="0">
                <a:solidFill>
                  <a:srgbClr val="FF0000"/>
                </a:solidFill>
              </a:rPr>
              <a:t>Semester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defPPr marL="432000" lvl="0" indent="-324000" algn="r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de-DE" sz="2600" b="0" i="0" u="none" strike="noStrike" kern="1200" spc="0">
                <a:ln>
                  <a:noFill/>
                </a:ln>
                <a:solidFill>
                  <a:srgbClr val="74A4D4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r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de-DE" sz="2600" b="0" i="0" u="none" strike="noStrike" kern="1200" spc="0">
                <a:ln>
                  <a:noFill/>
                </a:ln>
                <a:solidFill>
                  <a:srgbClr val="74A4D4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de-D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de-DE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de-DE" sz="16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de-D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D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D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D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D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de-DE" dirty="0">
                <a:latin typeface="" pitchFamily="18"/>
              </a:rPr>
              <a:t>Zwischenstand (Phase 2)</a:t>
            </a:r>
          </a:p>
        </p:txBody>
      </p:sp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04A7F4-1E47-7057-BAFD-EB569E981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/>
              <a:t>Input aus der letzten Sitzung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B19E03C-DAB6-5AA1-E442-BB8A28708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Ziel: Zwischenstand präsentieren, sodass Feedback gegeben werden kann</a:t>
            </a:r>
          </a:p>
          <a:p>
            <a:r>
              <a:rPr lang="de-DE"/>
              <a:t>Daher möglichst eine Demo / ein Work In Progress eures Hilfs-Materials zeigen</a:t>
            </a:r>
          </a:p>
          <a:p>
            <a:r>
              <a:rPr lang="de-DE"/>
              <a:t>Überlegt euch selbst, wie ihr präsentiert: Entwerft ihr z.B. ein Handout, würde es Sinn ergeben, diese auszudrucken und zu verteilen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71E6538-BCE3-E566-4083-C45120BC5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DCEE-BD8B-4D21-8656-FE665E68AA15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D7BF08-AE59-E8A8-72E9-356163158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Das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Heterogenitäts</a:t>
            </a:r>
            <a:r>
              <a:rPr lang="de-DE" dirty="0">
                <a:latin typeface="Calibri"/>
              </a:rPr>
              <a:t>- und Inklusionspraktikum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rgbClr val="00549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4477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7441CF-931E-0B13-4496-052E4FBF9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/>
              <a:t>Zeit für eure Demos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4116F7-E6CD-C341-FEAF-BA506736A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Ihr stellt euer Zwischenprodukt vor</a:t>
            </a:r>
          </a:p>
          <a:p>
            <a:r>
              <a:rPr lang="de-DE"/>
              <a:t>Möglichst anschaulich, um gutes Feedback zu ermöglichen</a:t>
            </a:r>
          </a:p>
          <a:p>
            <a:r>
              <a:rPr lang="de-DE"/>
              <a:t>Reihenfolge: Freiwillige vor</a:t>
            </a:r>
          </a:p>
          <a:p>
            <a:endParaRPr lang="de-DE"/>
          </a:p>
          <a:p>
            <a:r>
              <a:rPr lang="de-DE"/>
              <a:t>Zuhörende notieren sich Rückfragen, Anmerkungen. Kriterien:</a:t>
            </a:r>
          </a:p>
          <a:p>
            <a:pPr lvl="1"/>
            <a:r>
              <a:rPr lang="de-DE" b="1"/>
              <a:t>Selbsterklärend</a:t>
            </a:r>
            <a:endParaRPr lang="de-DE"/>
          </a:p>
          <a:p>
            <a:pPr lvl="1"/>
            <a:r>
              <a:rPr lang="de-DE" b="1"/>
              <a:t>Hilfreich für Lehrkräfte</a:t>
            </a:r>
            <a:endParaRPr lang="de-DE"/>
          </a:p>
          <a:p>
            <a:pPr lvl="1"/>
            <a:r>
              <a:rPr lang="de-DE" b="1"/>
              <a:t>Ansprechend/interessant (multimedial und/oder interaktiv)</a:t>
            </a:r>
            <a:endParaRPr lang="de-DE"/>
          </a:p>
          <a:p>
            <a:pPr lvl="1"/>
            <a:r>
              <a:rPr lang="de-DE" b="1"/>
              <a:t>Inhaltlich korrekt</a:t>
            </a:r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9D9D434-8DA4-4CFB-1445-770BC1688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DCEE-BD8B-4D21-8656-FE665E68AA15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DD9EE62-1287-27A9-8F8E-5C533C8EC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Das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Heterogenitäts</a:t>
            </a:r>
            <a:r>
              <a:rPr lang="de-DE" dirty="0">
                <a:latin typeface="Calibri"/>
              </a:rPr>
              <a:t>- und Inklusionspraktikum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rgbClr val="00549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3795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7741B4-6306-5581-DB8C-4FA5DBEB7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/>
              <a:t>Nächste Sitzung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72E9FF8-892D-CCDD-E043-8F826AC2C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Vorstellung eures fertigen Hilfsmaterials</a:t>
            </a:r>
          </a:p>
          <a:p>
            <a:r>
              <a:rPr lang="de-DE"/>
              <a:t>Parallel zur heutigen Sitzung, euer Hilfsmaterial sollte genau so präsentiert werden, wie es später auch genutzt werden könnte</a:t>
            </a:r>
          </a:p>
          <a:p>
            <a:r>
              <a:rPr lang="de-DE"/>
              <a:t>Betont beim Präsentieren insbesondere, was ihr noch angepasst habt</a:t>
            </a:r>
          </a:p>
          <a:p>
            <a:endParaRPr lang="de-DE"/>
          </a:p>
          <a:p>
            <a:r>
              <a:rPr lang="de-DE"/>
              <a:t>Anschließend Einführung in die dritte Phase</a:t>
            </a:r>
          </a:p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003D0AC-FECC-C453-477C-7F85C7F1A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DCEE-BD8B-4D21-8656-FE665E68AA15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54E1A45-3E7F-A07F-51EC-6826FE39D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Das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Heterogenitäts</a:t>
            </a:r>
            <a:r>
              <a:rPr lang="de-DE" dirty="0">
                <a:latin typeface="Calibri"/>
              </a:rPr>
              <a:t>- und Inklusionspraktikum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rgbClr val="00549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6160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8976" y="260649"/>
            <a:ext cx="11649584" cy="500751"/>
          </a:xfrm>
        </p:spPr>
        <p:txBody>
          <a:bodyPr>
            <a:normAutofit fontScale="90000"/>
          </a:bodyPr>
          <a:lstStyle/>
          <a:p>
            <a:r>
              <a:rPr lang="de-DE" dirty="0"/>
              <a:t>Abschluss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DCEE-BD8B-4D21-8656-FE665E68AA15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Das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Heterogenitäts</a:t>
            </a:r>
            <a:r>
              <a:rPr lang="de-DE" dirty="0">
                <a:latin typeface="Calibri"/>
              </a:rPr>
              <a:t>- und Inklusionspraktikum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rgbClr val="00549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Grafik 6" descr="Ausführen">
            <a:extLst>
              <a:ext uri="{FF2B5EF4-FFF2-40B4-BE49-F238E27FC236}">
                <a16:creationId xmlns:a16="http://schemas.microsoft.com/office/drawing/2014/main" id="{6D5375D8-BF36-465A-A220-1F8C4512F7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25967" y="4671894"/>
            <a:ext cx="1535806" cy="1535806"/>
          </a:xfrm>
          <a:prstGeom prst="rect">
            <a:avLst/>
          </a:prstGeom>
        </p:spPr>
      </p:pic>
      <p:pic>
        <p:nvPicPr>
          <p:cNvPr id="16" name="Grafik 15" descr="Lachendes Gesicht ohne Füllung">
            <a:extLst>
              <a:ext uri="{FF2B5EF4-FFF2-40B4-BE49-F238E27FC236}">
                <a16:creationId xmlns:a16="http://schemas.microsoft.com/office/drawing/2014/main" id="{6B14B34E-DE7C-4AA6-9EFE-3CE936AAD5C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72179" y="3049511"/>
            <a:ext cx="914400" cy="914400"/>
          </a:xfrm>
          <a:prstGeom prst="rect">
            <a:avLst/>
          </a:prstGeom>
        </p:spPr>
      </p:pic>
      <p:pic>
        <p:nvPicPr>
          <p:cNvPr id="18" name="Grafik 17" descr="Neutrales Gesicht ohne Füllung">
            <a:extLst>
              <a:ext uri="{FF2B5EF4-FFF2-40B4-BE49-F238E27FC236}">
                <a16:creationId xmlns:a16="http://schemas.microsoft.com/office/drawing/2014/main" id="{7013CAA0-2598-4FB5-9E4C-B11607B3EC6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386579" y="3049511"/>
            <a:ext cx="914400" cy="914400"/>
          </a:xfrm>
          <a:prstGeom prst="rect">
            <a:avLst/>
          </a:prstGeom>
        </p:spPr>
      </p:pic>
      <p:pic>
        <p:nvPicPr>
          <p:cNvPr id="20" name="Grafik 19" descr="Trauriges Gesicht ohne Füllung">
            <a:extLst>
              <a:ext uri="{FF2B5EF4-FFF2-40B4-BE49-F238E27FC236}">
                <a16:creationId xmlns:a16="http://schemas.microsoft.com/office/drawing/2014/main" id="{0ACF7059-7544-498B-B628-2FE73047501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300979" y="3049511"/>
            <a:ext cx="914400" cy="914400"/>
          </a:xfrm>
          <a:prstGeom prst="rect">
            <a:avLst/>
          </a:prstGeom>
        </p:spPr>
      </p:pic>
      <p:sp>
        <p:nvSpPr>
          <p:cNvPr id="22" name="Inhaltsplatzhalter 2">
            <a:extLst>
              <a:ext uri="{FF2B5EF4-FFF2-40B4-BE49-F238E27FC236}">
                <a16:creationId xmlns:a16="http://schemas.microsoft.com/office/drawing/2014/main" id="{A42A20C5-A37E-460A-8B5C-CC39FEF79F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136" y="4439408"/>
            <a:ext cx="7836052" cy="172589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dirty="0">
                <a:solidFill>
                  <a:srgbClr val="004D91"/>
                </a:solidFill>
              </a:rPr>
              <a:t>Dann:</a:t>
            </a:r>
          </a:p>
          <a:p>
            <a:pPr marL="0" indent="0">
              <a:buNone/>
            </a:pPr>
            <a:r>
              <a:rPr lang="de-DE" dirty="0"/>
              <a:t>Schönen Nachmittag noch!</a:t>
            </a:r>
          </a:p>
        </p:txBody>
      </p:sp>
      <p:sp>
        <p:nvSpPr>
          <p:cNvPr id="23" name="Inhaltsplatzhalter 2">
            <a:extLst>
              <a:ext uri="{FF2B5EF4-FFF2-40B4-BE49-F238E27FC236}">
                <a16:creationId xmlns:a16="http://schemas.microsoft.com/office/drawing/2014/main" id="{44F59A40-4455-4AA7-B247-737709474CEF}"/>
              </a:ext>
            </a:extLst>
          </p:cNvPr>
          <p:cNvSpPr txBox="1">
            <a:spLocks/>
          </p:cNvSpPr>
          <p:nvPr/>
        </p:nvSpPr>
        <p:spPr>
          <a:xfrm>
            <a:off x="441376" y="1063416"/>
            <a:ext cx="5222576" cy="200554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00549F"/>
              </a:buClr>
              <a:buFont typeface="Wingdings 3" panose="05040102010807070707" pitchFamily="18" charset="2"/>
              <a:buChar char="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0238" indent="-273050" algn="l" defTabSz="914400" rtl="0" eaLnBrk="1" latinLnBrk="0" hangingPunct="1">
              <a:spcBef>
                <a:spcPct val="20000"/>
              </a:spcBef>
              <a:buClr>
                <a:srgbClr val="8EBAE5"/>
              </a:buClr>
              <a:buFont typeface="Wingdings 3" panose="05040102010807070707" pitchFamily="18" charset="2"/>
              <a:buChar char="}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9625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1563" indent="-26193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509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panose="05040102010807070707" pitchFamily="18" charset="2"/>
              <a:buNone/>
            </a:pPr>
            <a:r>
              <a:rPr lang="de-DE" dirty="0">
                <a:solidFill>
                  <a:srgbClr val="004D91"/>
                </a:solidFill>
              </a:rPr>
              <a:t>Zuerst:</a:t>
            </a:r>
          </a:p>
          <a:p>
            <a:pPr marL="0" indent="0">
              <a:buFont typeface="Wingdings 3" panose="05040102010807070707" pitchFamily="18" charset="2"/>
              <a:buNone/>
            </a:pPr>
            <a:r>
              <a:rPr lang="de-DE" dirty="0"/>
              <a:t>Five Minute Feedback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FF0000"/>
                </a:solidFill>
              </a:rPr>
              <a:t>Link einfügen </a:t>
            </a:r>
            <a:endParaRPr lang="de-DE" sz="2000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pic>
        <p:nvPicPr>
          <p:cNvPr id="3" name="Grafik 2" descr="QR-Code mit einfarbiger Füllung">
            <a:extLst>
              <a:ext uri="{FF2B5EF4-FFF2-40B4-BE49-F238E27FC236}">
                <a16:creationId xmlns:a16="http://schemas.microsoft.com/office/drawing/2014/main" id="{3DBE75DA-9436-24FC-D546-71577575AB9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8832304" y="2256320"/>
            <a:ext cx="2345360" cy="2345360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35C10503-1D21-CF72-F8FA-569561686C2B}"/>
              </a:ext>
            </a:extLst>
          </p:cNvPr>
          <p:cNvSpPr txBox="1"/>
          <p:nvPr/>
        </p:nvSpPr>
        <p:spPr>
          <a:xfrm rot="20398736">
            <a:off x="7545753" y="3235207"/>
            <a:ext cx="468101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>
                <a:solidFill>
                  <a:srgbClr val="FF0000"/>
                </a:solidFill>
              </a:rPr>
              <a:t>Generierten QR-Code einfügen</a:t>
            </a:r>
          </a:p>
        </p:txBody>
      </p:sp>
    </p:spTree>
    <p:extLst>
      <p:ext uri="{BB962C8B-B14F-4D97-AF65-F5344CB8AC3E}">
        <p14:creationId xmlns:p14="http://schemas.microsoft.com/office/powerpoint/2010/main" val="2449436076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D5FD6D-7E5A-2D2F-CD0F-0E5D3C62E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Lizenzhinweis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F2FEBC6-4C5A-E806-6EC4-E4A7B4809E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Die hier vorliegende Vorlage für die Präsentation „Heterogenitäts- und Inklusionspraktikum - Zwischenstand (Phase 2) “,  erstellt von Teilnehmenden des </a:t>
            </a:r>
            <a:r>
              <a:rPr lang="de-DE" dirty="0" err="1"/>
              <a:t>FAIBLE.nrw</a:t>
            </a:r>
            <a:r>
              <a:rPr lang="de-DE" dirty="0"/>
              <a:t>-Projektes, steht, soweit nicht anders angegeben, unter einer Namensnennung 2.0 Deutschland (</a:t>
            </a:r>
            <a:r>
              <a:rPr lang="de-DE" dirty="0">
                <a:hlinkClick r:id="rId2"/>
              </a:rPr>
              <a:t>CC BY 2.0 DE</a:t>
            </a:r>
            <a:r>
              <a:rPr lang="de-DE" dirty="0"/>
              <a:t>) Lizenz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9471B5C-1D20-57AB-BC1A-D87117932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DCEE-BD8B-4D21-8656-FE665E68AA15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9806FA3-B958-AC7F-A01A-AD22FED91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Das Heterogenitäts</a:t>
            </a:r>
            <a:r>
              <a:rPr lang="de-DE">
                <a:latin typeface="Calibri"/>
              </a:rPr>
              <a:t>- und Inklusionspraktikum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rgbClr val="00549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5F8B0FB2-8766-CB60-16B5-B29D719F7C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1395" y="5450732"/>
            <a:ext cx="2367936" cy="828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0336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heme/theme1.xml><?xml version="1.0" encoding="utf-8"?>
<a:theme xmlns:a="http://schemas.openxmlformats.org/drawingml/2006/main" name="Folien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251</Words>
  <Application>Microsoft Office PowerPoint</Application>
  <PresentationFormat>Breitbild</PresentationFormat>
  <Paragraphs>46</Paragraphs>
  <Slides>6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Arial</vt:lpstr>
      <vt:lpstr>Calibri</vt:lpstr>
      <vt:lpstr>StarSymbol</vt:lpstr>
      <vt:lpstr>Times New Roman</vt:lpstr>
      <vt:lpstr>Wingdings 3</vt:lpstr>
      <vt:lpstr>Folienvorlage</vt:lpstr>
      <vt:lpstr>Heterogenitäts- und Inklusionspraktikum Semester</vt:lpstr>
      <vt:lpstr>Input aus der letzten Sitzung</vt:lpstr>
      <vt:lpstr>Zeit für eure Demos</vt:lpstr>
      <vt:lpstr>Nächste Sitzung</vt:lpstr>
      <vt:lpstr>Abschluss</vt:lpstr>
      <vt:lpstr>Lizenzhinweis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Nadine Bergner</dc:creator>
  <cp:lastModifiedBy>Richard Werkes</cp:lastModifiedBy>
  <cp:revision>241</cp:revision>
  <dcterms:created xsi:type="dcterms:W3CDTF">2014-10-13T08:06:20Z</dcterms:created>
  <dcterms:modified xsi:type="dcterms:W3CDTF">2022-12-14T02:42:37Z</dcterms:modified>
</cp:coreProperties>
</file>