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85" r:id="rId2"/>
    <p:sldId id="280" r:id="rId3"/>
    <p:sldId id="281" r:id="rId4"/>
    <p:sldId id="282" r:id="rId5"/>
    <p:sldId id="283" r:id="rId6"/>
    <p:sldId id="286" r:id="rId7"/>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196" autoAdjust="0"/>
    <p:restoredTop sz="78414" autoAdjust="0"/>
  </p:normalViewPr>
  <p:slideViewPr>
    <p:cSldViewPr snapToGrid="0">
      <p:cViewPr varScale="1">
        <p:scale>
          <a:sx n="95" d="100"/>
          <a:sy n="95" d="100"/>
        </p:scale>
        <p:origin x="1122" y="90"/>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92" d="100"/>
          <a:sy n="92" d="100"/>
        </p:scale>
        <p:origin x="3732"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9E8239-5F24-42DC-B82E-0917C0903852}" type="datetimeFigureOut">
              <a:rPr lang="de-DE" smtClean="0"/>
              <a:t>11.03.2024</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2E72D9A-B1DD-4D71-B5DB-CCB439349A20}" type="slidenum">
              <a:rPr lang="de-DE" smtClean="0"/>
              <a:t>‹Nr.›</a:t>
            </a:fld>
            <a:endParaRPr lang="de-DE"/>
          </a:p>
        </p:txBody>
      </p:sp>
    </p:spTree>
    <p:extLst>
      <p:ext uri="{BB962C8B-B14F-4D97-AF65-F5344CB8AC3E}">
        <p14:creationId xmlns:p14="http://schemas.microsoft.com/office/powerpoint/2010/main" val="11644138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algn="just"/>
            <a:endParaRPr lang="de-DE" dirty="0"/>
          </a:p>
        </p:txBody>
      </p:sp>
      <p:sp>
        <p:nvSpPr>
          <p:cNvPr id="4" name="Foliennummernplatzhalter 3"/>
          <p:cNvSpPr>
            <a:spLocks noGrp="1"/>
          </p:cNvSpPr>
          <p:nvPr>
            <p:ph type="sldNum" sz="quarter" idx="10"/>
          </p:nvPr>
        </p:nvSpPr>
        <p:spPr/>
        <p:txBody>
          <a:bodyPr/>
          <a:lstStyle/>
          <a:p>
            <a:fld id="{E2E72D9A-B1DD-4D71-B5DB-CCB439349A20}" type="slidenum">
              <a:rPr lang="de-DE" smtClean="0"/>
              <a:t>1</a:t>
            </a:fld>
            <a:endParaRPr lang="de-DE"/>
          </a:p>
        </p:txBody>
      </p:sp>
    </p:spTree>
    <p:extLst>
      <p:ext uri="{BB962C8B-B14F-4D97-AF65-F5344CB8AC3E}">
        <p14:creationId xmlns:p14="http://schemas.microsoft.com/office/powerpoint/2010/main" val="145578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algn="just"/>
            <a:r>
              <a:rPr lang="de-DE" dirty="0" smtClean="0"/>
              <a:t>Z</a:t>
            </a:r>
            <a:r>
              <a:rPr lang="de-DE" baseline="0" dirty="0" smtClean="0"/>
              <a:t>ustandsorientierte Modellierung findet sich im Lehrplan der gymnasialen Oberstufe – wir beziehen uns hier auf NRW, ähnliches findet sich aber auch in anderen Bundesländern wieder – </a:t>
            </a:r>
          </a:p>
          <a:p>
            <a:pPr algn="just"/>
            <a:r>
              <a:rPr lang="de-DE" baseline="0" dirty="0" smtClean="0"/>
              <a:t>in Form von Automaten und Grammatik im Themenkreis ‘Automaten und formale Sprachen‘ wieder.</a:t>
            </a:r>
          </a:p>
          <a:p>
            <a:pPr algn="just"/>
            <a:endParaRPr lang="de-DE" baseline="0" dirty="0" smtClean="0"/>
          </a:p>
          <a:p>
            <a:pPr algn="just"/>
            <a:r>
              <a:rPr lang="de-DE" baseline="0" dirty="0" smtClean="0"/>
              <a:t>Um Ihnen Ihre Unterrichtsvorbereitung zu erleichtern hier als Anregung und Leitlinie Wesentliches aus der Praxis.</a:t>
            </a:r>
            <a:endParaRPr lang="de-DE" dirty="0"/>
          </a:p>
        </p:txBody>
      </p:sp>
      <p:sp>
        <p:nvSpPr>
          <p:cNvPr id="4" name="Foliennummernplatzhalter 3"/>
          <p:cNvSpPr>
            <a:spLocks noGrp="1"/>
          </p:cNvSpPr>
          <p:nvPr>
            <p:ph type="sldNum" sz="quarter" idx="10"/>
          </p:nvPr>
        </p:nvSpPr>
        <p:spPr/>
        <p:txBody>
          <a:bodyPr/>
          <a:lstStyle/>
          <a:p>
            <a:fld id="{E2E72D9A-B1DD-4D71-B5DB-CCB439349A20}" type="slidenum">
              <a:rPr lang="de-DE" smtClean="0"/>
              <a:t>2</a:t>
            </a:fld>
            <a:endParaRPr lang="de-DE"/>
          </a:p>
        </p:txBody>
      </p:sp>
    </p:spTree>
    <p:extLst>
      <p:ext uri="{BB962C8B-B14F-4D97-AF65-F5344CB8AC3E}">
        <p14:creationId xmlns:p14="http://schemas.microsoft.com/office/powerpoint/2010/main" val="20388407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Im</a:t>
            </a:r>
            <a:r>
              <a:rPr lang="de-DE" baseline="0" dirty="0" smtClean="0"/>
              <a:t> GK werden reguläre Grammatik und entsprechende deterministische endliche Automaten (DEA) betrachtet. Nichtdeterministische </a:t>
            </a:r>
            <a:r>
              <a:rPr lang="de-DE" baseline="0" dirty="0" err="1" smtClean="0"/>
              <a:t>endl</a:t>
            </a:r>
            <a:r>
              <a:rPr lang="de-DE" baseline="0" dirty="0" smtClean="0"/>
              <a:t>. Automaten (NEA) werden zwar thematisiert – auch die Umwandlung ineinander -, bilden jedoch keinen Schwerpunkt. </a:t>
            </a:r>
          </a:p>
          <a:p>
            <a:endParaRPr lang="de-DE" baseline="0" dirty="0" smtClean="0"/>
          </a:p>
          <a:p>
            <a:r>
              <a:rPr lang="de-DE" baseline="0" dirty="0" smtClean="0"/>
              <a:t>Die Automaten werden per (Zustandsübergangs)</a:t>
            </a:r>
            <a:r>
              <a:rPr lang="de-DE" baseline="0" dirty="0" err="1" smtClean="0"/>
              <a:t>tabelle</a:t>
            </a:r>
            <a:r>
              <a:rPr lang="de-DE" baseline="0" dirty="0" smtClean="0"/>
              <a:t> oder als (Zustandsübergangs)</a:t>
            </a:r>
            <a:r>
              <a:rPr lang="de-DE" baseline="0" dirty="0" err="1" smtClean="0"/>
              <a:t>graph</a:t>
            </a:r>
            <a:r>
              <a:rPr lang="de-DE" baseline="0" dirty="0" smtClean="0"/>
              <a:t> dargestellt und formal als 5-Tupel (Zustandsmenge Z, Eingabealphabet A, Endzuständen E, Startzustand S und Zustandsübergangsfunktion d) betrachtet.</a:t>
            </a:r>
          </a:p>
          <a:p>
            <a:endParaRPr lang="de-DE" baseline="0" dirty="0" smtClean="0"/>
          </a:p>
          <a:p>
            <a:r>
              <a:rPr lang="de-DE" baseline="0" dirty="0" smtClean="0"/>
              <a:t>Reguläre Grammatiken werden als 4-Tupel notiert (</a:t>
            </a:r>
            <a:r>
              <a:rPr lang="de-DE" baseline="0" dirty="0" err="1" smtClean="0"/>
              <a:t>Nonterminale</a:t>
            </a:r>
            <a:r>
              <a:rPr lang="de-DE" baseline="0" dirty="0" smtClean="0"/>
              <a:t> N, Terminale T, Startsymbol S, Regelmenge/Produktionen P). Das leere Wort bei Grammatik kann verwendet werde.</a:t>
            </a:r>
          </a:p>
          <a:p>
            <a:endParaRPr lang="de-DE" baseline="0" dirty="0" smtClean="0"/>
          </a:p>
          <a:p>
            <a:r>
              <a:rPr lang="de-DE" baseline="0" dirty="0" smtClean="0"/>
              <a:t>Wichtig ist die Wechselbeziehung untereinander, insbesondere mit ‘Sprache‘ als Mittelpunkt. Automaten erkennen Sprachen und analysieren Wörter (Wortproblem). Grammatiken generieren Sprache und beschreiben sie.</a:t>
            </a:r>
            <a:endParaRPr lang="de-DE" dirty="0"/>
          </a:p>
        </p:txBody>
      </p:sp>
      <p:sp>
        <p:nvSpPr>
          <p:cNvPr id="4" name="Foliennummernplatzhalter 3"/>
          <p:cNvSpPr>
            <a:spLocks noGrp="1"/>
          </p:cNvSpPr>
          <p:nvPr>
            <p:ph type="sldNum" sz="quarter" idx="10"/>
          </p:nvPr>
        </p:nvSpPr>
        <p:spPr/>
        <p:txBody>
          <a:bodyPr/>
          <a:lstStyle/>
          <a:p>
            <a:fld id="{E2E72D9A-B1DD-4D71-B5DB-CCB439349A20}" type="slidenum">
              <a:rPr lang="de-DE" smtClean="0"/>
              <a:t>3</a:t>
            </a:fld>
            <a:endParaRPr lang="de-DE"/>
          </a:p>
        </p:txBody>
      </p:sp>
    </p:spTree>
    <p:extLst>
      <p:ext uri="{BB962C8B-B14F-4D97-AF65-F5344CB8AC3E}">
        <p14:creationId xmlns:p14="http://schemas.microsoft.com/office/powerpoint/2010/main" val="41989043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Beim Studium von</a:t>
            </a:r>
            <a:r>
              <a:rPr lang="de-DE" baseline="0" dirty="0" smtClean="0"/>
              <a:t> Abituraufgaben kristallisiert sich ein großer Teil an Standardaufgabentypen heraus. Das gibt Ihnen Sicherheit in der Lehre und den Lernenden Optimismus für ihre (Abitur)Prüfungen. Daher ist dieses Themengebiet erfahrungsgemäß beliebt als schriftliches wie mündliches Aufgabengebiet. </a:t>
            </a:r>
          </a:p>
          <a:p>
            <a:r>
              <a:rPr lang="de-DE" baseline="0" dirty="0" smtClean="0"/>
              <a:t>Sich ‘typische Aufgabenstellungen‘ für ein Themengebiet aus alten Prüfungen und in Abgleich mit den Lehrplänen herauszuarbeiten ist eine gute Grundlage für Ihre Unterrichtsvorbereitung und verleiht ungemein Handlungssicherheit. </a:t>
            </a:r>
          </a:p>
          <a:p>
            <a:endParaRPr lang="de-DE" baseline="0" dirty="0" smtClean="0"/>
          </a:p>
          <a:p>
            <a:r>
              <a:rPr lang="de-DE" baseline="0" dirty="0" smtClean="0"/>
              <a:t>Das können Sie im und insbesondere auch schon vor dem Referendariat machen, nutzen Sie diese Chance.</a:t>
            </a:r>
            <a:endParaRPr lang="de-DE" dirty="0"/>
          </a:p>
        </p:txBody>
      </p:sp>
      <p:sp>
        <p:nvSpPr>
          <p:cNvPr id="4" name="Foliennummernplatzhalter 3"/>
          <p:cNvSpPr>
            <a:spLocks noGrp="1"/>
          </p:cNvSpPr>
          <p:nvPr>
            <p:ph type="sldNum" sz="quarter" idx="10"/>
          </p:nvPr>
        </p:nvSpPr>
        <p:spPr/>
        <p:txBody>
          <a:bodyPr/>
          <a:lstStyle/>
          <a:p>
            <a:fld id="{E2E72D9A-B1DD-4D71-B5DB-CCB439349A20}" type="slidenum">
              <a:rPr lang="de-DE" smtClean="0"/>
              <a:t>4</a:t>
            </a:fld>
            <a:endParaRPr lang="de-DE"/>
          </a:p>
        </p:txBody>
      </p:sp>
    </p:spTree>
    <p:extLst>
      <p:ext uri="{BB962C8B-B14F-4D97-AF65-F5344CB8AC3E}">
        <p14:creationId xmlns:p14="http://schemas.microsoft.com/office/powerpoint/2010/main" val="37982467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algn="just"/>
            <a:r>
              <a:rPr lang="de-DE" dirty="0" smtClean="0"/>
              <a:t>Hier finden sich</a:t>
            </a:r>
            <a:r>
              <a:rPr lang="de-DE" baseline="0" dirty="0" smtClean="0"/>
              <a:t> alle notwendigen Quellenangaben in ausführlicher Form, auf den Folien nur als verkürzte Fassung.</a:t>
            </a:r>
          </a:p>
          <a:p>
            <a:pPr algn="just"/>
            <a:endParaRPr lang="de-DE" baseline="0" dirty="0" smtClean="0"/>
          </a:p>
          <a:p>
            <a:pPr marL="0" marR="0" lvl="0" indent="0" algn="just" defTabSz="914400" rtl="0" eaLnBrk="1" fontAlgn="auto" latinLnBrk="0" hangingPunct="1">
              <a:lnSpc>
                <a:spcPct val="100000"/>
              </a:lnSpc>
              <a:spcBef>
                <a:spcPts val="0"/>
              </a:spcBef>
              <a:spcAft>
                <a:spcPts val="0"/>
              </a:spcAft>
              <a:buClrTx/>
              <a:buSzTx/>
              <a:buFontTx/>
              <a:buNone/>
              <a:tabLst/>
              <a:defRPr/>
            </a:pPr>
            <a:r>
              <a:rPr lang="de-DE" baseline="0" dirty="0" smtClean="0"/>
              <a:t>Sortierung gemäß Folienfolge. Alle nicht aufgeführte Bilder wurden selber erstellt (oder unterliegen CC0, wenngleich auch diese in aller Regel referenziert werden).</a:t>
            </a:r>
          </a:p>
          <a:p>
            <a:pPr algn="just"/>
            <a:endParaRPr lang="de-DE" baseline="0" dirty="0" smtClean="0"/>
          </a:p>
          <a:p>
            <a:pPr algn="just"/>
            <a:endParaRPr lang="de-DE" baseline="0" dirty="0" smtClean="0"/>
          </a:p>
          <a:p>
            <a:pPr marL="0" marR="0" lvl="0" indent="0" algn="just" defTabSz="914400" rtl="0" eaLnBrk="1" fontAlgn="auto" latinLnBrk="0" hangingPunct="1">
              <a:lnSpc>
                <a:spcPct val="100000"/>
              </a:lnSpc>
              <a:spcBef>
                <a:spcPts val="0"/>
              </a:spcBef>
              <a:spcAft>
                <a:spcPts val="0"/>
              </a:spcAft>
              <a:buClrTx/>
              <a:buSzTx/>
              <a:buFontTx/>
              <a:buNone/>
              <a:tabLst/>
              <a:defRPr/>
            </a:pPr>
            <a:r>
              <a:rPr lang="de-DE" sz="1200" strike="noStrike" kern="1200" baseline="0" dirty="0" smtClean="0">
                <a:solidFill>
                  <a:schemeClr val="tx1"/>
                </a:solidFill>
                <a:effectLst/>
                <a:latin typeface="+mn-lt"/>
                <a:ea typeface="+mn-ea"/>
                <a:cs typeface="+mn-cs"/>
              </a:rPr>
              <a:t>***  /</a:t>
            </a:r>
            <a:endParaRPr lang="de-DE" dirty="0" smtClean="0"/>
          </a:p>
        </p:txBody>
      </p:sp>
      <p:sp>
        <p:nvSpPr>
          <p:cNvPr id="4" name="Foliennummernplatzhalter 3"/>
          <p:cNvSpPr>
            <a:spLocks noGrp="1"/>
          </p:cNvSpPr>
          <p:nvPr>
            <p:ph type="sldNum" sz="quarter" idx="10"/>
          </p:nvPr>
        </p:nvSpPr>
        <p:spPr/>
        <p:txBody>
          <a:bodyPr/>
          <a:lstStyle/>
          <a:p>
            <a:fld id="{E2E72D9A-B1DD-4D71-B5DB-CCB439349A20}" type="slidenum">
              <a:rPr lang="de-DE" smtClean="0"/>
              <a:t>5</a:t>
            </a:fld>
            <a:endParaRPr lang="de-DE"/>
          </a:p>
        </p:txBody>
      </p:sp>
    </p:spTree>
    <p:extLst>
      <p:ext uri="{BB962C8B-B14F-4D97-AF65-F5344CB8AC3E}">
        <p14:creationId xmlns:p14="http://schemas.microsoft.com/office/powerpoint/2010/main" val="14850652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453662" y="247040"/>
            <a:ext cx="9144000" cy="238760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453662" y="2726715"/>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7" name="Fußzeilenplatzhalter 6"/>
          <p:cNvSpPr>
            <a:spLocks noGrp="1"/>
          </p:cNvSpPr>
          <p:nvPr>
            <p:ph type="ftr" sz="quarter" idx="10"/>
          </p:nvPr>
        </p:nvSpPr>
        <p:spPr/>
        <p:txBody>
          <a:bodyPr/>
          <a:lstStyle/>
          <a:p>
            <a:endParaRPr lang="de-DE"/>
          </a:p>
        </p:txBody>
      </p:sp>
      <p:sp>
        <p:nvSpPr>
          <p:cNvPr id="8" name="Foliennummernplatzhalter 7"/>
          <p:cNvSpPr>
            <a:spLocks noGrp="1"/>
          </p:cNvSpPr>
          <p:nvPr>
            <p:ph type="sldNum" sz="quarter" idx="11"/>
          </p:nvPr>
        </p:nvSpPr>
        <p:spPr/>
        <p:txBody>
          <a:bodyPr/>
          <a:lstStyle/>
          <a:p>
            <a:fld id="{92626871-D332-4AB0-B99F-36061728F590}" type="slidenum">
              <a:rPr lang="de-DE" smtClean="0"/>
              <a:t>‹Nr.›</a:t>
            </a:fld>
            <a:endParaRPr lang="de-DE"/>
          </a:p>
        </p:txBody>
      </p:sp>
    </p:spTree>
    <p:extLst>
      <p:ext uri="{BB962C8B-B14F-4D97-AF65-F5344CB8AC3E}">
        <p14:creationId xmlns:p14="http://schemas.microsoft.com/office/powerpoint/2010/main" val="15987231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838200" y="6356350"/>
            <a:ext cx="2743200" cy="365125"/>
          </a:xfrm>
          <a:prstGeom prst="rect">
            <a:avLst/>
          </a:prstGeom>
        </p:spPr>
        <p:txBody>
          <a:bodyPr/>
          <a:lstStyle/>
          <a:p>
            <a:fld id="{89C8C97E-3505-4184-8725-20FF7A9FA898}" type="datetimeFigureOut">
              <a:rPr lang="de-DE" smtClean="0"/>
              <a:t>11.03.2024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92626871-D332-4AB0-B99F-36061728F590}" type="slidenum">
              <a:rPr lang="de-DE" smtClean="0"/>
              <a:t>‹Nr.›</a:t>
            </a:fld>
            <a:endParaRPr lang="de-DE"/>
          </a:p>
        </p:txBody>
      </p:sp>
    </p:spTree>
    <p:extLst>
      <p:ext uri="{BB962C8B-B14F-4D97-AF65-F5344CB8AC3E}">
        <p14:creationId xmlns:p14="http://schemas.microsoft.com/office/powerpoint/2010/main" val="13131182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838200" y="6356350"/>
            <a:ext cx="2743200" cy="365125"/>
          </a:xfrm>
          <a:prstGeom prst="rect">
            <a:avLst/>
          </a:prstGeom>
        </p:spPr>
        <p:txBody>
          <a:bodyPr/>
          <a:lstStyle/>
          <a:p>
            <a:fld id="{89C8C97E-3505-4184-8725-20FF7A9FA898}" type="datetimeFigureOut">
              <a:rPr lang="de-DE" smtClean="0"/>
              <a:t>11.03.2024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92626871-D332-4AB0-B99F-36061728F590}" type="slidenum">
              <a:rPr lang="de-DE" smtClean="0"/>
              <a:t>‹Nr.›</a:t>
            </a:fld>
            <a:endParaRPr lang="de-DE"/>
          </a:p>
        </p:txBody>
      </p:sp>
    </p:spTree>
    <p:extLst>
      <p:ext uri="{BB962C8B-B14F-4D97-AF65-F5344CB8AC3E}">
        <p14:creationId xmlns:p14="http://schemas.microsoft.com/office/powerpoint/2010/main" val="3712315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31800" y="1"/>
            <a:ext cx="11666415" cy="1367691"/>
          </a:xfrm>
        </p:spPr>
        <p:txBody>
          <a:bodyPr/>
          <a:lstStyle/>
          <a:p>
            <a:r>
              <a:rPr lang="de-DE" dirty="0" smtClean="0"/>
              <a:t>Titelmasterformat durch Klicken bearbeiten</a:t>
            </a:r>
            <a:endParaRPr lang="de-DE" dirty="0"/>
          </a:p>
        </p:txBody>
      </p:sp>
      <p:sp>
        <p:nvSpPr>
          <p:cNvPr id="3" name="Inhaltsplatzhalter 2"/>
          <p:cNvSpPr>
            <a:spLocks noGrp="1"/>
          </p:cNvSpPr>
          <p:nvPr>
            <p:ph idx="1"/>
          </p:nvPr>
        </p:nvSpPr>
        <p:spPr>
          <a:xfrm>
            <a:off x="431800" y="1460499"/>
            <a:ext cx="11666415" cy="4614251"/>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Fußzeilenplatzhalter 6"/>
          <p:cNvSpPr>
            <a:spLocks noGrp="1"/>
          </p:cNvSpPr>
          <p:nvPr>
            <p:ph type="ftr" sz="quarter" idx="10"/>
          </p:nvPr>
        </p:nvSpPr>
        <p:spPr/>
        <p:txBody>
          <a:bodyPr/>
          <a:lstStyle/>
          <a:p>
            <a:endParaRPr lang="de-DE"/>
          </a:p>
        </p:txBody>
      </p:sp>
      <p:sp>
        <p:nvSpPr>
          <p:cNvPr id="8" name="Foliennummernplatzhalter 7"/>
          <p:cNvSpPr>
            <a:spLocks noGrp="1"/>
          </p:cNvSpPr>
          <p:nvPr>
            <p:ph type="sldNum" sz="quarter" idx="11"/>
          </p:nvPr>
        </p:nvSpPr>
        <p:spPr/>
        <p:txBody>
          <a:bodyPr/>
          <a:lstStyle/>
          <a:p>
            <a:fld id="{92626871-D332-4AB0-B99F-36061728F590}" type="slidenum">
              <a:rPr lang="de-DE" smtClean="0"/>
              <a:t>‹Nr.›</a:t>
            </a:fld>
            <a:endParaRPr lang="de-DE"/>
          </a:p>
        </p:txBody>
      </p:sp>
    </p:spTree>
    <p:extLst>
      <p:ext uri="{BB962C8B-B14F-4D97-AF65-F5344CB8AC3E}">
        <p14:creationId xmlns:p14="http://schemas.microsoft.com/office/powerpoint/2010/main" val="34840186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46426" y="0"/>
            <a:ext cx="11643974" cy="1325563"/>
          </a:xfrm>
        </p:spPr>
        <p:txBody>
          <a:bodyPr/>
          <a:lstStyle/>
          <a:p>
            <a:r>
              <a:rPr lang="de-DE" dirty="0" smtClean="0"/>
              <a:t>Titelmasterformat durch Klicken bearbeiten</a:t>
            </a:r>
            <a:endParaRPr lang="de-DE" dirty="0"/>
          </a:p>
        </p:txBody>
      </p:sp>
      <p:sp>
        <p:nvSpPr>
          <p:cNvPr id="3" name="Inhaltsplatzhalter 2"/>
          <p:cNvSpPr>
            <a:spLocks noGrp="1"/>
          </p:cNvSpPr>
          <p:nvPr>
            <p:ph sz="half" idx="1"/>
          </p:nvPr>
        </p:nvSpPr>
        <p:spPr>
          <a:xfrm>
            <a:off x="446426" y="1460499"/>
            <a:ext cx="5352588" cy="4651131"/>
          </a:xfrm>
        </p:spPr>
        <p:txBody>
          <a:body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4" name="Inhaltsplatzhalter 3"/>
          <p:cNvSpPr>
            <a:spLocks noGrp="1"/>
          </p:cNvSpPr>
          <p:nvPr>
            <p:ph sz="half" idx="2"/>
          </p:nvPr>
        </p:nvSpPr>
        <p:spPr>
          <a:xfrm>
            <a:off x="6201936" y="1460499"/>
            <a:ext cx="5888464" cy="4651131"/>
          </a:xfrm>
        </p:spPr>
        <p:txBody>
          <a:body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8" name="Fußzeilenplatzhalter 7"/>
          <p:cNvSpPr>
            <a:spLocks noGrp="1"/>
          </p:cNvSpPr>
          <p:nvPr>
            <p:ph type="ftr" sz="quarter" idx="10"/>
          </p:nvPr>
        </p:nvSpPr>
        <p:spPr/>
        <p:txBody>
          <a:bodyPr/>
          <a:lstStyle/>
          <a:p>
            <a:endParaRPr lang="de-DE"/>
          </a:p>
        </p:txBody>
      </p:sp>
      <p:sp>
        <p:nvSpPr>
          <p:cNvPr id="9" name="Foliennummernplatzhalter 8"/>
          <p:cNvSpPr>
            <a:spLocks noGrp="1"/>
          </p:cNvSpPr>
          <p:nvPr>
            <p:ph type="sldNum" sz="quarter" idx="11"/>
          </p:nvPr>
        </p:nvSpPr>
        <p:spPr/>
        <p:txBody>
          <a:bodyPr/>
          <a:lstStyle/>
          <a:p>
            <a:fld id="{92626871-D332-4AB0-B99F-36061728F590}" type="slidenum">
              <a:rPr lang="de-DE" smtClean="0"/>
              <a:t>‹Nr.›</a:t>
            </a:fld>
            <a:endParaRPr lang="de-DE"/>
          </a:p>
        </p:txBody>
      </p:sp>
    </p:spTree>
    <p:extLst>
      <p:ext uri="{BB962C8B-B14F-4D97-AF65-F5344CB8AC3E}">
        <p14:creationId xmlns:p14="http://schemas.microsoft.com/office/powerpoint/2010/main" val="766893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a:xfrm>
            <a:off x="838200" y="6356350"/>
            <a:ext cx="2743200" cy="365125"/>
          </a:xfrm>
          <a:prstGeom prst="rect">
            <a:avLst/>
          </a:prstGeom>
        </p:spPr>
        <p:txBody>
          <a:bodyPr/>
          <a:lstStyle/>
          <a:p>
            <a:fld id="{89C8C97E-3505-4184-8725-20FF7A9FA898}" type="datetimeFigureOut">
              <a:rPr lang="de-DE" smtClean="0"/>
              <a:t>11.03.2024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92626871-D332-4AB0-B99F-36061728F590}" type="slidenum">
              <a:rPr lang="de-DE" smtClean="0"/>
              <a:t>‹Nr.›</a:t>
            </a:fld>
            <a:endParaRPr lang="de-DE"/>
          </a:p>
        </p:txBody>
      </p:sp>
    </p:spTree>
    <p:extLst>
      <p:ext uri="{BB962C8B-B14F-4D97-AF65-F5344CB8AC3E}">
        <p14:creationId xmlns:p14="http://schemas.microsoft.com/office/powerpoint/2010/main" val="17491996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a:xfrm>
            <a:off x="838200" y="6356350"/>
            <a:ext cx="2743200" cy="365125"/>
          </a:xfrm>
          <a:prstGeom prst="rect">
            <a:avLst/>
          </a:prstGeom>
        </p:spPr>
        <p:txBody>
          <a:bodyPr/>
          <a:lstStyle/>
          <a:p>
            <a:fld id="{89C8C97E-3505-4184-8725-20FF7A9FA898}" type="datetimeFigureOut">
              <a:rPr lang="de-DE" smtClean="0"/>
              <a:t>11.03.2024</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92626871-D332-4AB0-B99F-36061728F590}" type="slidenum">
              <a:rPr lang="de-DE" smtClean="0"/>
              <a:t>‹Nr.›</a:t>
            </a:fld>
            <a:endParaRPr lang="de-DE"/>
          </a:p>
        </p:txBody>
      </p:sp>
    </p:spTree>
    <p:extLst>
      <p:ext uri="{BB962C8B-B14F-4D97-AF65-F5344CB8AC3E}">
        <p14:creationId xmlns:p14="http://schemas.microsoft.com/office/powerpoint/2010/main" val="21762529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a:xfrm>
            <a:off x="838200" y="6356350"/>
            <a:ext cx="2743200" cy="365125"/>
          </a:xfrm>
          <a:prstGeom prst="rect">
            <a:avLst/>
          </a:prstGeom>
        </p:spPr>
        <p:txBody>
          <a:bodyPr/>
          <a:lstStyle/>
          <a:p>
            <a:fld id="{89C8C97E-3505-4184-8725-20FF7A9FA898}" type="datetimeFigureOut">
              <a:rPr lang="de-DE" smtClean="0"/>
              <a:t>11.03.2024</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92626871-D332-4AB0-B99F-36061728F590}" type="slidenum">
              <a:rPr lang="de-DE" smtClean="0"/>
              <a:t>‹Nr.›</a:t>
            </a:fld>
            <a:endParaRPr lang="de-DE"/>
          </a:p>
        </p:txBody>
      </p:sp>
    </p:spTree>
    <p:extLst>
      <p:ext uri="{BB962C8B-B14F-4D97-AF65-F5344CB8AC3E}">
        <p14:creationId xmlns:p14="http://schemas.microsoft.com/office/powerpoint/2010/main" val="1272323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a:xfrm>
            <a:off x="838200" y="6356350"/>
            <a:ext cx="2743200" cy="365125"/>
          </a:xfrm>
          <a:prstGeom prst="rect">
            <a:avLst/>
          </a:prstGeom>
        </p:spPr>
        <p:txBody>
          <a:bodyPr/>
          <a:lstStyle/>
          <a:p>
            <a:fld id="{89C8C97E-3505-4184-8725-20FF7A9FA898}" type="datetimeFigureOut">
              <a:rPr lang="de-DE" smtClean="0"/>
              <a:t>11.03.2024</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92626871-D332-4AB0-B99F-36061728F590}" type="slidenum">
              <a:rPr lang="de-DE" smtClean="0"/>
              <a:t>‹Nr.›</a:t>
            </a:fld>
            <a:endParaRPr lang="de-DE"/>
          </a:p>
        </p:txBody>
      </p:sp>
    </p:spTree>
    <p:extLst>
      <p:ext uri="{BB962C8B-B14F-4D97-AF65-F5344CB8AC3E}">
        <p14:creationId xmlns:p14="http://schemas.microsoft.com/office/powerpoint/2010/main" val="7517983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Textmasterformat bearbeiten</a:t>
            </a:r>
          </a:p>
        </p:txBody>
      </p:sp>
      <p:sp>
        <p:nvSpPr>
          <p:cNvPr id="5" name="Datumsplatzhalter 4"/>
          <p:cNvSpPr>
            <a:spLocks noGrp="1"/>
          </p:cNvSpPr>
          <p:nvPr>
            <p:ph type="dt" sz="half" idx="10"/>
          </p:nvPr>
        </p:nvSpPr>
        <p:spPr>
          <a:xfrm>
            <a:off x="838200" y="6356350"/>
            <a:ext cx="2743200" cy="365125"/>
          </a:xfrm>
          <a:prstGeom prst="rect">
            <a:avLst/>
          </a:prstGeom>
        </p:spPr>
        <p:txBody>
          <a:bodyPr/>
          <a:lstStyle/>
          <a:p>
            <a:fld id="{89C8C97E-3505-4184-8725-20FF7A9FA898}" type="datetimeFigureOut">
              <a:rPr lang="de-DE" smtClean="0"/>
              <a:t>11.03.2024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92626871-D332-4AB0-B99F-36061728F590}" type="slidenum">
              <a:rPr lang="de-DE" smtClean="0"/>
              <a:t>‹Nr.›</a:t>
            </a:fld>
            <a:endParaRPr lang="de-DE"/>
          </a:p>
        </p:txBody>
      </p:sp>
    </p:spTree>
    <p:extLst>
      <p:ext uri="{BB962C8B-B14F-4D97-AF65-F5344CB8AC3E}">
        <p14:creationId xmlns:p14="http://schemas.microsoft.com/office/powerpoint/2010/main" val="33047109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Textmasterformat bearbeiten</a:t>
            </a:r>
          </a:p>
        </p:txBody>
      </p:sp>
      <p:sp>
        <p:nvSpPr>
          <p:cNvPr id="5" name="Datumsplatzhalter 4"/>
          <p:cNvSpPr>
            <a:spLocks noGrp="1"/>
          </p:cNvSpPr>
          <p:nvPr>
            <p:ph type="dt" sz="half" idx="10"/>
          </p:nvPr>
        </p:nvSpPr>
        <p:spPr>
          <a:xfrm>
            <a:off x="838200" y="6356350"/>
            <a:ext cx="2743200" cy="365125"/>
          </a:xfrm>
          <a:prstGeom prst="rect">
            <a:avLst/>
          </a:prstGeom>
        </p:spPr>
        <p:txBody>
          <a:bodyPr/>
          <a:lstStyle/>
          <a:p>
            <a:fld id="{89C8C97E-3505-4184-8725-20FF7A9FA898}" type="datetimeFigureOut">
              <a:rPr lang="de-DE" smtClean="0"/>
              <a:t>11.03.2024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92626871-D332-4AB0-B99F-36061728F590}" type="slidenum">
              <a:rPr lang="de-DE" smtClean="0"/>
              <a:t>‹Nr.›</a:t>
            </a:fld>
            <a:endParaRPr lang="de-DE"/>
          </a:p>
        </p:txBody>
      </p:sp>
    </p:spTree>
    <p:extLst>
      <p:ext uri="{BB962C8B-B14F-4D97-AF65-F5344CB8AC3E}">
        <p14:creationId xmlns:p14="http://schemas.microsoft.com/office/powerpoint/2010/main" val="34448918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626871-D332-4AB0-B99F-36061728F590}" type="slidenum">
              <a:rPr lang="de-DE" smtClean="0"/>
              <a:t>‹Nr.›</a:t>
            </a:fld>
            <a:endParaRPr lang="de-DE"/>
          </a:p>
        </p:txBody>
      </p:sp>
    </p:spTree>
    <p:extLst>
      <p:ext uri="{BB962C8B-B14F-4D97-AF65-F5344CB8AC3E}">
        <p14:creationId xmlns:p14="http://schemas.microsoft.com/office/powerpoint/2010/main" val="3346848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1"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https://www.orca.nrw/" TargetMode="External"/><Relationship Id="rId13" Type="http://schemas.openxmlformats.org/officeDocument/2006/relationships/image" Target="NULL"/><Relationship Id="rId7" Type="http://schemas.openxmlformats.org/officeDocument/2006/relationships/image" Target="../media/image4.png"/><Relationship Id="rId12" Type="http://schemas.openxmlformats.org/officeDocument/2006/relationships/image" Target="../media/image6.png"/><Relationship Id="rId2" Type="http://schemas.openxmlformats.org/officeDocument/2006/relationships/image" Target="../media/image2.png"/><Relationship Id="rId16" Type="http://schemas.microsoft.com/office/2018/10/relationships/comments" Target="NULL"/><Relationship Id="rId1" Type="http://schemas.openxmlformats.org/officeDocument/2006/relationships/slideLayout" Target="../slideLayouts/slideLayout1.xml"/><Relationship Id="rId6" Type="http://schemas.openxmlformats.org/officeDocument/2006/relationships/image" Target="NULL"/><Relationship Id="rId11" Type="http://schemas.openxmlformats.org/officeDocument/2006/relationships/hyperlink" Target="https://creativecommons.org/licenses/by/4.0/deed.de" TargetMode="External"/><Relationship Id="rId5" Type="http://schemas.openxmlformats.org/officeDocument/2006/relationships/image" Target="../media/image3.png"/><Relationship Id="rId15" Type="http://schemas.openxmlformats.org/officeDocument/2006/relationships/image" Target="NULL"/><Relationship Id="rId10" Type="http://schemas.openxmlformats.org/officeDocument/2006/relationships/image" Target="NULL"/><Relationship Id="rId4" Type="http://schemas.openxmlformats.org/officeDocument/2006/relationships/image" Target="NULL"/><Relationship Id="rId9" Type="http://schemas.openxmlformats.org/officeDocument/2006/relationships/image" Target="../media/image5.png"/><Relationship Id="rId1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244549" y="154965"/>
            <a:ext cx="11738344" cy="830997"/>
          </a:xfrm>
          <a:prstGeom prst="rect">
            <a:avLst/>
          </a:prstGeom>
          <a:solidFill>
            <a:schemeClr val="accent3">
              <a:lumMod val="20000"/>
              <a:lumOff val="80000"/>
            </a:schemeClr>
          </a:solidFill>
        </p:spPr>
        <p:txBody>
          <a:bodyPr wrap="square" rtlCol="0">
            <a:spAutoFit/>
          </a:bodyPr>
          <a:lstStyle/>
          <a:p>
            <a:pPr algn="ctr"/>
            <a:r>
              <a:rPr lang="de-DE" sz="2400" dirty="0" smtClean="0">
                <a:latin typeface="+mj-lt"/>
                <a:ea typeface="+mj-ea"/>
                <a:cs typeface="+mj-cs"/>
              </a:rPr>
              <a:t>OER-Materialien </a:t>
            </a:r>
          </a:p>
          <a:p>
            <a:pPr algn="ctr"/>
            <a:r>
              <a:rPr lang="de-DE" sz="2400" dirty="0" smtClean="0">
                <a:latin typeface="+mj-lt"/>
                <a:ea typeface="+mj-ea"/>
                <a:cs typeface="+mj-cs"/>
              </a:rPr>
              <a:t>Projekt </a:t>
            </a:r>
            <a:r>
              <a:rPr lang="de-DE" sz="2400" dirty="0">
                <a:latin typeface="+mj-lt"/>
                <a:ea typeface="+mj-ea"/>
                <a:cs typeface="+mj-cs"/>
              </a:rPr>
              <a:t>FAIBLE - Fachdidaktik Informatik in Bausteinen für die </a:t>
            </a:r>
            <a:r>
              <a:rPr lang="de-DE" sz="2400" dirty="0" smtClean="0">
                <a:latin typeface="+mj-lt"/>
                <a:ea typeface="+mj-ea"/>
                <a:cs typeface="+mj-cs"/>
              </a:rPr>
              <a:t>Lehre</a:t>
            </a:r>
          </a:p>
        </p:txBody>
      </p:sp>
      <p:sp>
        <p:nvSpPr>
          <p:cNvPr id="6" name="Textfeld 5"/>
          <p:cNvSpPr txBox="1"/>
          <p:nvPr/>
        </p:nvSpPr>
        <p:spPr>
          <a:xfrm>
            <a:off x="244549" y="1113706"/>
            <a:ext cx="11738343" cy="1569660"/>
          </a:xfrm>
          <a:prstGeom prst="rect">
            <a:avLst/>
          </a:prstGeom>
          <a:solidFill>
            <a:schemeClr val="bg2"/>
          </a:solidFill>
        </p:spPr>
        <p:txBody>
          <a:bodyPr wrap="square" rtlCol="0">
            <a:spAutoFit/>
          </a:bodyPr>
          <a:lstStyle/>
          <a:p>
            <a:pPr algn="ctr"/>
            <a:r>
              <a:rPr lang="de-DE" sz="2400" dirty="0" smtClean="0">
                <a:latin typeface="+mj-lt"/>
                <a:ea typeface="+mj-ea"/>
                <a:cs typeface="+mj-cs"/>
              </a:rPr>
              <a:t>Universität Münster</a:t>
            </a:r>
          </a:p>
          <a:p>
            <a:pPr algn="ctr"/>
            <a:r>
              <a:rPr lang="de-DE" sz="2400" dirty="0" smtClean="0">
                <a:latin typeface="+mj-lt"/>
                <a:ea typeface="+mj-ea"/>
                <a:cs typeface="+mj-cs"/>
              </a:rPr>
              <a:t>Institut für Didaktik der Mathematik und der Informatik</a:t>
            </a:r>
          </a:p>
          <a:p>
            <a:pPr algn="ctr"/>
            <a:r>
              <a:rPr lang="de-DE" sz="2400" dirty="0" smtClean="0">
                <a:latin typeface="+mj-lt"/>
                <a:ea typeface="+mj-ea"/>
                <a:cs typeface="+mj-cs"/>
              </a:rPr>
              <a:t>Arbeitsbereich Didaktik der Informatik</a:t>
            </a:r>
          </a:p>
          <a:p>
            <a:pPr algn="ctr"/>
            <a:r>
              <a:rPr lang="de-DE" sz="2400" dirty="0" smtClean="0">
                <a:latin typeface="+mj-lt"/>
                <a:ea typeface="+mj-ea"/>
                <a:cs typeface="+mj-cs"/>
              </a:rPr>
              <a:t>Prof. Dr. Thomas</a:t>
            </a:r>
          </a:p>
        </p:txBody>
      </p:sp>
      <p:sp>
        <p:nvSpPr>
          <p:cNvPr id="5" name="Textfeld 4"/>
          <p:cNvSpPr txBox="1"/>
          <p:nvPr/>
        </p:nvSpPr>
        <p:spPr>
          <a:xfrm>
            <a:off x="244549" y="4958430"/>
            <a:ext cx="11738343" cy="461665"/>
          </a:xfrm>
          <a:prstGeom prst="rect">
            <a:avLst/>
          </a:prstGeom>
          <a:solidFill>
            <a:schemeClr val="accent6">
              <a:lumMod val="20000"/>
              <a:lumOff val="80000"/>
            </a:schemeClr>
          </a:solidFill>
        </p:spPr>
        <p:txBody>
          <a:bodyPr wrap="square" rtlCol="0">
            <a:spAutoFit/>
          </a:bodyPr>
          <a:lstStyle/>
          <a:p>
            <a:pPr algn="ctr"/>
            <a:r>
              <a:rPr lang="de-DE" sz="2400" dirty="0" smtClean="0">
                <a:latin typeface="+mj-lt"/>
                <a:ea typeface="+mj-ea"/>
                <a:cs typeface="+mj-cs"/>
              </a:rPr>
              <a:t>Erarbeitet von: D. Meyer</a:t>
            </a:r>
          </a:p>
        </p:txBody>
      </p:sp>
    </p:spTree>
    <p:extLst>
      <p:ext uri="{BB962C8B-B14F-4D97-AF65-F5344CB8AC3E}">
        <p14:creationId xmlns:p14="http://schemas.microsoft.com/office/powerpoint/2010/main" val="4196041010"/>
      </p:ext>
    </p:extLst>
  </p:cSld>
  <p:clrMapOvr>
    <a:masterClrMapping/>
  </p:clrMapOvr>
  <mc:AlternateContent xmlns:mc="http://schemas.openxmlformats.org/markup-compatibility/2006" xmlns:p14="http://schemas.microsoft.com/office/powerpoint/2010/main">
    <mc:Choice Requires="p14">
      <p:transition spd="slow" p14:dur="2000" advTm="657"/>
    </mc:Choice>
    <mc:Fallback xmlns="">
      <p:transition spd="slow" advTm="657"/>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fontScale="90000"/>
          </a:bodyPr>
          <a:lstStyle/>
          <a:p>
            <a:r>
              <a:rPr lang="de-DE" dirty="0" smtClean="0">
                <a:solidFill>
                  <a:schemeClr val="accent5"/>
                </a:solidFill>
              </a:rPr>
              <a:t>Grammatiken, formale Sprachen</a:t>
            </a:r>
            <a:br>
              <a:rPr lang="de-DE" dirty="0" smtClean="0">
                <a:solidFill>
                  <a:schemeClr val="accent5"/>
                </a:solidFill>
              </a:rPr>
            </a:br>
            <a:r>
              <a:rPr lang="de-DE" dirty="0" smtClean="0">
                <a:solidFill>
                  <a:schemeClr val="accent5"/>
                </a:solidFill>
              </a:rPr>
              <a:t>und</a:t>
            </a:r>
            <a:br>
              <a:rPr lang="de-DE" dirty="0" smtClean="0">
                <a:solidFill>
                  <a:schemeClr val="accent5"/>
                </a:solidFill>
              </a:rPr>
            </a:br>
            <a:r>
              <a:rPr lang="de-DE" dirty="0" smtClean="0">
                <a:solidFill>
                  <a:schemeClr val="accent5"/>
                </a:solidFill>
              </a:rPr>
              <a:t>Endliche Automaten (EA)</a:t>
            </a:r>
            <a:endParaRPr lang="de-DE" dirty="0">
              <a:solidFill>
                <a:schemeClr val="accent5"/>
              </a:solidFill>
            </a:endParaRPr>
          </a:p>
        </p:txBody>
      </p:sp>
      <p:sp>
        <p:nvSpPr>
          <p:cNvPr id="3" name="Untertitel 2"/>
          <p:cNvSpPr>
            <a:spLocks noGrp="1"/>
          </p:cNvSpPr>
          <p:nvPr>
            <p:ph type="subTitle" idx="1"/>
          </p:nvPr>
        </p:nvSpPr>
        <p:spPr/>
        <p:txBody>
          <a:bodyPr>
            <a:normAutofit fontScale="92500" lnSpcReduction="20000"/>
          </a:bodyPr>
          <a:lstStyle/>
          <a:p>
            <a:endParaRPr lang="de-DE" sz="4000" dirty="0" smtClean="0"/>
          </a:p>
          <a:p>
            <a:r>
              <a:rPr lang="de-DE" sz="4000" dirty="0" smtClean="0"/>
              <a:t>Curriculum</a:t>
            </a:r>
          </a:p>
          <a:p>
            <a:r>
              <a:rPr lang="de-DE" sz="4000" dirty="0" smtClean="0"/>
              <a:t>GOSt-NRW, GK</a:t>
            </a:r>
            <a:endParaRPr lang="de-DE" sz="4000" dirty="0"/>
          </a:p>
        </p:txBody>
      </p:sp>
    </p:spTree>
    <p:extLst>
      <p:ext uri="{BB962C8B-B14F-4D97-AF65-F5344CB8AC3E}">
        <p14:creationId xmlns:p14="http://schemas.microsoft.com/office/powerpoint/2010/main" val="1483106595"/>
      </p:ext>
    </p:extLst>
  </p:cSld>
  <p:clrMapOvr>
    <a:masterClrMapping/>
  </p:clrMapOvr>
  <mc:AlternateContent xmlns:mc="http://schemas.openxmlformats.org/markup-compatibility/2006" xmlns:p14="http://schemas.microsoft.com/office/powerpoint/2010/main">
    <mc:Choice Requires="p14">
      <p:transition spd="slow" p14:dur="2000" advTm="657"/>
    </mc:Choice>
    <mc:Fallback xmlns="">
      <p:transition spd="slow" advTm="657"/>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solidFill>
                  <a:schemeClr val="accent5"/>
                </a:solidFill>
              </a:rPr>
              <a:t>Zentrale Inhalte ‘Automaten und formale Sprachen‘</a:t>
            </a:r>
            <a:endParaRPr lang="de-DE" b="1" dirty="0">
              <a:solidFill>
                <a:schemeClr val="accent5"/>
              </a:solidFill>
            </a:endParaRPr>
          </a:p>
        </p:txBody>
      </p:sp>
      <p:pic>
        <p:nvPicPr>
          <p:cNvPr id="4" name="Inhaltsplatzhalter 3"/>
          <p:cNvPicPr>
            <a:picLocks noGrp="1" noChangeAspect="1"/>
          </p:cNvPicPr>
          <p:nvPr>
            <p:ph idx="1"/>
          </p:nvPr>
        </p:nvPicPr>
        <p:blipFill>
          <a:blip r:embed="rId3"/>
          <a:stretch>
            <a:fillRect/>
          </a:stretch>
        </p:blipFill>
        <p:spPr>
          <a:xfrm>
            <a:off x="1793587" y="1460500"/>
            <a:ext cx="8942964" cy="4614863"/>
          </a:xfrm>
          <a:prstGeom prst="rect">
            <a:avLst/>
          </a:prstGeom>
        </p:spPr>
      </p:pic>
    </p:spTree>
    <p:extLst>
      <p:ext uri="{BB962C8B-B14F-4D97-AF65-F5344CB8AC3E}">
        <p14:creationId xmlns:p14="http://schemas.microsoft.com/office/powerpoint/2010/main" val="33616015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solidFill>
                  <a:schemeClr val="accent5"/>
                </a:solidFill>
              </a:rPr>
              <a:t>Typische Aufgaben: </a:t>
            </a:r>
            <a:r>
              <a:rPr lang="de-DE" b="1" dirty="0" err="1" smtClean="0">
                <a:solidFill>
                  <a:schemeClr val="accent5"/>
                </a:solidFill>
              </a:rPr>
              <a:t>GOSt</a:t>
            </a:r>
            <a:r>
              <a:rPr lang="de-DE" b="1" dirty="0" smtClean="0">
                <a:solidFill>
                  <a:schemeClr val="accent5"/>
                </a:solidFill>
              </a:rPr>
              <a:t>-NRW, GK</a:t>
            </a:r>
            <a:endParaRPr lang="de-DE" dirty="0"/>
          </a:p>
        </p:txBody>
      </p:sp>
      <p:sp>
        <p:nvSpPr>
          <p:cNvPr id="3" name="Inhaltsplatzhalter 2"/>
          <p:cNvSpPr>
            <a:spLocks noGrp="1"/>
          </p:cNvSpPr>
          <p:nvPr>
            <p:ph idx="1"/>
          </p:nvPr>
        </p:nvSpPr>
        <p:spPr/>
        <p:txBody>
          <a:bodyPr>
            <a:normAutofit fontScale="92500" lnSpcReduction="20000"/>
          </a:bodyPr>
          <a:lstStyle/>
          <a:p>
            <a:pPr marL="514350" indent="-514350">
              <a:buFont typeface="+mj-lt"/>
              <a:buAutoNum type="arabicParenR"/>
            </a:pPr>
            <a:r>
              <a:rPr lang="de-DE" dirty="0" smtClean="0"/>
              <a:t>5-Tupel bzw. 4-Tupel angeben</a:t>
            </a:r>
          </a:p>
          <a:p>
            <a:pPr marL="514350" indent="-514350">
              <a:buFont typeface="+mj-lt"/>
              <a:buAutoNum type="arabicParenR"/>
            </a:pPr>
            <a:r>
              <a:rPr lang="de-DE" dirty="0" smtClean="0"/>
              <a:t>Gegebenes Wort durch Grammatikregeln ableiten (Regelfolge)</a:t>
            </a:r>
          </a:p>
          <a:p>
            <a:pPr marL="514350" indent="-514350">
              <a:buFont typeface="+mj-lt"/>
              <a:buAutoNum type="arabicParenR"/>
            </a:pPr>
            <a:r>
              <a:rPr lang="de-DE" dirty="0" smtClean="0"/>
              <a:t>Gegebenes </a:t>
            </a:r>
            <a:r>
              <a:rPr lang="de-DE" dirty="0"/>
              <a:t>Wort durch </a:t>
            </a:r>
            <a:r>
              <a:rPr lang="de-DE" dirty="0" smtClean="0"/>
              <a:t>Automaten erkennen lassen (Zustandsfolge)</a:t>
            </a:r>
          </a:p>
          <a:p>
            <a:pPr marL="514350" indent="-514350">
              <a:buFont typeface="+mj-lt"/>
              <a:buAutoNum type="arabicParenR"/>
            </a:pPr>
            <a:r>
              <a:rPr lang="de-DE" dirty="0" smtClean="0"/>
              <a:t>Automat zu einem Problem erstellen</a:t>
            </a:r>
          </a:p>
          <a:p>
            <a:pPr marL="514350" indent="-514350">
              <a:buFont typeface="+mj-lt"/>
              <a:buAutoNum type="arabicParenR"/>
            </a:pPr>
            <a:r>
              <a:rPr lang="de-DE" dirty="0" smtClean="0"/>
              <a:t>Automat in eine reguläre Grammatik umwandeln</a:t>
            </a:r>
          </a:p>
          <a:p>
            <a:pPr marL="514350" indent="-514350">
              <a:buFont typeface="+mj-lt"/>
              <a:buAutoNum type="arabicParenR"/>
            </a:pPr>
            <a:r>
              <a:rPr lang="de-DE" dirty="0" smtClean="0"/>
              <a:t>(reguläre </a:t>
            </a:r>
            <a:r>
              <a:rPr lang="de-DE" dirty="0"/>
              <a:t>Grammatik </a:t>
            </a:r>
            <a:r>
              <a:rPr lang="de-DE" dirty="0" smtClean="0"/>
              <a:t>in einen Automaten umwandeln)</a:t>
            </a:r>
          </a:p>
          <a:p>
            <a:pPr marL="514350" indent="-514350">
              <a:buFont typeface="+mj-lt"/>
              <a:buAutoNum type="arabicParenR"/>
            </a:pPr>
            <a:r>
              <a:rPr lang="de-DE" dirty="0" smtClean="0"/>
              <a:t>(NEA in einen DEA umwandeln)</a:t>
            </a:r>
            <a:endParaRPr lang="de-DE" dirty="0"/>
          </a:p>
          <a:p>
            <a:endParaRPr lang="de-DE" dirty="0" smtClean="0"/>
          </a:p>
          <a:p>
            <a:r>
              <a:rPr lang="de-DE" dirty="0" smtClean="0"/>
              <a:t>recht standardisierte Aufgabentypen, daher gerne verwendet</a:t>
            </a:r>
          </a:p>
          <a:p>
            <a:r>
              <a:rPr lang="de-DE" dirty="0" smtClean="0"/>
              <a:t>Lehrplan + alte ABITURAUFGABEN geben Ihnen Anleitung und Sicherheit für Ihre Unterrichtsplanung</a:t>
            </a:r>
          </a:p>
        </p:txBody>
      </p:sp>
    </p:spTree>
    <p:extLst>
      <p:ext uri="{BB962C8B-B14F-4D97-AF65-F5344CB8AC3E}">
        <p14:creationId xmlns:p14="http://schemas.microsoft.com/office/powerpoint/2010/main" val="21407209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de-DE" b="1" dirty="0" smtClean="0">
                <a:solidFill>
                  <a:schemeClr val="accent5"/>
                </a:solidFill>
              </a:rPr>
              <a:t>Quellen in der Übersicht</a:t>
            </a:r>
            <a:endParaRPr lang="de-DE" b="1" dirty="0">
              <a:solidFill>
                <a:schemeClr val="accent5"/>
              </a:solidFill>
            </a:endParaRPr>
          </a:p>
        </p:txBody>
      </p:sp>
      <p:sp>
        <p:nvSpPr>
          <p:cNvPr id="9" name="Inhaltsplatzhalter 8"/>
          <p:cNvSpPr>
            <a:spLocks noGrp="1"/>
          </p:cNvSpPr>
          <p:nvPr>
            <p:ph idx="1"/>
          </p:nvPr>
        </p:nvSpPr>
        <p:spPr/>
        <p:txBody>
          <a:bodyPr>
            <a:normAutofit/>
          </a:bodyPr>
          <a:lstStyle/>
          <a:p>
            <a:pPr algn="just">
              <a:lnSpc>
                <a:spcPct val="100000"/>
              </a:lnSpc>
              <a:spcBef>
                <a:spcPts val="0"/>
              </a:spcBef>
              <a:defRPr/>
            </a:pPr>
            <a:r>
              <a:rPr lang="de-DE" dirty="0" smtClean="0"/>
              <a:t>/</a:t>
            </a:r>
            <a:endParaRPr lang="de-DE" altLang="de-DE" dirty="0" smtClean="0">
              <a:solidFill>
                <a:srgbClr val="000000"/>
              </a:solidFill>
              <a:latin typeface="Arial" panose="020B0604020202020204" pitchFamily="34" charset="0"/>
              <a:cs typeface="Arial" panose="020B0604020202020204" pitchFamily="34" charset="0"/>
            </a:endParaRPr>
          </a:p>
          <a:p>
            <a:pPr marL="457200" lvl="1" indent="-457200" hangingPunct="0">
              <a:lnSpc>
                <a:spcPct val="100000"/>
              </a:lnSpc>
              <a:spcBef>
                <a:spcPct val="0"/>
              </a:spcBef>
              <a:spcAft>
                <a:spcPts val="1413"/>
              </a:spcAft>
              <a:buSzPct val="100000"/>
            </a:pPr>
            <a:endParaRPr lang="de-DE" altLang="de-DE" sz="280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72610566"/>
      </p:ext>
    </p:extLst>
  </p:cSld>
  <p:clrMapOvr>
    <a:masterClrMapping/>
  </p:clrMapOvr>
  <mc:AlternateContent xmlns:mc="http://schemas.openxmlformats.org/markup-compatibility/2006" xmlns:p14="http://schemas.microsoft.com/office/powerpoint/2010/main">
    <mc:Choice Requires="p14">
      <p:transition spd="slow" p14:dur="2000" advTm="1192"/>
    </mc:Choice>
    <mc:Fallback xmlns="">
      <p:transition spd="slow" advTm="1192"/>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Grafik 10">
            <a:extLst>
              <a:ext uri="{FF2B5EF4-FFF2-40B4-BE49-F238E27FC236}">
                <a16:creationId xmlns:a16="http://schemas.microsoft.com/office/drawing/2014/main" xmlns="" id="{81BE4FA3-AC4B-2FC9-B79F-5B73562B21CF}"/>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597159" y="5906279"/>
            <a:ext cx="1604865" cy="557333"/>
          </a:xfrm>
          <a:prstGeom prst="rect">
            <a:avLst/>
          </a:prstGeom>
        </p:spPr>
      </p:pic>
      <p:pic>
        <p:nvPicPr>
          <p:cNvPr id="13" name="Grafik 12">
            <a:extLst>
              <a:ext uri="{FF2B5EF4-FFF2-40B4-BE49-F238E27FC236}">
                <a16:creationId xmlns:a16="http://schemas.microsoft.com/office/drawing/2014/main" xmlns="" id="{44B8956A-225D-8F15-907E-86B4B0364A22}"/>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p:blipFill>
        <p:spPr>
          <a:xfrm>
            <a:off x="9410645" y="5704781"/>
            <a:ext cx="2276475" cy="828675"/>
          </a:xfrm>
          <a:prstGeom prst="rect">
            <a:avLst/>
          </a:prstGeom>
        </p:spPr>
      </p:pic>
      <p:pic>
        <p:nvPicPr>
          <p:cNvPr id="16" name="Grafik 15">
            <a:extLst>
              <a:ext uri="{FF2B5EF4-FFF2-40B4-BE49-F238E27FC236}">
                <a16:creationId xmlns:a16="http://schemas.microsoft.com/office/drawing/2014/main" xmlns="" id="{C8DC80B3-F432-92CA-17FE-9FA4377350A6}"/>
              </a:ext>
            </a:extLst>
          </p:cNvPr>
          <p:cNvPicPr>
            <a:picLocks noChangeAspect="1"/>
          </p:cNvPicPr>
          <p:nvPr/>
        </p:nvPicPr>
        <p:blipFill>
          <a:blip r:embed="rId7"/>
          <a:stretch>
            <a:fillRect/>
          </a:stretch>
        </p:blipFill>
        <p:spPr>
          <a:xfrm>
            <a:off x="6960636" y="5755755"/>
            <a:ext cx="1306286" cy="707857"/>
          </a:xfrm>
          <a:prstGeom prst="rect">
            <a:avLst/>
          </a:prstGeom>
        </p:spPr>
      </p:pic>
      <p:sp>
        <p:nvSpPr>
          <p:cNvPr id="18" name="Textfeld 17">
            <a:extLst>
              <a:ext uri="{FF2B5EF4-FFF2-40B4-BE49-F238E27FC236}">
                <a16:creationId xmlns:a16="http://schemas.microsoft.com/office/drawing/2014/main" xmlns="" id="{0BC685B1-6D36-FE7B-6ED6-90005B5A3DA0}"/>
              </a:ext>
            </a:extLst>
          </p:cNvPr>
          <p:cNvSpPr txBox="1"/>
          <p:nvPr/>
        </p:nvSpPr>
        <p:spPr>
          <a:xfrm>
            <a:off x="597159" y="541176"/>
            <a:ext cx="8244837" cy="3785652"/>
          </a:xfrm>
          <a:prstGeom prst="rect">
            <a:avLst/>
          </a:prstGeom>
          <a:noFill/>
        </p:spPr>
        <p:txBody>
          <a:bodyPr wrap="square" rtlCol="0">
            <a:spAutoFit/>
          </a:bodyPr>
          <a:lstStyle/>
          <a:p>
            <a:pPr algn="just"/>
            <a:r>
              <a:rPr lang="de-DE" sz="1600" dirty="0" smtClean="0"/>
              <a:t>Die vorliegenden Materialien wurde </a:t>
            </a:r>
            <a:r>
              <a:rPr lang="de-DE" sz="1600" dirty="0"/>
              <a:t>im Rahmen des Projektes FAIBLE.nrw </a:t>
            </a:r>
            <a:r>
              <a:rPr lang="de-DE" sz="1600" dirty="0" smtClean="0"/>
              <a:t>vom </a:t>
            </a:r>
            <a:r>
              <a:rPr lang="de-DE" sz="1600" dirty="0"/>
              <a:t>Arbeitsbereich Didaktik der </a:t>
            </a:r>
            <a:r>
              <a:rPr lang="de-DE" sz="1600" dirty="0" smtClean="0"/>
              <a:t>Informatik der WWU-Münster erstellt </a:t>
            </a:r>
            <a:r>
              <a:rPr lang="de-DE" sz="1600" dirty="0"/>
              <a:t>und </a:t>
            </a:r>
            <a:r>
              <a:rPr lang="de-DE" sz="1600" dirty="0" smtClean="0"/>
              <a:t>sind unter </a:t>
            </a:r>
            <a:r>
              <a:rPr lang="de-DE" sz="1600" dirty="0"/>
              <a:t>der (CC BY 4.0) - Lizenz veröffentlicht. Ausdrücklich ausgenommen von dieser Lizenz sind alle </a:t>
            </a:r>
            <a:r>
              <a:rPr lang="de-DE" sz="1600" dirty="0" smtClean="0"/>
              <a:t>Logos. </a:t>
            </a:r>
            <a:r>
              <a:rPr lang="de-DE" sz="1600" dirty="0"/>
              <a:t>Weiterhin kann die Lizenz einzelner verwendeter Materialien, wie gekennzeichnet, abweichen. Nicht gekennzeichnete Bilder sind entweder gemeinfrei oder selbst erstellt und stehen unter der Lizenz des Gesamtwerkes (CC BY 4.0).</a:t>
            </a:r>
          </a:p>
          <a:p>
            <a:pPr algn="just"/>
            <a:endParaRPr lang="de-DE" sz="1600" dirty="0"/>
          </a:p>
          <a:p>
            <a:pPr algn="just"/>
            <a:r>
              <a:rPr lang="de-DE" sz="1600" dirty="0"/>
              <a:t>Sonderregelung für die Verwendung im Bildungskontext: </a:t>
            </a:r>
          </a:p>
          <a:p>
            <a:pPr algn="just"/>
            <a:r>
              <a:rPr lang="de-DE" sz="1600" dirty="0"/>
              <a:t>Die CC BY 4.0-Lizenz verlangt die Namensnennung bei der Übernahme von Materialien. Da dies den gewünschten Anwendungsfall erschweren kann, genügt dem Projekt FAIBLE.nrw bei der Verwendung in informatikdidaktischen Kontexten (Hochschule, Weiterbildung etc.) ein Verweis auf das Gesamtwerk anstelle der aufwändigeren Einzelangaben nach der TULLU-Regel. In allen anderen Kontexten gilt diese Sonderregel </a:t>
            </a:r>
            <a:r>
              <a:rPr lang="de-DE" sz="1600" dirty="0" smtClean="0"/>
              <a:t>nicht.</a:t>
            </a:r>
            <a:endParaRPr lang="de-DE" sz="1600" dirty="0"/>
          </a:p>
          <a:p>
            <a:pPr algn="just"/>
            <a:endParaRPr lang="de-DE" sz="1600" dirty="0"/>
          </a:p>
          <a:p>
            <a:pPr algn="just"/>
            <a:r>
              <a:rPr lang="de-DE" sz="1600" dirty="0"/>
              <a:t>Das Werk ist Online unter </a:t>
            </a:r>
            <a:r>
              <a:rPr lang="de-DE" sz="1600" dirty="0">
                <a:hlinkClick r:id="rId8"/>
              </a:rPr>
              <a:t>https://www.orca.nrw/</a:t>
            </a:r>
            <a:r>
              <a:rPr lang="de-DE" sz="1600" dirty="0"/>
              <a:t> verfügbar. </a:t>
            </a:r>
          </a:p>
        </p:txBody>
      </p:sp>
      <p:pic>
        <p:nvPicPr>
          <p:cNvPr id="20" name="Grafik 19">
            <a:extLst>
              <a:ext uri="{FF2B5EF4-FFF2-40B4-BE49-F238E27FC236}">
                <a16:creationId xmlns:a16="http://schemas.microsoft.com/office/drawing/2014/main" xmlns="" id="{6FCD7A78-66A4-5DEC-207C-A43A5C74DC79}"/>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xmlns="" r:embed="rId10"/>
              </a:ext>
            </a:extLst>
          </a:blip>
          <a:stretch>
            <a:fillRect/>
          </a:stretch>
        </p:blipFill>
        <p:spPr>
          <a:xfrm>
            <a:off x="595789" y="4681289"/>
            <a:ext cx="1143000" cy="400050"/>
          </a:xfrm>
          <a:prstGeom prst="rect">
            <a:avLst/>
          </a:prstGeom>
        </p:spPr>
      </p:pic>
      <p:sp>
        <p:nvSpPr>
          <p:cNvPr id="22" name="Textfeld 21">
            <a:extLst>
              <a:ext uri="{FF2B5EF4-FFF2-40B4-BE49-F238E27FC236}">
                <a16:creationId xmlns:a16="http://schemas.microsoft.com/office/drawing/2014/main" xmlns="" id="{8CB68AB2-E096-EA38-0D0C-AA813099036B}"/>
              </a:ext>
            </a:extLst>
          </p:cNvPr>
          <p:cNvSpPr txBox="1"/>
          <p:nvPr/>
        </p:nvSpPr>
        <p:spPr>
          <a:xfrm>
            <a:off x="486546" y="5081339"/>
            <a:ext cx="6094602" cy="276999"/>
          </a:xfrm>
          <a:prstGeom prst="rect">
            <a:avLst/>
          </a:prstGeom>
          <a:noFill/>
        </p:spPr>
        <p:txBody>
          <a:bodyPr wrap="square">
            <a:spAutoFit/>
          </a:bodyPr>
          <a:lstStyle/>
          <a:p>
            <a:r>
              <a:rPr lang="de-DE" sz="1200" dirty="0">
                <a:hlinkClick r:id="rId11"/>
              </a:rPr>
              <a:t>(https://creativecommons.org/licenses/by/4.0/deed.de)</a:t>
            </a:r>
            <a:endParaRPr lang="de-DE" sz="1200" dirty="0"/>
          </a:p>
        </p:txBody>
      </p:sp>
      <p:sp>
        <p:nvSpPr>
          <p:cNvPr id="25" name="Textfeld 24">
            <a:extLst>
              <a:ext uri="{FF2B5EF4-FFF2-40B4-BE49-F238E27FC236}">
                <a16:creationId xmlns:a16="http://schemas.microsoft.com/office/drawing/2014/main" xmlns="" id="{DE95745B-BB7C-DC8F-E2CE-388135E92674}"/>
              </a:ext>
            </a:extLst>
          </p:cNvPr>
          <p:cNvSpPr txBox="1"/>
          <p:nvPr/>
        </p:nvSpPr>
        <p:spPr>
          <a:xfrm>
            <a:off x="9068500" y="1484851"/>
            <a:ext cx="1317990" cy="230832"/>
          </a:xfrm>
          <a:prstGeom prst="rect">
            <a:avLst/>
          </a:prstGeom>
          <a:noFill/>
        </p:spPr>
        <p:txBody>
          <a:bodyPr wrap="none" rtlCol="0">
            <a:spAutoFit/>
          </a:bodyPr>
          <a:lstStyle/>
          <a:p>
            <a:r>
              <a:rPr lang="de-DE" sz="900" dirty="0"/>
              <a:t>Beteiligte Hochschulen: </a:t>
            </a:r>
          </a:p>
        </p:txBody>
      </p:sp>
      <p:grpSp>
        <p:nvGrpSpPr>
          <p:cNvPr id="31" name="Gruppieren 30">
            <a:extLst>
              <a:ext uri="{FF2B5EF4-FFF2-40B4-BE49-F238E27FC236}">
                <a16:creationId xmlns:a16="http://schemas.microsoft.com/office/drawing/2014/main" xmlns="" id="{33E872C0-8BFA-BC27-94FE-E9056F62F486}"/>
              </a:ext>
            </a:extLst>
          </p:cNvPr>
          <p:cNvGrpSpPr/>
          <p:nvPr/>
        </p:nvGrpSpPr>
        <p:grpSpPr>
          <a:xfrm>
            <a:off x="9068500" y="2142353"/>
            <a:ext cx="2301656" cy="523220"/>
            <a:chOff x="9149034" y="1823146"/>
            <a:chExt cx="2301656" cy="523220"/>
          </a:xfrm>
        </p:grpSpPr>
        <p:sp>
          <p:nvSpPr>
            <p:cNvPr id="32" name="Textfeld 31">
              <a:extLst>
                <a:ext uri="{FF2B5EF4-FFF2-40B4-BE49-F238E27FC236}">
                  <a16:creationId xmlns:a16="http://schemas.microsoft.com/office/drawing/2014/main" xmlns="" id="{33DB10BB-7F43-A3A9-955C-4EFC8D42D879}"/>
                </a:ext>
              </a:extLst>
            </p:cNvPr>
            <p:cNvSpPr txBox="1"/>
            <p:nvPr/>
          </p:nvSpPr>
          <p:spPr>
            <a:xfrm>
              <a:off x="9564533" y="1823146"/>
              <a:ext cx="1886157" cy="523220"/>
            </a:xfrm>
            <a:prstGeom prst="rect">
              <a:avLst/>
            </a:prstGeom>
            <a:noFill/>
          </p:spPr>
          <p:txBody>
            <a:bodyPr wrap="none" rtlCol="0">
              <a:spAutoFit/>
            </a:bodyPr>
            <a:lstStyle/>
            <a:p>
              <a:r>
                <a:rPr lang="de-DE" sz="1400" dirty="0"/>
                <a:t>Westfälische Wilhelms-</a:t>
              </a:r>
            </a:p>
            <a:p>
              <a:r>
                <a:rPr lang="de-DE" sz="1400" dirty="0"/>
                <a:t>Universität Münster </a:t>
              </a:r>
            </a:p>
          </p:txBody>
        </p:sp>
        <p:pic>
          <p:nvPicPr>
            <p:cNvPr id="33" name="Grafik 32" descr="Schulgebäude Silhouette">
              <a:extLst>
                <a:ext uri="{FF2B5EF4-FFF2-40B4-BE49-F238E27FC236}">
                  <a16:creationId xmlns:a16="http://schemas.microsoft.com/office/drawing/2014/main" xmlns="" id="{F731E133-32A0-8139-14A5-B0A9062786B1}"/>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xmlns="" r:embed="rId13"/>
                </a:ext>
              </a:extLst>
            </a:blip>
            <a:stretch>
              <a:fillRect/>
            </a:stretch>
          </p:blipFill>
          <p:spPr>
            <a:xfrm>
              <a:off x="9149034" y="1859572"/>
              <a:ext cx="415499" cy="415499"/>
            </a:xfrm>
            <a:prstGeom prst="rect">
              <a:avLst/>
            </a:prstGeom>
          </p:spPr>
        </p:pic>
      </p:grpSp>
      <p:grpSp>
        <p:nvGrpSpPr>
          <p:cNvPr id="34" name="Gruppieren 33">
            <a:extLst>
              <a:ext uri="{FF2B5EF4-FFF2-40B4-BE49-F238E27FC236}">
                <a16:creationId xmlns:a16="http://schemas.microsoft.com/office/drawing/2014/main" xmlns="" id="{459BCE12-0386-9CA9-4386-9963EF94FAD1}"/>
              </a:ext>
            </a:extLst>
          </p:cNvPr>
          <p:cNvGrpSpPr/>
          <p:nvPr/>
        </p:nvGrpSpPr>
        <p:grpSpPr>
          <a:xfrm>
            <a:off x="9068500" y="1714573"/>
            <a:ext cx="1656544" cy="415499"/>
            <a:chOff x="9227112" y="1877006"/>
            <a:chExt cx="1656544" cy="415499"/>
          </a:xfrm>
        </p:grpSpPr>
        <p:sp>
          <p:nvSpPr>
            <p:cNvPr id="35" name="Textfeld 34">
              <a:extLst>
                <a:ext uri="{FF2B5EF4-FFF2-40B4-BE49-F238E27FC236}">
                  <a16:creationId xmlns:a16="http://schemas.microsoft.com/office/drawing/2014/main" xmlns="" id="{23DF5600-94F8-9ABA-12E8-A475EA584441}"/>
                </a:ext>
              </a:extLst>
            </p:cNvPr>
            <p:cNvSpPr txBox="1"/>
            <p:nvPr/>
          </p:nvSpPr>
          <p:spPr>
            <a:xfrm>
              <a:off x="9642611" y="1964924"/>
              <a:ext cx="1241045" cy="307777"/>
            </a:xfrm>
            <a:prstGeom prst="rect">
              <a:avLst/>
            </a:prstGeom>
            <a:noFill/>
          </p:spPr>
          <p:txBody>
            <a:bodyPr wrap="none" rtlCol="0">
              <a:spAutoFit/>
            </a:bodyPr>
            <a:lstStyle/>
            <a:p>
              <a:r>
                <a:rPr lang="de-DE" sz="1400" dirty="0"/>
                <a:t>RWTH-Aachen</a:t>
              </a:r>
            </a:p>
          </p:txBody>
        </p:sp>
        <p:pic>
          <p:nvPicPr>
            <p:cNvPr id="36" name="Grafik 35" descr="Schulgebäude Silhouette">
              <a:extLst>
                <a:ext uri="{FF2B5EF4-FFF2-40B4-BE49-F238E27FC236}">
                  <a16:creationId xmlns:a16="http://schemas.microsoft.com/office/drawing/2014/main" xmlns="" id="{298F5BB9-0A2C-BAE2-563F-DDA47EE8DF55}"/>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xmlns="" r:embed="rId13"/>
                </a:ext>
              </a:extLst>
            </a:blip>
            <a:stretch>
              <a:fillRect/>
            </a:stretch>
          </p:blipFill>
          <p:spPr>
            <a:xfrm>
              <a:off x="9227112" y="1877006"/>
              <a:ext cx="415499" cy="415499"/>
            </a:xfrm>
            <a:prstGeom prst="rect">
              <a:avLst/>
            </a:prstGeom>
          </p:spPr>
        </p:pic>
      </p:grpSp>
      <p:grpSp>
        <p:nvGrpSpPr>
          <p:cNvPr id="37" name="Gruppieren 36">
            <a:extLst>
              <a:ext uri="{FF2B5EF4-FFF2-40B4-BE49-F238E27FC236}">
                <a16:creationId xmlns:a16="http://schemas.microsoft.com/office/drawing/2014/main" xmlns="" id="{E79D517F-4281-CF54-EC73-428BFD1E0540}"/>
              </a:ext>
            </a:extLst>
          </p:cNvPr>
          <p:cNvGrpSpPr/>
          <p:nvPr/>
        </p:nvGrpSpPr>
        <p:grpSpPr>
          <a:xfrm>
            <a:off x="9068500" y="2589935"/>
            <a:ext cx="2597635" cy="415499"/>
            <a:chOff x="9227112" y="1877006"/>
            <a:chExt cx="2597635" cy="415499"/>
          </a:xfrm>
        </p:grpSpPr>
        <p:sp>
          <p:nvSpPr>
            <p:cNvPr id="38" name="Textfeld 37">
              <a:extLst>
                <a:ext uri="{FF2B5EF4-FFF2-40B4-BE49-F238E27FC236}">
                  <a16:creationId xmlns:a16="http://schemas.microsoft.com/office/drawing/2014/main" xmlns="" id="{A91E6119-101A-2855-73A2-65756DBB4D07}"/>
                </a:ext>
              </a:extLst>
            </p:cNvPr>
            <p:cNvSpPr txBox="1"/>
            <p:nvPr/>
          </p:nvSpPr>
          <p:spPr>
            <a:xfrm>
              <a:off x="9642611" y="1964924"/>
              <a:ext cx="2182136" cy="307777"/>
            </a:xfrm>
            <a:prstGeom prst="rect">
              <a:avLst/>
            </a:prstGeom>
            <a:noFill/>
          </p:spPr>
          <p:txBody>
            <a:bodyPr wrap="none" rtlCol="0">
              <a:spAutoFit/>
            </a:bodyPr>
            <a:lstStyle/>
            <a:p>
              <a:r>
                <a:rPr lang="de-DE" sz="1400" dirty="0"/>
                <a:t>Universität Duisburg-Essen </a:t>
              </a:r>
            </a:p>
          </p:txBody>
        </p:sp>
        <p:pic>
          <p:nvPicPr>
            <p:cNvPr id="39" name="Grafik 38" descr="Schulgebäude Silhouette">
              <a:extLst>
                <a:ext uri="{FF2B5EF4-FFF2-40B4-BE49-F238E27FC236}">
                  <a16:creationId xmlns:a16="http://schemas.microsoft.com/office/drawing/2014/main" xmlns="" id="{B33C6787-FF2C-652E-B2C0-9D9E15A68C38}"/>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xmlns="" r:embed="rId13"/>
                </a:ext>
              </a:extLst>
            </a:blip>
            <a:stretch>
              <a:fillRect/>
            </a:stretch>
          </p:blipFill>
          <p:spPr>
            <a:xfrm>
              <a:off x="9227112" y="1877006"/>
              <a:ext cx="415499" cy="415499"/>
            </a:xfrm>
            <a:prstGeom prst="rect">
              <a:avLst/>
            </a:prstGeom>
          </p:spPr>
        </p:pic>
      </p:grpSp>
      <p:grpSp>
        <p:nvGrpSpPr>
          <p:cNvPr id="40" name="Gruppieren 39">
            <a:extLst>
              <a:ext uri="{FF2B5EF4-FFF2-40B4-BE49-F238E27FC236}">
                <a16:creationId xmlns:a16="http://schemas.microsoft.com/office/drawing/2014/main" xmlns="" id="{EEA86DE1-BDBF-1E33-D796-8079976AE513}"/>
              </a:ext>
            </a:extLst>
          </p:cNvPr>
          <p:cNvGrpSpPr/>
          <p:nvPr/>
        </p:nvGrpSpPr>
        <p:grpSpPr>
          <a:xfrm>
            <a:off x="9068757" y="2941615"/>
            <a:ext cx="1859484" cy="415499"/>
            <a:chOff x="9227112" y="1877006"/>
            <a:chExt cx="1859484" cy="415499"/>
          </a:xfrm>
        </p:grpSpPr>
        <p:sp>
          <p:nvSpPr>
            <p:cNvPr id="41" name="Textfeld 40">
              <a:extLst>
                <a:ext uri="{FF2B5EF4-FFF2-40B4-BE49-F238E27FC236}">
                  <a16:creationId xmlns:a16="http://schemas.microsoft.com/office/drawing/2014/main" xmlns="" id="{1B39D1CF-5E7E-A39B-C215-FF9C4222D9B1}"/>
                </a:ext>
              </a:extLst>
            </p:cNvPr>
            <p:cNvSpPr txBox="1"/>
            <p:nvPr/>
          </p:nvSpPr>
          <p:spPr>
            <a:xfrm>
              <a:off x="9642611" y="1964924"/>
              <a:ext cx="1443985" cy="307777"/>
            </a:xfrm>
            <a:prstGeom prst="rect">
              <a:avLst/>
            </a:prstGeom>
            <a:noFill/>
          </p:spPr>
          <p:txBody>
            <a:bodyPr wrap="none" rtlCol="0">
              <a:spAutoFit/>
            </a:bodyPr>
            <a:lstStyle/>
            <a:p>
              <a:r>
                <a:rPr lang="de-DE" sz="1400" dirty="0"/>
                <a:t>Universität Bonn </a:t>
              </a:r>
            </a:p>
          </p:txBody>
        </p:sp>
        <p:pic>
          <p:nvPicPr>
            <p:cNvPr id="42" name="Grafik 41" descr="Schulgebäude Silhouette">
              <a:extLst>
                <a:ext uri="{FF2B5EF4-FFF2-40B4-BE49-F238E27FC236}">
                  <a16:creationId xmlns:a16="http://schemas.microsoft.com/office/drawing/2014/main" xmlns="" id="{E4077173-01D0-FC9C-296C-47D9065D6883}"/>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xmlns="" r:embed="rId13"/>
                </a:ext>
              </a:extLst>
            </a:blip>
            <a:stretch>
              <a:fillRect/>
            </a:stretch>
          </p:blipFill>
          <p:spPr>
            <a:xfrm>
              <a:off x="9227112" y="1877006"/>
              <a:ext cx="415499" cy="415499"/>
            </a:xfrm>
            <a:prstGeom prst="rect">
              <a:avLst/>
            </a:prstGeom>
          </p:spPr>
        </p:pic>
      </p:grpSp>
      <p:grpSp>
        <p:nvGrpSpPr>
          <p:cNvPr id="43" name="Gruppieren 42">
            <a:extLst>
              <a:ext uri="{FF2B5EF4-FFF2-40B4-BE49-F238E27FC236}">
                <a16:creationId xmlns:a16="http://schemas.microsoft.com/office/drawing/2014/main" xmlns="" id="{3CFC84D2-547C-472D-6933-86C86E9B90FD}"/>
              </a:ext>
            </a:extLst>
          </p:cNvPr>
          <p:cNvGrpSpPr/>
          <p:nvPr/>
        </p:nvGrpSpPr>
        <p:grpSpPr>
          <a:xfrm>
            <a:off x="9068757" y="3288952"/>
            <a:ext cx="2246770" cy="415499"/>
            <a:chOff x="9227112" y="1877006"/>
            <a:chExt cx="2246770" cy="415499"/>
          </a:xfrm>
        </p:grpSpPr>
        <p:sp>
          <p:nvSpPr>
            <p:cNvPr id="44" name="Textfeld 43">
              <a:extLst>
                <a:ext uri="{FF2B5EF4-FFF2-40B4-BE49-F238E27FC236}">
                  <a16:creationId xmlns:a16="http://schemas.microsoft.com/office/drawing/2014/main" xmlns="" id="{DC055A3E-83C3-7448-A2C3-BBA355BEEADE}"/>
                </a:ext>
              </a:extLst>
            </p:cNvPr>
            <p:cNvSpPr txBox="1"/>
            <p:nvPr/>
          </p:nvSpPr>
          <p:spPr>
            <a:xfrm>
              <a:off x="9642611" y="1964924"/>
              <a:ext cx="1831271" cy="307777"/>
            </a:xfrm>
            <a:prstGeom prst="rect">
              <a:avLst/>
            </a:prstGeom>
            <a:noFill/>
          </p:spPr>
          <p:txBody>
            <a:bodyPr wrap="none" rtlCol="0">
              <a:spAutoFit/>
            </a:bodyPr>
            <a:lstStyle/>
            <a:p>
              <a:r>
                <a:rPr lang="de-DE" sz="1400" dirty="0"/>
                <a:t>Universität Paderborn </a:t>
              </a:r>
            </a:p>
          </p:txBody>
        </p:sp>
        <p:pic>
          <p:nvPicPr>
            <p:cNvPr id="45" name="Grafik 44" descr="Schulgebäude Silhouette">
              <a:extLst>
                <a:ext uri="{FF2B5EF4-FFF2-40B4-BE49-F238E27FC236}">
                  <a16:creationId xmlns:a16="http://schemas.microsoft.com/office/drawing/2014/main" xmlns="" id="{38508A31-BF47-C829-7520-ECB3014F89F0}"/>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xmlns="" r:embed="rId13"/>
                </a:ext>
              </a:extLst>
            </a:blip>
            <a:stretch>
              <a:fillRect/>
            </a:stretch>
          </p:blipFill>
          <p:spPr>
            <a:xfrm>
              <a:off x="9227112" y="1877006"/>
              <a:ext cx="415499" cy="415499"/>
            </a:xfrm>
            <a:prstGeom prst="rect">
              <a:avLst/>
            </a:prstGeom>
          </p:spPr>
        </p:pic>
      </p:grpSp>
      <p:grpSp>
        <p:nvGrpSpPr>
          <p:cNvPr id="46" name="Gruppieren 45">
            <a:extLst>
              <a:ext uri="{FF2B5EF4-FFF2-40B4-BE49-F238E27FC236}">
                <a16:creationId xmlns:a16="http://schemas.microsoft.com/office/drawing/2014/main" xmlns="" id="{3AA81F93-FB06-3133-C2F2-10144CFDEAEF}"/>
              </a:ext>
            </a:extLst>
          </p:cNvPr>
          <p:cNvGrpSpPr/>
          <p:nvPr/>
        </p:nvGrpSpPr>
        <p:grpSpPr>
          <a:xfrm>
            <a:off x="9068500" y="3627633"/>
            <a:ext cx="2926379" cy="415499"/>
            <a:chOff x="9227112" y="1877006"/>
            <a:chExt cx="2926379" cy="415499"/>
          </a:xfrm>
        </p:grpSpPr>
        <p:sp>
          <p:nvSpPr>
            <p:cNvPr id="47" name="Textfeld 46">
              <a:extLst>
                <a:ext uri="{FF2B5EF4-FFF2-40B4-BE49-F238E27FC236}">
                  <a16:creationId xmlns:a16="http://schemas.microsoft.com/office/drawing/2014/main" xmlns="" id="{95F2000D-BDCB-3F91-90B6-31C360FED96F}"/>
                </a:ext>
              </a:extLst>
            </p:cNvPr>
            <p:cNvSpPr txBox="1"/>
            <p:nvPr/>
          </p:nvSpPr>
          <p:spPr>
            <a:xfrm>
              <a:off x="9642611" y="1964924"/>
              <a:ext cx="2510880" cy="307777"/>
            </a:xfrm>
            <a:prstGeom prst="rect">
              <a:avLst/>
            </a:prstGeom>
            <a:noFill/>
          </p:spPr>
          <p:txBody>
            <a:bodyPr wrap="none" rtlCol="0">
              <a:spAutoFit/>
            </a:bodyPr>
            <a:lstStyle/>
            <a:p>
              <a:r>
                <a:rPr lang="de-DE" sz="1400" dirty="0"/>
                <a:t>Technische Universität Dresden</a:t>
              </a:r>
            </a:p>
          </p:txBody>
        </p:sp>
        <p:pic>
          <p:nvPicPr>
            <p:cNvPr id="48" name="Grafik 47" descr="Schulgebäude Silhouette">
              <a:extLst>
                <a:ext uri="{FF2B5EF4-FFF2-40B4-BE49-F238E27FC236}">
                  <a16:creationId xmlns:a16="http://schemas.microsoft.com/office/drawing/2014/main" xmlns="" id="{6E2FA530-A3C8-2B95-ADB5-26C165261192}"/>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xmlns="" r:embed="rId13"/>
                </a:ext>
              </a:extLst>
            </a:blip>
            <a:stretch>
              <a:fillRect/>
            </a:stretch>
          </p:blipFill>
          <p:spPr>
            <a:xfrm>
              <a:off x="9227112" y="1877006"/>
              <a:ext cx="415499" cy="415499"/>
            </a:xfrm>
            <a:prstGeom prst="rect">
              <a:avLst/>
            </a:prstGeom>
          </p:spPr>
        </p:pic>
      </p:grpSp>
      <p:grpSp>
        <p:nvGrpSpPr>
          <p:cNvPr id="49" name="Gruppieren 48">
            <a:extLst>
              <a:ext uri="{FF2B5EF4-FFF2-40B4-BE49-F238E27FC236}">
                <a16:creationId xmlns:a16="http://schemas.microsoft.com/office/drawing/2014/main" xmlns="" id="{910A27A0-7C89-8C8A-B68A-256FE9625CA2}"/>
              </a:ext>
            </a:extLst>
          </p:cNvPr>
          <p:cNvGrpSpPr/>
          <p:nvPr/>
        </p:nvGrpSpPr>
        <p:grpSpPr>
          <a:xfrm>
            <a:off x="9068500" y="4012055"/>
            <a:ext cx="2211312" cy="523220"/>
            <a:chOff x="9149034" y="1823146"/>
            <a:chExt cx="2211312" cy="523220"/>
          </a:xfrm>
        </p:grpSpPr>
        <p:sp>
          <p:nvSpPr>
            <p:cNvPr id="50" name="Textfeld 49">
              <a:extLst>
                <a:ext uri="{FF2B5EF4-FFF2-40B4-BE49-F238E27FC236}">
                  <a16:creationId xmlns:a16="http://schemas.microsoft.com/office/drawing/2014/main" xmlns="" id="{A5BD2530-E4F2-9270-395D-59AE5C0AC577}"/>
                </a:ext>
              </a:extLst>
            </p:cNvPr>
            <p:cNvSpPr txBox="1"/>
            <p:nvPr/>
          </p:nvSpPr>
          <p:spPr>
            <a:xfrm>
              <a:off x="9564533" y="1823146"/>
              <a:ext cx="1795813" cy="523220"/>
            </a:xfrm>
            <a:prstGeom prst="rect">
              <a:avLst/>
            </a:prstGeom>
            <a:noFill/>
          </p:spPr>
          <p:txBody>
            <a:bodyPr wrap="none" rtlCol="0">
              <a:spAutoFit/>
            </a:bodyPr>
            <a:lstStyle/>
            <a:p>
              <a:r>
                <a:rPr lang="de-DE" sz="1400" dirty="0"/>
                <a:t>Carl von Ossietzky </a:t>
              </a:r>
            </a:p>
            <a:p>
              <a:r>
                <a:rPr lang="de-DE" sz="1400" dirty="0"/>
                <a:t>Universität Oldenburg</a:t>
              </a:r>
            </a:p>
          </p:txBody>
        </p:sp>
        <p:pic>
          <p:nvPicPr>
            <p:cNvPr id="51" name="Grafik 50" descr="Schulgebäude Silhouette">
              <a:extLst>
                <a:ext uri="{FF2B5EF4-FFF2-40B4-BE49-F238E27FC236}">
                  <a16:creationId xmlns:a16="http://schemas.microsoft.com/office/drawing/2014/main" xmlns="" id="{63524D8E-2D5F-25D4-B024-BF7A4428B798}"/>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xmlns="" r:embed="rId13"/>
                </a:ext>
              </a:extLst>
            </a:blip>
            <a:stretch>
              <a:fillRect/>
            </a:stretch>
          </p:blipFill>
          <p:spPr>
            <a:xfrm>
              <a:off x="9149034" y="1859572"/>
              <a:ext cx="415499" cy="415499"/>
            </a:xfrm>
            <a:prstGeom prst="rect">
              <a:avLst/>
            </a:prstGeom>
          </p:spPr>
        </p:pic>
      </p:grpSp>
      <p:pic>
        <p:nvPicPr>
          <p:cNvPr id="4" name="Grafik 3">
            <a:extLst>
              <a:ext uri="{FF2B5EF4-FFF2-40B4-BE49-F238E27FC236}">
                <a16:creationId xmlns:a16="http://schemas.microsoft.com/office/drawing/2014/main" xmlns="" id="{7C17C847-02DA-6E37-84EB-78B1BC5CB890}"/>
              </a:ext>
            </a:extLst>
          </p:cNvPr>
          <p:cNvPicPr>
            <a:picLocks noChangeAspect="1"/>
          </p:cNvPicPr>
          <p:nvPr/>
        </p:nvPicPr>
        <p:blipFill>
          <a:blip r:embed="rId14" cstate="print">
            <a:extLst>
              <a:ext uri="{28A0092B-C50C-407E-A947-70E740481C1C}">
                <a14:useLocalDpi xmlns:a14="http://schemas.microsoft.com/office/drawing/2010/main" val="0"/>
              </a:ext>
              <a:ext uri="{96DAC541-7B7A-43D3-8B79-37D633B846F1}">
                <asvg:svgBlip xmlns:asvg="http://schemas.microsoft.com/office/drawing/2016/SVG/main" xmlns="" r:embed="rId15"/>
              </a:ext>
            </a:extLst>
          </a:blip>
          <a:stretch>
            <a:fillRect/>
          </a:stretch>
        </p:blipFill>
        <p:spPr>
          <a:xfrm>
            <a:off x="9068500" y="598486"/>
            <a:ext cx="2926379" cy="799557"/>
          </a:xfrm>
          <a:prstGeom prst="rect">
            <a:avLst/>
          </a:prstGeom>
        </p:spPr>
      </p:pic>
    </p:spTree>
    <p:extLst>
      <p:ext uri="{BB962C8B-B14F-4D97-AF65-F5344CB8AC3E}">
        <p14:creationId xmlns:p14="http://schemas.microsoft.com/office/powerpoint/2010/main" val="1213959553"/>
      </p:ext>
    </p:extLst>
  </p:cSld>
  <p:clrMapOvr>
    <a:masterClrMapping/>
  </p:clrMapOvr>
  <p:extLst mod="1">
    <p:ext uri="{6950BFC3-D8DA-4A85-94F7-54DA5524770B}">
      <p188:commentRel xmlns:p188="http://schemas.microsoft.com/office/powerpoint/2018/8/main" xmlns="" r:id="rId16"/>
    </p:ext>
  </p:extLs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632</Words>
  <Application>Microsoft Office PowerPoint</Application>
  <PresentationFormat>Breitbild</PresentationFormat>
  <Paragraphs>68</Paragraphs>
  <Slides>6</Slides>
  <Notes>5</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6</vt:i4>
      </vt:variant>
    </vt:vector>
  </HeadingPairs>
  <TitlesOfParts>
    <vt:vector size="10" baseType="lpstr">
      <vt:lpstr>Arial</vt:lpstr>
      <vt:lpstr>Calibri</vt:lpstr>
      <vt:lpstr>Calibri Light</vt:lpstr>
      <vt:lpstr>Office Theme</vt:lpstr>
      <vt:lpstr>PowerPoint-Präsentation</vt:lpstr>
      <vt:lpstr>Grammatiken, formale Sprachen und Endliche Automaten (EA)</vt:lpstr>
      <vt:lpstr>Zentrale Inhalte ‘Automaten und formale Sprachen‘</vt:lpstr>
      <vt:lpstr>Typische Aufgaben: GOSt-NRW, GK</vt:lpstr>
      <vt:lpstr>Quellen in der Übersicht</vt:lpstr>
      <vt:lpstr>PowerPoint-Präsentation</vt:lpstr>
    </vt:vector>
  </TitlesOfParts>
  <Company>MIFcom GmbH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Geschichte der Informatik</dc:title>
  <dc:creator>dmm</dc:creator>
  <cp:lastModifiedBy>dmm</cp:lastModifiedBy>
  <cp:revision>183</cp:revision>
  <dcterms:created xsi:type="dcterms:W3CDTF">2022-08-30T16:08:47Z</dcterms:created>
  <dcterms:modified xsi:type="dcterms:W3CDTF">2024-03-11T09:40:55Z</dcterms:modified>
</cp:coreProperties>
</file>