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88" r:id="rId2"/>
    <p:sldId id="280" r:id="rId3"/>
    <p:sldId id="273" r:id="rId4"/>
    <p:sldId id="282" r:id="rId5"/>
    <p:sldId id="283" r:id="rId6"/>
    <p:sldId id="284" r:id="rId7"/>
    <p:sldId id="275" r:id="rId8"/>
    <p:sldId id="279" r:id="rId9"/>
    <p:sldId id="281" r:id="rId10"/>
    <p:sldId id="285" r:id="rId11"/>
    <p:sldId id="289"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96" autoAdjust="0"/>
    <p:restoredTop sz="78414" autoAdjust="0"/>
  </p:normalViewPr>
  <p:slideViewPr>
    <p:cSldViewPr snapToGrid="0">
      <p:cViewPr varScale="1">
        <p:scale>
          <a:sx n="95" d="100"/>
          <a:sy n="95" d="100"/>
        </p:scale>
        <p:origin x="1122" y="9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2" d="100"/>
          <a:sy n="92" d="100"/>
        </p:scale>
        <p:origin x="373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9E8239-5F24-42DC-B82E-0917C0903852}" type="datetimeFigureOut">
              <a:rPr lang="de-DE" smtClean="0"/>
              <a:t>11.03.2024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E72D9A-B1DD-4D71-B5DB-CCB439349A20}" type="slidenum">
              <a:rPr lang="de-DE" smtClean="0"/>
              <a:t>‹Nr.›</a:t>
            </a:fld>
            <a:endParaRPr lang="de-DE"/>
          </a:p>
        </p:txBody>
      </p:sp>
    </p:spTree>
    <p:extLst>
      <p:ext uri="{BB962C8B-B14F-4D97-AF65-F5344CB8AC3E}">
        <p14:creationId xmlns:p14="http://schemas.microsoft.com/office/powerpoint/2010/main" val="1164413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1</a:t>
            </a:fld>
            <a:endParaRPr lang="de-DE"/>
          </a:p>
        </p:txBody>
      </p:sp>
    </p:spTree>
    <p:extLst>
      <p:ext uri="{BB962C8B-B14F-4D97-AF65-F5344CB8AC3E}">
        <p14:creationId xmlns:p14="http://schemas.microsoft.com/office/powerpoint/2010/main" val="25170543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r>
              <a:rPr lang="de-DE" dirty="0" smtClean="0"/>
              <a:t>Hier finden sich</a:t>
            </a:r>
            <a:r>
              <a:rPr lang="de-DE" baseline="0" dirty="0" smtClean="0"/>
              <a:t> alle notwendigen Quellenangaben in ausführlicher Form, auf den Folien nur als verkürzte Fassung.</a:t>
            </a:r>
          </a:p>
          <a:p>
            <a:pPr algn="just"/>
            <a:endParaRPr lang="de-DE" baseline="0" dirty="0" smtClean="0"/>
          </a:p>
          <a:p>
            <a:pPr marL="0" marR="0" lvl="0" indent="0" algn="just" defTabSz="914400" rtl="0" eaLnBrk="1" fontAlgn="auto" latinLnBrk="0" hangingPunct="1">
              <a:lnSpc>
                <a:spcPct val="100000"/>
              </a:lnSpc>
              <a:spcBef>
                <a:spcPts val="0"/>
              </a:spcBef>
              <a:spcAft>
                <a:spcPts val="0"/>
              </a:spcAft>
              <a:buClrTx/>
              <a:buSzTx/>
              <a:buFontTx/>
              <a:buNone/>
              <a:tabLst/>
              <a:defRPr/>
            </a:pPr>
            <a:r>
              <a:rPr lang="de-DE" baseline="0" dirty="0" smtClean="0"/>
              <a:t>Sortierung gemäß Folienfolge. Alle nicht aufgeführte Bilder wurden selber erstellt (oder unterliegen CC0, wenngleich auch diese in aller Regel referenziert werden).</a:t>
            </a:r>
          </a:p>
          <a:p>
            <a:pPr algn="just"/>
            <a:endParaRPr lang="de-DE" baseline="0" dirty="0" smtClean="0"/>
          </a:p>
          <a:p>
            <a:pPr algn="just"/>
            <a:endParaRPr lang="de-DE" baseline="0" dirty="0" smtClean="0"/>
          </a:p>
          <a:p>
            <a:pPr marL="0" marR="0" lvl="0" indent="0" algn="just" defTabSz="914400" rtl="0" eaLnBrk="1" fontAlgn="auto" latinLnBrk="0" hangingPunct="1">
              <a:lnSpc>
                <a:spcPct val="100000"/>
              </a:lnSpc>
              <a:spcBef>
                <a:spcPts val="0"/>
              </a:spcBef>
              <a:spcAft>
                <a:spcPts val="0"/>
              </a:spcAft>
              <a:buClrTx/>
              <a:buSzTx/>
              <a:buFontTx/>
              <a:buNone/>
              <a:tabLst/>
              <a:defRPr/>
            </a:pPr>
            <a:r>
              <a:rPr lang="de-DE" sz="1200" strike="noStrike" kern="1200" baseline="0" dirty="0" smtClean="0">
                <a:solidFill>
                  <a:schemeClr val="tx1"/>
                </a:solidFill>
                <a:effectLst/>
                <a:latin typeface="+mn-lt"/>
                <a:ea typeface="+mn-ea"/>
                <a:cs typeface="+mn-cs"/>
              </a:rPr>
              <a:t>*** </a:t>
            </a:r>
            <a:r>
              <a:rPr lang="de-DE" sz="1200" kern="1200" dirty="0" smtClean="0">
                <a:solidFill>
                  <a:schemeClr val="tx1"/>
                </a:solidFill>
                <a:effectLst/>
                <a:latin typeface="+mn-lt"/>
                <a:ea typeface="+mn-ea"/>
                <a:cs typeface="+mn-cs"/>
              </a:rPr>
              <a:t>Kernlehrplan Informatik gymnasiale Oberstufe, 1. Auflage, 2014, S.18-19</a:t>
            </a:r>
          </a:p>
          <a:p>
            <a:r>
              <a:rPr lang="de-DE" sz="1200" kern="1200" dirty="0" smtClean="0">
                <a:solidFill>
                  <a:schemeClr val="tx1"/>
                </a:solidFill>
                <a:effectLst/>
                <a:latin typeface="+mn-lt"/>
                <a:ea typeface="+mn-ea"/>
                <a:cs typeface="+mn-cs"/>
              </a:rPr>
              <a:t>https://www.schulentwicklung.nrw.de/lehrplaene/lehrplannavigator-s-ii/gymnasiale-oberstufe/informatik/index.html</a:t>
            </a:r>
            <a:endParaRPr lang="de-DE" baseline="0" dirty="0" smtClean="0"/>
          </a:p>
          <a:p>
            <a:pPr marL="0" marR="0" lvl="0" indent="0" algn="just" defTabSz="914400" rtl="0" eaLnBrk="1" fontAlgn="auto" latinLnBrk="0" hangingPunct="1">
              <a:lnSpc>
                <a:spcPct val="100000"/>
              </a:lnSpc>
              <a:spcBef>
                <a:spcPts val="0"/>
              </a:spcBef>
              <a:spcAft>
                <a:spcPts val="0"/>
              </a:spcAft>
              <a:buClrTx/>
              <a:buSzTx/>
              <a:buFontTx/>
              <a:buNone/>
              <a:tabLst/>
              <a:defRPr/>
            </a:pPr>
            <a:endParaRPr lang="de-DE" dirty="0" smtClean="0"/>
          </a:p>
        </p:txBody>
      </p:sp>
      <p:sp>
        <p:nvSpPr>
          <p:cNvPr id="4" name="Foliennummernplatzhalter 3"/>
          <p:cNvSpPr>
            <a:spLocks noGrp="1"/>
          </p:cNvSpPr>
          <p:nvPr>
            <p:ph type="sldNum" sz="quarter" idx="10"/>
          </p:nvPr>
        </p:nvSpPr>
        <p:spPr/>
        <p:txBody>
          <a:bodyPr/>
          <a:lstStyle/>
          <a:p>
            <a:fld id="{E2E72D9A-B1DD-4D71-B5DB-CCB439349A20}" type="slidenum">
              <a:rPr lang="de-DE" smtClean="0"/>
              <a:t>10</a:t>
            </a:fld>
            <a:endParaRPr lang="de-DE"/>
          </a:p>
        </p:txBody>
      </p:sp>
    </p:spTree>
    <p:extLst>
      <p:ext uri="{BB962C8B-B14F-4D97-AF65-F5344CB8AC3E}">
        <p14:creationId xmlns:p14="http://schemas.microsoft.com/office/powerpoint/2010/main" val="1062391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r>
              <a:rPr lang="de-DE" dirty="0" smtClean="0"/>
              <a:t>Im Rahmen</a:t>
            </a:r>
            <a:r>
              <a:rPr lang="de-DE" baseline="0" dirty="0" smtClean="0"/>
              <a:t> der zustandsorientierten Modellierung </a:t>
            </a:r>
            <a:r>
              <a:rPr lang="de-DE" dirty="0" smtClean="0"/>
              <a:t>wird</a:t>
            </a:r>
            <a:r>
              <a:rPr lang="de-DE" baseline="0" dirty="0" smtClean="0"/>
              <a:t> ein Unterrichtseinstieg präsentiert, der Curricular (</a:t>
            </a:r>
            <a:r>
              <a:rPr lang="de-DE" baseline="0" dirty="0" err="1" smtClean="0"/>
              <a:t>GOSt</a:t>
            </a:r>
            <a:r>
              <a:rPr lang="de-DE" baseline="0" dirty="0" smtClean="0"/>
              <a:t>-NRW) in den Themenkreis ‘Automaten und formale Sprachen‘ einzuordnen und praxiserprobt ist.</a:t>
            </a:r>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2</a:t>
            </a:fld>
            <a:endParaRPr lang="de-DE"/>
          </a:p>
        </p:txBody>
      </p:sp>
    </p:spTree>
    <p:extLst>
      <p:ext uri="{BB962C8B-B14F-4D97-AF65-F5344CB8AC3E}">
        <p14:creationId xmlns:p14="http://schemas.microsoft.com/office/powerpoint/2010/main" val="2038840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de-DE" dirty="0" smtClean="0"/>
              <a:t>Diese</a:t>
            </a:r>
            <a:r>
              <a:rPr lang="de-DE" baseline="0" dirty="0" smtClean="0"/>
              <a:t> Folie kennen Sie aus der Vorlesung. Als praktische Anwendung des Themenkreises der ‘Modellbildung‘ wird im Folgenden die zustandsorientierte Modellierung betrachtet und in den ganz konkreten Kontext eines direkt verwertbaren Einstiegs in das Themengebiet ‘Endliche Automaten und formale Sprachen (GOSt-NRW)‘ eingebettet. </a:t>
            </a:r>
          </a:p>
          <a:p>
            <a:pPr marL="0" marR="0" lvl="0" indent="0" algn="just" defTabSz="914400" rtl="0" eaLnBrk="1" fontAlgn="auto" latinLnBrk="0" hangingPunct="1">
              <a:lnSpc>
                <a:spcPct val="100000"/>
              </a:lnSpc>
              <a:spcBef>
                <a:spcPts val="0"/>
              </a:spcBef>
              <a:spcAft>
                <a:spcPts val="0"/>
              </a:spcAft>
              <a:buClrTx/>
              <a:buSzTx/>
              <a:buFontTx/>
              <a:buNone/>
              <a:tabLst/>
              <a:defRPr/>
            </a:pPr>
            <a:r>
              <a:rPr lang="de-DE" baseline="0" dirty="0" smtClean="0"/>
              <a:t>Er ist praxiserprobt und zeichnet sich dadurch aus, dass der bereits eine Vielzahl der grundlegenden Begrifflichkeiten und Konzepte eines Automaten und die mit Automaten einher gehende diskrete Modellierung über Zustände erfasst, ohne dass der Lehrende viel dazu sagen müsste. Die Lernenden erfassen hier zumeist einen Großteil der intendierten Antworten. Damit ist der Einstieg durchaus als intuitiv zu bezeichnen. Die Fachterminologie muss der Fachlehrer dann natürlich beisteuern.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de-DE" baseline="0" dirty="0" smtClean="0"/>
          </a:p>
          <a:p>
            <a:pPr marL="0" marR="0" lvl="0" indent="0" algn="just" defTabSz="914400" rtl="0" eaLnBrk="1" fontAlgn="auto" latinLnBrk="0" hangingPunct="1">
              <a:lnSpc>
                <a:spcPct val="100000"/>
              </a:lnSpc>
              <a:spcBef>
                <a:spcPts val="0"/>
              </a:spcBef>
              <a:spcAft>
                <a:spcPts val="0"/>
              </a:spcAft>
              <a:buClrTx/>
              <a:buSzTx/>
              <a:buFontTx/>
              <a:buNone/>
              <a:tabLst/>
              <a:defRPr/>
            </a:pPr>
            <a:r>
              <a:rPr lang="de-DE" baseline="0" dirty="0" smtClean="0"/>
              <a:t>Im darauf folgenden Unterricht kann auf diesen intuitiven Einstieg dann auch Bezug genommen werden.</a:t>
            </a:r>
          </a:p>
          <a:p>
            <a:pPr marL="0" marR="0" lvl="0" indent="0" algn="just" defTabSz="914400" rtl="0" eaLnBrk="1" fontAlgn="auto" latinLnBrk="0" hangingPunct="1">
              <a:lnSpc>
                <a:spcPct val="100000"/>
              </a:lnSpc>
              <a:spcBef>
                <a:spcPts val="0"/>
              </a:spcBef>
              <a:spcAft>
                <a:spcPts val="0"/>
              </a:spcAft>
              <a:buClrTx/>
              <a:buSzTx/>
              <a:buFontTx/>
              <a:buNone/>
              <a:tabLst/>
              <a:defRPr/>
            </a:pPr>
            <a:r>
              <a:rPr lang="de-DE" baseline="0" dirty="0" smtClean="0"/>
              <a:t>Die Lernenden bekommen somit einen guten Einstieg und merken, dass Automaten als zustandsbasierte Modellierungsart “nicht so schwer sind“ und vertragen dadurch auch die dann später noch folgende formale Seite der theoretischen Informatik besser.</a:t>
            </a:r>
          </a:p>
        </p:txBody>
      </p:sp>
      <p:sp>
        <p:nvSpPr>
          <p:cNvPr id="4" name="Foliennummernplatzhalter 3"/>
          <p:cNvSpPr>
            <a:spLocks noGrp="1"/>
          </p:cNvSpPr>
          <p:nvPr>
            <p:ph type="sldNum" sz="quarter" idx="10"/>
          </p:nvPr>
        </p:nvSpPr>
        <p:spPr/>
        <p:txBody>
          <a:bodyPr/>
          <a:lstStyle/>
          <a:p>
            <a:fld id="{E2E72D9A-B1DD-4D71-B5DB-CCB439349A20}" type="slidenum">
              <a:rPr lang="de-DE" smtClean="0"/>
              <a:t>3</a:t>
            </a:fld>
            <a:endParaRPr lang="de-DE"/>
          </a:p>
        </p:txBody>
      </p:sp>
    </p:spTree>
    <p:extLst>
      <p:ext uri="{BB962C8B-B14F-4D97-AF65-F5344CB8AC3E}">
        <p14:creationId xmlns:p14="http://schemas.microsoft.com/office/powerpoint/2010/main" val="2853655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de-DE" baseline="0" dirty="0" smtClean="0"/>
              <a:t>Die Inhalte der </a:t>
            </a:r>
            <a:r>
              <a:rPr lang="de-DE" baseline="0" dirty="0" err="1" smtClean="0"/>
              <a:t>gymn.Oberstufe</a:t>
            </a:r>
            <a:r>
              <a:rPr lang="de-DE" baseline="0" dirty="0" smtClean="0"/>
              <a:t> in NRW sind in Kompetenz- und Inhaltsfelder aufgeteilt. Relevant für die zustandsorientierte Modellbildung ist das Inhaltsfeld ‘Formale Sprachen und Automaten‘.</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de-DE" baseline="0" dirty="0" smtClean="0"/>
          </a:p>
          <a:p>
            <a:pPr marL="0" marR="0" lvl="0" indent="0" algn="just" defTabSz="914400" rtl="0" eaLnBrk="1" fontAlgn="auto" latinLnBrk="0" hangingPunct="1">
              <a:lnSpc>
                <a:spcPct val="100000"/>
              </a:lnSpc>
              <a:spcBef>
                <a:spcPts val="0"/>
              </a:spcBef>
              <a:spcAft>
                <a:spcPts val="0"/>
              </a:spcAft>
              <a:buClrTx/>
              <a:buSzTx/>
              <a:buFontTx/>
              <a:buNone/>
              <a:tabLst/>
              <a:defRPr/>
            </a:pPr>
            <a:endParaRPr lang="de-DE" baseline="0" dirty="0" smtClean="0"/>
          </a:p>
          <a:p>
            <a:r>
              <a:rPr lang="de-DE" sz="1200" kern="1200" dirty="0" smtClean="0">
                <a:solidFill>
                  <a:schemeClr val="tx1"/>
                </a:solidFill>
                <a:effectLst/>
                <a:latin typeface="+mn-lt"/>
                <a:ea typeface="+mn-ea"/>
                <a:cs typeface="+mn-cs"/>
              </a:rPr>
              <a:t>Kernlehrplan Informatik gymnasiale Oberstufe, 1. Auflage, 2014, S.18-19</a:t>
            </a:r>
          </a:p>
          <a:p>
            <a:r>
              <a:rPr lang="de-DE" sz="1200" kern="1200" dirty="0" smtClean="0">
                <a:solidFill>
                  <a:schemeClr val="tx1"/>
                </a:solidFill>
                <a:effectLst/>
                <a:latin typeface="+mn-lt"/>
                <a:ea typeface="+mn-ea"/>
                <a:cs typeface="+mn-cs"/>
              </a:rPr>
              <a:t>https://www.schulentwicklung.nrw.de/lehrplaene/lehrplannavigator-s-ii/gymnasiale-oberstufe/informatik/index.html</a:t>
            </a:r>
            <a:endParaRPr lang="de-DE" baseline="0" dirty="0" smtClean="0"/>
          </a:p>
          <a:p>
            <a:pPr marL="0" marR="0" lvl="0" indent="0" algn="just" defTabSz="914400" rtl="0" eaLnBrk="1" fontAlgn="auto" latinLnBrk="0" hangingPunct="1">
              <a:lnSpc>
                <a:spcPct val="100000"/>
              </a:lnSpc>
              <a:spcBef>
                <a:spcPts val="0"/>
              </a:spcBef>
              <a:spcAft>
                <a:spcPts val="0"/>
              </a:spcAft>
              <a:buClrTx/>
              <a:buSzTx/>
              <a:buFontTx/>
              <a:buNone/>
              <a:tabLst/>
              <a:defRPr/>
            </a:pPr>
            <a:endParaRPr lang="de-DE" baseline="0" dirty="0" smtClean="0"/>
          </a:p>
        </p:txBody>
      </p:sp>
      <p:sp>
        <p:nvSpPr>
          <p:cNvPr id="4" name="Foliennummernplatzhalter 3"/>
          <p:cNvSpPr>
            <a:spLocks noGrp="1"/>
          </p:cNvSpPr>
          <p:nvPr>
            <p:ph type="sldNum" sz="quarter" idx="10"/>
          </p:nvPr>
        </p:nvSpPr>
        <p:spPr/>
        <p:txBody>
          <a:bodyPr/>
          <a:lstStyle/>
          <a:p>
            <a:fld id="{E2E72D9A-B1DD-4D71-B5DB-CCB439349A20}" type="slidenum">
              <a:rPr lang="de-DE" smtClean="0"/>
              <a:t>4</a:t>
            </a:fld>
            <a:endParaRPr lang="de-DE"/>
          </a:p>
        </p:txBody>
      </p:sp>
    </p:spTree>
    <p:extLst>
      <p:ext uri="{BB962C8B-B14F-4D97-AF65-F5344CB8AC3E}">
        <p14:creationId xmlns:p14="http://schemas.microsoft.com/office/powerpoint/2010/main" val="3616433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5</a:t>
            </a:fld>
            <a:endParaRPr lang="de-DE"/>
          </a:p>
        </p:txBody>
      </p:sp>
    </p:spTree>
    <p:extLst>
      <p:ext uri="{BB962C8B-B14F-4D97-AF65-F5344CB8AC3E}">
        <p14:creationId xmlns:p14="http://schemas.microsoft.com/office/powerpoint/2010/main" val="12565773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r>
              <a:rPr lang="de-DE" dirty="0" smtClean="0"/>
              <a:t>Titelblatt, damit Sie selbst und die Lernenden wissen worum es geht.</a:t>
            </a:r>
          </a:p>
          <a:p>
            <a:pPr algn="just"/>
            <a:endParaRPr lang="de-DE" dirty="0" smtClean="0"/>
          </a:p>
          <a:p>
            <a:pPr algn="just"/>
            <a:r>
              <a:rPr lang="de-DE" dirty="0" smtClean="0"/>
              <a:t>Solche handwerklichen  Aspekte</a:t>
            </a:r>
            <a:r>
              <a:rPr lang="de-DE" baseline="0" dirty="0" smtClean="0"/>
              <a:t> sind sehr wichtig und werden oft vernachlässigt. Bedenken Sie, dass sich über die Zeit ein Stapel an Material ansammelt und Sie sicherstellen müssen, dass Ihre Schüler diese Materialien auch richtig zuordnen können. Titelblätter und Überschriften sowie eine Strukturierung in Themen, Kapitel und ähnliches ist hier Pflicht.</a:t>
            </a:r>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6</a:t>
            </a:fld>
            <a:endParaRPr lang="de-DE"/>
          </a:p>
        </p:txBody>
      </p:sp>
    </p:spTree>
    <p:extLst>
      <p:ext uri="{BB962C8B-B14F-4D97-AF65-F5344CB8AC3E}">
        <p14:creationId xmlns:p14="http://schemas.microsoft.com/office/powerpoint/2010/main" val="23016644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Kurz und Prägnant</a:t>
            </a:r>
            <a:r>
              <a:rPr lang="de-DE" baseline="0" dirty="0" smtClean="0"/>
              <a:t> wird ohne große Vorrede der gegebene Automat dargestellt und an Hand der Leitfragen</a:t>
            </a:r>
          </a:p>
          <a:p>
            <a:endParaRPr lang="de-DE" baseline="0" dirty="0" smtClean="0"/>
          </a:p>
          <a:p>
            <a:pPr marL="228600" indent="-228600">
              <a:buAutoNum type="arabicParenBoth"/>
            </a:pPr>
            <a:r>
              <a:rPr lang="de-DE" baseline="0" dirty="0" smtClean="0"/>
              <a:t>Was macht dieser Automat?</a:t>
            </a:r>
          </a:p>
          <a:p>
            <a:pPr marL="228600" indent="-228600">
              <a:buAutoNum type="arabicParenBoth"/>
            </a:pPr>
            <a:r>
              <a:rPr lang="de-DE" baseline="0" dirty="0" smtClean="0"/>
              <a:t>(Allgemeine) Bestandselemente?</a:t>
            </a:r>
          </a:p>
          <a:p>
            <a:endParaRPr lang="de-DE" baseline="0" dirty="0" smtClean="0"/>
          </a:p>
          <a:p>
            <a:r>
              <a:rPr lang="de-DE" baseline="0" dirty="0" smtClean="0"/>
              <a:t>und etwas Zeit (1-2 min.) </a:t>
            </a:r>
          </a:p>
          <a:p>
            <a:endParaRPr lang="de-DE" baseline="0" dirty="0" smtClean="0"/>
          </a:p>
          <a:p>
            <a:r>
              <a:rPr lang="de-DE" baseline="0" dirty="0" smtClean="0"/>
              <a:t>auf der Intuition der Lernenden aufgebaut.</a:t>
            </a:r>
          </a:p>
          <a:p>
            <a:endParaRPr lang="de-DE" baseline="0" dirty="0" smtClean="0"/>
          </a:p>
          <a:p>
            <a:r>
              <a:rPr lang="de-DE" baseline="0" dirty="0" smtClean="0"/>
              <a:t>Nach Sammeln der Vorschläge im Plenum (ggf. Tafel für Notizen) wird dann die Lösung präsentiert.</a:t>
            </a:r>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7</a:t>
            </a:fld>
            <a:endParaRPr lang="de-DE"/>
          </a:p>
        </p:txBody>
      </p:sp>
    </p:spTree>
    <p:extLst>
      <p:ext uri="{BB962C8B-B14F-4D97-AF65-F5344CB8AC3E}">
        <p14:creationId xmlns:p14="http://schemas.microsoft.com/office/powerpoint/2010/main" val="749872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An Hand der Lösung wird zentrale Terminologie eingeführt und die</a:t>
            </a:r>
            <a:r>
              <a:rPr lang="de-DE" baseline="0" dirty="0" smtClean="0"/>
              <a:t> Schüler erkennen, dass sie das alles praktisch ohne Vorwissen direkt aus einem Beispiel haben ableiten können. So schwer wird das Thema dann ja wohl nicht sein…</a:t>
            </a:r>
            <a:endParaRPr lang="de-DE" dirty="0" smtClean="0"/>
          </a:p>
          <a:p>
            <a:endParaRPr lang="de-DE" dirty="0" smtClean="0"/>
          </a:p>
          <a:p>
            <a:pPr marL="228600" indent="-228600">
              <a:buAutoNum type="arabicParenBoth"/>
            </a:pPr>
            <a:r>
              <a:rPr lang="de-DE" baseline="0" dirty="0" smtClean="0"/>
              <a:t>Was macht dieser Automat?</a:t>
            </a:r>
          </a:p>
          <a:p>
            <a:pPr marL="0" indent="0">
              <a:buNone/>
            </a:pPr>
            <a:r>
              <a:rPr lang="de-DE" baseline="0" dirty="0" smtClean="0"/>
              <a:t>Er  erkennt korrekte Eingaben eines Mini-Taschenrechners, die aus Ziffern, den vier Grundrechenarten und einem ‘=‘ als Endeingabe besteht.</a:t>
            </a:r>
          </a:p>
          <a:p>
            <a:pPr marL="228600" indent="-228600">
              <a:buAutoNum type="arabicParenBoth"/>
            </a:pPr>
            <a:endParaRPr lang="de-DE" baseline="0" dirty="0" smtClean="0"/>
          </a:p>
          <a:p>
            <a:pPr marL="0" indent="0">
              <a:buNone/>
            </a:pPr>
            <a:r>
              <a:rPr lang="de-DE" baseline="0" dirty="0" smtClean="0"/>
              <a:t>(2) (Allgemeine) Bestandselemente?</a:t>
            </a:r>
          </a:p>
          <a:p>
            <a:pPr marL="0" indent="0">
              <a:buNone/>
            </a:pPr>
            <a:r>
              <a:rPr lang="de-DE" baseline="0" dirty="0" smtClean="0"/>
              <a:t>- Kreise (Zustände)</a:t>
            </a:r>
          </a:p>
          <a:p>
            <a:pPr marL="0" indent="0">
              <a:buNone/>
            </a:pPr>
            <a:r>
              <a:rPr lang="de-DE" baseline="0" dirty="0" smtClean="0"/>
              <a:t>- Übergänge (Zustandsübergänge), an denen notierst steht welche Eingabe zum Übergang führt</a:t>
            </a:r>
          </a:p>
          <a:p>
            <a:pPr marL="0" indent="0">
              <a:buNone/>
            </a:pPr>
            <a:r>
              <a:rPr lang="de-DE" baseline="0" dirty="0" smtClean="0"/>
              <a:t>- zwei besondere Kreise (Start-/Endzustand)</a:t>
            </a:r>
          </a:p>
          <a:p>
            <a:r>
              <a:rPr lang="de-DE" dirty="0" smtClean="0"/>
              <a:t>- mögliche Zeichen (</a:t>
            </a:r>
            <a:r>
              <a:rPr lang="de-DE" baseline="0" dirty="0" smtClean="0"/>
              <a:t>Eingabealphabet)</a:t>
            </a:r>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8</a:t>
            </a:fld>
            <a:endParaRPr lang="de-DE"/>
          </a:p>
        </p:txBody>
      </p:sp>
    </p:spTree>
    <p:extLst>
      <p:ext uri="{BB962C8B-B14F-4D97-AF65-F5344CB8AC3E}">
        <p14:creationId xmlns:p14="http://schemas.microsoft.com/office/powerpoint/2010/main" val="2593714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r>
              <a:rPr lang="de-DE" dirty="0" smtClean="0"/>
              <a:t>Zum Abschluss</a:t>
            </a:r>
            <a:r>
              <a:rPr lang="de-DE" baseline="0" dirty="0" smtClean="0"/>
              <a:t> können Sie ein weiteres Beispiel mit der zentralen Terminologie einblenden, etwa den Ihnen aus der Vorlesung bekannten Automaten.</a:t>
            </a:r>
          </a:p>
          <a:p>
            <a:pPr algn="just"/>
            <a:endParaRPr lang="de-DE" baseline="0" dirty="0" smtClean="0"/>
          </a:p>
        </p:txBody>
      </p:sp>
      <p:sp>
        <p:nvSpPr>
          <p:cNvPr id="4" name="Foliennummernplatzhalter 3"/>
          <p:cNvSpPr>
            <a:spLocks noGrp="1"/>
          </p:cNvSpPr>
          <p:nvPr>
            <p:ph type="sldNum" sz="quarter" idx="10"/>
          </p:nvPr>
        </p:nvSpPr>
        <p:spPr/>
        <p:txBody>
          <a:bodyPr/>
          <a:lstStyle/>
          <a:p>
            <a:fld id="{E2E72D9A-B1DD-4D71-B5DB-CCB439349A20}" type="slidenum">
              <a:rPr lang="de-DE" smtClean="0"/>
              <a:t>9</a:t>
            </a:fld>
            <a:endParaRPr lang="de-DE"/>
          </a:p>
        </p:txBody>
      </p:sp>
    </p:spTree>
    <p:extLst>
      <p:ext uri="{BB962C8B-B14F-4D97-AF65-F5344CB8AC3E}">
        <p14:creationId xmlns:p14="http://schemas.microsoft.com/office/powerpoint/2010/main" val="47372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453662" y="247040"/>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453662" y="272671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7" name="Fußzeilenplatzhalter 6"/>
          <p:cNvSpPr>
            <a:spLocks noGrp="1"/>
          </p:cNvSpPr>
          <p:nvPr>
            <p:ph type="ftr" sz="quarter" idx="10"/>
          </p:nvPr>
        </p:nvSpPr>
        <p:spPr/>
        <p:txBody>
          <a:bodyPr/>
          <a:lstStyle/>
          <a:p>
            <a:endParaRPr lang="de-DE"/>
          </a:p>
        </p:txBody>
      </p:sp>
      <p:sp>
        <p:nvSpPr>
          <p:cNvPr id="8" name="Foliennummernplatzhalter 7"/>
          <p:cNvSpPr>
            <a:spLocks noGrp="1"/>
          </p:cNvSpPr>
          <p:nvPr>
            <p:ph type="sldNum" sz="quarter" idx="11"/>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598723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11.03.2024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313118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11.03.2024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71231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31800" y="1"/>
            <a:ext cx="11666415" cy="1367691"/>
          </a:xfrm>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a:xfrm>
            <a:off x="431800" y="1460499"/>
            <a:ext cx="11666415" cy="4614251"/>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ußzeilenplatzhalter 6"/>
          <p:cNvSpPr>
            <a:spLocks noGrp="1"/>
          </p:cNvSpPr>
          <p:nvPr>
            <p:ph type="ftr" sz="quarter" idx="10"/>
          </p:nvPr>
        </p:nvSpPr>
        <p:spPr/>
        <p:txBody>
          <a:bodyPr/>
          <a:lstStyle/>
          <a:p>
            <a:endParaRPr lang="de-DE"/>
          </a:p>
        </p:txBody>
      </p:sp>
      <p:sp>
        <p:nvSpPr>
          <p:cNvPr id="8" name="Foliennummernplatzhalter 7"/>
          <p:cNvSpPr>
            <a:spLocks noGrp="1"/>
          </p:cNvSpPr>
          <p:nvPr>
            <p:ph type="sldNum" sz="quarter" idx="11"/>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484018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46426" y="0"/>
            <a:ext cx="11643974" cy="1325563"/>
          </a:xfrm>
        </p:spPr>
        <p:txBody>
          <a:bodyPr/>
          <a:lstStyle/>
          <a:p>
            <a:r>
              <a:rPr lang="de-DE" dirty="0" smtClean="0"/>
              <a:t>Titelmasterformat durch Klicken bearbeiten</a:t>
            </a:r>
            <a:endParaRPr lang="de-DE" dirty="0"/>
          </a:p>
        </p:txBody>
      </p:sp>
      <p:sp>
        <p:nvSpPr>
          <p:cNvPr id="3" name="Inhaltsplatzhalter 2"/>
          <p:cNvSpPr>
            <a:spLocks noGrp="1"/>
          </p:cNvSpPr>
          <p:nvPr>
            <p:ph sz="half" idx="1"/>
          </p:nvPr>
        </p:nvSpPr>
        <p:spPr>
          <a:xfrm>
            <a:off x="446426" y="1460499"/>
            <a:ext cx="5352588" cy="4651131"/>
          </a:xfrm>
        </p:spPr>
        <p:txBody>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Inhaltsplatzhalter 3"/>
          <p:cNvSpPr>
            <a:spLocks noGrp="1"/>
          </p:cNvSpPr>
          <p:nvPr>
            <p:ph sz="half" idx="2"/>
          </p:nvPr>
        </p:nvSpPr>
        <p:spPr>
          <a:xfrm>
            <a:off x="6201936" y="1460499"/>
            <a:ext cx="5888464" cy="4651131"/>
          </a:xfrm>
        </p:spPr>
        <p:txBody>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8" name="Fußzeilenplatzhalter 7"/>
          <p:cNvSpPr>
            <a:spLocks noGrp="1"/>
          </p:cNvSpPr>
          <p:nvPr>
            <p:ph type="ftr" sz="quarter" idx="10"/>
          </p:nvPr>
        </p:nvSpPr>
        <p:spPr/>
        <p:txBody>
          <a:bodyPr/>
          <a:lstStyle/>
          <a:p>
            <a:endParaRPr lang="de-DE"/>
          </a:p>
        </p:txBody>
      </p:sp>
      <p:sp>
        <p:nvSpPr>
          <p:cNvPr id="9" name="Foliennummernplatzhalter 8"/>
          <p:cNvSpPr>
            <a:spLocks noGrp="1"/>
          </p:cNvSpPr>
          <p:nvPr>
            <p:ph type="sldNum" sz="quarter" idx="11"/>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766893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11.03.2024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749199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11.03.2024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2176252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11.03.2024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2723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11.03.2024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751798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11.03.2024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304710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11.03.2024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444891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626871-D332-4AB0-B99F-36061728F590}" type="slidenum">
              <a:rPr lang="de-DE" smtClean="0"/>
              <a:t>‹Nr.›</a:t>
            </a:fld>
            <a:endParaRPr lang="de-DE"/>
          </a:p>
        </p:txBody>
      </p:sp>
    </p:spTree>
    <p:extLst>
      <p:ext uri="{BB962C8B-B14F-4D97-AF65-F5344CB8AC3E}">
        <p14:creationId xmlns:p14="http://schemas.microsoft.com/office/powerpoint/2010/main" val="334684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1"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orca.nrw/" TargetMode="External"/><Relationship Id="rId13" Type="http://schemas.openxmlformats.org/officeDocument/2006/relationships/image" Target="NULL"/><Relationship Id="rId7" Type="http://schemas.openxmlformats.org/officeDocument/2006/relationships/image" Target="../media/image6.png"/><Relationship Id="rId12" Type="http://schemas.openxmlformats.org/officeDocument/2006/relationships/image" Target="../media/image8.png"/><Relationship Id="rId2" Type="http://schemas.openxmlformats.org/officeDocument/2006/relationships/image" Target="../media/image4.png"/><Relationship Id="rId16" Type="http://schemas.microsoft.com/office/2018/10/relationships/comments" Target="NULL"/><Relationship Id="rId1" Type="http://schemas.openxmlformats.org/officeDocument/2006/relationships/slideLayout" Target="../slideLayouts/slideLayout1.xml"/><Relationship Id="rId6" Type="http://schemas.openxmlformats.org/officeDocument/2006/relationships/image" Target="NULL"/><Relationship Id="rId11" Type="http://schemas.openxmlformats.org/officeDocument/2006/relationships/hyperlink" Target="https://creativecommons.org/licenses/by/4.0/deed.de" TargetMode="External"/><Relationship Id="rId5" Type="http://schemas.openxmlformats.org/officeDocument/2006/relationships/image" Target="../media/image5.png"/><Relationship Id="rId15" Type="http://schemas.openxmlformats.org/officeDocument/2006/relationships/image" Target="NULL"/><Relationship Id="rId10" Type="http://schemas.openxmlformats.org/officeDocument/2006/relationships/image" Target="NULL"/><Relationship Id="rId4" Type="http://schemas.openxmlformats.org/officeDocument/2006/relationships/image" Target="NULL"/><Relationship Id="rId9" Type="http://schemas.openxmlformats.org/officeDocument/2006/relationships/image" Target="../media/image7.png"/><Relationship Id="rId1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244549" y="154965"/>
            <a:ext cx="11738344" cy="830997"/>
          </a:xfrm>
          <a:prstGeom prst="rect">
            <a:avLst/>
          </a:prstGeom>
          <a:solidFill>
            <a:schemeClr val="accent3">
              <a:lumMod val="20000"/>
              <a:lumOff val="80000"/>
            </a:schemeClr>
          </a:solidFill>
        </p:spPr>
        <p:txBody>
          <a:bodyPr wrap="square" rtlCol="0">
            <a:spAutoFit/>
          </a:bodyPr>
          <a:lstStyle/>
          <a:p>
            <a:pPr algn="ctr"/>
            <a:r>
              <a:rPr lang="de-DE" sz="2400" dirty="0" smtClean="0">
                <a:latin typeface="+mj-lt"/>
                <a:ea typeface="+mj-ea"/>
                <a:cs typeface="+mj-cs"/>
              </a:rPr>
              <a:t>OER-Materialien </a:t>
            </a:r>
          </a:p>
          <a:p>
            <a:pPr algn="ctr"/>
            <a:r>
              <a:rPr lang="de-DE" sz="2400" dirty="0" smtClean="0">
                <a:latin typeface="+mj-lt"/>
                <a:ea typeface="+mj-ea"/>
                <a:cs typeface="+mj-cs"/>
              </a:rPr>
              <a:t>Projekt </a:t>
            </a:r>
            <a:r>
              <a:rPr lang="de-DE" sz="2400" dirty="0">
                <a:latin typeface="+mj-lt"/>
                <a:ea typeface="+mj-ea"/>
                <a:cs typeface="+mj-cs"/>
              </a:rPr>
              <a:t>FAIBLE - Fachdidaktik Informatik in Bausteinen für die </a:t>
            </a:r>
            <a:r>
              <a:rPr lang="de-DE" sz="2400" dirty="0" smtClean="0">
                <a:latin typeface="+mj-lt"/>
                <a:ea typeface="+mj-ea"/>
                <a:cs typeface="+mj-cs"/>
              </a:rPr>
              <a:t>Lehre</a:t>
            </a:r>
          </a:p>
        </p:txBody>
      </p:sp>
      <p:sp>
        <p:nvSpPr>
          <p:cNvPr id="6" name="Textfeld 5"/>
          <p:cNvSpPr txBox="1"/>
          <p:nvPr/>
        </p:nvSpPr>
        <p:spPr>
          <a:xfrm>
            <a:off x="244549" y="1113706"/>
            <a:ext cx="11738343" cy="1569660"/>
          </a:xfrm>
          <a:prstGeom prst="rect">
            <a:avLst/>
          </a:prstGeom>
          <a:solidFill>
            <a:schemeClr val="bg2"/>
          </a:solidFill>
        </p:spPr>
        <p:txBody>
          <a:bodyPr wrap="square" rtlCol="0">
            <a:spAutoFit/>
          </a:bodyPr>
          <a:lstStyle/>
          <a:p>
            <a:pPr algn="ctr"/>
            <a:r>
              <a:rPr lang="de-DE" sz="2400" dirty="0" smtClean="0">
                <a:latin typeface="+mj-lt"/>
                <a:ea typeface="+mj-ea"/>
                <a:cs typeface="+mj-cs"/>
              </a:rPr>
              <a:t>Universität Münster</a:t>
            </a:r>
          </a:p>
          <a:p>
            <a:pPr algn="ctr"/>
            <a:r>
              <a:rPr lang="de-DE" sz="2400" dirty="0" smtClean="0">
                <a:latin typeface="+mj-lt"/>
                <a:ea typeface="+mj-ea"/>
                <a:cs typeface="+mj-cs"/>
              </a:rPr>
              <a:t>Institut für Didaktik der Mathematik und der Informatik</a:t>
            </a:r>
          </a:p>
          <a:p>
            <a:pPr algn="ctr"/>
            <a:r>
              <a:rPr lang="de-DE" sz="2400" dirty="0" smtClean="0">
                <a:latin typeface="+mj-lt"/>
                <a:ea typeface="+mj-ea"/>
                <a:cs typeface="+mj-cs"/>
              </a:rPr>
              <a:t>Arbeitsbereich Didaktik der Informatik</a:t>
            </a:r>
          </a:p>
          <a:p>
            <a:pPr algn="ctr"/>
            <a:r>
              <a:rPr lang="de-DE" sz="2400" dirty="0" smtClean="0">
                <a:latin typeface="+mj-lt"/>
                <a:ea typeface="+mj-ea"/>
                <a:cs typeface="+mj-cs"/>
              </a:rPr>
              <a:t>Prof. Dr. Thomas</a:t>
            </a:r>
          </a:p>
        </p:txBody>
      </p:sp>
      <p:sp>
        <p:nvSpPr>
          <p:cNvPr id="5" name="Textfeld 4"/>
          <p:cNvSpPr txBox="1"/>
          <p:nvPr/>
        </p:nvSpPr>
        <p:spPr>
          <a:xfrm>
            <a:off x="244549" y="4958430"/>
            <a:ext cx="11738343" cy="461665"/>
          </a:xfrm>
          <a:prstGeom prst="rect">
            <a:avLst/>
          </a:prstGeom>
          <a:solidFill>
            <a:schemeClr val="accent6">
              <a:lumMod val="20000"/>
              <a:lumOff val="80000"/>
            </a:schemeClr>
          </a:solidFill>
        </p:spPr>
        <p:txBody>
          <a:bodyPr wrap="square" rtlCol="0">
            <a:spAutoFit/>
          </a:bodyPr>
          <a:lstStyle/>
          <a:p>
            <a:pPr algn="ctr"/>
            <a:r>
              <a:rPr lang="de-DE" sz="2400" dirty="0" smtClean="0">
                <a:latin typeface="+mj-lt"/>
                <a:ea typeface="+mj-ea"/>
                <a:cs typeface="+mj-cs"/>
              </a:rPr>
              <a:t>Erarbeitet von: D. Meyer</a:t>
            </a:r>
          </a:p>
        </p:txBody>
      </p:sp>
    </p:spTree>
    <p:extLst>
      <p:ext uri="{BB962C8B-B14F-4D97-AF65-F5344CB8AC3E}">
        <p14:creationId xmlns:p14="http://schemas.microsoft.com/office/powerpoint/2010/main" val="4092656040"/>
      </p:ext>
    </p:extLst>
  </p:cSld>
  <p:clrMapOvr>
    <a:masterClrMapping/>
  </p:clrMapOvr>
  <mc:AlternateContent xmlns:mc="http://schemas.openxmlformats.org/markup-compatibility/2006" xmlns:p14="http://schemas.microsoft.com/office/powerpoint/2010/main">
    <mc:Choice Requires="p14">
      <p:transition spd="slow" p14:dur="2000" advTm="657"/>
    </mc:Choice>
    <mc:Fallback xmlns="">
      <p:transition spd="slow" advTm="657"/>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de-DE" b="1" dirty="0" smtClean="0">
                <a:solidFill>
                  <a:schemeClr val="accent5"/>
                </a:solidFill>
              </a:rPr>
              <a:t>Quellen in der Übersicht</a:t>
            </a:r>
            <a:endParaRPr lang="de-DE" b="1" dirty="0">
              <a:solidFill>
                <a:schemeClr val="accent5"/>
              </a:solidFill>
            </a:endParaRPr>
          </a:p>
        </p:txBody>
      </p:sp>
      <p:sp>
        <p:nvSpPr>
          <p:cNvPr id="9" name="Inhaltsplatzhalter 8"/>
          <p:cNvSpPr>
            <a:spLocks noGrp="1"/>
          </p:cNvSpPr>
          <p:nvPr>
            <p:ph idx="1"/>
          </p:nvPr>
        </p:nvSpPr>
        <p:spPr/>
        <p:txBody>
          <a:bodyPr>
            <a:normAutofit/>
          </a:bodyPr>
          <a:lstStyle/>
          <a:p>
            <a:pPr algn="just">
              <a:lnSpc>
                <a:spcPct val="100000"/>
              </a:lnSpc>
              <a:spcBef>
                <a:spcPts val="0"/>
              </a:spcBef>
              <a:defRPr/>
            </a:pPr>
            <a:r>
              <a:rPr lang="de-DE" dirty="0" smtClean="0"/>
              <a:t>Kernlehrplan </a:t>
            </a:r>
            <a:r>
              <a:rPr lang="de-DE" dirty="0"/>
              <a:t>Informatik gymnasiale Oberstufe, 1. Auflage, 2014, S.18-19</a:t>
            </a:r>
          </a:p>
          <a:p>
            <a:pPr marL="0" indent="0">
              <a:buNone/>
            </a:pPr>
            <a:r>
              <a:rPr lang="de-DE" dirty="0"/>
              <a:t>https://www.schulentwicklung.nrw.de/lehrplaene/lehrplannavigator-s-ii/gymnasiale-oberstufe/informatik/index.html</a:t>
            </a:r>
          </a:p>
          <a:p>
            <a:pPr marL="457200" lvl="1" indent="-457200" hangingPunct="0">
              <a:lnSpc>
                <a:spcPct val="100000"/>
              </a:lnSpc>
              <a:spcBef>
                <a:spcPct val="0"/>
              </a:spcBef>
              <a:spcAft>
                <a:spcPts val="1413"/>
              </a:spcAft>
              <a:buSzPct val="100000"/>
            </a:pPr>
            <a:endParaRPr lang="de-DE" altLang="de-DE" sz="28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644802"/>
      </p:ext>
    </p:extLst>
  </p:cSld>
  <p:clrMapOvr>
    <a:masterClrMapping/>
  </p:clrMapOvr>
  <mc:AlternateContent xmlns:mc="http://schemas.openxmlformats.org/markup-compatibility/2006" xmlns:p14="http://schemas.microsoft.com/office/powerpoint/2010/main">
    <mc:Choice Requires="p14">
      <p:transition spd="slow" p14:dur="2000" advTm="1192"/>
    </mc:Choice>
    <mc:Fallback xmlns="">
      <p:transition spd="slow" advTm="1192"/>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xmlns="" id="{81BE4FA3-AC4B-2FC9-B79F-5B73562B21C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597159" y="5906279"/>
            <a:ext cx="1604865" cy="557333"/>
          </a:xfrm>
          <a:prstGeom prst="rect">
            <a:avLst/>
          </a:prstGeom>
        </p:spPr>
      </p:pic>
      <p:pic>
        <p:nvPicPr>
          <p:cNvPr id="13" name="Grafik 12">
            <a:extLst>
              <a:ext uri="{FF2B5EF4-FFF2-40B4-BE49-F238E27FC236}">
                <a16:creationId xmlns:a16="http://schemas.microsoft.com/office/drawing/2014/main" xmlns="" id="{44B8956A-225D-8F15-907E-86B4B0364A22}"/>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9410645" y="5704781"/>
            <a:ext cx="2276475" cy="828675"/>
          </a:xfrm>
          <a:prstGeom prst="rect">
            <a:avLst/>
          </a:prstGeom>
        </p:spPr>
      </p:pic>
      <p:pic>
        <p:nvPicPr>
          <p:cNvPr id="16" name="Grafik 15">
            <a:extLst>
              <a:ext uri="{FF2B5EF4-FFF2-40B4-BE49-F238E27FC236}">
                <a16:creationId xmlns:a16="http://schemas.microsoft.com/office/drawing/2014/main" xmlns="" id="{C8DC80B3-F432-92CA-17FE-9FA4377350A6}"/>
              </a:ext>
            </a:extLst>
          </p:cNvPr>
          <p:cNvPicPr>
            <a:picLocks noChangeAspect="1"/>
          </p:cNvPicPr>
          <p:nvPr/>
        </p:nvPicPr>
        <p:blipFill>
          <a:blip r:embed="rId7"/>
          <a:stretch>
            <a:fillRect/>
          </a:stretch>
        </p:blipFill>
        <p:spPr>
          <a:xfrm>
            <a:off x="6960636" y="5755755"/>
            <a:ext cx="1306286" cy="707857"/>
          </a:xfrm>
          <a:prstGeom prst="rect">
            <a:avLst/>
          </a:prstGeom>
        </p:spPr>
      </p:pic>
      <p:sp>
        <p:nvSpPr>
          <p:cNvPr id="18" name="Textfeld 17">
            <a:extLst>
              <a:ext uri="{FF2B5EF4-FFF2-40B4-BE49-F238E27FC236}">
                <a16:creationId xmlns:a16="http://schemas.microsoft.com/office/drawing/2014/main" xmlns="" id="{0BC685B1-6D36-FE7B-6ED6-90005B5A3DA0}"/>
              </a:ext>
            </a:extLst>
          </p:cNvPr>
          <p:cNvSpPr txBox="1"/>
          <p:nvPr/>
        </p:nvSpPr>
        <p:spPr>
          <a:xfrm>
            <a:off x="597159" y="541176"/>
            <a:ext cx="8244837" cy="3785652"/>
          </a:xfrm>
          <a:prstGeom prst="rect">
            <a:avLst/>
          </a:prstGeom>
          <a:noFill/>
        </p:spPr>
        <p:txBody>
          <a:bodyPr wrap="square" rtlCol="0">
            <a:spAutoFit/>
          </a:bodyPr>
          <a:lstStyle/>
          <a:p>
            <a:pPr algn="just"/>
            <a:r>
              <a:rPr lang="de-DE" sz="1600" dirty="0" smtClean="0"/>
              <a:t>Die vorliegenden Materialien wurde </a:t>
            </a:r>
            <a:r>
              <a:rPr lang="de-DE" sz="1600" dirty="0"/>
              <a:t>im Rahmen des Projektes FAIBLE.nrw </a:t>
            </a:r>
            <a:r>
              <a:rPr lang="de-DE" sz="1600" dirty="0" smtClean="0"/>
              <a:t>vom </a:t>
            </a:r>
            <a:r>
              <a:rPr lang="de-DE" sz="1600" dirty="0"/>
              <a:t>Arbeitsbereich Didaktik der </a:t>
            </a:r>
            <a:r>
              <a:rPr lang="de-DE" sz="1600" dirty="0" smtClean="0"/>
              <a:t>Informatik der WWU-Münster erstellt </a:t>
            </a:r>
            <a:r>
              <a:rPr lang="de-DE" sz="1600" dirty="0"/>
              <a:t>und </a:t>
            </a:r>
            <a:r>
              <a:rPr lang="de-DE" sz="1600" dirty="0" smtClean="0"/>
              <a:t>sind unter </a:t>
            </a:r>
            <a:r>
              <a:rPr lang="de-DE" sz="1600" dirty="0"/>
              <a:t>der (CC BY 4.0) - Lizenz veröffentlicht. Ausdrücklich ausgenommen von dieser Lizenz sind alle </a:t>
            </a:r>
            <a:r>
              <a:rPr lang="de-DE" sz="1600" dirty="0" smtClean="0"/>
              <a:t>Logos. </a:t>
            </a:r>
            <a:r>
              <a:rPr lang="de-DE" sz="1600" dirty="0"/>
              <a:t>Weiterhin kann die Lizenz einzelner verwendeter Materialien, wie gekennzeichnet, abweichen. Nicht gekennzeichnete Bilder sind entweder gemeinfrei oder selbst erstellt und stehen unter der Lizenz des Gesamtwerkes (CC BY 4.0).</a:t>
            </a:r>
          </a:p>
          <a:p>
            <a:pPr algn="just"/>
            <a:endParaRPr lang="de-DE" sz="1600" dirty="0"/>
          </a:p>
          <a:p>
            <a:pPr algn="just"/>
            <a:r>
              <a:rPr lang="de-DE" sz="1600" dirty="0"/>
              <a:t>Sonderregelung für die Verwendung im Bildungskontext: </a:t>
            </a:r>
          </a:p>
          <a:p>
            <a:pPr algn="just"/>
            <a:r>
              <a:rPr lang="de-DE" sz="1600" dirty="0"/>
              <a:t>Die CC BY 4.0-Lizenz verlangt die Namensnennung bei der Übernahme von Materialien. Da dies den gewünschten Anwendungsfall erschweren kann, genügt dem Projekt FAIBLE.nrw bei der Verwendung in informatikdidaktischen Kontexten (Hochschule, Weiterbildung etc.) ein Verweis auf das Gesamtwerk anstelle der aufwändigeren Einzelangaben nach der TULLU-Regel. In allen anderen Kontexten gilt diese Sonderregel </a:t>
            </a:r>
            <a:r>
              <a:rPr lang="de-DE" sz="1600" dirty="0" smtClean="0"/>
              <a:t>nicht.</a:t>
            </a:r>
            <a:endParaRPr lang="de-DE" sz="1600" dirty="0"/>
          </a:p>
          <a:p>
            <a:pPr algn="just"/>
            <a:endParaRPr lang="de-DE" sz="1600" dirty="0"/>
          </a:p>
          <a:p>
            <a:pPr algn="just"/>
            <a:r>
              <a:rPr lang="de-DE" sz="1600" dirty="0"/>
              <a:t>Das Werk ist Online unter </a:t>
            </a:r>
            <a:r>
              <a:rPr lang="de-DE" sz="1600" dirty="0">
                <a:hlinkClick r:id="rId8"/>
              </a:rPr>
              <a:t>https://www.orca.nrw/</a:t>
            </a:r>
            <a:r>
              <a:rPr lang="de-DE" sz="1600" dirty="0"/>
              <a:t> verfügbar. </a:t>
            </a:r>
          </a:p>
        </p:txBody>
      </p:sp>
      <p:pic>
        <p:nvPicPr>
          <p:cNvPr id="20" name="Grafik 19">
            <a:extLst>
              <a:ext uri="{FF2B5EF4-FFF2-40B4-BE49-F238E27FC236}">
                <a16:creationId xmlns:a16="http://schemas.microsoft.com/office/drawing/2014/main" xmlns="" id="{6FCD7A78-66A4-5DEC-207C-A43A5C74DC79}"/>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p:blipFill>
        <p:spPr>
          <a:xfrm>
            <a:off x="595789" y="4681289"/>
            <a:ext cx="1143000" cy="400050"/>
          </a:xfrm>
          <a:prstGeom prst="rect">
            <a:avLst/>
          </a:prstGeom>
        </p:spPr>
      </p:pic>
      <p:sp>
        <p:nvSpPr>
          <p:cNvPr id="22" name="Textfeld 21">
            <a:extLst>
              <a:ext uri="{FF2B5EF4-FFF2-40B4-BE49-F238E27FC236}">
                <a16:creationId xmlns:a16="http://schemas.microsoft.com/office/drawing/2014/main" xmlns="" id="{8CB68AB2-E096-EA38-0D0C-AA813099036B}"/>
              </a:ext>
            </a:extLst>
          </p:cNvPr>
          <p:cNvSpPr txBox="1"/>
          <p:nvPr/>
        </p:nvSpPr>
        <p:spPr>
          <a:xfrm>
            <a:off x="486546" y="5081339"/>
            <a:ext cx="6094602" cy="276999"/>
          </a:xfrm>
          <a:prstGeom prst="rect">
            <a:avLst/>
          </a:prstGeom>
          <a:noFill/>
        </p:spPr>
        <p:txBody>
          <a:bodyPr wrap="square">
            <a:spAutoFit/>
          </a:bodyPr>
          <a:lstStyle/>
          <a:p>
            <a:r>
              <a:rPr lang="de-DE" sz="1200" dirty="0">
                <a:hlinkClick r:id="rId11"/>
              </a:rPr>
              <a:t>(https://creativecommons.org/licenses/by/4.0/deed.de)</a:t>
            </a:r>
            <a:endParaRPr lang="de-DE" sz="1200" dirty="0"/>
          </a:p>
        </p:txBody>
      </p:sp>
      <p:sp>
        <p:nvSpPr>
          <p:cNvPr id="25" name="Textfeld 24">
            <a:extLst>
              <a:ext uri="{FF2B5EF4-FFF2-40B4-BE49-F238E27FC236}">
                <a16:creationId xmlns:a16="http://schemas.microsoft.com/office/drawing/2014/main" xmlns="" id="{DE95745B-BB7C-DC8F-E2CE-388135E92674}"/>
              </a:ext>
            </a:extLst>
          </p:cNvPr>
          <p:cNvSpPr txBox="1"/>
          <p:nvPr/>
        </p:nvSpPr>
        <p:spPr>
          <a:xfrm>
            <a:off x="9068500" y="1484851"/>
            <a:ext cx="1317990" cy="230832"/>
          </a:xfrm>
          <a:prstGeom prst="rect">
            <a:avLst/>
          </a:prstGeom>
          <a:noFill/>
        </p:spPr>
        <p:txBody>
          <a:bodyPr wrap="none" rtlCol="0">
            <a:spAutoFit/>
          </a:bodyPr>
          <a:lstStyle/>
          <a:p>
            <a:r>
              <a:rPr lang="de-DE" sz="900" dirty="0"/>
              <a:t>Beteiligte Hochschulen: </a:t>
            </a:r>
          </a:p>
        </p:txBody>
      </p:sp>
      <p:grpSp>
        <p:nvGrpSpPr>
          <p:cNvPr id="31" name="Gruppieren 30">
            <a:extLst>
              <a:ext uri="{FF2B5EF4-FFF2-40B4-BE49-F238E27FC236}">
                <a16:creationId xmlns:a16="http://schemas.microsoft.com/office/drawing/2014/main" xmlns="" id="{33E872C0-8BFA-BC27-94FE-E9056F62F486}"/>
              </a:ext>
            </a:extLst>
          </p:cNvPr>
          <p:cNvGrpSpPr/>
          <p:nvPr/>
        </p:nvGrpSpPr>
        <p:grpSpPr>
          <a:xfrm>
            <a:off x="9068500" y="2142353"/>
            <a:ext cx="2301656" cy="523220"/>
            <a:chOff x="9149034" y="1823146"/>
            <a:chExt cx="2301656" cy="523220"/>
          </a:xfrm>
        </p:grpSpPr>
        <p:sp>
          <p:nvSpPr>
            <p:cNvPr id="32" name="Textfeld 31">
              <a:extLst>
                <a:ext uri="{FF2B5EF4-FFF2-40B4-BE49-F238E27FC236}">
                  <a16:creationId xmlns:a16="http://schemas.microsoft.com/office/drawing/2014/main" xmlns="" id="{33DB10BB-7F43-A3A9-955C-4EFC8D42D879}"/>
                </a:ext>
              </a:extLst>
            </p:cNvPr>
            <p:cNvSpPr txBox="1"/>
            <p:nvPr/>
          </p:nvSpPr>
          <p:spPr>
            <a:xfrm>
              <a:off x="9564533" y="1823146"/>
              <a:ext cx="1886157" cy="523220"/>
            </a:xfrm>
            <a:prstGeom prst="rect">
              <a:avLst/>
            </a:prstGeom>
            <a:noFill/>
          </p:spPr>
          <p:txBody>
            <a:bodyPr wrap="none" rtlCol="0">
              <a:spAutoFit/>
            </a:bodyPr>
            <a:lstStyle/>
            <a:p>
              <a:r>
                <a:rPr lang="de-DE" sz="1400" dirty="0"/>
                <a:t>Westfälische Wilhelms-</a:t>
              </a:r>
            </a:p>
            <a:p>
              <a:r>
                <a:rPr lang="de-DE" sz="1400" dirty="0"/>
                <a:t>Universität Münster </a:t>
              </a:r>
            </a:p>
          </p:txBody>
        </p:sp>
        <p:pic>
          <p:nvPicPr>
            <p:cNvPr id="33" name="Grafik 32" descr="Schulgebäude Silhouette">
              <a:extLst>
                <a:ext uri="{FF2B5EF4-FFF2-40B4-BE49-F238E27FC236}">
                  <a16:creationId xmlns:a16="http://schemas.microsoft.com/office/drawing/2014/main" xmlns="" id="{F731E133-32A0-8139-14A5-B0A9062786B1}"/>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xmlns="" r:embed="rId13"/>
                </a:ext>
              </a:extLst>
            </a:blip>
            <a:stretch>
              <a:fillRect/>
            </a:stretch>
          </p:blipFill>
          <p:spPr>
            <a:xfrm>
              <a:off x="9149034" y="1859572"/>
              <a:ext cx="415499" cy="415499"/>
            </a:xfrm>
            <a:prstGeom prst="rect">
              <a:avLst/>
            </a:prstGeom>
          </p:spPr>
        </p:pic>
      </p:grpSp>
      <p:grpSp>
        <p:nvGrpSpPr>
          <p:cNvPr id="34" name="Gruppieren 33">
            <a:extLst>
              <a:ext uri="{FF2B5EF4-FFF2-40B4-BE49-F238E27FC236}">
                <a16:creationId xmlns:a16="http://schemas.microsoft.com/office/drawing/2014/main" xmlns="" id="{459BCE12-0386-9CA9-4386-9963EF94FAD1}"/>
              </a:ext>
            </a:extLst>
          </p:cNvPr>
          <p:cNvGrpSpPr/>
          <p:nvPr/>
        </p:nvGrpSpPr>
        <p:grpSpPr>
          <a:xfrm>
            <a:off x="9068500" y="1714573"/>
            <a:ext cx="1656544" cy="415499"/>
            <a:chOff x="9227112" y="1877006"/>
            <a:chExt cx="1656544" cy="415499"/>
          </a:xfrm>
        </p:grpSpPr>
        <p:sp>
          <p:nvSpPr>
            <p:cNvPr id="35" name="Textfeld 34">
              <a:extLst>
                <a:ext uri="{FF2B5EF4-FFF2-40B4-BE49-F238E27FC236}">
                  <a16:creationId xmlns:a16="http://schemas.microsoft.com/office/drawing/2014/main" xmlns="" id="{23DF5600-94F8-9ABA-12E8-A475EA584441}"/>
                </a:ext>
              </a:extLst>
            </p:cNvPr>
            <p:cNvSpPr txBox="1"/>
            <p:nvPr/>
          </p:nvSpPr>
          <p:spPr>
            <a:xfrm>
              <a:off x="9642611" y="1964924"/>
              <a:ext cx="1241045" cy="307777"/>
            </a:xfrm>
            <a:prstGeom prst="rect">
              <a:avLst/>
            </a:prstGeom>
            <a:noFill/>
          </p:spPr>
          <p:txBody>
            <a:bodyPr wrap="none" rtlCol="0">
              <a:spAutoFit/>
            </a:bodyPr>
            <a:lstStyle/>
            <a:p>
              <a:r>
                <a:rPr lang="de-DE" sz="1400" dirty="0"/>
                <a:t>RWTH-Aachen</a:t>
              </a:r>
            </a:p>
          </p:txBody>
        </p:sp>
        <p:pic>
          <p:nvPicPr>
            <p:cNvPr id="36" name="Grafik 35" descr="Schulgebäude Silhouette">
              <a:extLst>
                <a:ext uri="{FF2B5EF4-FFF2-40B4-BE49-F238E27FC236}">
                  <a16:creationId xmlns:a16="http://schemas.microsoft.com/office/drawing/2014/main" xmlns="" id="{298F5BB9-0A2C-BAE2-563F-DDA47EE8DF55}"/>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xmlns="" r:embed="rId13"/>
                </a:ext>
              </a:extLst>
            </a:blip>
            <a:stretch>
              <a:fillRect/>
            </a:stretch>
          </p:blipFill>
          <p:spPr>
            <a:xfrm>
              <a:off x="9227112" y="1877006"/>
              <a:ext cx="415499" cy="415499"/>
            </a:xfrm>
            <a:prstGeom prst="rect">
              <a:avLst/>
            </a:prstGeom>
          </p:spPr>
        </p:pic>
      </p:grpSp>
      <p:grpSp>
        <p:nvGrpSpPr>
          <p:cNvPr id="37" name="Gruppieren 36">
            <a:extLst>
              <a:ext uri="{FF2B5EF4-FFF2-40B4-BE49-F238E27FC236}">
                <a16:creationId xmlns:a16="http://schemas.microsoft.com/office/drawing/2014/main" xmlns="" id="{E79D517F-4281-CF54-EC73-428BFD1E0540}"/>
              </a:ext>
            </a:extLst>
          </p:cNvPr>
          <p:cNvGrpSpPr/>
          <p:nvPr/>
        </p:nvGrpSpPr>
        <p:grpSpPr>
          <a:xfrm>
            <a:off x="9068500" y="2589935"/>
            <a:ext cx="2597635" cy="415499"/>
            <a:chOff x="9227112" y="1877006"/>
            <a:chExt cx="2597635" cy="415499"/>
          </a:xfrm>
        </p:grpSpPr>
        <p:sp>
          <p:nvSpPr>
            <p:cNvPr id="38" name="Textfeld 37">
              <a:extLst>
                <a:ext uri="{FF2B5EF4-FFF2-40B4-BE49-F238E27FC236}">
                  <a16:creationId xmlns:a16="http://schemas.microsoft.com/office/drawing/2014/main" xmlns="" id="{A91E6119-101A-2855-73A2-65756DBB4D07}"/>
                </a:ext>
              </a:extLst>
            </p:cNvPr>
            <p:cNvSpPr txBox="1"/>
            <p:nvPr/>
          </p:nvSpPr>
          <p:spPr>
            <a:xfrm>
              <a:off x="9642611" y="1964924"/>
              <a:ext cx="2182136" cy="307777"/>
            </a:xfrm>
            <a:prstGeom prst="rect">
              <a:avLst/>
            </a:prstGeom>
            <a:noFill/>
          </p:spPr>
          <p:txBody>
            <a:bodyPr wrap="none" rtlCol="0">
              <a:spAutoFit/>
            </a:bodyPr>
            <a:lstStyle/>
            <a:p>
              <a:r>
                <a:rPr lang="de-DE" sz="1400" dirty="0"/>
                <a:t>Universität Duisburg-Essen </a:t>
              </a:r>
            </a:p>
          </p:txBody>
        </p:sp>
        <p:pic>
          <p:nvPicPr>
            <p:cNvPr id="39" name="Grafik 38" descr="Schulgebäude Silhouette">
              <a:extLst>
                <a:ext uri="{FF2B5EF4-FFF2-40B4-BE49-F238E27FC236}">
                  <a16:creationId xmlns:a16="http://schemas.microsoft.com/office/drawing/2014/main" xmlns="" id="{B33C6787-FF2C-652E-B2C0-9D9E15A68C38}"/>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xmlns="" r:embed="rId13"/>
                </a:ext>
              </a:extLst>
            </a:blip>
            <a:stretch>
              <a:fillRect/>
            </a:stretch>
          </p:blipFill>
          <p:spPr>
            <a:xfrm>
              <a:off x="9227112" y="1877006"/>
              <a:ext cx="415499" cy="415499"/>
            </a:xfrm>
            <a:prstGeom prst="rect">
              <a:avLst/>
            </a:prstGeom>
          </p:spPr>
        </p:pic>
      </p:grpSp>
      <p:grpSp>
        <p:nvGrpSpPr>
          <p:cNvPr id="40" name="Gruppieren 39">
            <a:extLst>
              <a:ext uri="{FF2B5EF4-FFF2-40B4-BE49-F238E27FC236}">
                <a16:creationId xmlns:a16="http://schemas.microsoft.com/office/drawing/2014/main" xmlns="" id="{EEA86DE1-BDBF-1E33-D796-8079976AE513}"/>
              </a:ext>
            </a:extLst>
          </p:cNvPr>
          <p:cNvGrpSpPr/>
          <p:nvPr/>
        </p:nvGrpSpPr>
        <p:grpSpPr>
          <a:xfrm>
            <a:off x="9068757" y="2941615"/>
            <a:ext cx="1859484" cy="415499"/>
            <a:chOff x="9227112" y="1877006"/>
            <a:chExt cx="1859484" cy="415499"/>
          </a:xfrm>
        </p:grpSpPr>
        <p:sp>
          <p:nvSpPr>
            <p:cNvPr id="41" name="Textfeld 40">
              <a:extLst>
                <a:ext uri="{FF2B5EF4-FFF2-40B4-BE49-F238E27FC236}">
                  <a16:creationId xmlns:a16="http://schemas.microsoft.com/office/drawing/2014/main" xmlns="" id="{1B39D1CF-5E7E-A39B-C215-FF9C4222D9B1}"/>
                </a:ext>
              </a:extLst>
            </p:cNvPr>
            <p:cNvSpPr txBox="1"/>
            <p:nvPr/>
          </p:nvSpPr>
          <p:spPr>
            <a:xfrm>
              <a:off x="9642611" y="1964924"/>
              <a:ext cx="1443985" cy="307777"/>
            </a:xfrm>
            <a:prstGeom prst="rect">
              <a:avLst/>
            </a:prstGeom>
            <a:noFill/>
          </p:spPr>
          <p:txBody>
            <a:bodyPr wrap="none" rtlCol="0">
              <a:spAutoFit/>
            </a:bodyPr>
            <a:lstStyle/>
            <a:p>
              <a:r>
                <a:rPr lang="de-DE" sz="1400" dirty="0"/>
                <a:t>Universität Bonn </a:t>
              </a:r>
            </a:p>
          </p:txBody>
        </p:sp>
        <p:pic>
          <p:nvPicPr>
            <p:cNvPr id="42" name="Grafik 41" descr="Schulgebäude Silhouette">
              <a:extLst>
                <a:ext uri="{FF2B5EF4-FFF2-40B4-BE49-F238E27FC236}">
                  <a16:creationId xmlns:a16="http://schemas.microsoft.com/office/drawing/2014/main" xmlns="" id="{E4077173-01D0-FC9C-296C-47D9065D6883}"/>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xmlns="" r:embed="rId13"/>
                </a:ext>
              </a:extLst>
            </a:blip>
            <a:stretch>
              <a:fillRect/>
            </a:stretch>
          </p:blipFill>
          <p:spPr>
            <a:xfrm>
              <a:off x="9227112" y="1877006"/>
              <a:ext cx="415499" cy="415499"/>
            </a:xfrm>
            <a:prstGeom prst="rect">
              <a:avLst/>
            </a:prstGeom>
          </p:spPr>
        </p:pic>
      </p:grpSp>
      <p:grpSp>
        <p:nvGrpSpPr>
          <p:cNvPr id="43" name="Gruppieren 42">
            <a:extLst>
              <a:ext uri="{FF2B5EF4-FFF2-40B4-BE49-F238E27FC236}">
                <a16:creationId xmlns:a16="http://schemas.microsoft.com/office/drawing/2014/main" xmlns="" id="{3CFC84D2-547C-472D-6933-86C86E9B90FD}"/>
              </a:ext>
            </a:extLst>
          </p:cNvPr>
          <p:cNvGrpSpPr/>
          <p:nvPr/>
        </p:nvGrpSpPr>
        <p:grpSpPr>
          <a:xfrm>
            <a:off x="9068757" y="3288952"/>
            <a:ext cx="2246770" cy="415499"/>
            <a:chOff x="9227112" y="1877006"/>
            <a:chExt cx="2246770" cy="415499"/>
          </a:xfrm>
        </p:grpSpPr>
        <p:sp>
          <p:nvSpPr>
            <p:cNvPr id="44" name="Textfeld 43">
              <a:extLst>
                <a:ext uri="{FF2B5EF4-FFF2-40B4-BE49-F238E27FC236}">
                  <a16:creationId xmlns:a16="http://schemas.microsoft.com/office/drawing/2014/main" xmlns="" id="{DC055A3E-83C3-7448-A2C3-BBA355BEEADE}"/>
                </a:ext>
              </a:extLst>
            </p:cNvPr>
            <p:cNvSpPr txBox="1"/>
            <p:nvPr/>
          </p:nvSpPr>
          <p:spPr>
            <a:xfrm>
              <a:off x="9642611" y="1964924"/>
              <a:ext cx="1831271" cy="307777"/>
            </a:xfrm>
            <a:prstGeom prst="rect">
              <a:avLst/>
            </a:prstGeom>
            <a:noFill/>
          </p:spPr>
          <p:txBody>
            <a:bodyPr wrap="none" rtlCol="0">
              <a:spAutoFit/>
            </a:bodyPr>
            <a:lstStyle/>
            <a:p>
              <a:r>
                <a:rPr lang="de-DE" sz="1400" dirty="0"/>
                <a:t>Universität Paderborn </a:t>
              </a:r>
            </a:p>
          </p:txBody>
        </p:sp>
        <p:pic>
          <p:nvPicPr>
            <p:cNvPr id="45" name="Grafik 44" descr="Schulgebäude Silhouette">
              <a:extLst>
                <a:ext uri="{FF2B5EF4-FFF2-40B4-BE49-F238E27FC236}">
                  <a16:creationId xmlns:a16="http://schemas.microsoft.com/office/drawing/2014/main" xmlns="" id="{38508A31-BF47-C829-7520-ECB3014F89F0}"/>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xmlns="" r:embed="rId13"/>
                </a:ext>
              </a:extLst>
            </a:blip>
            <a:stretch>
              <a:fillRect/>
            </a:stretch>
          </p:blipFill>
          <p:spPr>
            <a:xfrm>
              <a:off x="9227112" y="1877006"/>
              <a:ext cx="415499" cy="415499"/>
            </a:xfrm>
            <a:prstGeom prst="rect">
              <a:avLst/>
            </a:prstGeom>
          </p:spPr>
        </p:pic>
      </p:grpSp>
      <p:grpSp>
        <p:nvGrpSpPr>
          <p:cNvPr id="46" name="Gruppieren 45">
            <a:extLst>
              <a:ext uri="{FF2B5EF4-FFF2-40B4-BE49-F238E27FC236}">
                <a16:creationId xmlns:a16="http://schemas.microsoft.com/office/drawing/2014/main" xmlns="" id="{3AA81F93-FB06-3133-C2F2-10144CFDEAEF}"/>
              </a:ext>
            </a:extLst>
          </p:cNvPr>
          <p:cNvGrpSpPr/>
          <p:nvPr/>
        </p:nvGrpSpPr>
        <p:grpSpPr>
          <a:xfrm>
            <a:off x="9068500" y="3627633"/>
            <a:ext cx="2926379" cy="415499"/>
            <a:chOff x="9227112" y="1877006"/>
            <a:chExt cx="2926379" cy="415499"/>
          </a:xfrm>
        </p:grpSpPr>
        <p:sp>
          <p:nvSpPr>
            <p:cNvPr id="47" name="Textfeld 46">
              <a:extLst>
                <a:ext uri="{FF2B5EF4-FFF2-40B4-BE49-F238E27FC236}">
                  <a16:creationId xmlns:a16="http://schemas.microsoft.com/office/drawing/2014/main" xmlns="" id="{95F2000D-BDCB-3F91-90B6-31C360FED96F}"/>
                </a:ext>
              </a:extLst>
            </p:cNvPr>
            <p:cNvSpPr txBox="1"/>
            <p:nvPr/>
          </p:nvSpPr>
          <p:spPr>
            <a:xfrm>
              <a:off x="9642611" y="1964924"/>
              <a:ext cx="2510880" cy="307777"/>
            </a:xfrm>
            <a:prstGeom prst="rect">
              <a:avLst/>
            </a:prstGeom>
            <a:noFill/>
          </p:spPr>
          <p:txBody>
            <a:bodyPr wrap="none" rtlCol="0">
              <a:spAutoFit/>
            </a:bodyPr>
            <a:lstStyle/>
            <a:p>
              <a:r>
                <a:rPr lang="de-DE" sz="1400" dirty="0"/>
                <a:t>Technische Universität Dresden</a:t>
              </a:r>
            </a:p>
          </p:txBody>
        </p:sp>
        <p:pic>
          <p:nvPicPr>
            <p:cNvPr id="48" name="Grafik 47" descr="Schulgebäude Silhouette">
              <a:extLst>
                <a:ext uri="{FF2B5EF4-FFF2-40B4-BE49-F238E27FC236}">
                  <a16:creationId xmlns:a16="http://schemas.microsoft.com/office/drawing/2014/main" xmlns="" id="{6E2FA530-A3C8-2B95-ADB5-26C165261192}"/>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xmlns="" r:embed="rId13"/>
                </a:ext>
              </a:extLst>
            </a:blip>
            <a:stretch>
              <a:fillRect/>
            </a:stretch>
          </p:blipFill>
          <p:spPr>
            <a:xfrm>
              <a:off x="9227112" y="1877006"/>
              <a:ext cx="415499" cy="415499"/>
            </a:xfrm>
            <a:prstGeom prst="rect">
              <a:avLst/>
            </a:prstGeom>
          </p:spPr>
        </p:pic>
      </p:grpSp>
      <p:grpSp>
        <p:nvGrpSpPr>
          <p:cNvPr id="49" name="Gruppieren 48">
            <a:extLst>
              <a:ext uri="{FF2B5EF4-FFF2-40B4-BE49-F238E27FC236}">
                <a16:creationId xmlns:a16="http://schemas.microsoft.com/office/drawing/2014/main" xmlns="" id="{910A27A0-7C89-8C8A-B68A-256FE9625CA2}"/>
              </a:ext>
            </a:extLst>
          </p:cNvPr>
          <p:cNvGrpSpPr/>
          <p:nvPr/>
        </p:nvGrpSpPr>
        <p:grpSpPr>
          <a:xfrm>
            <a:off x="9068500" y="4012055"/>
            <a:ext cx="2211312" cy="523220"/>
            <a:chOff x="9149034" y="1823146"/>
            <a:chExt cx="2211312" cy="523220"/>
          </a:xfrm>
        </p:grpSpPr>
        <p:sp>
          <p:nvSpPr>
            <p:cNvPr id="50" name="Textfeld 49">
              <a:extLst>
                <a:ext uri="{FF2B5EF4-FFF2-40B4-BE49-F238E27FC236}">
                  <a16:creationId xmlns:a16="http://schemas.microsoft.com/office/drawing/2014/main" xmlns="" id="{A5BD2530-E4F2-9270-395D-59AE5C0AC577}"/>
                </a:ext>
              </a:extLst>
            </p:cNvPr>
            <p:cNvSpPr txBox="1"/>
            <p:nvPr/>
          </p:nvSpPr>
          <p:spPr>
            <a:xfrm>
              <a:off x="9564533" y="1823146"/>
              <a:ext cx="1795813" cy="523220"/>
            </a:xfrm>
            <a:prstGeom prst="rect">
              <a:avLst/>
            </a:prstGeom>
            <a:noFill/>
          </p:spPr>
          <p:txBody>
            <a:bodyPr wrap="none" rtlCol="0">
              <a:spAutoFit/>
            </a:bodyPr>
            <a:lstStyle/>
            <a:p>
              <a:r>
                <a:rPr lang="de-DE" sz="1400" dirty="0"/>
                <a:t>Carl von Ossietzky </a:t>
              </a:r>
            </a:p>
            <a:p>
              <a:r>
                <a:rPr lang="de-DE" sz="1400" dirty="0"/>
                <a:t>Universität Oldenburg</a:t>
              </a:r>
            </a:p>
          </p:txBody>
        </p:sp>
        <p:pic>
          <p:nvPicPr>
            <p:cNvPr id="51" name="Grafik 50" descr="Schulgebäude Silhouette">
              <a:extLst>
                <a:ext uri="{FF2B5EF4-FFF2-40B4-BE49-F238E27FC236}">
                  <a16:creationId xmlns:a16="http://schemas.microsoft.com/office/drawing/2014/main" xmlns="" id="{63524D8E-2D5F-25D4-B024-BF7A4428B798}"/>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xmlns="" r:embed="rId13"/>
                </a:ext>
              </a:extLst>
            </a:blip>
            <a:stretch>
              <a:fillRect/>
            </a:stretch>
          </p:blipFill>
          <p:spPr>
            <a:xfrm>
              <a:off x="9149034" y="1859572"/>
              <a:ext cx="415499" cy="415499"/>
            </a:xfrm>
            <a:prstGeom prst="rect">
              <a:avLst/>
            </a:prstGeom>
          </p:spPr>
        </p:pic>
      </p:grpSp>
      <p:pic>
        <p:nvPicPr>
          <p:cNvPr id="4" name="Grafik 3">
            <a:extLst>
              <a:ext uri="{FF2B5EF4-FFF2-40B4-BE49-F238E27FC236}">
                <a16:creationId xmlns:a16="http://schemas.microsoft.com/office/drawing/2014/main" xmlns="" id="{7C17C847-02DA-6E37-84EB-78B1BC5CB890}"/>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xmlns="" r:embed="rId15"/>
              </a:ext>
            </a:extLst>
          </a:blip>
          <a:stretch>
            <a:fillRect/>
          </a:stretch>
        </p:blipFill>
        <p:spPr>
          <a:xfrm>
            <a:off x="9068500" y="598486"/>
            <a:ext cx="2926379" cy="799557"/>
          </a:xfrm>
          <a:prstGeom prst="rect">
            <a:avLst/>
          </a:prstGeom>
        </p:spPr>
      </p:pic>
    </p:spTree>
    <p:extLst>
      <p:ext uri="{BB962C8B-B14F-4D97-AF65-F5344CB8AC3E}">
        <p14:creationId xmlns:p14="http://schemas.microsoft.com/office/powerpoint/2010/main" val="2009064103"/>
      </p:ext>
    </p:extLst>
  </p:cSld>
  <p:clrMapOvr>
    <a:masterClrMapping/>
  </p:clrMapOvr>
  <p:extLst mod="1">
    <p:ext uri="{6950BFC3-D8DA-4A85-94F7-54DA5524770B}">
      <p188:commentRel xmlns:p188="http://schemas.microsoft.com/office/powerpoint/2018/8/main" xmlns="" r:id="rId16"/>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dirty="0" smtClean="0">
                <a:solidFill>
                  <a:schemeClr val="accent5"/>
                </a:solidFill>
              </a:rPr>
              <a:t>Grammatiken, formale Sprachen</a:t>
            </a:r>
            <a:br>
              <a:rPr lang="de-DE" dirty="0" smtClean="0">
                <a:solidFill>
                  <a:schemeClr val="accent5"/>
                </a:solidFill>
              </a:rPr>
            </a:br>
            <a:r>
              <a:rPr lang="de-DE" dirty="0" smtClean="0">
                <a:solidFill>
                  <a:schemeClr val="accent5"/>
                </a:solidFill>
              </a:rPr>
              <a:t>und</a:t>
            </a:r>
            <a:br>
              <a:rPr lang="de-DE" dirty="0" smtClean="0">
                <a:solidFill>
                  <a:schemeClr val="accent5"/>
                </a:solidFill>
              </a:rPr>
            </a:br>
            <a:r>
              <a:rPr lang="de-DE" dirty="0" smtClean="0">
                <a:solidFill>
                  <a:schemeClr val="accent5"/>
                </a:solidFill>
              </a:rPr>
              <a:t>Endliche Automaten (EA)</a:t>
            </a:r>
            <a:endParaRPr lang="de-DE" dirty="0">
              <a:solidFill>
                <a:schemeClr val="accent5"/>
              </a:solidFill>
            </a:endParaRPr>
          </a:p>
        </p:txBody>
      </p:sp>
      <p:sp>
        <p:nvSpPr>
          <p:cNvPr id="3" name="Untertitel 2"/>
          <p:cNvSpPr>
            <a:spLocks noGrp="1"/>
          </p:cNvSpPr>
          <p:nvPr>
            <p:ph type="subTitle" idx="1"/>
          </p:nvPr>
        </p:nvSpPr>
        <p:spPr/>
        <p:txBody>
          <a:bodyPr>
            <a:normAutofit/>
          </a:bodyPr>
          <a:lstStyle/>
          <a:p>
            <a:endParaRPr lang="de-DE" sz="4000" dirty="0" smtClean="0"/>
          </a:p>
          <a:p>
            <a:r>
              <a:rPr lang="de-DE" sz="4000" dirty="0" smtClean="0"/>
              <a:t>Einstiegsaufgabe</a:t>
            </a:r>
            <a:endParaRPr lang="de-DE" sz="4000" dirty="0"/>
          </a:p>
        </p:txBody>
      </p:sp>
    </p:spTree>
    <p:extLst>
      <p:ext uri="{BB962C8B-B14F-4D97-AF65-F5344CB8AC3E}">
        <p14:creationId xmlns:p14="http://schemas.microsoft.com/office/powerpoint/2010/main" val="1483106595"/>
      </p:ext>
    </p:extLst>
  </p:cSld>
  <p:clrMapOvr>
    <a:masterClrMapping/>
  </p:clrMapOvr>
  <mc:AlternateContent xmlns:mc="http://schemas.openxmlformats.org/markup-compatibility/2006" xmlns:p14="http://schemas.microsoft.com/office/powerpoint/2010/main">
    <mc:Choice Requires="p14">
      <p:transition spd="slow" p14:dur="2000" advTm="657"/>
    </mc:Choice>
    <mc:Fallback xmlns="">
      <p:transition spd="slow" advTm="657"/>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solidFill>
                  <a:schemeClr val="accent5"/>
                </a:solidFill>
              </a:rPr>
              <a:t>Zustands-Übergangsdiagramm</a:t>
            </a:r>
            <a:endParaRPr lang="de-DE" b="1" dirty="0">
              <a:solidFill>
                <a:schemeClr val="accent5"/>
              </a:solidFill>
            </a:endParaRPr>
          </a:p>
        </p:txBody>
      </p:sp>
      <p:sp>
        <p:nvSpPr>
          <p:cNvPr id="4" name="Rechteck 3"/>
          <p:cNvSpPr/>
          <p:nvPr/>
        </p:nvSpPr>
        <p:spPr>
          <a:xfrm>
            <a:off x="431800" y="1367692"/>
            <a:ext cx="4532073" cy="369332"/>
          </a:xfrm>
          <a:prstGeom prst="rect">
            <a:avLst/>
          </a:prstGeom>
        </p:spPr>
        <p:txBody>
          <a:bodyPr wrap="none">
            <a:spAutoFit/>
          </a:bodyPr>
          <a:lstStyle/>
          <a:p>
            <a:pPr algn="ctr"/>
            <a:r>
              <a:rPr lang="de-DE" altLang="de-DE" dirty="0">
                <a:solidFill>
                  <a:srgbClr val="000000"/>
                </a:solidFill>
                <a:latin typeface="Arial" panose="020B0604020202020204" pitchFamily="34" charset="0"/>
                <a:cs typeface="Tahoma" panose="020B0604030504040204" pitchFamily="34" charset="0"/>
              </a:rPr>
              <a:t>Dynamische Vorgänge im Detail </a:t>
            </a:r>
            <a:r>
              <a:rPr lang="de-DE" altLang="de-DE" dirty="0" smtClean="0">
                <a:solidFill>
                  <a:srgbClr val="000000"/>
                </a:solidFill>
                <a:latin typeface="Arial" panose="020B0604020202020204" pitchFamily="34" charset="0"/>
                <a:cs typeface="Tahoma" panose="020B0604030504040204" pitchFamily="34" charset="0"/>
              </a:rPr>
              <a:t>darstellen</a:t>
            </a:r>
            <a:endParaRPr lang="de-DE" altLang="de-DE" dirty="0">
              <a:solidFill>
                <a:srgbClr val="000000"/>
              </a:solidFill>
              <a:latin typeface="Arial" panose="020B0604020202020204" pitchFamily="34" charset="0"/>
              <a:cs typeface="Tahoma" panose="020B0604030504040204" pitchFamily="34" charset="0"/>
            </a:endParaRPr>
          </a:p>
        </p:txBody>
      </p:sp>
      <p:pic>
        <p:nvPicPr>
          <p:cNvPr id="3" name="Grafik 2"/>
          <p:cNvPicPr>
            <a:picLocks noChangeAspect="1"/>
          </p:cNvPicPr>
          <p:nvPr/>
        </p:nvPicPr>
        <p:blipFill>
          <a:blip r:embed="rId3"/>
          <a:stretch>
            <a:fillRect/>
          </a:stretch>
        </p:blipFill>
        <p:spPr>
          <a:xfrm>
            <a:off x="777958" y="2010032"/>
            <a:ext cx="10679294" cy="3877069"/>
          </a:xfrm>
          <a:prstGeom prst="rect">
            <a:avLst/>
          </a:prstGeom>
        </p:spPr>
      </p:pic>
    </p:spTree>
    <p:extLst>
      <p:ext uri="{BB962C8B-B14F-4D97-AF65-F5344CB8AC3E}">
        <p14:creationId xmlns:p14="http://schemas.microsoft.com/office/powerpoint/2010/main" val="3640443906"/>
      </p:ext>
    </p:extLst>
  </p:cSld>
  <p:clrMapOvr>
    <a:masterClrMapping/>
  </p:clrMapOvr>
  <mc:AlternateContent xmlns:mc="http://schemas.openxmlformats.org/markup-compatibility/2006" xmlns:p14="http://schemas.microsoft.com/office/powerpoint/2010/main">
    <mc:Choice Requires="p14">
      <p:transition spd="slow" p14:dur="2000" advTm="104"/>
    </mc:Choice>
    <mc:Fallback xmlns="">
      <p:transition spd="slow" advTm="104"/>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solidFill>
                  <a:schemeClr val="accent5"/>
                </a:solidFill>
              </a:rPr>
              <a:t>Lehrplan GOSt-NRW</a:t>
            </a:r>
            <a:endParaRPr lang="de-DE" b="1" dirty="0">
              <a:solidFill>
                <a:schemeClr val="accent5"/>
              </a:solidFill>
            </a:endParaRPr>
          </a:p>
        </p:txBody>
      </p:sp>
      <p:sp>
        <p:nvSpPr>
          <p:cNvPr id="7" name="Inhaltsplatzhalter 6"/>
          <p:cNvSpPr>
            <a:spLocks noGrp="1"/>
          </p:cNvSpPr>
          <p:nvPr>
            <p:ph sz="half" idx="2"/>
          </p:nvPr>
        </p:nvSpPr>
        <p:spPr/>
        <p:txBody>
          <a:bodyPr>
            <a:normAutofit/>
          </a:bodyPr>
          <a:lstStyle/>
          <a:p>
            <a:pPr marL="0" indent="0">
              <a:buNone/>
            </a:pPr>
            <a:r>
              <a:rPr lang="de-DE" b="1" dirty="0" smtClean="0"/>
              <a:t>Formale </a:t>
            </a:r>
            <a:r>
              <a:rPr lang="de-DE" b="1" dirty="0"/>
              <a:t>Sprachen </a:t>
            </a:r>
            <a:r>
              <a:rPr lang="de-DE" dirty="0" smtClean="0"/>
              <a:t>der Informatik </a:t>
            </a:r>
            <a:r>
              <a:rPr lang="de-DE" dirty="0"/>
              <a:t>werden durch </a:t>
            </a:r>
            <a:r>
              <a:rPr lang="de-DE" b="1" dirty="0"/>
              <a:t>Grammatiken</a:t>
            </a:r>
            <a:r>
              <a:rPr lang="de-DE" dirty="0"/>
              <a:t> präzise beschrieben. Zu formalen </a:t>
            </a:r>
            <a:r>
              <a:rPr lang="de-DE" dirty="0" smtClean="0"/>
              <a:t>Sprachen können </a:t>
            </a:r>
            <a:r>
              <a:rPr lang="de-DE" b="1" dirty="0"/>
              <a:t>Automaten</a:t>
            </a:r>
            <a:r>
              <a:rPr lang="de-DE" dirty="0"/>
              <a:t> entwickelt werden, die die Wörter der Sprache </a:t>
            </a:r>
            <a:r>
              <a:rPr lang="de-DE" b="1" dirty="0"/>
              <a:t>akzeptieren</a:t>
            </a:r>
            <a:r>
              <a:rPr lang="de-DE" dirty="0"/>
              <a:t> </a:t>
            </a:r>
            <a:r>
              <a:rPr lang="de-DE" dirty="0" smtClean="0"/>
              <a:t>oder weiterverarbeiten</a:t>
            </a:r>
            <a:r>
              <a:rPr lang="de-DE" dirty="0"/>
              <a:t>. </a:t>
            </a:r>
            <a:endParaRPr lang="de-DE" dirty="0" smtClean="0"/>
          </a:p>
          <a:p>
            <a:pPr marL="0" indent="0">
              <a:buNone/>
            </a:pPr>
            <a:r>
              <a:rPr lang="de-DE" dirty="0" smtClean="0"/>
              <a:t>…</a:t>
            </a:r>
            <a:endParaRPr lang="de-DE" dirty="0"/>
          </a:p>
        </p:txBody>
      </p:sp>
      <p:pic>
        <p:nvPicPr>
          <p:cNvPr id="5" name="Grafik 4"/>
          <p:cNvPicPr>
            <a:picLocks noChangeAspect="1"/>
          </p:cNvPicPr>
          <p:nvPr/>
        </p:nvPicPr>
        <p:blipFill>
          <a:blip r:embed="rId3"/>
          <a:stretch>
            <a:fillRect/>
          </a:stretch>
        </p:blipFill>
        <p:spPr>
          <a:xfrm>
            <a:off x="1139125" y="1460499"/>
            <a:ext cx="4659890" cy="4651131"/>
          </a:xfrm>
          <a:prstGeom prst="rect">
            <a:avLst/>
          </a:prstGeom>
        </p:spPr>
      </p:pic>
      <p:sp>
        <p:nvSpPr>
          <p:cNvPr id="8" name="Pfeil nach rechts 7"/>
          <p:cNvSpPr/>
          <p:nvPr/>
        </p:nvSpPr>
        <p:spPr>
          <a:xfrm>
            <a:off x="607497" y="4598522"/>
            <a:ext cx="1063255" cy="717055"/>
          </a:xfrm>
          <a:prstGeom prst="rightArrow">
            <a:avLst/>
          </a:prstGeo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lin ang="8100000" scaled="1"/>
            <a:tileRect/>
          </a:gra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3" name="Rechteck 2"/>
          <p:cNvSpPr/>
          <p:nvPr/>
        </p:nvSpPr>
        <p:spPr>
          <a:xfrm>
            <a:off x="693206" y="6003908"/>
            <a:ext cx="5105809" cy="215444"/>
          </a:xfrm>
          <a:prstGeom prst="rect">
            <a:avLst/>
          </a:prstGeom>
        </p:spPr>
        <p:txBody>
          <a:bodyPr wrap="square">
            <a:spAutoFit/>
          </a:bodyPr>
          <a:lstStyle/>
          <a:p>
            <a:r>
              <a:rPr lang="de-DE" sz="800" dirty="0"/>
              <a:t>https://www.schulentwicklung.nrw.de/lehrplaene/lehrplannavigator-s-ii/gymnasiale-oberstufe/informatik/index.html</a:t>
            </a:r>
          </a:p>
        </p:txBody>
      </p:sp>
    </p:spTree>
    <p:extLst>
      <p:ext uri="{BB962C8B-B14F-4D97-AF65-F5344CB8AC3E}">
        <p14:creationId xmlns:p14="http://schemas.microsoft.com/office/powerpoint/2010/main" val="712452939"/>
      </p:ext>
    </p:extLst>
  </p:cSld>
  <p:clrMapOvr>
    <a:masterClrMapping/>
  </p:clrMapOvr>
  <mc:AlternateContent xmlns:mc="http://schemas.openxmlformats.org/markup-compatibility/2006" xmlns:p14="http://schemas.microsoft.com/office/powerpoint/2010/main">
    <mc:Choice Requires="p14">
      <p:transition spd="slow" p14:dur="2000" advTm="104"/>
    </mc:Choice>
    <mc:Fallback xmlns="">
      <p:transition spd="slow" advTm="104"/>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p:txBody>
          <a:bodyPr>
            <a:normAutofit fontScale="92500" lnSpcReduction="10000"/>
          </a:bodyPr>
          <a:lstStyle/>
          <a:p>
            <a:endParaRPr lang="de-DE" sz="4000" dirty="0" smtClean="0"/>
          </a:p>
          <a:p>
            <a:r>
              <a:rPr lang="de-DE" sz="4000" dirty="0" smtClean="0"/>
              <a:t>Es folgt das vollständige Originalmaterial für den Unterrichtseinstieg</a:t>
            </a:r>
            <a:endParaRPr lang="de-DE" sz="4000" dirty="0"/>
          </a:p>
        </p:txBody>
      </p:sp>
    </p:spTree>
    <p:extLst>
      <p:ext uri="{BB962C8B-B14F-4D97-AF65-F5344CB8AC3E}">
        <p14:creationId xmlns:p14="http://schemas.microsoft.com/office/powerpoint/2010/main" val="2733954418"/>
      </p:ext>
    </p:extLst>
  </p:cSld>
  <p:clrMapOvr>
    <a:masterClrMapping/>
  </p:clrMapOvr>
  <mc:AlternateContent xmlns:mc="http://schemas.openxmlformats.org/markup-compatibility/2006" xmlns:p14="http://schemas.microsoft.com/office/powerpoint/2010/main">
    <mc:Choice Requires="p14">
      <p:transition spd="slow" p14:dur="2000" advTm="657"/>
    </mc:Choice>
    <mc:Fallback xmlns="">
      <p:transition spd="slow" advTm="657"/>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dirty="0" smtClean="0">
                <a:solidFill>
                  <a:schemeClr val="accent5"/>
                </a:solidFill>
              </a:rPr>
              <a:t>Grammatiken, formale Sprachen</a:t>
            </a:r>
            <a:br>
              <a:rPr lang="de-DE" dirty="0" smtClean="0">
                <a:solidFill>
                  <a:schemeClr val="accent5"/>
                </a:solidFill>
              </a:rPr>
            </a:br>
            <a:r>
              <a:rPr lang="de-DE" dirty="0" smtClean="0">
                <a:solidFill>
                  <a:schemeClr val="accent5"/>
                </a:solidFill>
              </a:rPr>
              <a:t>und</a:t>
            </a:r>
            <a:br>
              <a:rPr lang="de-DE" dirty="0" smtClean="0">
                <a:solidFill>
                  <a:schemeClr val="accent5"/>
                </a:solidFill>
              </a:rPr>
            </a:br>
            <a:r>
              <a:rPr lang="de-DE" dirty="0" smtClean="0">
                <a:solidFill>
                  <a:schemeClr val="accent5"/>
                </a:solidFill>
              </a:rPr>
              <a:t>Endliche Automaten (EA)</a:t>
            </a:r>
            <a:endParaRPr lang="de-DE" dirty="0">
              <a:solidFill>
                <a:schemeClr val="accent5"/>
              </a:solidFill>
            </a:endParaRPr>
          </a:p>
        </p:txBody>
      </p:sp>
      <p:sp>
        <p:nvSpPr>
          <p:cNvPr id="3" name="Untertitel 2"/>
          <p:cNvSpPr>
            <a:spLocks noGrp="1"/>
          </p:cNvSpPr>
          <p:nvPr>
            <p:ph type="subTitle" idx="1"/>
          </p:nvPr>
        </p:nvSpPr>
        <p:spPr/>
        <p:txBody>
          <a:bodyPr>
            <a:normAutofit/>
          </a:bodyPr>
          <a:lstStyle/>
          <a:p>
            <a:endParaRPr lang="de-DE" sz="4000" dirty="0" smtClean="0"/>
          </a:p>
          <a:p>
            <a:r>
              <a:rPr lang="de-DE" sz="4000" dirty="0" smtClean="0"/>
              <a:t>Einstiegsaufgabe</a:t>
            </a:r>
            <a:endParaRPr lang="de-DE" sz="4000" dirty="0"/>
          </a:p>
        </p:txBody>
      </p:sp>
    </p:spTree>
    <p:extLst>
      <p:ext uri="{BB962C8B-B14F-4D97-AF65-F5344CB8AC3E}">
        <p14:creationId xmlns:p14="http://schemas.microsoft.com/office/powerpoint/2010/main" val="1440554303"/>
      </p:ext>
    </p:extLst>
  </p:cSld>
  <p:clrMapOvr>
    <a:masterClrMapping/>
  </p:clrMapOvr>
  <mc:AlternateContent xmlns:mc="http://schemas.openxmlformats.org/markup-compatibility/2006" xmlns:p14="http://schemas.microsoft.com/office/powerpoint/2010/main">
    <mc:Choice Requires="p14">
      <p:transition spd="slow" p14:dur="2000" advTm="657"/>
    </mc:Choice>
    <mc:Fallback xmlns="">
      <p:transition spd="slow" advTm="657"/>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Bild 1"/>
          <p:cNvPicPr>
            <a:picLocks noChangeAspect="1" noChangeArrowheads="1"/>
          </p:cNvPicPr>
          <p:nvPr/>
        </p:nvPicPr>
        <p:blipFill>
          <a:blip r:embed="rId3">
            <a:extLst>
              <a:ext uri="{28A0092B-C50C-407E-A947-70E740481C1C}">
                <a14:useLocalDpi xmlns:a14="http://schemas.microsoft.com/office/drawing/2010/main" val="0"/>
              </a:ext>
            </a:extLst>
          </a:blip>
          <a:srcRect r="35362" b="38992"/>
          <a:stretch>
            <a:fillRect/>
          </a:stretch>
        </p:blipFill>
        <p:spPr bwMode="auto">
          <a:xfrm>
            <a:off x="4805916" y="1482843"/>
            <a:ext cx="7292299" cy="4591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el 4"/>
          <p:cNvSpPr>
            <a:spLocks noGrp="1"/>
          </p:cNvSpPr>
          <p:nvPr>
            <p:ph type="title"/>
          </p:nvPr>
        </p:nvSpPr>
        <p:spPr/>
        <p:txBody>
          <a:bodyPr/>
          <a:lstStyle/>
          <a:p>
            <a:r>
              <a:rPr lang="de-DE" b="1" dirty="0">
                <a:solidFill>
                  <a:schemeClr val="accent5"/>
                </a:solidFill>
              </a:rPr>
              <a:t>Automat: Aufgabe, Darstellung, Verallgemeinerung</a:t>
            </a:r>
            <a:endParaRPr lang="de-DE" dirty="0"/>
          </a:p>
        </p:txBody>
      </p:sp>
      <p:sp>
        <p:nvSpPr>
          <p:cNvPr id="6" name="Inhaltsplatzhalter 5"/>
          <p:cNvSpPr>
            <a:spLocks noGrp="1"/>
          </p:cNvSpPr>
          <p:nvPr>
            <p:ph idx="1"/>
          </p:nvPr>
        </p:nvSpPr>
        <p:spPr/>
        <p:txBody>
          <a:bodyPr/>
          <a:lstStyle/>
          <a:p>
            <a:pPr marL="457200" indent="-457200">
              <a:buFont typeface="+mj-lt"/>
              <a:buAutoNum type="arabicParenBoth"/>
            </a:pPr>
            <a:r>
              <a:rPr lang="de-DE" dirty="0"/>
              <a:t>Was macht dieser Automat?</a:t>
            </a:r>
          </a:p>
          <a:p>
            <a:pPr marL="457200" indent="-457200">
              <a:buFont typeface="+mj-lt"/>
              <a:buAutoNum type="arabicParenBoth"/>
            </a:pPr>
            <a:r>
              <a:rPr lang="de-DE" dirty="0"/>
              <a:t>(Allgemeine) Bestandselemente?</a:t>
            </a:r>
          </a:p>
          <a:p>
            <a:endParaRPr lang="de-DE" dirty="0"/>
          </a:p>
        </p:txBody>
      </p:sp>
    </p:spTree>
    <p:extLst>
      <p:ext uri="{BB962C8B-B14F-4D97-AF65-F5344CB8AC3E}">
        <p14:creationId xmlns:p14="http://schemas.microsoft.com/office/powerpoint/2010/main" val="38372609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chemeClr val="accent5"/>
                </a:solidFill>
              </a:rPr>
              <a:t>Automat: Aufgabe, Darstellung, Verallgemeinerung</a:t>
            </a:r>
            <a:endParaRPr lang="de-DE" dirty="0"/>
          </a:p>
        </p:txBody>
      </p:sp>
      <p:sp>
        <p:nvSpPr>
          <p:cNvPr id="4" name="Inhaltsplatzhalter 3"/>
          <p:cNvSpPr>
            <a:spLocks noGrp="1"/>
          </p:cNvSpPr>
          <p:nvPr>
            <p:ph sz="half" idx="2"/>
          </p:nvPr>
        </p:nvSpPr>
        <p:spPr/>
        <p:txBody>
          <a:bodyPr>
            <a:normAutofit fontScale="92500" lnSpcReduction="20000"/>
          </a:bodyPr>
          <a:lstStyle/>
          <a:p>
            <a:r>
              <a:rPr lang="de-DE" sz="2400" b="1" dirty="0"/>
              <a:t>Erkennen</a:t>
            </a:r>
            <a:r>
              <a:rPr lang="de-DE" sz="2400" dirty="0"/>
              <a:t> (</a:t>
            </a:r>
            <a:r>
              <a:rPr lang="de-DE" sz="2400" b="1" dirty="0"/>
              <a:t>Akzeptor</a:t>
            </a:r>
            <a:r>
              <a:rPr lang="de-DE" sz="2400" dirty="0"/>
              <a:t>) korrekter Eingaben eines Mini-Taschenrechners (nur Ziffern, Tasten für die vier Grundrechenarten und die Gleich-Taste) </a:t>
            </a:r>
          </a:p>
          <a:p>
            <a:endParaRPr lang="de-DE" sz="2400" dirty="0"/>
          </a:p>
          <a:p>
            <a:r>
              <a:rPr lang="de-DE" sz="2400" dirty="0"/>
              <a:t>Darstellung: </a:t>
            </a:r>
          </a:p>
          <a:p>
            <a:pPr marL="285750" indent="-285750"/>
            <a:r>
              <a:rPr lang="de-DE" sz="2400" dirty="0"/>
              <a:t>Tabelle (</a:t>
            </a:r>
            <a:r>
              <a:rPr lang="de-DE" sz="2400" b="1" dirty="0"/>
              <a:t>Übergangstabelle</a:t>
            </a:r>
            <a:r>
              <a:rPr lang="de-DE" sz="2400" dirty="0"/>
              <a:t>)</a:t>
            </a:r>
          </a:p>
          <a:p>
            <a:pPr marL="285750" indent="-285750"/>
            <a:r>
              <a:rPr lang="de-DE" sz="2400" dirty="0"/>
              <a:t>Graph (</a:t>
            </a:r>
            <a:r>
              <a:rPr lang="de-DE" sz="2400" b="1" dirty="0"/>
              <a:t>Übergangsgraph</a:t>
            </a:r>
            <a:r>
              <a:rPr lang="de-DE" sz="2400" dirty="0"/>
              <a:t>)</a:t>
            </a:r>
          </a:p>
          <a:p>
            <a:endParaRPr lang="de-DE" sz="2400" dirty="0"/>
          </a:p>
          <a:p>
            <a:r>
              <a:rPr lang="de-DE" sz="2400" dirty="0"/>
              <a:t>Verallgemeinerung: </a:t>
            </a:r>
            <a:r>
              <a:rPr lang="de-DE" sz="2400" b="1" dirty="0"/>
              <a:t>5-Tupel</a:t>
            </a:r>
          </a:p>
          <a:p>
            <a:pPr marL="342900" indent="-342900">
              <a:buFont typeface="Wingdings" panose="05000000000000000000" pitchFamily="2" charset="2"/>
              <a:buChar char="§"/>
            </a:pPr>
            <a:r>
              <a:rPr lang="de-DE" sz="2400" dirty="0"/>
              <a:t>Zustände (Zustandsmenge)</a:t>
            </a:r>
          </a:p>
          <a:p>
            <a:pPr marL="800100" lvl="1" indent="-342900">
              <a:buFont typeface="Wingdings" panose="05000000000000000000" pitchFamily="2" charset="2"/>
              <a:buChar char="§"/>
            </a:pPr>
            <a:r>
              <a:rPr lang="de-DE" dirty="0"/>
              <a:t>Endzustände/akzeptierende Zustände</a:t>
            </a:r>
          </a:p>
          <a:p>
            <a:pPr marL="800100" lvl="1" indent="-342900">
              <a:buFont typeface="Wingdings" panose="05000000000000000000" pitchFamily="2" charset="2"/>
              <a:buChar char="§"/>
            </a:pPr>
            <a:r>
              <a:rPr lang="de-DE" dirty="0"/>
              <a:t>Startzustand (genau einer)</a:t>
            </a:r>
          </a:p>
          <a:p>
            <a:pPr marL="342900" indent="-342900">
              <a:buFont typeface="Wingdings" panose="05000000000000000000" pitchFamily="2" charset="2"/>
              <a:buChar char="§"/>
            </a:pPr>
            <a:r>
              <a:rPr lang="de-DE" sz="2400" dirty="0"/>
              <a:t>Eingabealphabet</a:t>
            </a:r>
          </a:p>
          <a:p>
            <a:pPr marL="342900" indent="-342900">
              <a:buFont typeface="Wingdings" panose="05000000000000000000" pitchFamily="2" charset="2"/>
              <a:buChar char="§"/>
            </a:pPr>
            <a:r>
              <a:rPr lang="de-DE" sz="2400" dirty="0"/>
              <a:t>Übergänge (Übergangsfunktion</a:t>
            </a:r>
            <a:r>
              <a:rPr lang="de-DE" sz="2400" dirty="0" smtClean="0"/>
              <a:t>)</a:t>
            </a:r>
            <a:endParaRPr lang="de-DE" sz="2400" dirty="0"/>
          </a:p>
        </p:txBody>
      </p:sp>
      <p:pic>
        <p:nvPicPr>
          <p:cNvPr id="6" name="Bild 1"/>
          <p:cNvPicPr>
            <a:picLocks noChangeAspect="1" noChangeArrowheads="1"/>
          </p:cNvPicPr>
          <p:nvPr/>
        </p:nvPicPr>
        <p:blipFill>
          <a:blip r:embed="rId3">
            <a:extLst>
              <a:ext uri="{28A0092B-C50C-407E-A947-70E740481C1C}">
                <a14:useLocalDpi xmlns:a14="http://schemas.microsoft.com/office/drawing/2010/main" val="0"/>
              </a:ext>
            </a:extLst>
          </a:blip>
          <a:srcRect r="35362" b="38992"/>
          <a:stretch>
            <a:fillRect/>
          </a:stretch>
        </p:blipFill>
        <p:spPr bwMode="auto">
          <a:xfrm>
            <a:off x="446426" y="1468239"/>
            <a:ext cx="5352588" cy="337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11772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solidFill>
                  <a:schemeClr val="accent5"/>
                </a:solidFill>
              </a:rPr>
              <a:t>Zustands-Übergangsdiagramm und Terminologie</a:t>
            </a:r>
            <a:endParaRPr lang="de-DE" b="1" dirty="0">
              <a:solidFill>
                <a:schemeClr val="accent5"/>
              </a:solidFill>
            </a:endParaRPr>
          </a:p>
        </p:txBody>
      </p:sp>
      <p:pic>
        <p:nvPicPr>
          <p:cNvPr id="3" name="Grafik 2"/>
          <p:cNvPicPr>
            <a:picLocks noChangeAspect="1"/>
          </p:cNvPicPr>
          <p:nvPr/>
        </p:nvPicPr>
        <p:blipFill>
          <a:blip r:embed="rId3"/>
          <a:stretch>
            <a:fillRect/>
          </a:stretch>
        </p:blipFill>
        <p:spPr>
          <a:xfrm>
            <a:off x="777958" y="2010032"/>
            <a:ext cx="10679294" cy="3877069"/>
          </a:xfrm>
          <a:prstGeom prst="rect">
            <a:avLst/>
          </a:prstGeom>
        </p:spPr>
      </p:pic>
    </p:spTree>
    <p:extLst>
      <p:ext uri="{BB962C8B-B14F-4D97-AF65-F5344CB8AC3E}">
        <p14:creationId xmlns:p14="http://schemas.microsoft.com/office/powerpoint/2010/main" val="1120935166"/>
      </p:ext>
    </p:extLst>
  </p:cSld>
  <p:clrMapOvr>
    <a:masterClrMapping/>
  </p:clrMapOvr>
  <mc:AlternateContent xmlns:mc="http://schemas.openxmlformats.org/markup-compatibility/2006" xmlns:p14="http://schemas.microsoft.com/office/powerpoint/2010/main">
    <mc:Choice Requires="p14">
      <p:transition spd="slow" p14:dur="2000" advTm="104"/>
    </mc:Choice>
    <mc:Fallback xmlns="">
      <p:transition spd="slow" advTm="104"/>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934</Words>
  <Application>Microsoft Office PowerPoint</Application>
  <PresentationFormat>Breitbild</PresentationFormat>
  <Paragraphs>110</Paragraphs>
  <Slides>11</Slides>
  <Notes>10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11</vt:i4>
      </vt:variant>
    </vt:vector>
  </HeadingPairs>
  <TitlesOfParts>
    <vt:vector size="17" baseType="lpstr">
      <vt:lpstr>Arial</vt:lpstr>
      <vt:lpstr>Calibri</vt:lpstr>
      <vt:lpstr>Calibri Light</vt:lpstr>
      <vt:lpstr>Tahoma</vt:lpstr>
      <vt:lpstr>Wingdings</vt:lpstr>
      <vt:lpstr>Office Theme</vt:lpstr>
      <vt:lpstr>PowerPoint-Präsentation</vt:lpstr>
      <vt:lpstr>Grammatiken, formale Sprachen und Endliche Automaten (EA)</vt:lpstr>
      <vt:lpstr>Zustands-Übergangsdiagramm</vt:lpstr>
      <vt:lpstr>Lehrplan GOSt-NRW</vt:lpstr>
      <vt:lpstr>PowerPoint-Präsentation</vt:lpstr>
      <vt:lpstr>Grammatiken, formale Sprachen und Endliche Automaten (EA)</vt:lpstr>
      <vt:lpstr>Automat: Aufgabe, Darstellung, Verallgemeinerung</vt:lpstr>
      <vt:lpstr>Automat: Aufgabe, Darstellung, Verallgemeinerung</vt:lpstr>
      <vt:lpstr>Zustands-Übergangsdiagramm und Terminologie</vt:lpstr>
      <vt:lpstr>Quellen in der Übersicht</vt:lpstr>
      <vt:lpstr>PowerPoint-Präsentation</vt:lpstr>
    </vt:vector>
  </TitlesOfParts>
  <Company>MIFcom GmbH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Geschichte der Informatik</dc:title>
  <dc:creator>dmm</dc:creator>
  <cp:lastModifiedBy>dmm</cp:lastModifiedBy>
  <cp:revision>178</cp:revision>
  <dcterms:created xsi:type="dcterms:W3CDTF">2022-08-30T16:08:47Z</dcterms:created>
  <dcterms:modified xsi:type="dcterms:W3CDTF">2024-03-11T09:40:47Z</dcterms:modified>
</cp:coreProperties>
</file>