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303"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05" autoAdjust="0"/>
  </p:normalViewPr>
  <p:slideViewPr>
    <p:cSldViewPr snapToGrid="0">
      <p:cViewPr varScale="1">
        <p:scale>
          <a:sx n="94" d="100"/>
          <a:sy n="94" d="100"/>
        </p:scale>
        <p:origin x="1203" y="60"/>
      </p:cViewPr>
      <p:guideLst/>
    </p:cSldViewPr>
  </p:slideViewPr>
  <p:notesTextViewPr>
    <p:cViewPr>
      <p:scale>
        <a:sx n="1" d="1"/>
        <a:sy n="1" d="1"/>
      </p:scale>
      <p:origin x="0" y="0"/>
    </p:cViewPr>
  </p:notesText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09.07.2024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Die Reihe &gt;Praxistipps&lt; bietet genau das, Hinweise, Tipps und methodisches, erfahrungsbasiertes Vorgehen, um den Einstieg in das Referendariat und den Lehrberuf zu erleichtern. </a:t>
            </a:r>
          </a:p>
          <a:p>
            <a:pPr algn="just"/>
            <a:endParaRPr lang="de-DE" dirty="0"/>
          </a:p>
          <a:p>
            <a:pPr algn="just"/>
            <a:r>
              <a:rPr lang="de-DE" dirty="0"/>
              <a:t>In diesem Teil wird auf generelle des – erstaunlicher Weise oft vernachlässigten – Teils der fachlichen Einarbeitung eingegangen.</a:t>
            </a:r>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162448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426931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305502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a:t>Titelmasterformat durch Klicken bearbeiten</a:t>
            </a:r>
          </a:p>
        </p:txBody>
      </p:sp>
      <p:sp>
        <p:nvSpPr>
          <p:cNvPr id="3" name="Inhaltsplatzhalter 2"/>
          <p:cNvSpPr>
            <a:spLocks noGrp="1"/>
          </p:cNvSpPr>
          <p:nvPr>
            <p:ph idx="1"/>
          </p:nvPr>
        </p:nvSpPr>
        <p:spPr>
          <a:xfrm>
            <a:off x="431800" y="1460499"/>
            <a:ext cx="11666415" cy="461425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a:t>Titelmasterformat durch Klicken bearbeiten</a:t>
            </a:r>
          </a:p>
        </p:txBody>
      </p:sp>
      <p:sp>
        <p:nvSpPr>
          <p:cNvPr id="3" name="Inhaltsplatzhalter 2"/>
          <p:cNvSpPr>
            <a:spLocks noGrp="1"/>
          </p:cNvSpPr>
          <p:nvPr>
            <p:ph sz="half" idx="1"/>
          </p:nvPr>
        </p:nvSpPr>
        <p:spPr>
          <a:xfrm>
            <a:off x="446426" y="1460499"/>
            <a:ext cx="5352588"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01936" y="1460499"/>
            <a:ext cx="5888464" cy="465113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creativecommons.org/licenses/by/4.0/deed.de" TargetMode="External"/><Relationship Id="rId2" Type="http://schemas.openxmlformats.org/officeDocument/2006/relationships/image" Target="../media/image1.png"/><Relationship Id="rId16" Type="http://schemas.microsoft.com/office/2018/10/relationships/comments" Target="NUL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orca.nrw/" TargetMode="External"/><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chemeClr val="accent5"/>
                </a:solidFill>
              </a:rPr>
              <a:t>Praxistipps Referendariat</a:t>
            </a:r>
          </a:p>
        </p:txBody>
      </p:sp>
      <p:sp>
        <p:nvSpPr>
          <p:cNvPr id="3" name="Untertitel 2"/>
          <p:cNvSpPr>
            <a:spLocks noGrp="1"/>
          </p:cNvSpPr>
          <p:nvPr>
            <p:ph type="subTitle" idx="1"/>
          </p:nvPr>
        </p:nvSpPr>
        <p:spPr/>
        <p:txBody>
          <a:bodyPr>
            <a:normAutofit fontScale="77500" lnSpcReduction="20000"/>
          </a:bodyPr>
          <a:lstStyle/>
          <a:p>
            <a:endParaRPr lang="de-DE" sz="4000" dirty="0"/>
          </a:p>
          <a:p>
            <a:r>
              <a:rPr lang="de-DE" sz="4000" dirty="0"/>
              <a:t>Wie fachlich einarbeiten?</a:t>
            </a:r>
          </a:p>
          <a:p>
            <a:br>
              <a:rPr lang="de-DE" sz="4000" dirty="0"/>
            </a:br>
            <a:r>
              <a:rPr lang="de-DE" sz="3000" dirty="0"/>
              <a:t>(Fokus: Oberstufe)</a:t>
            </a:r>
          </a:p>
        </p:txBody>
      </p:sp>
    </p:spTree>
    <p:extLst>
      <p:ext uri="{BB962C8B-B14F-4D97-AF65-F5344CB8AC3E}">
        <p14:creationId xmlns:p14="http://schemas.microsoft.com/office/powerpoint/2010/main" val="239275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Situation</a:t>
            </a:r>
            <a:endParaRPr lang="de-DE" b="1" dirty="0">
              <a:solidFill>
                <a:schemeClr val="accent5"/>
              </a:solidFill>
            </a:endParaRPr>
          </a:p>
        </p:txBody>
      </p:sp>
      <p:sp>
        <p:nvSpPr>
          <p:cNvPr id="9" name="Inhaltsplatzhalter 8"/>
          <p:cNvSpPr>
            <a:spLocks noGrp="1"/>
          </p:cNvSpPr>
          <p:nvPr>
            <p:ph sz="half" idx="1"/>
          </p:nvPr>
        </p:nvSpPr>
        <p:spPr/>
        <p:txBody>
          <a:bodyPr>
            <a:normAutofit lnSpcReduction="10000"/>
          </a:bodyPr>
          <a:lstStyle/>
          <a:p>
            <a:r>
              <a:rPr lang="de-DE" dirty="0"/>
              <a:t>alles ist neu</a:t>
            </a:r>
          </a:p>
          <a:p>
            <a:r>
              <a:rPr lang="de-DE" dirty="0"/>
              <a:t>vieles prasselt auf Sie ein</a:t>
            </a:r>
          </a:p>
          <a:p>
            <a:r>
              <a:rPr lang="de-DE" dirty="0"/>
              <a:t>wenig Lehrerfahrung</a:t>
            </a:r>
          </a:p>
          <a:p>
            <a:r>
              <a:rPr lang="de-DE" dirty="0"/>
              <a:t>Stellung als Referendar/Lehrling</a:t>
            </a:r>
          </a:p>
          <a:p>
            <a:r>
              <a:rPr lang="de-DE" dirty="0" err="1"/>
              <a:t>uvm</a:t>
            </a:r>
            <a:r>
              <a:rPr lang="de-DE" dirty="0"/>
              <a:t>.</a:t>
            </a:r>
          </a:p>
          <a:p>
            <a:endParaRPr lang="de-DE" dirty="0"/>
          </a:p>
          <a:p>
            <a:r>
              <a:rPr lang="de-DE" dirty="0"/>
              <a:t>oftmals vernachlässigt:</a:t>
            </a:r>
          </a:p>
          <a:p>
            <a:pPr marL="0" indent="0">
              <a:buNone/>
            </a:pPr>
            <a:r>
              <a:rPr lang="de-DE" dirty="0"/>
              <a:t>FACHLICHKEIT</a:t>
            </a:r>
          </a:p>
        </p:txBody>
      </p:sp>
      <p:sp>
        <p:nvSpPr>
          <p:cNvPr id="10" name="Inhaltsplatzhalter 9"/>
          <p:cNvSpPr>
            <a:spLocks noGrp="1"/>
          </p:cNvSpPr>
          <p:nvPr>
            <p:ph sz="half" idx="2"/>
          </p:nvPr>
        </p:nvSpPr>
        <p:spPr/>
        <p:txBody>
          <a:bodyPr>
            <a:normAutofit lnSpcReduction="10000"/>
          </a:bodyPr>
          <a:lstStyle/>
          <a:p>
            <a:r>
              <a:rPr lang="de-DE" dirty="0"/>
              <a:t>viele Jahre nicht mehr mit Schulstoff beschäftigt</a:t>
            </a:r>
          </a:p>
          <a:p>
            <a:r>
              <a:rPr lang="de-DE" dirty="0"/>
              <a:t>Schulstoff jetzt aus fortgeschrittener Sicht neu betrachtet</a:t>
            </a:r>
          </a:p>
          <a:p>
            <a:pPr lvl="1"/>
            <a:r>
              <a:rPr lang="de-DE" dirty="0" err="1"/>
              <a:t>curse</a:t>
            </a:r>
            <a:r>
              <a:rPr lang="de-DE" dirty="0"/>
              <a:t> </a:t>
            </a:r>
            <a:r>
              <a:rPr lang="de-DE" dirty="0" err="1"/>
              <a:t>of</a:t>
            </a:r>
            <a:r>
              <a:rPr lang="de-DE" dirty="0"/>
              <a:t> </a:t>
            </a:r>
            <a:r>
              <a:rPr lang="de-DE" dirty="0" err="1"/>
              <a:t>knowledge</a:t>
            </a:r>
            <a:endParaRPr lang="de-DE" dirty="0"/>
          </a:p>
          <a:p>
            <a:pPr lvl="1"/>
            <a:r>
              <a:rPr lang="de-DE" dirty="0"/>
              <a:t>Didaktische Reduktion</a:t>
            </a:r>
          </a:p>
          <a:p>
            <a:pPr lvl="1"/>
            <a:r>
              <a:rPr lang="de-DE" dirty="0"/>
              <a:t>(curriculare) Rahmenbedingungen</a:t>
            </a:r>
          </a:p>
          <a:p>
            <a:pPr lvl="1"/>
            <a:r>
              <a:rPr lang="de-DE" dirty="0"/>
              <a:t>…</a:t>
            </a:r>
          </a:p>
          <a:p>
            <a:endParaRPr lang="de-DE" dirty="0"/>
          </a:p>
          <a:p>
            <a:r>
              <a:rPr lang="de-DE" dirty="0"/>
              <a:t>FACHLICHE EBENE nicht vernachlässigen, rechtzeitig einarbeiten (Handlungssicherheit)</a:t>
            </a:r>
          </a:p>
        </p:txBody>
      </p:sp>
    </p:spTree>
    <p:extLst>
      <p:ext uri="{BB962C8B-B14F-4D97-AF65-F5344CB8AC3E}">
        <p14:creationId xmlns:p14="http://schemas.microsoft.com/office/powerpoint/2010/main" val="261532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Fachliche Einarbeitung</a:t>
            </a:r>
            <a:endParaRPr lang="de-DE" b="1" dirty="0">
              <a:solidFill>
                <a:schemeClr val="accent5"/>
              </a:solidFill>
            </a:endParaRPr>
          </a:p>
        </p:txBody>
      </p:sp>
      <p:sp>
        <p:nvSpPr>
          <p:cNvPr id="9" name="Inhaltsplatzhalter 8"/>
          <p:cNvSpPr>
            <a:spLocks noGrp="1"/>
          </p:cNvSpPr>
          <p:nvPr>
            <p:ph sz="half" idx="1"/>
          </p:nvPr>
        </p:nvSpPr>
        <p:spPr/>
        <p:txBody>
          <a:bodyPr>
            <a:normAutofit/>
          </a:bodyPr>
          <a:lstStyle/>
          <a:p>
            <a:r>
              <a:rPr lang="de-DE" dirty="0"/>
              <a:t>Wie geschickt vorgehen?</a:t>
            </a:r>
          </a:p>
          <a:p>
            <a:endParaRPr lang="de-DE" dirty="0"/>
          </a:p>
          <a:p>
            <a:r>
              <a:rPr lang="de-DE" dirty="0"/>
              <a:t>Uni-Wissen rekapitulieren</a:t>
            </a:r>
          </a:p>
          <a:p>
            <a:r>
              <a:rPr lang="de-DE" dirty="0"/>
              <a:t>Lehrplan + alte zentrale Abiturklausuren </a:t>
            </a:r>
            <a:r>
              <a:rPr lang="de-DE" b="1" dirty="0"/>
              <a:t>zusammen</a:t>
            </a:r>
            <a:r>
              <a:rPr lang="de-DE" dirty="0"/>
              <a:t> anschauen</a:t>
            </a:r>
          </a:p>
          <a:p>
            <a:pPr lvl="1"/>
            <a:r>
              <a:rPr lang="de-DE" dirty="0"/>
              <a:t>Repräsentative Aufgabentypen erkennen, </a:t>
            </a:r>
          </a:p>
          <a:p>
            <a:pPr lvl="1"/>
            <a:r>
              <a:rPr lang="de-DE" dirty="0"/>
              <a:t>Fachterminologie und </a:t>
            </a:r>
          </a:p>
          <a:p>
            <a:pPr lvl="1"/>
            <a:r>
              <a:rPr lang="de-DE" dirty="0"/>
              <a:t>Darstellungen im Auge behalten</a:t>
            </a:r>
          </a:p>
        </p:txBody>
      </p:sp>
      <p:sp>
        <p:nvSpPr>
          <p:cNvPr id="10" name="Inhaltsplatzhalter 9"/>
          <p:cNvSpPr>
            <a:spLocks noGrp="1"/>
          </p:cNvSpPr>
          <p:nvPr>
            <p:ph sz="half" idx="2"/>
          </p:nvPr>
        </p:nvSpPr>
        <p:spPr/>
        <p:txBody>
          <a:bodyPr>
            <a:normAutofit/>
          </a:bodyPr>
          <a:lstStyle/>
          <a:p>
            <a:r>
              <a:rPr lang="de-DE" dirty="0"/>
              <a:t>Lehrpläne </a:t>
            </a:r>
          </a:p>
          <a:p>
            <a:pPr lvl="1"/>
            <a:r>
              <a:rPr lang="de-DE" dirty="0"/>
              <a:t>sind inhaltlich zerfasert dargestellt </a:t>
            </a:r>
          </a:p>
          <a:p>
            <a:pPr lvl="1"/>
            <a:r>
              <a:rPr lang="de-DE" dirty="0"/>
              <a:t>mit vielem nicht-fachlichen Dingen aufgebläht</a:t>
            </a:r>
          </a:p>
          <a:p>
            <a:pPr lvl="1"/>
            <a:r>
              <a:rPr lang="de-DE" dirty="0"/>
              <a:t>alleine unzureichend was Breite und Tiefe angeht</a:t>
            </a:r>
          </a:p>
          <a:p>
            <a:pPr lvl="1"/>
            <a:r>
              <a:rPr lang="de-DE" dirty="0"/>
              <a:t>bieten keinen Eindruck von Prüfungsschwerpunkten</a:t>
            </a:r>
          </a:p>
          <a:p>
            <a:pPr lvl="1"/>
            <a:r>
              <a:rPr lang="de-DE" dirty="0"/>
              <a:t>nur in Kombination mit alten zentralen Abiturklausuren wirklich sinnvoll</a:t>
            </a:r>
          </a:p>
        </p:txBody>
      </p:sp>
    </p:spTree>
    <p:extLst>
      <p:ext uri="{BB962C8B-B14F-4D97-AF65-F5344CB8AC3E}">
        <p14:creationId xmlns:p14="http://schemas.microsoft.com/office/powerpoint/2010/main" val="251176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4"/>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vorliegenden Materialien wurde im Rahmen des Projektes </a:t>
            </a:r>
            <a:r>
              <a:rPr lang="de-DE" sz="1600" dirty="0" err="1"/>
              <a:t>FAIBLE.nrw</a:t>
            </a:r>
            <a:r>
              <a:rPr lang="de-DE" sz="1600" dirty="0"/>
              <a:t> vom Arbeitsbereich Didaktik der Informatik der WWU-Münster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5"/>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7"/>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391228193"/>
      </p:ext>
    </p:extLst>
  </p:cSld>
  <p:clrMapOvr>
    <a:masterClrMapping/>
  </p:clrMapOvr>
  <p:extLst mod="1">
    <p:ext uri="{6950BFC3-D8DA-4A85-94F7-54DA5524770B}">
      <p188:commentRel xmlns:p188="http://schemas.microsoft.com/office/powerpoint/2018/8/main" xmlns="" r:id="rId16"/>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Breitbild</PresentationFormat>
  <Paragraphs>58</Paragraphs>
  <Slides>4</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 Theme</vt:lpstr>
      <vt:lpstr>Praxistipps Referendariat</vt:lpstr>
      <vt:lpstr>Situation</vt:lpstr>
      <vt:lpstr>Fachliche Einarbeitung</vt:lpstr>
      <vt:lpstr>PowerPoint-Präsentation</vt:lpstr>
    </vt:vector>
  </TitlesOfParts>
  <Company>MIFcom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Daniel Michael Meyer</cp:lastModifiedBy>
  <cp:revision>39</cp:revision>
  <dcterms:created xsi:type="dcterms:W3CDTF">2022-08-30T16:08:47Z</dcterms:created>
  <dcterms:modified xsi:type="dcterms:W3CDTF">2024-07-09T08:46:12Z</dcterms:modified>
</cp:coreProperties>
</file>