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60" r:id="rId3"/>
    <p:sldId id="261" r:id="rId4"/>
    <p:sldId id="303"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405" autoAdjust="0"/>
  </p:normalViewPr>
  <p:slideViewPr>
    <p:cSldViewPr snapToGrid="0">
      <p:cViewPr varScale="1">
        <p:scale>
          <a:sx n="94" d="100"/>
          <a:sy n="94" d="100"/>
        </p:scale>
        <p:origin x="1203" y="60"/>
      </p:cViewPr>
      <p:guideLst/>
    </p:cSldViewPr>
  </p:slideViewPr>
  <p:notesTextViewPr>
    <p:cViewPr>
      <p:scale>
        <a:sx n="1" d="1"/>
        <a:sy n="1" d="1"/>
      </p:scale>
      <p:origin x="0" y="0"/>
    </p:cViewPr>
  </p:notesTextViewPr>
  <p:notesViewPr>
    <p:cSldViewPr snapToGrid="0">
      <p:cViewPr varScale="1">
        <p:scale>
          <a:sx n="92" d="100"/>
          <a:sy n="92" d="100"/>
        </p:scale>
        <p:origin x="373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9E8239-5F24-42DC-B82E-0917C0903852}" type="datetimeFigureOut">
              <a:rPr lang="de-DE" smtClean="0"/>
              <a:t>09.07.2024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E72D9A-B1DD-4D71-B5DB-CCB439349A20}" type="slidenum">
              <a:rPr lang="de-DE" smtClean="0"/>
              <a:t>‹Nr.›</a:t>
            </a:fld>
            <a:endParaRPr lang="de-DE"/>
          </a:p>
        </p:txBody>
      </p:sp>
    </p:spTree>
    <p:extLst>
      <p:ext uri="{BB962C8B-B14F-4D97-AF65-F5344CB8AC3E}">
        <p14:creationId xmlns:p14="http://schemas.microsoft.com/office/powerpoint/2010/main" val="1164413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r>
              <a:rPr lang="de-DE" dirty="0"/>
              <a:t>Die Reihe &gt;Praxistipps&lt; bietet genau das, Hinweise, Tipps und methodisches, erfahrungsbasiertes Vorgehen, um den Einstieg in das Referendariat und den Lehrberuf zu erleichtern. </a:t>
            </a:r>
          </a:p>
          <a:p>
            <a:pPr algn="just"/>
            <a:endParaRPr lang="de-DE" dirty="0"/>
          </a:p>
          <a:p>
            <a:pPr algn="just"/>
            <a:r>
              <a:rPr lang="de-DE" dirty="0"/>
              <a:t>In diesem Teil wird auf generelle des – erstaunlicher Weise oft vernachlässigten – Teils der fachlichen Einarbeitung eingegangen.</a:t>
            </a:r>
          </a:p>
        </p:txBody>
      </p:sp>
      <p:sp>
        <p:nvSpPr>
          <p:cNvPr id="4" name="Foliennummernplatzhalter 3"/>
          <p:cNvSpPr>
            <a:spLocks noGrp="1"/>
          </p:cNvSpPr>
          <p:nvPr>
            <p:ph type="sldNum" sz="quarter" idx="10"/>
          </p:nvPr>
        </p:nvSpPr>
        <p:spPr/>
        <p:txBody>
          <a:bodyPr/>
          <a:lstStyle/>
          <a:p>
            <a:fld id="{E2E72D9A-B1DD-4D71-B5DB-CCB439349A20}" type="slidenum">
              <a:rPr lang="de-DE" smtClean="0"/>
              <a:t>1</a:t>
            </a:fld>
            <a:endParaRPr lang="de-DE"/>
          </a:p>
        </p:txBody>
      </p:sp>
    </p:spTree>
    <p:extLst>
      <p:ext uri="{BB962C8B-B14F-4D97-AF65-F5344CB8AC3E}">
        <p14:creationId xmlns:p14="http://schemas.microsoft.com/office/powerpoint/2010/main" val="1624480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2</a:t>
            </a:fld>
            <a:endParaRPr lang="de-DE"/>
          </a:p>
        </p:txBody>
      </p:sp>
    </p:spTree>
    <p:extLst>
      <p:ext uri="{BB962C8B-B14F-4D97-AF65-F5344CB8AC3E}">
        <p14:creationId xmlns:p14="http://schemas.microsoft.com/office/powerpoint/2010/main" val="4269313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3</a:t>
            </a:fld>
            <a:endParaRPr lang="de-DE"/>
          </a:p>
        </p:txBody>
      </p:sp>
    </p:spTree>
    <p:extLst>
      <p:ext uri="{BB962C8B-B14F-4D97-AF65-F5344CB8AC3E}">
        <p14:creationId xmlns:p14="http://schemas.microsoft.com/office/powerpoint/2010/main" val="3055027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453662" y="247040"/>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453662" y="272671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7" name="Fußzeilenplatzhalter 6"/>
          <p:cNvSpPr>
            <a:spLocks noGrp="1"/>
          </p:cNvSpPr>
          <p:nvPr>
            <p:ph type="ftr" sz="quarter" idx="10"/>
          </p:nvPr>
        </p:nvSpPr>
        <p:spPr/>
        <p:txBody>
          <a:bodyPr/>
          <a:lstStyle/>
          <a:p>
            <a:endParaRPr lang="de-DE"/>
          </a:p>
        </p:txBody>
      </p:sp>
      <p:sp>
        <p:nvSpPr>
          <p:cNvPr id="8" name="Foliennummernplatzhalter 7"/>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598723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313118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71231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31800" y="1"/>
            <a:ext cx="11666415" cy="1367691"/>
          </a:xfrm>
        </p:spPr>
        <p:txBody>
          <a:bodyPr/>
          <a:lstStyle/>
          <a:p>
            <a:r>
              <a:rPr lang="de-DE" dirty="0"/>
              <a:t>Titelmasterformat durch Klicken bearbeiten</a:t>
            </a:r>
          </a:p>
        </p:txBody>
      </p:sp>
      <p:sp>
        <p:nvSpPr>
          <p:cNvPr id="3" name="Inhaltsplatzhalter 2"/>
          <p:cNvSpPr>
            <a:spLocks noGrp="1"/>
          </p:cNvSpPr>
          <p:nvPr>
            <p:ph idx="1"/>
          </p:nvPr>
        </p:nvSpPr>
        <p:spPr>
          <a:xfrm>
            <a:off x="431800" y="1460499"/>
            <a:ext cx="11666415" cy="4614251"/>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Fußzeilenplatzhalter 6"/>
          <p:cNvSpPr>
            <a:spLocks noGrp="1"/>
          </p:cNvSpPr>
          <p:nvPr>
            <p:ph type="ftr" sz="quarter" idx="10"/>
          </p:nvPr>
        </p:nvSpPr>
        <p:spPr/>
        <p:txBody>
          <a:bodyPr/>
          <a:lstStyle/>
          <a:p>
            <a:endParaRPr lang="de-DE"/>
          </a:p>
        </p:txBody>
      </p:sp>
      <p:sp>
        <p:nvSpPr>
          <p:cNvPr id="8" name="Foliennummernplatzhalter 7"/>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484018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46426" y="0"/>
            <a:ext cx="11643974" cy="1325563"/>
          </a:xfrm>
        </p:spPr>
        <p:txBody>
          <a:bodyPr/>
          <a:lstStyle/>
          <a:p>
            <a:r>
              <a:rPr lang="de-DE" dirty="0"/>
              <a:t>Titelmasterformat durch Klicken bearbeiten</a:t>
            </a:r>
          </a:p>
        </p:txBody>
      </p:sp>
      <p:sp>
        <p:nvSpPr>
          <p:cNvPr id="3" name="Inhaltsplatzhalter 2"/>
          <p:cNvSpPr>
            <a:spLocks noGrp="1"/>
          </p:cNvSpPr>
          <p:nvPr>
            <p:ph sz="half" idx="1"/>
          </p:nvPr>
        </p:nvSpPr>
        <p:spPr>
          <a:xfrm>
            <a:off x="446426" y="1460499"/>
            <a:ext cx="5352588" cy="4651131"/>
          </a:xfr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201936" y="1460499"/>
            <a:ext cx="5888464" cy="4651131"/>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8" name="Fußzeilenplatzhalter 7"/>
          <p:cNvSpPr>
            <a:spLocks noGrp="1"/>
          </p:cNvSpPr>
          <p:nvPr>
            <p:ph type="ftr" sz="quarter" idx="10"/>
          </p:nvPr>
        </p:nvSpPr>
        <p:spPr/>
        <p:txBody>
          <a:bodyPr/>
          <a:lstStyle/>
          <a:p>
            <a:endParaRPr lang="de-DE"/>
          </a:p>
        </p:txBody>
      </p:sp>
      <p:sp>
        <p:nvSpPr>
          <p:cNvPr id="9" name="Foliennummernplatzhalter 8"/>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766893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74919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2176252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2723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751798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304710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444891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626871-D332-4AB0-B99F-36061728F590}" type="slidenum">
              <a:rPr lang="de-DE" smtClean="0"/>
              <a:t>‹Nr.›</a:t>
            </a:fld>
            <a:endParaRPr lang="de-DE"/>
          </a:p>
        </p:txBody>
      </p:sp>
    </p:spTree>
    <p:extLst>
      <p:ext uri="{BB962C8B-B14F-4D97-AF65-F5344CB8AC3E}">
        <p14:creationId xmlns:p14="http://schemas.microsoft.com/office/powerpoint/2010/main" val="334684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hyperlink" Target="https://creativecommons.org/licenses/by/4.0/deed.de" TargetMode="External"/><Relationship Id="rId2" Type="http://schemas.openxmlformats.org/officeDocument/2006/relationships/image" Target="../media/image1.png"/><Relationship Id="rId16" Type="http://schemas.microsoft.com/office/2018/10/relationships/comments" Target="NUL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hyperlink" Target="https://www.orca.nrw/" TargetMode="External"/><Relationship Id="rId4" Type="http://schemas.openxmlformats.org/officeDocument/2006/relationships/image" Target="../media/image3.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solidFill>
                  <a:schemeClr val="accent5"/>
                </a:solidFill>
              </a:rPr>
              <a:t>Praxistipps Referendariat</a:t>
            </a:r>
          </a:p>
        </p:txBody>
      </p:sp>
      <p:sp>
        <p:nvSpPr>
          <p:cNvPr id="3" name="Untertitel 2"/>
          <p:cNvSpPr>
            <a:spLocks noGrp="1"/>
          </p:cNvSpPr>
          <p:nvPr>
            <p:ph type="subTitle" idx="1"/>
          </p:nvPr>
        </p:nvSpPr>
        <p:spPr/>
        <p:txBody>
          <a:bodyPr>
            <a:normAutofit fontScale="77500" lnSpcReduction="20000"/>
          </a:bodyPr>
          <a:lstStyle/>
          <a:p>
            <a:endParaRPr lang="de-DE" sz="4000" dirty="0"/>
          </a:p>
          <a:p>
            <a:r>
              <a:rPr lang="de-DE" sz="4000" dirty="0"/>
              <a:t>Wie fachlich einarbeiten?</a:t>
            </a:r>
          </a:p>
          <a:p>
            <a:br>
              <a:rPr lang="de-DE" sz="4000" dirty="0"/>
            </a:br>
            <a:r>
              <a:rPr lang="de-DE" sz="3000" dirty="0"/>
              <a:t>(Fokus: Oberstufe)</a:t>
            </a:r>
          </a:p>
        </p:txBody>
      </p:sp>
    </p:spTree>
    <p:extLst>
      <p:ext uri="{BB962C8B-B14F-4D97-AF65-F5344CB8AC3E}">
        <p14:creationId xmlns:p14="http://schemas.microsoft.com/office/powerpoint/2010/main" val="2392757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dirty="0"/>
              <a:t>Situation</a:t>
            </a:r>
            <a:endParaRPr lang="de-DE" b="1" dirty="0">
              <a:solidFill>
                <a:schemeClr val="accent5"/>
              </a:solidFill>
            </a:endParaRPr>
          </a:p>
        </p:txBody>
      </p:sp>
      <p:sp>
        <p:nvSpPr>
          <p:cNvPr id="9" name="Inhaltsplatzhalter 8"/>
          <p:cNvSpPr>
            <a:spLocks noGrp="1"/>
          </p:cNvSpPr>
          <p:nvPr>
            <p:ph sz="half" idx="1"/>
          </p:nvPr>
        </p:nvSpPr>
        <p:spPr/>
        <p:txBody>
          <a:bodyPr>
            <a:normAutofit lnSpcReduction="10000"/>
          </a:bodyPr>
          <a:lstStyle/>
          <a:p>
            <a:r>
              <a:rPr lang="de-DE" dirty="0"/>
              <a:t>alles ist neu</a:t>
            </a:r>
          </a:p>
          <a:p>
            <a:r>
              <a:rPr lang="de-DE" dirty="0"/>
              <a:t>vieles prasselt auf Sie ein</a:t>
            </a:r>
          </a:p>
          <a:p>
            <a:r>
              <a:rPr lang="de-DE" dirty="0"/>
              <a:t>wenig Lehrerfahrung</a:t>
            </a:r>
          </a:p>
          <a:p>
            <a:r>
              <a:rPr lang="de-DE" dirty="0"/>
              <a:t>Stellung als Referendar/Lehrling</a:t>
            </a:r>
          </a:p>
          <a:p>
            <a:r>
              <a:rPr lang="de-DE" dirty="0" err="1"/>
              <a:t>uvm</a:t>
            </a:r>
            <a:r>
              <a:rPr lang="de-DE" dirty="0"/>
              <a:t>.</a:t>
            </a:r>
          </a:p>
          <a:p>
            <a:endParaRPr lang="de-DE" dirty="0"/>
          </a:p>
          <a:p>
            <a:r>
              <a:rPr lang="de-DE" dirty="0"/>
              <a:t>oftmals vernachlässigt:</a:t>
            </a:r>
          </a:p>
          <a:p>
            <a:pPr marL="0" indent="0">
              <a:buNone/>
            </a:pPr>
            <a:r>
              <a:rPr lang="de-DE" dirty="0"/>
              <a:t>FACHLICHKEIT</a:t>
            </a:r>
          </a:p>
        </p:txBody>
      </p:sp>
      <p:sp>
        <p:nvSpPr>
          <p:cNvPr id="10" name="Inhaltsplatzhalter 9"/>
          <p:cNvSpPr>
            <a:spLocks noGrp="1"/>
          </p:cNvSpPr>
          <p:nvPr>
            <p:ph sz="half" idx="2"/>
          </p:nvPr>
        </p:nvSpPr>
        <p:spPr/>
        <p:txBody>
          <a:bodyPr>
            <a:normAutofit lnSpcReduction="10000"/>
          </a:bodyPr>
          <a:lstStyle/>
          <a:p>
            <a:r>
              <a:rPr lang="de-DE" dirty="0"/>
              <a:t>viele Jahre nicht mehr mit Schulstoff beschäftigt</a:t>
            </a:r>
          </a:p>
          <a:p>
            <a:r>
              <a:rPr lang="de-DE" dirty="0"/>
              <a:t>Schulstoff jetzt aus fortgeschrittener Sicht neu betrachtet</a:t>
            </a:r>
          </a:p>
          <a:p>
            <a:pPr lvl="1"/>
            <a:r>
              <a:rPr lang="de-DE" dirty="0" err="1"/>
              <a:t>curse</a:t>
            </a:r>
            <a:r>
              <a:rPr lang="de-DE" dirty="0"/>
              <a:t> </a:t>
            </a:r>
            <a:r>
              <a:rPr lang="de-DE" dirty="0" err="1"/>
              <a:t>of</a:t>
            </a:r>
            <a:r>
              <a:rPr lang="de-DE" dirty="0"/>
              <a:t> </a:t>
            </a:r>
            <a:r>
              <a:rPr lang="de-DE" dirty="0" err="1"/>
              <a:t>knowledge</a:t>
            </a:r>
            <a:endParaRPr lang="de-DE" dirty="0"/>
          </a:p>
          <a:p>
            <a:pPr lvl="1"/>
            <a:r>
              <a:rPr lang="de-DE" dirty="0"/>
              <a:t>Didaktische Reduktion</a:t>
            </a:r>
          </a:p>
          <a:p>
            <a:pPr lvl="1"/>
            <a:r>
              <a:rPr lang="de-DE" dirty="0"/>
              <a:t>(curriculare) Rahmenbedingungen</a:t>
            </a:r>
          </a:p>
          <a:p>
            <a:pPr lvl="1"/>
            <a:r>
              <a:rPr lang="de-DE" dirty="0"/>
              <a:t>…</a:t>
            </a:r>
          </a:p>
          <a:p>
            <a:endParaRPr lang="de-DE" dirty="0"/>
          </a:p>
          <a:p>
            <a:r>
              <a:rPr lang="de-DE" dirty="0"/>
              <a:t>FACHLICHE EBENE nicht vernachlässigen, rechtzeitig einarbeiten (Handlungssicherheit)</a:t>
            </a:r>
          </a:p>
        </p:txBody>
      </p:sp>
    </p:spTree>
    <p:extLst>
      <p:ext uri="{BB962C8B-B14F-4D97-AF65-F5344CB8AC3E}">
        <p14:creationId xmlns:p14="http://schemas.microsoft.com/office/powerpoint/2010/main" val="2615325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dirty="0"/>
              <a:t>Fachliche Einarbeitung</a:t>
            </a:r>
            <a:endParaRPr lang="de-DE" b="1" dirty="0">
              <a:solidFill>
                <a:schemeClr val="accent5"/>
              </a:solidFill>
            </a:endParaRPr>
          </a:p>
        </p:txBody>
      </p:sp>
      <p:sp>
        <p:nvSpPr>
          <p:cNvPr id="9" name="Inhaltsplatzhalter 8"/>
          <p:cNvSpPr>
            <a:spLocks noGrp="1"/>
          </p:cNvSpPr>
          <p:nvPr>
            <p:ph sz="half" idx="1"/>
          </p:nvPr>
        </p:nvSpPr>
        <p:spPr/>
        <p:txBody>
          <a:bodyPr>
            <a:normAutofit/>
          </a:bodyPr>
          <a:lstStyle/>
          <a:p>
            <a:r>
              <a:rPr lang="de-DE" dirty="0"/>
              <a:t>Wie geschickt vorgehen?</a:t>
            </a:r>
          </a:p>
          <a:p>
            <a:endParaRPr lang="de-DE" dirty="0"/>
          </a:p>
          <a:p>
            <a:r>
              <a:rPr lang="de-DE" dirty="0"/>
              <a:t>Uni-Wissen rekapitulieren</a:t>
            </a:r>
          </a:p>
          <a:p>
            <a:r>
              <a:rPr lang="de-DE" dirty="0"/>
              <a:t>Lehrplan + alte zentrale Abiturklausuren </a:t>
            </a:r>
            <a:r>
              <a:rPr lang="de-DE" b="1" dirty="0"/>
              <a:t>zusammen</a:t>
            </a:r>
            <a:r>
              <a:rPr lang="de-DE" dirty="0"/>
              <a:t> anschauen</a:t>
            </a:r>
          </a:p>
          <a:p>
            <a:pPr lvl="1"/>
            <a:r>
              <a:rPr lang="de-DE" dirty="0"/>
              <a:t>Repräsentative Aufgabentypen erkennen, </a:t>
            </a:r>
          </a:p>
          <a:p>
            <a:pPr lvl="1"/>
            <a:r>
              <a:rPr lang="de-DE" dirty="0"/>
              <a:t>Fachterminologie und </a:t>
            </a:r>
          </a:p>
          <a:p>
            <a:pPr lvl="1"/>
            <a:r>
              <a:rPr lang="de-DE" dirty="0"/>
              <a:t>Darstellungen im Auge behalten</a:t>
            </a:r>
          </a:p>
        </p:txBody>
      </p:sp>
      <p:sp>
        <p:nvSpPr>
          <p:cNvPr id="10" name="Inhaltsplatzhalter 9"/>
          <p:cNvSpPr>
            <a:spLocks noGrp="1"/>
          </p:cNvSpPr>
          <p:nvPr>
            <p:ph sz="half" idx="2"/>
          </p:nvPr>
        </p:nvSpPr>
        <p:spPr/>
        <p:txBody>
          <a:bodyPr>
            <a:normAutofit/>
          </a:bodyPr>
          <a:lstStyle/>
          <a:p>
            <a:r>
              <a:rPr lang="de-DE" dirty="0"/>
              <a:t>Lehrpläne </a:t>
            </a:r>
          </a:p>
          <a:p>
            <a:pPr lvl="1"/>
            <a:r>
              <a:rPr lang="de-DE" dirty="0"/>
              <a:t>sind inhaltlich zerfasert dargestellt </a:t>
            </a:r>
          </a:p>
          <a:p>
            <a:pPr lvl="1"/>
            <a:r>
              <a:rPr lang="de-DE" dirty="0"/>
              <a:t>mit vielem nicht-fachlichen Dingen aufgebläht</a:t>
            </a:r>
          </a:p>
          <a:p>
            <a:pPr lvl="1"/>
            <a:r>
              <a:rPr lang="de-DE" dirty="0"/>
              <a:t>alleine unzureichend was Breite und Tiefe angeht</a:t>
            </a:r>
          </a:p>
          <a:p>
            <a:pPr lvl="1"/>
            <a:r>
              <a:rPr lang="de-DE" dirty="0"/>
              <a:t>bieten keinen Eindruck von Prüfungsschwerpunkten</a:t>
            </a:r>
          </a:p>
          <a:p>
            <a:pPr lvl="1"/>
            <a:r>
              <a:rPr lang="de-DE" dirty="0"/>
              <a:t>nur in Kombination mit alten zentralen Abiturklausuren wirklich sinnvoll</a:t>
            </a:r>
          </a:p>
        </p:txBody>
      </p:sp>
    </p:spTree>
    <p:extLst>
      <p:ext uri="{BB962C8B-B14F-4D97-AF65-F5344CB8AC3E}">
        <p14:creationId xmlns:p14="http://schemas.microsoft.com/office/powerpoint/2010/main" val="2511763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1BE4FA3-AC4B-2FC9-B79F-5B73562B21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7159" y="5906279"/>
            <a:ext cx="1604865" cy="557333"/>
          </a:xfrm>
          <a:prstGeom prst="rect">
            <a:avLst/>
          </a:prstGeom>
        </p:spPr>
      </p:pic>
      <p:pic>
        <p:nvPicPr>
          <p:cNvPr id="13" name="Grafik 12">
            <a:extLst>
              <a:ext uri="{FF2B5EF4-FFF2-40B4-BE49-F238E27FC236}">
                <a16:creationId xmlns:a16="http://schemas.microsoft.com/office/drawing/2014/main" id="{44B8956A-225D-8F15-907E-86B4B0364A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10645" y="5704781"/>
            <a:ext cx="2276475" cy="828675"/>
          </a:xfrm>
          <a:prstGeom prst="rect">
            <a:avLst/>
          </a:prstGeom>
        </p:spPr>
      </p:pic>
      <p:pic>
        <p:nvPicPr>
          <p:cNvPr id="16" name="Grafik 15">
            <a:extLst>
              <a:ext uri="{FF2B5EF4-FFF2-40B4-BE49-F238E27FC236}">
                <a16:creationId xmlns:a16="http://schemas.microsoft.com/office/drawing/2014/main" id="{C8DC80B3-F432-92CA-17FE-9FA4377350A6}"/>
              </a:ext>
            </a:extLst>
          </p:cNvPr>
          <p:cNvPicPr>
            <a:picLocks noChangeAspect="1"/>
          </p:cNvPicPr>
          <p:nvPr/>
        </p:nvPicPr>
        <p:blipFill>
          <a:blip r:embed="rId4"/>
          <a:stretch>
            <a:fillRect/>
          </a:stretch>
        </p:blipFill>
        <p:spPr>
          <a:xfrm>
            <a:off x="6960636" y="5755755"/>
            <a:ext cx="1306286" cy="707857"/>
          </a:xfrm>
          <a:prstGeom prst="rect">
            <a:avLst/>
          </a:prstGeom>
        </p:spPr>
      </p:pic>
      <p:sp>
        <p:nvSpPr>
          <p:cNvPr id="18" name="Textfeld 17">
            <a:extLst>
              <a:ext uri="{FF2B5EF4-FFF2-40B4-BE49-F238E27FC236}">
                <a16:creationId xmlns:a16="http://schemas.microsoft.com/office/drawing/2014/main" id="{0BC685B1-6D36-FE7B-6ED6-90005B5A3DA0}"/>
              </a:ext>
            </a:extLst>
          </p:cNvPr>
          <p:cNvSpPr txBox="1"/>
          <p:nvPr/>
        </p:nvSpPr>
        <p:spPr>
          <a:xfrm>
            <a:off x="597159" y="541176"/>
            <a:ext cx="8244837" cy="3785652"/>
          </a:xfrm>
          <a:prstGeom prst="rect">
            <a:avLst/>
          </a:prstGeom>
          <a:noFill/>
        </p:spPr>
        <p:txBody>
          <a:bodyPr wrap="square" rtlCol="0">
            <a:spAutoFit/>
          </a:bodyPr>
          <a:lstStyle/>
          <a:p>
            <a:pPr algn="just"/>
            <a:r>
              <a:rPr lang="de-DE" sz="1600" dirty="0"/>
              <a:t>Die vorliegenden Materialien wurde im Rahmen des Projektes </a:t>
            </a:r>
            <a:r>
              <a:rPr lang="de-DE" sz="1600" dirty="0" err="1"/>
              <a:t>FAIBLE.nrw</a:t>
            </a:r>
            <a:r>
              <a:rPr lang="de-DE" sz="1600" dirty="0"/>
              <a:t> vom Arbeitsbereich Didaktik der Informatik der WWU-Münster erstellt und sind unter der (CC BY 4.0) - Lizenz veröffentlicht. Ausdrücklich ausgenommen von dieser Lizenz sind alle Logos. Weiterhin kann die Lizenz einzelner verwendeter Materialien, wie gekennzeichnet, abweichen. Nicht gekennzeichnete Bilder sind entweder gemeinfrei oder selbst erstellt und stehen unter der Lizenz des Gesamtwerkes (CC BY 4.0).</a:t>
            </a:r>
          </a:p>
          <a:p>
            <a:pPr algn="just"/>
            <a:endParaRPr lang="de-DE" sz="1600" dirty="0"/>
          </a:p>
          <a:p>
            <a:pPr algn="just"/>
            <a:r>
              <a:rPr lang="de-DE" sz="1600" dirty="0"/>
              <a:t>Sonderregelung für die Verwendung im Bildungskontext: </a:t>
            </a:r>
          </a:p>
          <a:p>
            <a:pPr algn="just"/>
            <a:r>
              <a:rPr lang="de-DE" sz="1600" dirty="0"/>
              <a:t>Die CC BY 4.0-Lizenz verlangt die Namensnennung bei der Übernahme von Materialien. Da dies den gewünschten Anwendungsfall erschweren kann, genügt dem Projekt FAIBLE.nrw bei der Verwendung in informatikdidaktischen Kontexten (Hochschule, Weiterbildung etc.) ein Verweis auf das Gesamtwerk anstelle der aufwändigeren Einzelangaben nach der TULLU-Regel. In allen anderen Kontexten gilt diese Sonderregel nicht.</a:t>
            </a:r>
          </a:p>
          <a:p>
            <a:pPr algn="just"/>
            <a:endParaRPr lang="de-DE" sz="1600" dirty="0"/>
          </a:p>
          <a:p>
            <a:pPr algn="just"/>
            <a:r>
              <a:rPr lang="de-DE" sz="1600" dirty="0"/>
              <a:t>Das Werk ist Online unter </a:t>
            </a:r>
            <a:r>
              <a:rPr lang="de-DE" sz="1600" dirty="0">
                <a:hlinkClick r:id="rId5"/>
              </a:rPr>
              <a:t>https://www.orca.nrw/</a:t>
            </a:r>
            <a:r>
              <a:rPr lang="de-DE" sz="1600" dirty="0"/>
              <a:t> verfügbar. </a:t>
            </a:r>
          </a:p>
        </p:txBody>
      </p:sp>
      <p:pic>
        <p:nvPicPr>
          <p:cNvPr id="20" name="Grafik 19">
            <a:extLst>
              <a:ext uri="{FF2B5EF4-FFF2-40B4-BE49-F238E27FC236}">
                <a16:creationId xmlns:a16="http://schemas.microsoft.com/office/drawing/2014/main" id="{6FCD7A78-66A4-5DEC-207C-A43A5C74DC7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5789" y="4681289"/>
            <a:ext cx="1143000" cy="400050"/>
          </a:xfrm>
          <a:prstGeom prst="rect">
            <a:avLst/>
          </a:prstGeom>
        </p:spPr>
      </p:pic>
      <p:sp>
        <p:nvSpPr>
          <p:cNvPr id="22" name="Textfeld 21">
            <a:extLst>
              <a:ext uri="{FF2B5EF4-FFF2-40B4-BE49-F238E27FC236}">
                <a16:creationId xmlns:a16="http://schemas.microsoft.com/office/drawing/2014/main" id="{8CB68AB2-E096-EA38-0D0C-AA813099036B}"/>
              </a:ext>
            </a:extLst>
          </p:cNvPr>
          <p:cNvSpPr txBox="1"/>
          <p:nvPr/>
        </p:nvSpPr>
        <p:spPr>
          <a:xfrm>
            <a:off x="486546" y="5081339"/>
            <a:ext cx="6094602" cy="276999"/>
          </a:xfrm>
          <a:prstGeom prst="rect">
            <a:avLst/>
          </a:prstGeom>
          <a:noFill/>
        </p:spPr>
        <p:txBody>
          <a:bodyPr wrap="square">
            <a:spAutoFit/>
          </a:bodyPr>
          <a:lstStyle/>
          <a:p>
            <a:r>
              <a:rPr lang="de-DE" sz="1200" dirty="0">
                <a:hlinkClick r:id="rId7"/>
              </a:rPr>
              <a:t>(https://creativecommons.org/licenses/by/4.0/deed.de)</a:t>
            </a:r>
            <a:endParaRPr lang="de-DE" sz="1200" dirty="0"/>
          </a:p>
        </p:txBody>
      </p:sp>
      <p:sp>
        <p:nvSpPr>
          <p:cNvPr id="25" name="Textfeld 24">
            <a:extLst>
              <a:ext uri="{FF2B5EF4-FFF2-40B4-BE49-F238E27FC236}">
                <a16:creationId xmlns:a16="http://schemas.microsoft.com/office/drawing/2014/main" id="{DE95745B-BB7C-DC8F-E2CE-388135E92674}"/>
              </a:ext>
            </a:extLst>
          </p:cNvPr>
          <p:cNvSpPr txBox="1"/>
          <p:nvPr/>
        </p:nvSpPr>
        <p:spPr>
          <a:xfrm>
            <a:off x="9068500" y="1484851"/>
            <a:ext cx="1317990" cy="230832"/>
          </a:xfrm>
          <a:prstGeom prst="rect">
            <a:avLst/>
          </a:prstGeom>
          <a:noFill/>
        </p:spPr>
        <p:txBody>
          <a:bodyPr wrap="none" rtlCol="0">
            <a:spAutoFit/>
          </a:bodyPr>
          <a:lstStyle/>
          <a:p>
            <a:r>
              <a:rPr lang="de-DE" sz="900" dirty="0"/>
              <a:t>Beteiligte Hochschulen: </a:t>
            </a:r>
          </a:p>
        </p:txBody>
      </p:sp>
      <p:grpSp>
        <p:nvGrpSpPr>
          <p:cNvPr id="31" name="Gruppieren 30">
            <a:extLst>
              <a:ext uri="{FF2B5EF4-FFF2-40B4-BE49-F238E27FC236}">
                <a16:creationId xmlns:a16="http://schemas.microsoft.com/office/drawing/2014/main" id="{33E872C0-8BFA-BC27-94FE-E9056F62F486}"/>
              </a:ext>
            </a:extLst>
          </p:cNvPr>
          <p:cNvGrpSpPr/>
          <p:nvPr/>
        </p:nvGrpSpPr>
        <p:grpSpPr>
          <a:xfrm>
            <a:off x="9068500" y="2142353"/>
            <a:ext cx="2301656" cy="523220"/>
            <a:chOff x="9149034" y="1823146"/>
            <a:chExt cx="2301656" cy="523220"/>
          </a:xfrm>
        </p:grpSpPr>
        <p:sp>
          <p:nvSpPr>
            <p:cNvPr id="32" name="Textfeld 31">
              <a:extLst>
                <a:ext uri="{FF2B5EF4-FFF2-40B4-BE49-F238E27FC236}">
                  <a16:creationId xmlns:a16="http://schemas.microsoft.com/office/drawing/2014/main" id="{33DB10BB-7F43-A3A9-955C-4EFC8D42D879}"/>
                </a:ext>
              </a:extLst>
            </p:cNvPr>
            <p:cNvSpPr txBox="1"/>
            <p:nvPr/>
          </p:nvSpPr>
          <p:spPr>
            <a:xfrm>
              <a:off x="9564533" y="1823146"/>
              <a:ext cx="1886157" cy="523220"/>
            </a:xfrm>
            <a:prstGeom prst="rect">
              <a:avLst/>
            </a:prstGeom>
            <a:noFill/>
          </p:spPr>
          <p:txBody>
            <a:bodyPr wrap="none" rtlCol="0">
              <a:spAutoFit/>
            </a:bodyPr>
            <a:lstStyle/>
            <a:p>
              <a:r>
                <a:rPr lang="de-DE" sz="1400" dirty="0"/>
                <a:t>Westfälische Wilhelms-</a:t>
              </a:r>
            </a:p>
            <a:p>
              <a:r>
                <a:rPr lang="de-DE" sz="1400" dirty="0"/>
                <a:t>Universität Münster </a:t>
              </a:r>
            </a:p>
          </p:txBody>
        </p:sp>
        <p:pic>
          <p:nvPicPr>
            <p:cNvPr id="33" name="Grafik 32" descr="Schulgebäude Silhouette">
              <a:extLst>
                <a:ext uri="{FF2B5EF4-FFF2-40B4-BE49-F238E27FC236}">
                  <a16:creationId xmlns:a16="http://schemas.microsoft.com/office/drawing/2014/main" id="{F731E133-32A0-8139-14A5-B0A9062786B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149034" y="1859572"/>
              <a:ext cx="415499" cy="415499"/>
            </a:xfrm>
            <a:prstGeom prst="rect">
              <a:avLst/>
            </a:prstGeom>
          </p:spPr>
        </p:pic>
      </p:grpSp>
      <p:grpSp>
        <p:nvGrpSpPr>
          <p:cNvPr id="34" name="Gruppieren 33">
            <a:extLst>
              <a:ext uri="{FF2B5EF4-FFF2-40B4-BE49-F238E27FC236}">
                <a16:creationId xmlns:a16="http://schemas.microsoft.com/office/drawing/2014/main" id="{459BCE12-0386-9CA9-4386-9963EF94FAD1}"/>
              </a:ext>
            </a:extLst>
          </p:cNvPr>
          <p:cNvGrpSpPr/>
          <p:nvPr/>
        </p:nvGrpSpPr>
        <p:grpSpPr>
          <a:xfrm>
            <a:off x="9068500" y="1714573"/>
            <a:ext cx="1656544" cy="415499"/>
            <a:chOff x="9227112" y="1877006"/>
            <a:chExt cx="1656544" cy="415499"/>
          </a:xfrm>
        </p:grpSpPr>
        <p:sp>
          <p:nvSpPr>
            <p:cNvPr id="35" name="Textfeld 34">
              <a:extLst>
                <a:ext uri="{FF2B5EF4-FFF2-40B4-BE49-F238E27FC236}">
                  <a16:creationId xmlns:a16="http://schemas.microsoft.com/office/drawing/2014/main" id="{23DF5600-94F8-9ABA-12E8-A475EA584441}"/>
                </a:ext>
              </a:extLst>
            </p:cNvPr>
            <p:cNvSpPr txBox="1"/>
            <p:nvPr/>
          </p:nvSpPr>
          <p:spPr>
            <a:xfrm>
              <a:off x="9642611" y="1964924"/>
              <a:ext cx="1241045" cy="307777"/>
            </a:xfrm>
            <a:prstGeom prst="rect">
              <a:avLst/>
            </a:prstGeom>
            <a:noFill/>
          </p:spPr>
          <p:txBody>
            <a:bodyPr wrap="none" rtlCol="0">
              <a:spAutoFit/>
            </a:bodyPr>
            <a:lstStyle/>
            <a:p>
              <a:r>
                <a:rPr lang="de-DE" sz="1400" dirty="0"/>
                <a:t>RWTH-Aachen</a:t>
              </a:r>
            </a:p>
          </p:txBody>
        </p:sp>
        <p:pic>
          <p:nvPicPr>
            <p:cNvPr id="36" name="Grafik 35" descr="Schulgebäude Silhouette">
              <a:extLst>
                <a:ext uri="{FF2B5EF4-FFF2-40B4-BE49-F238E27FC236}">
                  <a16:creationId xmlns:a16="http://schemas.microsoft.com/office/drawing/2014/main" id="{298F5BB9-0A2C-BAE2-563F-DDA47EE8DF5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37" name="Gruppieren 36">
            <a:extLst>
              <a:ext uri="{FF2B5EF4-FFF2-40B4-BE49-F238E27FC236}">
                <a16:creationId xmlns:a16="http://schemas.microsoft.com/office/drawing/2014/main" id="{E79D517F-4281-CF54-EC73-428BFD1E0540}"/>
              </a:ext>
            </a:extLst>
          </p:cNvPr>
          <p:cNvGrpSpPr/>
          <p:nvPr/>
        </p:nvGrpSpPr>
        <p:grpSpPr>
          <a:xfrm>
            <a:off x="9068500" y="2589935"/>
            <a:ext cx="2597635" cy="415499"/>
            <a:chOff x="9227112" y="1877006"/>
            <a:chExt cx="2597635" cy="415499"/>
          </a:xfrm>
        </p:grpSpPr>
        <p:sp>
          <p:nvSpPr>
            <p:cNvPr id="38" name="Textfeld 37">
              <a:extLst>
                <a:ext uri="{FF2B5EF4-FFF2-40B4-BE49-F238E27FC236}">
                  <a16:creationId xmlns:a16="http://schemas.microsoft.com/office/drawing/2014/main" id="{A91E6119-101A-2855-73A2-65756DBB4D07}"/>
                </a:ext>
              </a:extLst>
            </p:cNvPr>
            <p:cNvSpPr txBox="1"/>
            <p:nvPr/>
          </p:nvSpPr>
          <p:spPr>
            <a:xfrm>
              <a:off x="9642611" y="1964924"/>
              <a:ext cx="2182136" cy="307777"/>
            </a:xfrm>
            <a:prstGeom prst="rect">
              <a:avLst/>
            </a:prstGeom>
            <a:noFill/>
          </p:spPr>
          <p:txBody>
            <a:bodyPr wrap="none" rtlCol="0">
              <a:spAutoFit/>
            </a:bodyPr>
            <a:lstStyle/>
            <a:p>
              <a:r>
                <a:rPr lang="de-DE" sz="1400" dirty="0"/>
                <a:t>Universität Duisburg-Essen </a:t>
              </a:r>
            </a:p>
          </p:txBody>
        </p:sp>
        <p:pic>
          <p:nvPicPr>
            <p:cNvPr id="39" name="Grafik 38" descr="Schulgebäude Silhouette">
              <a:extLst>
                <a:ext uri="{FF2B5EF4-FFF2-40B4-BE49-F238E27FC236}">
                  <a16:creationId xmlns:a16="http://schemas.microsoft.com/office/drawing/2014/main" id="{B33C6787-FF2C-652E-B2C0-9D9E15A68C3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0" name="Gruppieren 39">
            <a:extLst>
              <a:ext uri="{FF2B5EF4-FFF2-40B4-BE49-F238E27FC236}">
                <a16:creationId xmlns:a16="http://schemas.microsoft.com/office/drawing/2014/main" id="{EEA86DE1-BDBF-1E33-D796-8079976AE513}"/>
              </a:ext>
            </a:extLst>
          </p:cNvPr>
          <p:cNvGrpSpPr/>
          <p:nvPr/>
        </p:nvGrpSpPr>
        <p:grpSpPr>
          <a:xfrm>
            <a:off x="9068757" y="2941615"/>
            <a:ext cx="1859484" cy="415499"/>
            <a:chOff x="9227112" y="1877006"/>
            <a:chExt cx="1859484" cy="415499"/>
          </a:xfrm>
        </p:grpSpPr>
        <p:sp>
          <p:nvSpPr>
            <p:cNvPr id="41" name="Textfeld 40">
              <a:extLst>
                <a:ext uri="{FF2B5EF4-FFF2-40B4-BE49-F238E27FC236}">
                  <a16:creationId xmlns:a16="http://schemas.microsoft.com/office/drawing/2014/main" id="{1B39D1CF-5E7E-A39B-C215-FF9C4222D9B1}"/>
                </a:ext>
              </a:extLst>
            </p:cNvPr>
            <p:cNvSpPr txBox="1"/>
            <p:nvPr/>
          </p:nvSpPr>
          <p:spPr>
            <a:xfrm>
              <a:off x="9642611" y="1964924"/>
              <a:ext cx="1443985" cy="307777"/>
            </a:xfrm>
            <a:prstGeom prst="rect">
              <a:avLst/>
            </a:prstGeom>
            <a:noFill/>
          </p:spPr>
          <p:txBody>
            <a:bodyPr wrap="none" rtlCol="0">
              <a:spAutoFit/>
            </a:bodyPr>
            <a:lstStyle/>
            <a:p>
              <a:r>
                <a:rPr lang="de-DE" sz="1400" dirty="0"/>
                <a:t>Universität Bonn </a:t>
              </a:r>
            </a:p>
          </p:txBody>
        </p:sp>
        <p:pic>
          <p:nvPicPr>
            <p:cNvPr id="42" name="Grafik 41" descr="Schulgebäude Silhouette">
              <a:extLst>
                <a:ext uri="{FF2B5EF4-FFF2-40B4-BE49-F238E27FC236}">
                  <a16:creationId xmlns:a16="http://schemas.microsoft.com/office/drawing/2014/main" id="{E4077173-01D0-FC9C-296C-47D9065D688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3" name="Gruppieren 42">
            <a:extLst>
              <a:ext uri="{FF2B5EF4-FFF2-40B4-BE49-F238E27FC236}">
                <a16:creationId xmlns:a16="http://schemas.microsoft.com/office/drawing/2014/main" id="{3CFC84D2-547C-472D-6933-86C86E9B90FD}"/>
              </a:ext>
            </a:extLst>
          </p:cNvPr>
          <p:cNvGrpSpPr/>
          <p:nvPr/>
        </p:nvGrpSpPr>
        <p:grpSpPr>
          <a:xfrm>
            <a:off x="9068757" y="3288952"/>
            <a:ext cx="2246770" cy="415499"/>
            <a:chOff x="9227112" y="1877006"/>
            <a:chExt cx="2246770" cy="415499"/>
          </a:xfrm>
        </p:grpSpPr>
        <p:sp>
          <p:nvSpPr>
            <p:cNvPr id="44" name="Textfeld 43">
              <a:extLst>
                <a:ext uri="{FF2B5EF4-FFF2-40B4-BE49-F238E27FC236}">
                  <a16:creationId xmlns:a16="http://schemas.microsoft.com/office/drawing/2014/main" id="{DC055A3E-83C3-7448-A2C3-BBA355BEEADE}"/>
                </a:ext>
              </a:extLst>
            </p:cNvPr>
            <p:cNvSpPr txBox="1"/>
            <p:nvPr/>
          </p:nvSpPr>
          <p:spPr>
            <a:xfrm>
              <a:off x="9642611" y="1964924"/>
              <a:ext cx="1831271" cy="307777"/>
            </a:xfrm>
            <a:prstGeom prst="rect">
              <a:avLst/>
            </a:prstGeom>
            <a:noFill/>
          </p:spPr>
          <p:txBody>
            <a:bodyPr wrap="none" rtlCol="0">
              <a:spAutoFit/>
            </a:bodyPr>
            <a:lstStyle/>
            <a:p>
              <a:r>
                <a:rPr lang="de-DE" sz="1400" dirty="0"/>
                <a:t>Universität Paderborn </a:t>
              </a:r>
            </a:p>
          </p:txBody>
        </p:sp>
        <p:pic>
          <p:nvPicPr>
            <p:cNvPr id="45" name="Grafik 44" descr="Schulgebäude Silhouette">
              <a:extLst>
                <a:ext uri="{FF2B5EF4-FFF2-40B4-BE49-F238E27FC236}">
                  <a16:creationId xmlns:a16="http://schemas.microsoft.com/office/drawing/2014/main" id="{38508A31-BF47-C829-7520-ECB3014F89F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6" name="Gruppieren 45">
            <a:extLst>
              <a:ext uri="{FF2B5EF4-FFF2-40B4-BE49-F238E27FC236}">
                <a16:creationId xmlns:a16="http://schemas.microsoft.com/office/drawing/2014/main" id="{3AA81F93-FB06-3133-C2F2-10144CFDEAEF}"/>
              </a:ext>
            </a:extLst>
          </p:cNvPr>
          <p:cNvGrpSpPr/>
          <p:nvPr/>
        </p:nvGrpSpPr>
        <p:grpSpPr>
          <a:xfrm>
            <a:off x="9068500" y="3627633"/>
            <a:ext cx="2926379" cy="415499"/>
            <a:chOff x="9227112" y="1877006"/>
            <a:chExt cx="2926379" cy="415499"/>
          </a:xfrm>
        </p:grpSpPr>
        <p:sp>
          <p:nvSpPr>
            <p:cNvPr id="47" name="Textfeld 46">
              <a:extLst>
                <a:ext uri="{FF2B5EF4-FFF2-40B4-BE49-F238E27FC236}">
                  <a16:creationId xmlns:a16="http://schemas.microsoft.com/office/drawing/2014/main" id="{95F2000D-BDCB-3F91-90B6-31C360FED96F}"/>
                </a:ext>
              </a:extLst>
            </p:cNvPr>
            <p:cNvSpPr txBox="1"/>
            <p:nvPr/>
          </p:nvSpPr>
          <p:spPr>
            <a:xfrm>
              <a:off x="9642611" y="1964924"/>
              <a:ext cx="2510880" cy="307777"/>
            </a:xfrm>
            <a:prstGeom prst="rect">
              <a:avLst/>
            </a:prstGeom>
            <a:noFill/>
          </p:spPr>
          <p:txBody>
            <a:bodyPr wrap="none" rtlCol="0">
              <a:spAutoFit/>
            </a:bodyPr>
            <a:lstStyle/>
            <a:p>
              <a:r>
                <a:rPr lang="de-DE" sz="1400" dirty="0"/>
                <a:t>Technische Universität Dresden</a:t>
              </a:r>
            </a:p>
          </p:txBody>
        </p:sp>
        <p:pic>
          <p:nvPicPr>
            <p:cNvPr id="48" name="Grafik 47" descr="Schulgebäude Silhouette">
              <a:extLst>
                <a:ext uri="{FF2B5EF4-FFF2-40B4-BE49-F238E27FC236}">
                  <a16:creationId xmlns:a16="http://schemas.microsoft.com/office/drawing/2014/main" id="{6E2FA530-A3C8-2B95-ADB5-26C16526119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9" name="Gruppieren 48">
            <a:extLst>
              <a:ext uri="{FF2B5EF4-FFF2-40B4-BE49-F238E27FC236}">
                <a16:creationId xmlns:a16="http://schemas.microsoft.com/office/drawing/2014/main" id="{910A27A0-7C89-8C8A-B68A-256FE9625CA2}"/>
              </a:ext>
            </a:extLst>
          </p:cNvPr>
          <p:cNvGrpSpPr/>
          <p:nvPr/>
        </p:nvGrpSpPr>
        <p:grpSpPr>
          <a:xfrm>
            <a:off x="9068500" y="4012055"/>
            <a:ext cx="2211312" cy="523220"/>
            <a:chOff x="9149034" y="1823146"/>
            <a:chExt cx="2211312" cy="523220"/>
          </a:xfrm>
        </p:grpSpPr>
        <p:sp>
          <p:nvSpPr>
            <p:cNvPr id="50" name="Textfeld 49">
              <a:extLst>
                <a:ext uri="{FF2B5EF4-FFF2-40B4-BE49-F238E27FC236}">
                  <a16:creationId xmlns:a16="http://schemas.microsoft.com/office/drawing/2014/main" id="{A5BD2530-E4F2-9270-395D-59AE5C0AC577}"/>
                </a:ext>
              </a:extLst>
            </p:cNvPr>
            <p:cNvSpPr txBox="1"/>
            <p:nvPr/>
          </p:nvSpPr>
          <p:spPr>
            <a:xfrm>
              <a:off x="9564533" y="1823146"/>
              <a:ext cx="1795813" cy="523220"/>
            </a:xfrm>
            <a:prstGeom prst="rect">
              <a:avLst/>
            </a:prstGeom>
            <a:noFill/>
          </p:spPr>
          <p:txBody>
            <a:bodyPr wrap="none" rtlCol="0">
              <a:spAutoFit/>
            </a:bodyPr>
            <a:lstStyle/>
            <a:p>
              <a:r>
                <a:rPr lang="de-DE" sz="1400" dirty="0"/>
                <a:t>Carl von Ossietzky </a:t>
              </a:r>
            </a:p>
            <a:p>
              <a:r>
                <a:rPr lang="de-DE" sz="1400" dirty="0"/>
                <a:t>Universität Oldenburg</a:t>
              </a:r>
            </a:p>
          </p:txBody>
        </p:sp>
        <p:pic>
          <p:nvPicPr>
            <p:cNvPr id="51" name="Grafik 50" descr="Schulgebäude Silhouette">
              <a:extLst>
                <a:ext uri="{FF2B5EF4-FFF2-40B4-BE49-F238E27FC236}">
                  <a16:creationId xmlns:a16="http://schemas.microsoft.com/office/drawing/2014/main" id="{63524D8E-2D5F-25D4-B024-BF7A4428B79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149034" y="1859572"/>
              <a:ext cx="415499" cy="415499"/>
            </a:xfrm>
            <a:prstGeom prst="rect">
              <a:avLst/>
            </a:prstGeom>
          </p:spPr>
        </p:pic>
      </p:grpSp>
      <p:pic>
        <p:nvPicPr>
          <p:cNvPr id="4" name="Grafik 3">
            <a:extLst>
              <a:ext uri="{FF2B5EF4-FFF2-40B4-BE49-F238E27FC236}">
                <a16:creationId xmlns:a16="http://schemas.microsoft.com/office/drawing/2014/main" id="{7C17C847-02DA-6E37-84EB-78B1BC5CB89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068500" y="598486"/>
            <a:ext cx="2926379" cy="799557"/>
          </a:xfrm>
          <a:prstGeom prst="rect">
            <a:avLst/>
          </a:prstGeom>
        </p:spPr>
      </p:pic>
    </p:spTree>
    <p:extLst>
      <p:ext uri="{BB962C8B-B14F-4D97-AF65-F5344CB8AC3E}">
        <p14:creationId xmlns:p14="http://schemas.microsoft.com/office/powerpoint/2010/main" val="391228193"/>
      </p:ext>
    </p:extLst>
  </p:cSld>
  <p:clrMapOvr>
    <a:masterClrMapping/>
  </p:clrMapOvr>
  <p:extLst mod="1">
    <p:ext uri="{6950BFC3-D8DA-4A85-94F7-54DA5524770B}">
      <p188:commentRel xmlns:p188="http://schemas.microsoft.com/office/powerpoint/2018/8/main" xmlns="" r:id="rId16"/>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373</Words>
  <Application>Microsoft Office PowerPoint</Application>
  <PresentationFormat>Breitbild</PresentationFormat>
  <Paragraphs>58</Paragraphs>
  <Slides>4</Slides>
  <Notes>3</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4</vt:i4>
      </vt:variant>
    </vt:vector>
  </HeadingPairs>
  <TitlesOfParts>
    <vt:vector size="8" baseType="lpstr">
      <vt:lpstr>Arial</vt:lpstr>
      <vt:lpstr>Calibri</vt:lpstr>
      <vt:lpstr>Calibri Light</vt:lpstr>
      <vt:lpstr>Office Theme</vt:lpstr>
      <vt:lpstr>Praxistipps Referendariat</vt:lpstr>
      <vt:lpstr>Situation</vt:lpstr>
      <vt:lpstr>Fachliche Einarbeitung</vt:lpstr>
      <vt:lpstr>PowerPoint-Präsentation</vt:lpstr>
    </vt:vector>
  </TitlesOfParts>
  <Company>MIFcom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Geschichte der Informatik</dc:title>
  <dc:creator>dmm</dc:creator>
  <cp:lastModifiedBy>Daniel Michael Meyer</cp:lastModifiedBy>
  <cp:revision>39</cp:revision>
  <dcterms:created xsi:type="dcterms:W3CDTF">2022-08-30T16:08:47Z</dcterms:created>
  <dcterms:modified xsi:type="dcterms:W3CDTF">2024-07-09T08:46:12Z</dcterms:modified>
</cp:coreProperties>
</file>