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81" r:id="rId3"/>
    <p:sldId id="282" r:id="rId4"/>
    <p:sldId id="283" r:id="rId5"/>
    <p:sldId id="303"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6" autoAdjust="0"/>
    <p:restoredTop sz="78414" autoAdjust="0"/>
  </p:normalViewPr>
  <p:slideViewPr>
    <p:cSldViewPr snapToGrid="0">
      <p:cViewPr varScale="1">
        <p:scale>
          <a:sx n="93" d="100"/>
          <a:sy n="93" d="100"/>
        </p:scale>
        <p:origin x="1209" y="5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09.07.2024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Z</a:t>
            </a:r>
            <a:r>
              <a:rPr lang="de-DE" baseline="0" dirty="0"/>
              <a:t>ustandsorientierte Modellierung findet sich im Lehrplan der gymnasialen Oberstufe – wir beziehen uns hier auf NRW, ähnliches findet sich aber auch in anderen Bundesländern wieder – </a:t>
            </a:r>
          </a:p>
          <a:p>
            <a:pPr algn="just"/>
            <a:r>
              <a:rPr lang="de-DE" baseline="0" dirty="0"/>
              <a:t>in Form von Automaten und Grammatik im Themenkreis ‘Automaten und formale Sprachen‘ wieder.</a:t>
            </a:r>
          </a:p>
          <a:p>
            <a:pPr algn="just"/>
            <a:endParaRPr lang="de-DE" baseline="0" dirty="0"/>
          </a:p>
          <a:p>
            <a:pPr algn="just"/>
            <a:r>
              <a:rPr lang="de-DE" baseline="0" dirty="0"/>
              <a:t>Um Ihnen Ihre Unterrichtsvorbereitung zu erleichtern hier als Anregung und Leitlinie Wesentliches aus der Praxis.</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2038840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a:t>
            </a:r>
            <a:r>
              <a:rPr lang="de-DE" baseline="0" dirty="0"/>
              <a:t> GK werden reguläre Grammatik und entsprechende deterministische endliche Automaten (DEA) betrachtet. Nichtdeterministische </a:t>
            </a:r>
            <a:r>
              <a:rPr lang="de-DE" baseline="0" dirty="0" err="1"/>
              <a:t>endl</a:t>
            </a:r>
            <a:r>
              <a:rPr lang="de-DE" baseline="0" dirty="0"/>
              <a:t>. Automaten (NEA) werden zwar thematisiert – auch die Umwandlung ineinander -, bilden jedoch keinen Schwerpunkt. </a:t>
            </a:r>
          </a:p>
          <a:p>
            <a:endParaRPr lang="de-DE" baseline="0" dirty="0"/>
          </a:p>
          <a:p>
            <a:r>
              <a:rPr lang="de-DE" baseline="0" dirty="0"/>
              <a:t>Die Automaten werden per (Zustandsübergangs)</a:t>
            </a:r>
            <a:r>
              <a:rPr lang="de-DE" baseline="0" dirty="0" err="1"/>
              <a:t>tabelle</a:t>
            </a:r>
            <a:r>
              <a:rPr lang="de-DE" baseline="0" dirty="0"/>
              <a:t> oder als (Zustandsübergangs)</a:t>
            </a:r>
            <a:r>
              <a:rPr lang="de-DE" baseline="0" dirty="0" err="1"/>
              <a:t>graph</a:t>
            </a:r>
            <a:r>
              <a:rPr lang="de-DE" baseline="0" dirty="0"/>
              <a:t> dargestellt und formal als 5-Tupel (Zustandsmenge Z, Eingabealphabet A, Endzuständen E, Startzustand S und Zustandsübergangsfunktion d) betrachtet.</a:t>
            </a:r>
          </a:p>
          <a:p>
            <a:endParaRPr lang="de-DE" baseline="0" dirty="0"/>
          </a:p>
          <a:p>
            <a:r>
              <a:rPr lang="de-DE" baseline="0" dirty="0"/>
              <a:t>Reguläre Grammatiken werden als 4-Tupel notiert (</a:t>
            </a:r>
            <a:r>
              <a:rPr lang="de-DE" baseline="0" dirty="0" err="1"/>
              <a:t>Nonterminale</a:t>
            </a:r>
            <a:r>
              <a:rPr lang="de-DE" baseline="0" dirty="0"/>
              <a:t> N, Terminale T, Startsymbol S, Regelmenge/Produktionen P). Das leere Wort bei Grammatik kann verwendet werde.</a:t>
            </a:r>
          </a:p>
          <a:p>
            <a:endParaRPr lang="de-DE" baseline="0" dirty="0"/>
          </a:p>
          <a:p>
            <a:r>
              <a:rPr lang="de-DE" baseline="0" dirty="0"/>
              <a:t>Wichtig ist die Wechselbeziehung untereinander, insbesondere mit ‘Sprache‘ als Mittelpunkt. Automaten erkennen Sprachen und analysieren Wörter (Wortproblem). Grammatiken generieren Sprache und beschreiben sie.</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419890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Beim Studium von</a:t>
            </a:r>
            <a:r>
              <a:rPr lang="de-DE" baseline="0" dirty="0"/>
              <a:t> Abituraufgaben kristallisiert sich ein großer Teil an Standardaufgabentypen heraus. Das gibt Ihnen Sicherheit in der Lehre und den Lernenden Optimismus für ihre (Abitur)Prüfungen. Daher ist dieses Themengebiet erfahrungsgemäß beliebt als schriftliches wie mündliches Aufgabengebiet. </a:t>
            </a:r>
          </a:p>
          <a:p>
            <a:r>
              <a:rPr lang="de-DE" baseline="0" dirty="0"/>
              <a:t>Sich ‘typische Aufgabenstellungen‘ für ein Themengebiet aus alten Prüfungen und in Abgleich mit den Lehrplänen herauszuarbeiten ist eine gute Grundlage für Ihre Unterrichtsvorbereitung und verleiht ungemein Handlungssicherheit. </a:t>
            </a:r>
          </a:p>
          <a:p>
            <a:endParaRPr lang="de-DE" baseline="0" dirty="0"/>
          </a:p>
          <a:p>
            <a:r>
              <a:rPr lang="de-DE" baseline="0" dirty="0"/>
              <a:t>Das können Sie im und insbesondere auch schon vor dem Referendariat machen, nutzen Sie diese Chance.</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3798246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Hier finden sich</a:t>
            </a:r>
            <a:r>
              <a:rPr lang="de-DE" baseline="0" dirty="0"/>
              <a:t> alle notwendigen Quellenangaben in ausführlicher Form, auf den Folien nur als verkürzte Fassung.</a:t>
            </a:r>
          </a:p>
          <a:p>
            <a:pPr algn="just"/>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Sortierung gemäß Folienfolge. Alle nicht aufgeführte Bilder wurden selber erstellt (oder unterliegen CC0, wenngleich auch diese in aller Regel referenziert werden).</a:t>
            </a:r>
          </a:p>
          <a:p>
            <a:pPr algn="just"/>
            <a:endParaRPr lang="de-DE" baseline="0" dirty="0"/>
          </a:p>
          <a:p>
            <a:pPr algn="just"/>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de-DE" sz="1200" strike="noStrike" kern="1200" baseline="0" dirty="0">
                <a:solidFill>
                  <a:schemeClr val="tx1"/>
                </a:solidFill>
                <a:effectLst/>
                <a:latin typeface="+mn-lt"/>
                <a:ea typeface="+mn-ea"/>
                <a:cs typeface="+mn-cs"/>
              </a:rPr>
              <a:t>***  /</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148506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a:t>Titelmasterformat durch Klicken bearbeiten</a:t>
            </a:r>
          </a:p>
        </p:txBody>
      </p:sp>
      <p:sp>
        <p:nvSpPr>
          <p:cNvPr id="3" name="Inhaltsplatzhalter 2"/>
          <p:cNvSpPr>
            <a:spLocks noGrp="1"/>
          </p:cNvSpPr>
          <p:nvPr>
            <p:ph idx="1"/>
          </p:nvPr>
        </p:nvSpPr>
        <p:spPr>
          <a:xfrm>
            <a:off x="431800" y="1460499"/>
            <a:ext cx="11666415" cy="461425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a:t>Titelmasterformat durch Klicken bearbeiten</a:t>
            </a:r>
          </a:p>
        </p:txBody>
      </p:sp>
      <p:sp>
        <p:nvSpPr>
          <p:cNvPr id="3" name="Inhaltsplatzhalter 2"/>
          <p:cNvSpPr>
            <a:spLocks noGrp="1"/>
          </p:cNvSpPr>
          <p:nvPr>
            <p:ph sz="half" idx="1"/>
          </p:nvPr>
        </p:nvSpPr>
        <p:spPr>
          <a:xfrm>
            <a:off x="446426" y="1460499"/>
            <a:ext cx="5352588"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01936" y="1460499"/>
            <a:ext cx="5888464"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hyperlink" Target="https://creativecommons.org/licenses/by/4.0/deed.de" TargetMode="External"/><Relationship Id="rId2" Type="http://schemas.openxmlformats.org/officeDocument/2006/relationships/image" Target="../media/image2.png"/><Relationship Id="rId16" Type="http://schemas.microsoft.com/office/2018/10/relationships/comments" Target="NUL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https://www.orca.nrw/" TargetMode="External"/><Relationship Id="rId4" Type="http://schemas.openxmlformats.org/officeDocument/2006/relationships/image" Target="../media/image4.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solidFill>
                  <a:schemeClr val="accent5"/>
                </a:solidFill>
              </a:rPr>
              <a:t>Grammatiken, formale Sprachen</a:t>
            </a:r>
            <a:br>
              <a:rPr lang="de-DE" dirty="0">
                <a:solidFill>
                  <a:schemeClr val="accent5"/>
                </a:solidFill>
              </a:rPr>
            </a:br>
            <a:r>
              <a:rPr lang="de-DE" dirty="0">
                <a:solidFill>
                  <a:schemeClr val="accent5"/>
                </a:solidFill>
              </a:rPr>
              <a:t>und</a:t>
            </a:r>
            <a:br>
              <a:rPr lang="de-DE" dirty="0">
                <a:solidFill>
                  <a:schemeClr val="accent5"/>
                </a:solidFill>
              </a:rPr>
            </a:br>
            <a:r>
              <a:rPr lang="de-DE" dirty="0">
                <a:solidFill>
                  <a:schemeClr val="accent5"/>
                </a:solidFill>
              </a:rPr>
              <a:t>Endliche Automaten (EA)</a:t>
            </a:r>
          </a:p>
        </p:txBody>
      </p:sp>
      <p:sp>
        <p:nvSpPr>
          <p:cNvPr id="3" name="Untertitel 2"/>
          <p:cNvSpPr>
            <a:spLocks noGrp="1"/>
          </p:cNvSpPr>
          <p:nvPr>
            <p:ph type="subTitle" idx="1"/>
          </p:nvPr>
        </p:nvSpPr>
        <p:spPr/>
        <p:txBody>
          <a:bodyPr>
            <a:normAutofit fontScale="92500" lnSpcReduction="20000"/>
          </a:bodyPr>
          <a:lstStyle/>
          <a:p>
            <a:endParaRPr lang="de-DE" sz="4000" dirty="0"/>
          </a:p>
          <a:p>
            <a:r>
              <a:rPr lang="de-DE" sz="4000" dirty="0"/>
              <a:t>Curriculum</a:t>
            </a:r>
          </a:p>
          <a:p>
            <a:r>
              <a:rPr lang="de-DE" sz="4000" dirty="0"/>
              <a:t>GOSt-NRW, GK</a:t>
            </a:r>
          </a:p>
        </p:txBody>
      </p:sp>
    </p:spTree>
    <p:extLst>
      <p:ext uri="{BB962C8B-B14F-4D97-AF65-F5344CB8AC3E}">
        <p14:creationId xmlns:p14="http://schemas.microsoft.com/office/powerpoint/2010/main" val="1483106595"/>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Zentrale Inhalte ‘Automaten und formale Sprachen‘</a:t>
            </a:r>
          </a:p>
        </p:txBody>
      </p:sp>
      <p:pic>
        <p:nvPicPr>
          <p:cNvPr id="4" name="Inhaltsplatzhalter 3"/>
          <p:cNvPicPr>
            <a:picLocks noGrp="1" noChangeAspect="1"/>
          </p:cNvPicPr>
          <p:nvPr>
            <p:ph idx="1"/>
          </p:nvPr>
        </p:nvPicPr>
        <p:blipFill>
          <a:blip r:embed="rId3"/>
          <a:stretch>
            <a:fillRect/>
          </a:stretch>
        </p:blipFill>
        <p:spPr>
          <a:xfrm>
            <a:off x="1793587" y="1460500"/>
            <a:ext cx="8942964" cy="4614863"/>
          </a:xfrm>
          <a:prstGeom prst="rect">
            <a:avLst/>
          </a:prstGeom>
        </p:spPr>
      </p:pic>
    </p:spTree>
    <p:extLst>
      <p:ext uri="{BB962C8B-B14F-4D97-AF65-F5344CB8AC3E}">
        <p14:creationId xmlns:p14="http://schemas.microsoft.com/office/powerpoint/2010/main" val="336160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Typische Aufgaben: </a:t>
            </a:r>
            <a:r>
              <a:rPr lang="de-DE" b="1" dirty="0" err="1">
                <a:solidFill>
                  <a:schemeClr val="accent5"/>
                </a:solidFill>
              </a:rPr>
              <a:t>GOSt</a:t>
            </a:r>
            <a:r>
              <a:rPr lang="de-DE" b="1" dirty="0">
                <a:solidFill>
                  <a:schemeClr val="accent5"/>
                </a:solidFill>
              </a:rPr>
              <a:t>-NRW, GK</a:t>
            </a:r>
            <a:endParaRPr lang="de-DE" dirty="0"/>
          </a:p>
        </p:txBody>
      </p:sp>
      <p:sp>
        <p:nvSpPr>
          <p:cNvPr id="3" name="Inhaltsplatzhalter 2"/>
          <p:cNvSpPr>
            <a:spLocks noGrp="1"/>
          </p:cNvSpPr>
          <p:nvPr>
            <p:ph idx="1"/>
          </p:nvPr>
        </p:nvSpPr>
        <p:spPr/>
        <p:txBody>
          <a:bodyPr>
            <a:normAutofit fontScale="92500" lnSpcReduction="20000"/>
          </a:bodyPr>
          <a:lstStyle/>
          <a:p>
            <a:pPr marL="514350" indent="-514350">
              <a:buFont typeface="+mj-lt"/>
              <a:buAutoNum type="arabicParenR"/>
            </a:pPr>
            <a:r>
              <a:rPr lang="de-DE" dirty="0"/>
              <a:t>5-Tupel bzw. 4-Tupel angeben</a:t>
            </a:r>
          </a:p>
          <a:p>
            <a:pPr marL="514350" indent="-514350">
              <a:buFont typeface="+mj-lt"/>
              <a:buAutoNum type="arabicParenR"/>
            </a:pPr>
            <a:r>
              <a:rPr lang="de-DE" dirty="0"/>
              <a:t>Gegebenes Wort durch Grammatikregeln ableiten (Regelfolge)</a:t>
            </a:r>
          </a:p>
          <a:p>
            <a:pPr marL="514350" indent="-514350">
              <a:buFont typeface="+mj-lt"/>
              <a:buAutoNum type="arabicParenR"/>
            </a:pPr>
            <a:r>
              <a:rPr lang="de-DE" dirty="0"/>
              <a:t>Gegebenes Wort durch Automaten erkennen lassen (Zustandsfolge)</a:t>
            </a:r>
          </a:p>
          <a:p>
            <a:pPr marL="514350" indent="-514350">
              <a:buFont typeface="+mj-lt"/>
              <a:buAutoNum type="arabicParenR"/>
            </a:pPr>
            <a:r>
              <a:rPr lang="de-DE" dirty="0"/>
              <a:t>Automat zu einem Problem erstellen</a:t>
            </a:r>
          </a:p>
          <a:p>
            <a:pPr marL="514350" indent="-514350">
              <a:buFont typeface="+mj-lt"/>
              <a:buAutoNum type="arabicParenR"/>
            </a:pPr>
            <a:r>
              <a:rPr lang="de-DE" dirty="0"/>
              <a:t>Automat in eine reguläre Grammatik umwandeln</a:t>
            </a:r>
          </a:p>
          <a:p>
            <a:pPr marL="514350" indent="-514350">
              <a:buFont typeface="+mj-lt"/>
              <a:buAutoNum type="arabicParenR"/>
            </a:pPr>
            <a:r>
              <a:rPr lang="de-DE" dirty="0"/>
              <a:t>(reguläre Grammatik in einen Automaten umwandeln)</a:t>
            </a:r>
          </a:p>
          <a:p>
            <a:pPr marL="514350" indent="-514350">
              <a:buFont typeface="+mj-lt"/>
              <a:buAutoNum type="arabicParenR"/>
            </a:pPr>
            <a:r>
              <a:rPr lang="de-DE" dirty="0"/>
              <a:t>(NEA in einen DEA umwandeln)</a:t>
            </a:r>
          </a:p>
          <a:p>
            <a:endParaRPr lang="de-DE" dirty="0"/>
          </a:p>
          <a:p>
            <a:r>
              <a:rPr lang="de-DE" dirty="0"/>
              <a:t>recht standardisierte Aufgabentypen, daher gerne verwendet</a:t>
            </a:r>
          </a:p>
          <a:p>
            <a:r>
              <a:rPr lang="de-DE" dirty="0"/>
              <a:t>Lehrplan + alte ABITURAUFGABEN geben Ihnen Anleitung und Sicherheit für Ihre Unterrichtsplanung</a:t>
            </a:r>
          </a:p>
        </p:txBody>
      </p:sp>
    </p:spTree>
    <p:extLst>
      <p:ext uri="{BB962C8B-B14F-4D97-AF65-F5344CB8AC3E}">
        <p14:creationId xmlns:p14="http://schemas.microsoft.com/office/powerpoint/2010/main" val="214072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b="1" dirty="0">
                <a:solidFill>
                  <a:schemeClr val="accent5"/>
                </a:solidFill>
              </a:rPr>
              <a:t>Quellen in der Übersicht</a:t>
            </a:r>
          </a:p>
        </p:txBody>
      </p:sp>
      <p:sp>
        <p:nvSpPr>
          <p:cNvPr id="9" name="Inhaltsplatzhalter 8"/>
          <p:cNvSpPr>
            <a:spLocks noGrp="1"/>
          </p:cNvSpPr>
          <p:nvPr>
            <p:ph idx="1"/>
          </p:nvPr>
        </p:nvSpPr>
        <p:spPr/>
        <p:txBody>
          <a:bodyPr>
            <a:normAutofit/>
          </a:bodyPr>
          <a:lstStyle/>
          <a:p>
            <a:pPr algn="just">
              <a:lnSpc>
                <a:spcPct val="100000"/>
              </a:lnSpc>
              <a:spcBef>
                <a:spcPts val="0"/>
              </a:spcBef>
              <a:defRPr/>
            </a:pPr>
            <a:r>
              <a:rPr lang="de-DE" dirty="0"/>
              <a:t>/</a:t>
            </a:r>
            <a:endParaRPr lang="de-DE" altLang="de-DE" dirty="0">
              <a:solidFill>
                <a:srgbClr val="000000"/>
              </a:solidFill>
              <a:latin typeface="Arial" panose="020B0604020202020204" pitchFamily="34" charset="0"/>
              <a:cs typeface="Arial" panose="020B0604020202020204" pitchFamily="34" charset="0"/>
            </a:endParaRPr>
          </a:p>
          <a:p>
            <a:pPr marL="457200" lvl="1" indent="-457200" hangingPunct="0">
              <a:lnSpc>
                <a:spcPct val="100000"/>
              </a:lnSpc>
              <a:spcBef>
                <a:spcPct val="0"/>
              </a:spcBef>
              <a:spcAft>
                <a:spcPts val="1413"/>
              </a:spcAft>
              <a:buSzPct val="100000"/>
            </a:pPr>
            <a:endParaRPr lang="de-DE" altLang="de-DE"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2610566"/>
      </p:ext>
    </p:extLst>
  </p:cSld>
  <p:clrMapOvr>
    <a:masterClrMapping/>
  </p:clrMapOvr>
  <mc:AlternateContent xmlns:mc="http://schemas.openxmlformats.org/markup-compatibility/2006" xmlns:p14="http://schemas.microsoft.com/office/powerpoint/2010/main">
    <mc:Choice Requires="p14">
      <p:transition spd="slow" p14:dur="2000" advTm="1192"/>
    </mc:Choice>
    <mc:Fallback xmlns="">
      <p:transition spd="slow" advTm="119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4"/>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vorliegenden Materialien wurde im Rahmen des Projektes </a:t>
            </a:r>
            <a:r>
              <a:rPr lang="de-DE" sz="1600" dirty="0" err="1"/>
              <a:t>FAIBLE.nrw</a:t>
            </a:r>
            <a:r>
              <a:rPr lang="de-DE" sz="1600" dirty="0"/>
              <a:t> vom Arbeitsbereich Didaktik der Informatik der WWU-Münster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5"/>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7"/>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391228193"/>
      </p:ext>
    </p:extLst>
  </p:cSld>
  <p:clrMapOvr>
    <a:masterClrMapping/>
  </p:clrMapOvr>
  <p:extLst mod="1">
    <p:ext uri="{6950BFC3-D8DA-4A85-94F7-54DA5524770B}">
      <p188:commentRel xmlns:p188="http://schemas.microsoft.com/office/powerpoint/2018/8/main" xmlns="" r:id="rId1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631</Words>
  <Application>Microsoft Office PowerPoint</Application>
  <PresentationFormat>Breitbild</PresentationFormat>
  <Paragraphs>60</Paragraphs>
  <Slides>5</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 Theme</vt:lpstr>
      <vt:lpstr>Grammatiken, formale Sprachen und Endliche Automaten (EA)</vt:lpstr>
      <vt:lpstr>Zentrale Inhalte ‘Automaten und formale Sprachen‘</vt:lpstr>
      <vt:lpstr>Typische Aufgaben: GOSt-NRW, GK</vt:lpstr>
      <vt:lpstr>Quellen in der Übersicht</vt:lpstr>
      <vt:lpstr>PowerPoint-Präsentation</vt:lpstr>
    </vt:vector>
  </TitlesOfParts>
  <Company>MIFcom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Daniel Michael Meyer</cp:lastModifiedBy>
  <cp:revision>182</cp:revision>
  <dcterms:created xsi:type="dcterms:W3CDTF">2022-08-30T16:08:47Z</dcterms:created>
  <dcterms:modified xsi:type="dcterms:W3CDTF">2024-07-09T08:47:16Z</dcterms:modified>
</cp:coreProperties>
</file>