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1" r:id="rId3"/>
    <p:sldId id="263" r:id="rId4"/>
    <p:sldId id="264" r:id="rId5"/>
    <p:sldId id="303"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14" autoAdjust="0"/>
  </p:normalViewPr>
  <p:slideViewPr>
    <p:cSldViewPr snapToGrid="0">
      <p:cViewPr varScale="1">
        <p:scale>
          <a:sx n="93" d="100"/>
          <a:sy n="93" d="100"/>
        </p:scale>
        <p:origin x="1242" y="57"/>
      </p:cViewPr>
      <p:guideLst/>
    </p:cSldViewPr>
  </p:slid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E8239-5F24-42DC-B82E-0917C0903852}" type="datetimeFigureOut">
              <a:rPr lang="de-DE" smtClean="0"/>
              <a:t>09.07.2024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72D9A-B1DD-4D71-B5DB-CCB439349A20}" type="slidenum">
              <a:rPr lang="de-DE" smtClean="0"/>
              <a:t>‹Nr.›</a:t>
            </a:fld>
            <a:endParaRPr lang="de-DE"/>
          </a:p>
        </p:txBody>
      </p:sp>
    </p:spTree>
    <p:extLst>
      <p:ext uri="{BB962C8B-B14F-4D97-AF65-F5344CB8AC3E}">
        <p14:creationId xmlns:p14="http://schemas.microsoft.com/office/powerpoint/2010/main" val="116441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dirty="0"/>
              <a:t>Die Reihe &gt;Praxistipps&lt; bietet genau das, Hinweise, Tipps und methodisches, erfahrungsbasiertes Vorgehen, um den Einstieg in das Referendariat und den Lehrberuf zu erleichtern. </a:t>
            </a:r>
          </a:p>
          <a:p>
            <a:pPr algn="just"/>
            <a:endParaRPr lang="de-DE" dirty="0"/>
          </a:p>
          <a:p>
            <a:pPr algn="just"/>
            <a:r>
              <a:rPr lang="de-DE" dirty="0"/>
              <a:t>In diesem Teil werden an Hand eines konkreten Programmierprojektes – der Implementierung eines BMI-Waage – Teile des Lehrplans IF der Einführungsphase Oberstufe (NRW) analysiert.</a:t>
            </a:r>
          </a:p>
          <a:p>
            <a:pPr algn="just"/>
            <a:r>
              <a:rPr lang="de-DE" dirty="0"/>
              <a:t>Es wird gezeigt, dass schon in einem einfachen Einstiegsprojekt ein Großteil der Lehrplaninhalte im Bereich der Programmierung angesprochen ist. Ferner wird empfohlen, von den Fachinhalten ausgehend seinen Unterricht zu planen und erst nach der Planung zu schauen, ob man alle Lehrplaninhalte abgedeckt hat.</a:t>
            </a:r>
          </a:p>
          <a:p>
            <a:pPr algn="just"/>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1</a:t>
            </a:fld>
            <a:endParaRPr lang="de-DE"/>
          </a:p>
        </p:txBody>
      </p:sp>
    </p:spTree>
    <p:extLst>
      <p:ext uri="{BB962C8B-B14F-4D97-AF65-F5344CB8AC3E}">
        <p14:creationId xmlns:p14="http://schemas.microsoft.com/office/powerpoint/2010/main" val="162448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2</a:t>
            </a:fld>
            <a:endParaRPr lang="de-DE"/>
          </a:p>
        </p:txBody>
      </p:sp>
    </p:spTree>
    <p:extLst>
      <p:ext uri="{BB962C8B-B14F-4D97-AF65-F5344CB8AC3E}">
        <p14:creationId xmlns:p14="http://schemas.microsoft.com/office/powerpoint/2010/main" val="305502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3</a:t>
            </a:fld>
            <a:endParaRPr lang="de-DE"/>
          </a:p>
        </p:txBody>
      </p:sp>
    </p:spTree>
    <p:extLst>
      <p:ext uri="{BB962C8B-B14F-4D97-AF65-F5344CB8AC3E}">
        <p14:creationId xmlns:p14="http://schemas.microsoft.com/office/powerpoint/2010/main" val="379149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4</a:t>
            </a:fld>
            <a:endParaRPr lang="de-DE"/>
          </a:p>
        </p:txBody>
      </p:sp>
    </p:spTree>
    <p:extLst>
      <p:ext uri="{BB962C8B-B14F-4D97-AF65-F5344CB8AC3E}">
        <p14:creationId xmlns:p14="http://schemas.microsoft.com/office/powerpoint/2010/main" val="422521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453662" y="247040"/>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453662" y="27267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7" name="Fußzeilenplatzhalter 6"/>
          <p:cNvSpPr>
            <a:spLocks noGrp="1"/>
          </p:cNvSpPr>
          <p:nvPr>
            <p:ph type="ftr" sz="quarter" idx="10"/>
          </p:nvPr>
        </p:nvSpPr>
        <p:spPr/>
        <p:txBody>
          <a:bodyPr/>
          <a:lstStyle/>
          <a:p>
            <a:endParaRPr lang="de-DE"/>
          </a:p>
        </p:txBody>
      </p:sp>
      <p:sp>
        <p:nvSpPr>
          <p:cNvPr id="8" name="Foliennummernplatzhalter 7"/>
          <p:cNvSpPr>
            <a:spLocks noGrp="1"/>
          </p:cNvSpPr>
          <p:nvPr>
            <p:ph type="sldNum" sz="quarter" idx="11"/>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59872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09.07.2024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31311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09.07.2024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7123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1800" y="1"/>
            <a:ext cx="11666415" cy="1367691"/>
          </a:xfrm>
        </p:spPr>
        <p:txBody>
          <a:bodyPr/>
          <a:lstStyle/>
          <a:p>
            <a:r>
              <a:rPr lang="de-DE" dirty="0"/>
              <a:t>Titelmasterformat durch Klicken bearbeiten</a:t>
            </a:r>
          </a:p>
        </p:txBody>
      </p:sp>
      <p:sp>
        <p:nvSpPr>
          <p:cNvPr id="3" name="Inhaltsplatzhalter 2"/>
          <p:cNvSpPr>
            <a:spLocks noGrp="1"/>
          </p:cNvSpPr>
          <p:nvPr>
            <p:ph idx="1"/>
          </p:nvPr>
        </p:nvSpPr>
        <p:spPr>
          <a:xfrm>
            <a:off x="431800" y="1460499"/>
            <a:ext cx="11666415" cy="461425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p>
            <a:endParaRPr lang="de-DE"/>
          </a:p>
        </p:txBody>
      </p:sp>
      <p:sp>
        <p:nvSpPr>
          <p:cNvPr id="8" name="Foliennummernplatzhalter 7"/>
          <p:cNvSpPr>
            <a:spLocks noGrp="1"/>
          </p:cNvSpPr>
          <p:nvPr>
            <p:ph type="sldNum" sz="quarter" idx="11"/>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48401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46426" y="0"/>
            <a:ext cx="11643974" cy="1325563"/>
          </a:xfrm>
        </p:spPr>
        <p:txBody>
          <a:bodyPr/>
          <a:lstStyle/>
          <a:p>
            <a:r>
              <a:rPr lang="de-DE" dirty="0"/>
              <a:t>Titelmasterformat durch Klicken bearbeiten</a:t>
            </a:r>
          </a:p>
        </p:txBody>
      </p:sp>
      <p:sp>
        <p:nvSpPr>
          <p:cNvPr id="3" name="Inhaltsplatzhalter 2"/>
          <p:cNvSpPr>
            <a:spLocks noGrp="1"/>
          </p:cNvSpPr>
          <p:nvPr>
            <p:ph sz="half" idx="1"/>
          </p:nvPr>
        </p:nvSpPr>
        <p:spPr>
          <a:xfrm>
            <a:off x="446426" y="1460499"/>
            <a:ext cx="5352588" cy="465113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201936" y="1460499"/>
            <a:ext cx="5888464" cy="465113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p:cNvSpPr>
            <a:spLocks noGrp="1"/>
          </p:cNvSpPr>
          <p:nvPr>
            <p:ph type="ftr" sz="quarter" idx="10"/>
          </p:nvPr>
        </p:nvSpPr>
        <p:spPr/>
        <p:txBody>
          <a:bodyPr/>
          <a:lstStyle/>
          <a:p>
            <a:endParaRPr lang="de-DE"/>
          </a:p>
        </p:txBody>
      </p:sp>
      <p:sp>
        <p:nvSpPr>
          <p:cNvPr id="9" name="Foliennummernplatzhalter 8"/>
          <p:cNvSpPr>
            <a:spLocks noGrp="1"/>
          </p:cNvSpPr>
          <p:nvPr>
            <p:ph type="sldNum" sz="quarter" idx="11"/>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76689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09.07.2024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74919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09.07.2024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217625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09.07.2024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2723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09.07.2024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75179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09.07.2024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30471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09.07.2024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44489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26871-D332-4AB0-B99F-36061728F590}" type="slidenum">
              <a:rPr lang="de-DE" smtClean="0"/>
              <a:t>‹Nr.›</a:t>
            </a:fld>
            <a:endParaRPr lang="de-DE"/>
          </a:p>
        </p:txBody>
      </p:sp>
    </p:spTree>
    <p:extLst>
      <p:ext uri="{BB962C8B-B14F-4D97-AF65-F5344CB8AC3E}">
        <p14:creationId xmlns:p14="http://schemas.microsoft.com/office/powerpoint/2010/main" val="33468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https://creativecommons.org/licenses/by/4.0/deed.de" TargetMode="External"/><Relationship Id="rId2" Type="http://schemas.openxmlformats.org/officeDocument/2006/relationships/image" Target="../media/image4.png"/><Relationship Id="rId16" Type="http://schemas.microsoft.com/office/2018/10/relationships/comments" Target="NUL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orca.nrw/" TargetMode="External"/><Relationship Id="rId4" Type="http://schemas.openxmlformats.org/officeDocument/2006/relationships/image" Target="../media/image6.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solidFill>
                  <a:schemeClr val="accent5"/>
                </a:solidFill>
              </a:rPr>
              <a:t>Praxistipps Referendariat</a:t>
            </a:r>
          </a:p>
        </p:txBody>
      </p:sp>
      <p:sp>
        <p:nvSpPr>
          <p:cNvPr id="3" name="Untertitel 2"/>
          <p:cNvSpPr>
            <a:spLocks noGrp="1"/>
          </p:cNvSpPr>
          <p:nvPr>
            <p:ph type="subTitle" idx="1"/>
          </p:nvPr>
        </p:nvSpPr>
        <p:spPr/>
        <p:txBody>
          <a:bodyPr>
            <a:normAutofit fontScale="77500" lnSpcReduction="20000"/>
          </a:bodyPr>
          <a:lstStyle/>
          <a:p>
            <a:endParaRPr lang="de-DE" sz="4000" dirty="0"/>
          </a:p>
          <a:p>
            <a:r>
              <a:rPr lang="de-DE" sz="4000" dirty="0"/>
              <a:t>Wie fachlich einarbeiten?</a:t>
            </a:r>
          </a:p>
          <a:p>
            <a:br>
              <a:rPr lang="de-DE" sz="4000" dirty="0"/>
            </a:br>
            <a:r>
              <a:rPr lang="de-DE" sz="3000" dirty="0" err="1"/>
              <a:t>Curriculumsanalyse</a:t>
            </a:r>
            <a:r>
              <a:rPr lang="de-DE" sz="3000" dirty="0"/>
              <a:t> – Beispiel OOP: BMI-Waage</a:t>
            </a:r>
          </a:p>
        </p:txBody>
      </p:sp>
    </p:spTree>
    <p:extLst>
      <p:ext uri="{BB962C8B-B14F-4D97-AF65-F5344CB8AC3E}">
        <p14:creationId xmlns:p14="http://schemas.microsoft.com/office/powerpoint/2010/main" val="239275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a:t>Curriculumsanalyse</a:t>
            </a:r>
            <a:r>
              <a:rPr lang="de-DE" dirty="0"/>
              <a:t> – Einführung in die OOP</a:t>
            </a:r>
            <a:endParaRPr lang="de-DE" b="1" dirty="0">
              <a:solidFill>
                <a:schemeClr val="accent5"/>
              </a:solidFill>
            </a:endParaRPr>
          </a:p>
        </p:txBody>
      </p:sp>
      <p:sp>
        <p:nvSpPr>
          <p:cNvPr id="9" name="Inhaltsplatzhalter 8"/>
          <p:cNvSpPr>
            <a:spLocks noGrp="1"/>
          </p:cNvSpPr>
          <p:nvPr>
            <p:ph sz="half" idx="1"/>
          </p:nvPr>
        </p:nvSpPr>
        <p:spPr/>
        <p:txBody>
          <a:bodyPr>
            <a:normAutofit/>
          </a:bodyPr>
          <a:lstStyle/>
          <a:p>
            <a:pPr marL="0" indent="0">
              <a:buNone/>
            </a:pPr>
            <a:r>
              <a:rPr lang="de-DE" dirty="0"/>
              <a:t>Rahmenbedingungen:</a:t>
            </a:r>
          </a:p>
          <a:p>
            <a:pPr marL="0" indent="0">
              <a:buNone/>
            </a:pPr>
            <a:endParaRPr lang="de-DE" dirty="0"/>
          </a:p>
          <a:p>
            <a:r>
              <a:rPr lang="de-DE" dirty="0"/>
              <a:t>Einführungsphase (EF) Oberstufe</a:t>
            </a:r>
          </a:p>
          <a:p>
            <a:r>
              <a:rPr lang="de-DE" dirty="0"/>
              <a:t>Einführung in die (O)OP</a:t>
            </a:r>
          </a:p>
          <a:p>
            <a:r>
              <a:rPr lang="de-DE" dirty="0"/>
              <a:t>Projekt: BMI-Waage</a:t>
            </a:r>
          </a:p>
          <a:p>
            <a:endParaRPr lang="de-DE" dirty="0"/>
          </a:p>
        </p:txBody>
      </p:sp>
      <p:sp>
        <p:nvSpPr>
          <p:cNvPr id="10" name="Inhaltsplatzhalter 9"/>
          <p:cNvSpPr>
            <a:spLocks noGrp="1"/>
          </p:cNvSpPr>
          <p:nvPr>
            <p:ph sz="half" idx="2"/>
          </p:nvPr>
        </p:nvSpPr>
        <p:spPr/>
        <p:txBody>
          <a:bodyPr>
            <a:normAutofit/>
          </a:bodyPr>
          <a:lstStyle/>
          <a:p>
            <a:r>
              <a:rPr lang="de-DE" dirty="0"/>
              <a:t>Fachinhalte u.a.</a:t>
            </a:r>
          </a:p>
          <a:p>
            <a:pPr lvl="1"/>
            <a:r>
              <a:rPr lang="de-DE" dirty="0"/>
              <a:t>Klassenentwurf nach Textsituation</a:t>
            </a:r>
          </a:p>
          <a:p>
            <a:pPr lvl="1"/>
            <a:r>
              <a:rPr lang="de-DE" dirty="0"/>
              <a:t>Attribute, Methoden, Sichtbarkeiten</a:t>
            </a:r>
          </a:p>
          <a:p>
            <a:pPr lvl="1"/>
            <a:r>
              <a:rPr lang="de-DE" dirty="0"/>
              <a:t>Methodenaufruf</a:t>
            </a:r>
          </a:p>
          <a:p>
            <a:pPr lvl="1"/>
            <a:r>
              <a:rPr lang="de-DE" dirty="0"/>
              <a:t>Setter/Getter</a:t>
            </a:r>
          </a:p>
          <a:p>
            <a:pPr lvl="1"/>
            <a:r>
              <a:rPr lang="de-DE" dirty="0"/>
              <a:t>Dokumentation</a:t>
            </a:r>
          </a:p>
          <a:p>
            <a:pPr lvl="1"/>
            <a:r>
              <a:rPr lang="de-DE" dirty="0"/>
              <a:t>Codeanalyse und –</a:t>
            </a:r>
            <a:r>
              <a:rPr lang="de-DE" dirty="0" err="1"/>
              <a:t>erweiterung</a:t>
            </a:r>
            <a:endParaRPr lang="de-DE" dirty="0"/>
          </a:p>
          <a:p>
            <a:pPr lvl="1"/>
            <a:r>
              <a:rPr lang="de-DE" dirty="0" err="1"/>
              <a:t>Algorithmenentwurf</a:t>
            </a:r>
            <a:r>
              <a:rPr lang="de-DE" dirty="0"/>
              <a:t>-/</a:t>
            </a:r>
            <a:r>
              <a:rPr lang="de-DE" dirty="0" err="1"/>
              <a:t>impl</a:t>
            </a:r>
            <a:r>
              <a:rPr lang="de-DE" dirty="0"/>
              <a:t>./-testung</a:t>
            </a:r>
          </a:p>
          <a:p>
            <a:pPr lvl="1"/>
            <a:r>
              <a:rPr lang="de-DE" dirty="0"/>
              <a:t>Test(</a:t>
            </a:r>
            <a:r>
              <a:rPr lang="de-DE" dirty="0" err="1"/>
              <a:t>klassen</a:t>
            </a:r>
            <a:r>
              <a:rPr lang="de-DE" dirty="0"/>
              <a:t>)</a:t>
            </a:r>
          </a:p>
          <a:p>
            <a:pPr lvl="1"/>
            <a:r>
              <a:rPr lang="de-DE" dirty="0"/>
              <a:t>Zustand eines Objektes</a:t>
            </a:r>
          </a:p>
        </p:txBody>
      </p:sp>
    </p:spTree>
    <p:extLst>
      <p:ext uri="{BB962C8B-B14F-4D97-AF65-F5344CB8AC3E}">
        <p14:creationId xmlns:p14="http://schemas.microsoft.com/office/powerpoint/2010/main" val="251176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Lehrplan konkretisiert</a:t>
            </a:r>
            <a:endParaRPr lang="de-DE" b="1" dirty="0">
              <a:solidFill>
                <a:schemeClr val="accent5"/>
              </a:solidFill>
            </a:endParaRPr>
          </a:p>
        </p:txBody>
      </p:sp>
      <p:sp>
        <p:nvSpPr>
          <p:cNvPr id="9" name="Inhaltsplatzhalter 8"/>
          <p:cNvSpPr>
            <a:spLocks noGrp="1"/>
          </p:cNvSpPr>
          <p:nvPr>
            <p:ph idx="1"/>
          </p:nvPr>
        </p:nvSpPr>
        <p:spPr/>
        <p:txBody>
          <a:bodyPr>
            <a:normAutofit/>
          </a:bodyPr>
          <a:lstStyle/>
          <a:p>
            <a:pPr marL="0" indent="0">
              <a:buNone/>
            </a:pPr>
            <a:endParaRPr lang="de-DE" dirty="0"/>
          </a:p>
        </p:txBody>
      </p:sp>
      <p:pic>
        <p:nvPicPr>
          <p:cNvPr id="3" name="Grafik 2"/>
          <p:cNvPicPr>
            <a:picLocks noChangeAspect="1"/>
          </p:cNvPicPr>
          <p:nvPr/>
        </p:nvPicPr>
        <p:blipFill>
          <a:blip r:embed="rId3"/>
          <a:stretch>
            <a:fillRect/>
          </a:stretch>
        </p:blipFill>
        <p:spPr>
          <a:xfrm>
            <a:off x="431800" y="1460500"/>
            <a:ext cx="7004621" cy="4614250"/>
          </a:xfrm>
          <a:prstGeom prst="rect">
            <a:avLst/>
          </a:prstGeom>
        </p:spPr>
      </p:pic>
      <p:sp>
        <p:nvSpPr>
          <p:cNvPr id="4" name="Textfeld 3"/>
          <p:cNvSpPr txBox="1"/>
          <p:nvPr/>
        </p:nvSpPr>
        <p:spPr>
          <a:xfrm>
            <a:off x="9144000" y="3093599"/>
            <a:ext cx="2891481" cy="954107"/>
          </a:xfrm>
          <a:prstGeom prst="rect">
            <a:avLst/>
          </a:prstGeom>
          <a:noFill/>
        </p:spPr>
        <p:txBody>
          <a:bodyPr wrap="square" rtlCol="0">
            <a:spAutoFit/>
          </a:bodyPr>
          <a:lstStyle/>
          <a:p>
            <a:r>
              <a:rPr lang="de-DE" sz="2800" dirty="0"/>
              <a:t>All </a:t>
            </a:r>
            <a:r>
              <a:rPr lang="de-DE" sz="2800" dirty="0">
                <a:solidFill>
                  <a:schemeClr val="accent4"/>
                </a:solidFill>
              </a:rPr>
              <a:t>das</a:t>
            </a:r>
            <a:r>
              <a:rPr lang="de-DE" sz="2800" dirty="0"/>
              <a:t> wird im Projekt umgesetzt</a:t>
            </a:r>
          </a:p>
        </p:txBody>
      </p:sp>
      <p:sp>
        <p:nvSpPr>
          <p:cNvPr id="5" name="Eingekerbter Pfeil nach rechts 4"/>
          <p:cNvSpPr/>
          <p:nvPr/>
        </p:nvSpPr>
        <p:spPr>
          <a:xfrm rot="10800000">
            <a:off x="8171934" y="3290565"/>
            <a:ext cx="774357" cy="560173"/>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2144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a:t>Curriculumsanalyse</a:t>
            </a:r>
            <a:r>
              <a:rPr lang="de-DE" dirty="0"/>
              <a:t> – BMI-Waage</a:t>
            </a:r>
            <a:endParaRPr lang="de-DE" b="1" dirty="0">
              <a:solidFill>
                <a:schemeClr val="accent5"/>
              </a:solidFill>
            </a:endParaRPr>
          </a:p>
        </p:txBody>
      </p:sp>
      <p:sp>
        <p:nvSpPr>
          <p:cNvPr id="9" name="Inhaltsplatzhalter 8"/>
          <p:cNvSpPr>
            <a:spLocks noGrp="1"/>
          </p:cNvSpPr>
          <p:nvPr>
            <p:ph sz="half" idx="1"/>
          </p:nvPr>
        </p:nvSpPr>
        <p:spPr/>
        <p:txBody>
          <a:bodyPr>
            <a:normAutofit/>
          </a:bodyPr>
          <a:lstStyle/>
          <a:p>
            <a:pPr marL="0" indent="0">
              <a:buNone/>
            </a:pPr>
            <a:endParaRPr lang="de-DE" dirty="0"/>
          </a:p>
        </p:txBody>
      </p:sp>
      <p:pic>
        <p:nvPicPr>
          <p:cNvPr id="3" name="Inhaltsplatzhalter 2"/>
          <p:cNvPicPr>
            <a:picLocks noGrp="1" noChangeAspect="1"/>
          </p:cNvPicPr>
          <p:nvPr>
            <p:ph sz="half" idx="2"/>
          </p:nvPr>
        </p:nvPicPr>
        <p:blipFill>
          <a:blip r:embed="rId3"/>
          <a:stretch>
            <a:fillRect/>
          </a:stretch>
        </p:blipFill>
        <p:spPr>
          <a:xfrm>
            <a:off x="6215271" y="1460255"/>
            <a:ext cx="5875129" cy="4651375"/>
          </a:xfrm>
          <a:prstGeom prst="rect">
            <a:avLst/>
          </a:prstGeom>
        </p:spPr>
      </p:pic>
      <p:pic>
        <p:nvPicPr>
          <p:cNvPr id="2" name="Grafik 1"/>
          <p:cNvPicPr>
            <a:picLocks noChangeAspect="1"/>
          </p:cNvPicPr>
          <p:nvPr/>
        </p:nvPicPr>
        <p:blipFill>
          <a:blip r:embed="rId4"/>
          <a:stretch>
            <a:fillRect/>
          </a:stretch>
        </p:blipFill>
        <p:spPr>
          <a:xfrm>
            <a:off x="446426" y="1460498"/>
            <a:ext cx="5352588" cy="4304805"/>
          </a:xfrm>
          <a:prstGeom prst="rect">
            <a:avLst/>
          </a:prstGeom>
        </p:spPr>
      </p:pic>
    </p:spTree>
    <p:extLst>
      <p:ext uri="{BB962C8B-B14F-4D97-AF65-F5344CB8AC3E}">
        <p14:creationId xmlns:p14="http://schemas.microsoft.com/office/powerpoint/2010/main" val="7902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81BE4FA3-AC4B-2FC9-B79F-5B73562B21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159" y="5906279"/>
            <a:ext cx="1604865" cy="557333"/>
          </a:xfrm>
          <a:prstGeom prst="rect">
            <a:avLst/>
          </a:prstGeom>
        </p:spPr>
      </p:pic>
      <p:pic>
        <p:nvPicPr>
          <p:cNvPr id="13" name="Grafik 12">
            <a:extLst>
              <a:ext uri="{FF2B5EF4-FFF2-40B4-BE49-F238E27FC236}">
                <a16:creationId xmlns:a16="http://schemas.microsoft.com/office/drawing/2014/main" id="{44B8956A-225D-8F15-907E-86B4B0364A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0645" y="5704781"/>
            <a:ext cx="2276475" cy="828675"/>
          </a:xfrm>
          <a:prstGeom prst="rect">
            <a:avLst/>
          </a:prstGeom>
        </p:spPr>
      </p:pic>
      <p:pic>
        <p:nvPicPr>
          <p:cNvPr id="16" name="Grafik 15">
            <a:extLst>
              <a:ext uri="{FF2B5EF4-FFF2-40B4-BE49-F238E27FC236}">
                <a16:creationId xmlns:a16="http://schemas.microsoft.com/office/drawing/2014/main" id="{C8DC80B3-F432-92CA-17FE-9FA4377350A6}"/>
              </a:ext>
            </a:extLst>
          </p:cNvPr>
          <p:cNvPicPr>
            <a:picLocks noChangeAspect="1"/>
          </p:cNvPicPr>
          <p:nvPr/>
        </p:nvPicPr>
        <p:blipFill>
          <a:blip r:embed="rId4"/>
          <a:stretch>
            <a:fillRect/>
          </a:stretch>
        </p:blipFill>
        <p:spPr>
          <a:xfrm>
            <a:off x="6960636" y="5755755"/>
            <a:ext cx="1306286" cy="707857"/>
          </a:xfrm>
          <a:prstGeom prst="rect">
            <a:avLst/>
          </a:prstGeom>
        </p:spPr>
      </p:pic>
      <p:sp>
        <p:nvSpPr>
          <p:cNvPr id="18" name="Textfeld 17">
            <a:extLst>
              <a:ext uri="{FF2B5EF4-FFF2-40B4-BE49-F238E27FC236}">
                <a16:creationId xmlns:a16="http://schemas.microsoft.com/office/drawing/2014/main" id="{0BC685B1-6D36-FE7B-6ED6-90005B5A3DA0}"/>
              </a:ext>
            </a:extLst>
          </p:cNvPr>
          <p:cNvSpPr txBox="1"/>
          <p:nvPr/>
        </p:nvSpPr>
        <p:spPr>
          <a:xfrm>
            <a:off x="597159" y="541176"/>
            <a:ext cx="8244837" cy="3785652"/>
          </a:xfrm>
          <a:prstGeom prst="rect">
            <a:avLst/>
          </a:prstGeom>
          <a:noFill/>
        </p:spPr>
        <p:txBody>
          <a:bodyPr wrap="square" rtlCol="0">
            <a:spAutoFit/>
          </a:bodyPr>
          <a:lstStyle/>
          <a:p>
            <a:pPr algn="just"/>
            <a:r>
              <a:rPr lang="de-DE" sz="1600" dirty="0"/>
              <a:t>Die vorliegenden Materialien wurde im Rahmen des Projektes </a:t>
            </a:r>
            <a:r>
              <a:rPr lang="de-DE" sz="1600" dirty="0" err="1"/>
              <a:t>FAIBLE.nrw</a:t>
            </a:r>
            <a:r>
              <a:rPr lang="de-DE" sz="1600" dirty="0"/>
              <a:t> vom Arbeitsbereich Didaktik der Informatik der WWU-Münster erstellt und sind unter der (CC BY 4.0) - Lizenz veröffentlicht. Ausdrücklich ausgenommen von dieser Lizenz sind alle Logos. Weiterhin kann die Lizenz einzelner verwendeter Materialien, wie gekennzeichnet, abweichen. Nicht gekennzeichnete Bilder sind entweder gemeinfrei oder selbst erstellt und stehen unter der Lizenz des Gesamtwerkes (CC BY 4.0).</a:t>
            </a:r>
          </a:p>
          <a:p>
            <a:pPr algn="just"/>
            <a:endParaRPr lang="de-DE" sz="1600" dirty="0"/>
          </a:p>
          <a:p>
            <a:pPr algn="just"/>
            <a:r>
              <a:rPr lang="de-DE" sz="1600" dirty="0"/>
              <a:t>Sonderregelung für die Verwendung im Bildungskontext: </a:t>
            </a:r>
          </a:p>
          <a:p>
            <a:pPr algn="just"/>
            <a:r>
              <a:rPr lang="de-DE" sz="1600" dirty="0"/>
              <a:t>Die CC BY 4.0-Lizenz verlangt die Namensnennung bei der Übernahme von Materialien. Da dies den gewünschten Anwendungsfall erschweren kann, genügt dem Projekt FAIBLE.nrw bei der Verwendung in informatikdidaktischen Kontexten (Hochschule, Weiterbildung etc.) ein Verweis auf das Gesamtwerk anstelle der aufwändigeren Einzelangaben nach der TULLU-Regel. In allen anderen Kontexten gilt diese Sonderregel nicht.</a:t>
            </a:r>
          </a:p>
          <a:p>
            <a:pPr algn="just"/>
            <a:endParaRPr lang="de-DE" sz="1600" dirty="0"/>
          </a:p>
          <a:p>
            <a:pPr algn="just"/>
            <a:r>
              <a:rPr lang="de-DE" sz="1600" dirty="0"/>
              <a:t>Das Werk ist Online unter </a:t>
            </a:r>
            <a:r>
              <a:rPr lang="de-DE" sz="1600" dirty="0">
                <a:hlinkClick r:id="rId5"/>
              </a:rPr>
              <a:t>https://www.orca.nrw/</a:t>
            </a:r>
            <a:r>
              <a:rPr lang="de-DE" sz="1600" dirty="0"/>
              <a:t> verfügbar. </a:t>
            </a:r>
          </a:p>
        </p:txBody>
      </p:sp>
      <p:pic>
        <p:nvPicPr>
          <p:cNvPr id="20" name="Grafik 19">
            <a:extLst>
              <a:ext uri="{FF2B5EF4-FFF2-40B4-BE49-F238E27FC236}">
                <a16:creationId xmlns:a16="http://schemas.microsoft.com/office/drawing/2014/main" id="{6FCD7A78-66A4-5DEC-207C-A43A5C74DC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789" y="4681289"/>
            <a:ext cx="1143000" cy="400050"/>
          </a:xfrm>
          <a:prstGeom prst="rect">
            <a:avLst/>
          </a:prstGeom>
        </p:spPr>
      </p:pic>
      <p:sp>
        <p:nvSpPr>
          <p:cNvPr id="22" name="Textfeld 21">
            <a:extLst>
              <a:ext uri="{FF2B5EF4-FFF2-40B4-BE49-F238E27FC236}">
                <a16:creationId xmlns:a16="http://schemas.microsoft.com/office/drawing/2014/main" id="{8CB68AB2-E096-EA38-0D0C-AA813099036B}"/>
              </a:ext>
            </a:extLst>
          </p:cNvPr>
          <p:cNvSpPr txBox="1"/>
          <p:nvPr/>
        </p:nvSpPr>
        <p:spPr>
          <a:xfrm>
            <a:off x="486546" y="5081339"/>
            <a:ext cx="6094602" cy="276999"/>
          </a:xfrm>
          <a:prstGeom prst="rect">
            <a:avLst/>
          </a:prstGeom>
          <a:noFill/>
        </p:spPr>
        <p:txBody>
          <a:bodyPr wrap="square">
            <a:spAutoFit/>
          </a:bodyPr>
          <a:lstStyle/>
          <a:p>
            <a:r>
              <a:rPr lang="de-DE" sz="1200" dirty="0">
                <a:hlinkClick r:id="rId7"/>
              </a:rPr>
              <a:t>(https://creativecommons.org/licenses/by/4.0/deed.de)</a:t>
            </a:r>
            <a:endParaRPr lang="de-DE" sz="1200" dirty="0"/>
          </a:p>
        </p:txBody>
      </p:sp>
      <p:sp>
        <p:nvSpPr>
          <p:cNvPr id="25" name="Textfeld 24">
            <a:extLst>
              <a:ext uri="{FF2B5EF4-FFF2-40B4-BE49-F238E27FC236}">
                <a16:creationId xmlns:a16="http://schemas.microsoft.com/office/drawing/2014/main" id="{DE95745B-BB7C-DC8F-E2CE-388135E92674}"/>
              </a:ext>
            </a:extLst>
          </p:cNvPr>
          <p:cNvSpPr txBox="1"/>
          <p:nvPr/>
        </p:nvSpPr>
        <p:spPr>
          <a:xfrm>
            <a:off x="9068500" y="1484851"/>
            <a:ext cx="1317990" cy="230832"/>
          </a:xfrm>
          <a:prstGeom prst="rect">
            <a:avLst/>
          </a:prstGeom>
          <a:noFill/>
        </p:spPr>
        <p:txBody>
          <a:bodyPr wrap="none" rtlCol="0">
            <a:spAutoFit/>
          </a:bodyPr>
          <a:lstStyle/>
          <a:p>
            <a:r>
              <a:rPr lang="de-DE" sz="900" dirty="0"/>
              <a:t>Beteiligte Hochschulen: </a:t>
            </a:r>
          </a:p>
        </p:txBody>
      </p:sp>
      <p:grpSp>
        <p:nvGrpSpPr>
          <p:cNvPr id="31" name="Gruppieren 30">
            <a:extLst>
              <a:ext uri="{FF2B5EF4-FFF2-40B4-BE49-F238E27FC236}">
                <a16:creationId xmlns:a16="http://schemas.microsoft.com/office/drawing/2014/main" id="{33E872C0-8BFA-BC27-94FE-E9056F62F486}"/>
              </a:ext>
            </a:extLst>
          </p:cNvPr>
          <p:cNvGrpSpPr/>
          <p:nvPr/>
        </p:nvGrpSpPr>
        <p:grpSpPr>
          <a:xfrm>
            <a:off x="9068500" y="2142353"/>
            <a:ext cx="2301656" cy="523220"/>
            <a:chOff x="9149034" y="1823146"/>
            <a:chExt cx="2301656" cy="523220"/>
          </a:xfrm>
        </p:grpSpPr>
        <p:sp>
          <p:nvSpPr>
            <p:cNvPr id="32" name="Textfeld 31">
              <a:extLst>
                <a:ext uri="{FF2B5EF4-FFF2-40B4-BE49-F238E27FC236}">
                  <a16:creationId xmlns:a16="http://schemas.microsoft.com/office/drawing/2014/main" id="{33DB10BB-7F43-A3A9-955C-4EFC8D42D879}"/>
                </a:ext>
              </a:extLst>
            </p:cNvPr>
            <p:cNvSpPr txBox="1"/>
            <p:nvPr/>
          </p:nvSpPr>
          <p:spPr>
            <a:xfrm>
              <a:off x="9564533" y="1823146"/>
              <a:ext cx="1886157" cy="523220"/>
            </a:xfrm>
            <a:prstGeom prst="rect">
              <a:avLst/>
            </a:prstGeom>
            <a:noFill/>
          </p:spPr>
          <p:txBody>
            <a:bodyPr wrap="none" rtlCol="0">
              <a:spAutoFit/>
            </a:bodyPr>
            <a:lstStyle/>
            <a:p>
              <a:r>
                <a:rPr lang="de-DE" sz="1400" dirty="0"/>
                <a:t>Westfälische Wilhelms-</a:t>
              </a:r>
            </a:p>
            <a:p>
              <a:r>
                <a:rPr lang="de-DE" sz="1400" dirty="0"/>
                <a:t>Universität Münster </a:t>
              </a:r>
            </a:p>
          </p:txBody>
        </p:sp>
        <p:pic>
          <p:nvPicPr>
            <p:cNvPr id="33" name="Grafik 32" descr="Schulgebäude Silhouette">
              <a:extLst>
                <a:ext uri="{FF2B5EF4-FFF2-40B4-BE49-F238E27FC236}">
                  <a16:creationId xmlns:a16="http://schemas.microsoft.com/office/drawing/2014/main" id="{F731E133-32A0-8139-14A5-B0A9062786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9034" y="1859572"/>
              <a:ext cx="415499" cy="415499"/>
            </a:xfrm>
            <a:prstGeom prst="rect">
              <a:avLst/>
            </a:prstGeom>
          </p:spPr>
        </p:pic>
      </p:grpSp>
      <p:grpSp>
        <p:nvGrpSpPr>
          <p:cNvPr id="34" name="Gruppieren 33">
            <a:extLst>
              <a:ext uri="{FF2B5EF4-FFF2-40B4-BE49-F238E27FC236}">
                <a16:creationId xmlns:a16="http://schemas.microsoft.com/office/drawing/2014/main" id="{459BCE12-0386-9CA9-4386-9963EF94FAD1}"/>
              </a:ext>
            </a:extLst>
          </p:cNvPr>
          <p:cNvGrpSpPr/>
          <p:nvPr/>
        </p:nvGrpSpPr>
        <p:grpSpPr>
          <a:xfrm>
            <a:off x="9068500" y="1714573"/>
            <a:ext cx="1656544" cy="415499"/>
            <a:chOff x="9227112" y="1877006"/>
            <a:chExt cx="1656544" cy="415499"/>
          </a:xfrm>
        </p:grpSpPr>
        <p:sp>
          <p:nvSpPr>
            <p:cNvPr id="35" name="Textfeld 34">
              <a:extLst>
                <a:ext uri="{FF2B5EF4-FFF2-40B4-BE49-F238E27FC236}">
                  <a16:creationId xmlns:a16="http://schemas.microsoft.com/office/drawing/2014/main" id="{23DF5600-94F8-9ABA-12E8-A475EA584441}"/>
                </a:ext>
              </a:extLst>
            </p:cNvPr>
            <p:cNvSpPr txBox="1"/>
            <p:nvPr/>
          </p:nvSpPr>
          <p:spPr>
            <a:xfrm>
              <a:off x="9642611" y="1964924"/>
              <a:ext cx="1241045" cy="307777"/>
            </a:xfrm>
            <a:prstGeom prst="rect">
              <a:avLst/>
            </a:prstGeom>
            <a:noFill/>
          </p:spPr>
          <p:txBody>
            <a:bodyPr wrap="none" rtlCol="0">
              <a:spAutoFit/>
            </a:bodyPr>
            <a:lstStyle/>
            <a:p>
              <a:r>
                <a:rPr lang="de-DE" sz="1400" dirty="0"/>
                <a:t>RWTH-Aachen</a:t>
              </a:r>
            </a:p>
          </p:txBody>
        </p:sp>
        <p:pic>
          <p:nvPicPr>
            <p:cNvPr id="36" name="Grafik 35" descr="Schulgebäude Silhouette">
              <a:extLst>
                <a:ext uri="{FF2B5EF4-FFF2-40B4-BE49-F238E27FC236}">
                  <a16:creationId xmlns:a16="http://schemas.microsoft.com/office/drawing/2014/main" id="{298F5BB9-0A2C-BAE2-563F-DDA47EE8DF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7112" y="1877006"/>
              <a:ext cx="415499" cy="415499"/>
            </a:xfrm>
            <a:prstGeom prst="rect">
              <a:avLst/>
            </a:prstGeom>
          </p:spPr>
        </p:pic>
      </p:grpSp>
      <p:grpSp>
        <p:nvGrpSpPr>
          <p:cNvPr id="37" name="Gruppieren 36">
            <a:extLst>
              <a:ext uri="{FF2B5EF4-FFF2-40B4-BE49-F238E27FC236}">
                <a16:creationId xmlns:a16="http://schemas.microsoft.com/office/drawing/2014/main" id="{E79D517F-4281-CF54-EC73-428BFD1E0540}"/>
              </a:ext>
            </a:extLst>
          </p:cNvPr>
          <p:cNvGrpSpPr/>
          <p:nvPr/>
        </p:nvGrpSpPr>
        <p:grpSpPr>
          <a:xfrm>
            <a:off x="9068500" y="2589935"/>
            <a:ext cx="2597635" cy="415499"/>
            <a:chOff x="9227112" y="1877006"/>
            <a:chExt cx="2597635" cy="415499"/>
          </a:xfrm>
        </p:grpSpPr>
        <p:sp>
          <p:nvSpPr>
            <p:cNvPr id="38" name="Textfeld 37">
              <a:extLst>
                <a:ext uri="{FF2B5EF4-FFF2-40B4-BE49-F238E27FC236}">
                  <a16:creationId xmlns:a16="http://schemas.microsoft.com/office/drawing/2014/main" id="{A91E6119-101A-2855-73A2-65756DBB4D07}"/>
                </a:ext>
              </a:extLst>
            </p:cNvPr>
            <p:cNvSpPr txBox="1"/>
            <p:nvPr/>
          </p:nvSpPr>
          <p:spPr>
            <a:xfrm>
              <a:off x="9642611" y="1964924"/>
              <a:ext cx="2182136" cy="307777"/>
            </a:xfrm>
            <a:prstGeom prst="rect">
              <a:avLst/>
            </a:prstGeom>
            <a:noFill/>
          </p:spPr>
          <p:txBody>
            <a:bodyPr wrap="none" rtlCol="0">
              <a:spAutoFit/>
            </a:bodyPr>
            <a:lstStyle/>
            <a:p>
              <a:r>
                <a:rPr lang="de-DE" sz="1400" dirty="0"/>
                <a:t>Universität Duisburg-Essen </a:t>
              </a:r>
            </a:p>
          </p:txBody>
        </p:sp>
        <p:pic>
          <p:nvPicPr>
            <p:cNvPr id="39" name="Grafik 38" descr="Schulgebäude Silhouette">
              <a:extLst>
                <a:ext uri="{FF2B5EF4-FFF2-40B4-BE49-F238E27FC236}">
                  <a16:creationId xmlns:a16="http://schemas.microsoft.com/office/drawing/2014/main" id="{B33C6787-FF2C-652E-B2C0-9D9E15A68C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7112" y="1877006"/>
              <a:ext cx="415499" cy="415499"/>
            </a:xfrm>
            <a:prstGeom prst="rect">
              <a:avLst/>
            </a:prstGeom>
          </p:spPr>
        </p:pic>
      </p:grpSp>
      <p:grpSp>
        <p:nvGrpSpPr>
          <p:cNvPr id="40" name="Gruppieren 39">
            <a:extLst>
              <a:ext uri="{FF2B5EF4-FFF2-40B4-BE49-F238E27FC236}">
                <a16:creationId xmlns:a16="http://schemas.microsoft.com/office/drawing/2014/main" id="{EEA86DE1-BDBF-1E33-D796-8079976AE513}"/>
              </a:ext>
            </a:extLst>
          </p:cNvPr>
          <p:cNvGrpSpPr/>
          <p:nvPr/>
        </p:nvGrpSpPr>
        <p:grpSpPr>
          <a:xfrm>
            <a:off x="9068757" y="2941615"/>
            <a:ext cx="1859484" cy="415499"/>
            <a:chOff x="9227112" y="1877006"/>
            <a:chExt cx="1859484" cy="415499"/>
          </a:xfrm>
        </p:grpSpPr>
        <p:sp>
          <p:nvSpPr>
            <p:cNvPr id="41" name="Textfeld 40">
              <a:extLst>
                <a:ext uri="{FF2B5EF4-FFF2-40B4-BE49-F238E27FC236}">
                  <a16:creationId xmlns:a16="http://schemas.microsoft.com/office/drawing/2014/main" id="{1B39D1CF-5E7E-A39B-C215-FF9C4222D9B1}"/>
                </a:ext>
              </a:extLst>
            </p:cNvPr>
            <p:cNvSpPr txBox="1"/>
            <p:nvPr/>
          </p:nvSpPr>
          <p:spPr>
            <a:xfrm>
              <a:off x="9642611" y="1964924"/>
              <a:ext cx="1443985" cy="307777"/>
            </a:xfrm>
            <a:prstGeom prst="rect">
              <a:avLst/>
            </a:prstGeom>
            <a:noFill/>
          </p:spPr>
          <p:txBody>
            <a:bodyPr wrap="none" rtlCol="0">
              <a:spAutoFit/>
            </a:bodyPr>
            <a:lstStyle/>
            <a:p>
              <a:r>
                <a:rPr lang="de-DE" sz="1400" dirty="0"/>
                <a:t>Universität Bonn </a:t>
              </a:r>
            </a:p>
          </p:txBody>
        </p:sp>
        <p:pic>
          <p:nvPicPr>
            <p:cNvPr id="42" name="Grafik 41" descr="Schulgebäude Silhouette">
              <a:extLst>
                <a:ext uri="{FF2B5EF4-FFF2-40B4-BE49-F238E27FC236}">
                  <a16:creationId xmlns:a16="http://schemas.microsoft.com/office/drawing/2014/main" id="{E4077173-01D0-FC9C-296C-47D9065D68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7112" y="1877006"/>
              <a:ext cx="415499" cy="415499"/>
            </a:xfrm>
            <a:prstGeom prst="rect">
              <a:avLst/>
            </a:prstGeom>
          </p:spPr>
        </p:pic>
      </p:grpSp>
      <p:grpSp>
        <p:nvGrpSpPr>
          <p:cNvPr id="43" name="Gruppieren 42">
            <a:extLst>
              <a:ext uri="{FF2B5EF4-FFF2-40B4-BE49-F238E27FC236}">
                <a16:creationId xmlns:a16="http://schemas.microsoft.com/office/drawing/2014/main" id="{3CFC84D2-547C-472D-6933-86C86E9B90FD}"/>
              </a:ext>
            </a:extLst>
          </p:cNvPr>
          <p:cNvGrpSpPr/>
          <p:nvPr/>
        </p:nvGrpSpPr>
        <p:grpSpPr>
          <a:xfrm>
            <a:off x="9068757" y="3288952"/>
            <a:ext cx="2246770" cy="415499"/>
            <a:chOff x="9227112" y="1877006"/>
            <a:chExt cx="2246770" cy="415499"/>
          </a:xfrm>
        </p:grpSpPr>
        <p:sp>
          <p:nvSpPr>
            <p:cNvPr id="44" name="Textfeld 43">
              <a:extLst>
                <a:ext uri="{FF2B5EF4-FFF2-40B4-BE49-F238E27FC236}">
                  <a16:creationId xmlns:a16="http://schemas.microsoft.com/office/drawing/2014/main" id="{DC055A3E-83C3-7448-A2C3-BBA355BEEADE}"/>
                </a:ext>
              </a:extLst>
            </p:cNvPr>
            <p:cNvSpPr txBox="1"/>
            <p:nvPr/>
          </p:nvSpPr>
          <p:spPr>
            <a:xfrm>
              <a:off x="9642611" y="1964924"/>
              <a:ext cx="1831271" cy="307777"/>
            </a:xfrm>
            <a:prstGeom prst="rect">
              <a:avLst/>
            </a:prstGeom>
            <a:noFill/>
          </p:spPr>
          <p:txBody>
            <a:bodyPr wrap="none" rtlCol="0">
              <a:spAutoFit/>
            </a:bodyPr>
            <a:lstStyle/>
            <a:p>
              <a:r>
                <a:rPr lang="de-DE" sz="1400" dirty="0"/>
                <a:t>Universität Paderborn </a:t>
              </a:r>
            </a:p>
          </p:txBody>
        </p:sp>
        <p:pic>
          <p:nvPicPr>
            <p:cNvPr id="45" name="Grafik 44" descr="Schulgebäude Silhouette">
              <a:extLst>
                <a:ext uri="{FF2B5EF4-FFF2-40B4-BE49-F238E27FC236}">
                  <a16:creationId xmlns:a16="http://schemas.microsoft.com/office/drawing/2014/main" id="{38508A31-BF47-C829-7520-ECB3014F89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7112" y="1877006"/>
              <a:ext cx="415499" cy="415499"/>
            </a:xfrm>
            <a:prstGeom prst="rect">
              <a:avLst/>
            </a:prstGeom>
          </p:spPr>
        </p:pic>
      </p:grpSp>
      <p:grpSp>
        <p:nvGrpSpPr>
          <p:cNvPr id="46" name="Gruppieren 45">
            <a:extLst>
              <a:ext uri="{FF2B5EF4-FFF2-40B4-BE49-F238E27FC236}">
                <a16:creationId xmlns:a16="http://schemas.microsoft.com/office/drawing/2014/main" id="{3AA81F93-FB06-3133-C2F2-10144CFDEAEF}"/>
              </a:ext>
            </a:extLst>
          </p:cNvPr>
          <p:cNvGrpSpPr/>
          <p:nvPr/>
        </p:nvGrpSpPr>
        <p:grpSpPr>
          <a:xfrm>
            <a:off x="9068500" y="3627633"/>
            <a:ext cx="2926379" cy="415499"/>
            <a:chOff x="9227112" y="1877006"/>
            <a:chExt cx="2926379" cy="415499"/>
          </a:xfrm>
        </p:grpSpPr>
        <p:sp>
          <p:nvSpPr>
            <p:cNvPr id="47" name="Textfeld 46">
              <a:extLst>
                <a:ext uri="{FF2B5EF4-FFF2-40B4-BE49-F238E27FC236}">
                  <a16:creationId xmlns:a16="http://schemas.microsoft.com/office/drawing/2014/main" id="{95F2000D-BDCB-3F91-90B6-31C360FED96F}"/>
                </a:ext>
              </a:extLst>
            </p:cNvPr>
            <p:cNvSpPr txBox="1"/>
            <p:nvPr/>
          </p:nvSpPr>
          <p:spPr>
            <a:xfrm>
              <a:off x="9642611" y="1964924"/>
              <a:ext cx="2510880" cy="307777"/>
            </a:xfrm>
            <a:prstGeom prst="rect">
              <a:avLst/>
            </a:prstGeom>
            <a:noFill/>
          </p:spPr>
          <p:txBody>
            <a:bodyPr wrap="none" rtlCol="0">
              <a:spAutoFit/>
            </a:bodyPr>
            <a:lstStyle/>
            <a:p>
              <a:r>
                <a:rPr lang="de-DE" sz="1400" dirty="0"/>
                <a:t>Technische Universität Dresden</a:t>
              </a:r>
            </a:p>
          </p:txBody>
        </p:sp>
        <p:pic>
          <p:nvPicPr>
            <p:cNvPr id="48" name="Grafik 47" descr="Schulgebäude Silhouette">
              <a:extLst>
                <a:ext uri="{FF2B5EF4-FFF2-40B4-BE49-F238E27FC236}">
                  <a16:creationId xmlns:a16="http://schemas.microsoft.com/office/drawing/2014/main" id="{6E2FA530-A3C8-2B95-ADB5-26C1652611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7112" y="1877006"/>
              <a:ext cx="415499" cy="415499"/>
            </a:xfrm>
            <a:prstGeom prst="rect">
              <a:avLst/>
            </a:prstGeom>
          </p:spPr>
        </p:pic>
      </p:grpSp>
      <p:grpSp>
        <p:nvGrpSpPr>
          <p:cNvPr id="49" name="Gruppieren 48">
            <a:extLst>
              <a:ext uri="{FF2B5EF4-FFF2-40B4-BE49-F238E27FC236}">
                <a16:creationId xmlns:a16="http://schemas.microsoft.com/office/drawing/2014/main" id="{910A27A0-7C89-8C8A-B68A-256FE9625CA2}"/>
              </a:ext>
            </a:extLst>
          </p:cNvPr>
          <p:cNvGrpSpPr/>
          <p:nvPr/>
        </p:nvGrpSpPr>
        <p:grpSpPr>
          <a:xfrm>
            <a:off x="9068500" y="4012055"/>
            <a:ext cx="2211312" cy="523220"/>
            <a:chOff x="9149034" y="1823146"/>
            <a:chExt cx="2211312" cy="523220"/>
          </a:xfrm>
        </p:grpSpPr>
        <p:sp>
          <p:nvSpPr>
            <p:cNvPr id="50" name="Textfeld 49">
              <a:extLst>
                <a:ext uri="{FF2B5EF4-FFF2-40B4-BE49-F238E27FC236}">
                  <a16:creationId xmlns:a16="http://schemas.microsoft.com/office/drawing/2014/main" id="{A5BD2530-E4F2-9270-395D-59AE5C0AC577}"/>
                </a:ext>
              </a:extLst>
            </p:cNvPr>
            <p:cNvSpPr txBox="1"/>
            <p:nvPr/>
          </p:nvSpPr>
          <p:spPr>
            <a:xfrm>
              <a:off x="9564533" y="1823146"/>
              <a:ext cx="1795813" cy="523220"/>
            </a:xfrm>
            <a:prstGeom prst="rect">
              <a:avLst/>
            </a:prstGeom>
            <a:noFill/>
          </p:spPr>
          <p:txBody>
            <a:bodyPr wrap="none" rtlCol="0">
              <a:spAutoFit/>
            </a:bodyPr>
            <a:lstStyle/>
            <a:p>
              <a:r>
                <a:rPr lang="de-DE" sz="1400" dirty="0"/>
                <a:t>Carl von Ossietzky </a:t>
              </a:r>
            </a:p>
            <a:p>
              <a:r>
                <a:rPr lang="de-DE" sz="1400" dirty="0"/>
                <a:t>Universität Oldenburg</a:t>
              </a:r>
            </a:p>
          </p:txBody>
        </p:sp>
        <p:pic>
          <p:nvPicPr>
            <p:cNvPr id="51" name="Grafik 50" descr="Schulgebäude Silhouette">
              <a:extLst>
                <a:ext uri="{FF2B5EF4-FFF2-40B4-BE49-F238E27FC236}">
                  <a16:creationId xmlns:a16="http://schemas.microsoft.com/office/drawing/2014/main" id="{63524D8E-2D5F-25D4-B024-BF7A4428B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9034" y="1859572"/>
              <a:ext cx="415499" cy="415499"/>
            </a:xfrm>
            <a:prstGeom prst="rect">
              <a:avLst/>
            </a:prstGeom>
          </p:spPr>
        </p:pic>
      </p:grpSp>
      <p:pic>
        <p:nvPicPr>
          <p:cNvPr id="4" name="Grafik 3">
            <a:extLst>
              <a:ext uri="{FF2B5EF4-FFF2-40B4-BE49-F238E27FC236}">
                <a16:creationId xmlns:a16="http://schemas.microsoft.com/office/drawing/2014/main" id="{7C17C847-02DA-6E37-84EB-78B1BC5CB8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8500" y="598486"/>
            <a:ext cx="2926379" cy="799557"/>
          </a:xfrm>
          <a:prstGeom prst="rect">
            <a:avLst/>
          </a:prstGeom>
        </p:spPr>
      </p:pic>
    </p:spTree>
    <p:extLst>
      <p:ext uri="{BB962C8B-B14F-4D97-AF65-F5344CB8AC3E}">
        <p14:creationId xmlns:p14="http://schemas.microsoft.com/office/powerpoint/2010/main" val="391228193"/>
      </p:ext>
    </p:extLst>
  </p:cSld>
  <p:clrMapOvr>
    <a:masterClrMapping/>
  </p:clrMapOvr>
  <p:extLst mod="1">
    <p:ext uri="{6950BFC3-D8DA-4A85-94F7-54DA5524770B}">
      <p188:commentRel xmlns:p188="http://schemas.microsoft.com/office/powerpoint/2018/8/main" xmlns="" r:id="rId16"/>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Breitbild</PresentationFormat>
  <Paragraphs>48</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 Theme</vt:lpstr>
      <vt:lpstr>Praxistipps Referendariat</vt:lpstr>
      <vt:lpstr>Curriculumsanalyse – Einführung in die OOP</vt:lpstr>
      <vt:lpstr>Lehrplan konkretisiert</vt:lpstr>
      <vt:lpstr>Curriculumsanalyse – BMI-Waage</vt:lpstr>
      <vt:lpstr>PowerPoint-Präsentation</vt:lpstr>
    </vt:vector>
  </TitlesOfParts>
  <Company>MIFcom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Geschichte der Informatik</dc:title>
  <dc:creator>dmm</dc:creator>
  <cp:lastModifiedBy>Daniel Michael Meyer</cp:lastModifiedBy>
  <cp:revision>53</cp:revision>
  <dcterms:created xsi:type="dcterms:W3CDTF">2022-08-30T16:08:47Z</dcterms:created>
  <dcterms:modified xsi:type="dcterms:W3CDTF">2024-07-09T08:47:36Z</dcterms:modified>
</cp:coreProperties>
</file>