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262" r:id="rId4"/>
    <p:sldId id="263" r:id="rId5"/>
    <p:sldId id="264" r:id="rId6"/>
    <p:sldId id="261" r:id="rId7"/>
    <p:sldId id="265" r:id="rId8"/>
    <p:sldId id="303"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5264" autoAdjust="0"/>
  </p:normalViewPr>
  <p:slideViewPr>
    <p:cSldViewPr snapToGrid="0">
      <p:cViewPr varScale="1">
        <p:scale>
          <a:sx n="113" d="100"/>
          <a:sy n="113" d="100"/>
        </p:scale>
        <p:origin x="483" y="72"/>
      </p:cViewPr>
      <p:guideLst/>
    </p:cSldViewPr>
  </p:slideViewPr>
  <p:notesTextViewPr>
    <p:cViewPr>
      <p:scale>
        <a:sx n="1" d="1"/>
        <a:sy n="1" d="1"/>
      </p:scale>
      <p:origin x="0" y="0"/>
    </p:cViewPr>
  </p:notesTextViewPr>
  <p:notesViewPr>
    <p:cSldViewPr snapToGrid="0">
      <p:cViewPr varScale="1">
        <p:scale>
          <a:sx n="92" d="100"/>
          <a:sy n="92" d="100"/>
        </p:scale>
        <p:origin x="3732"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9E8239-5F24-42DC-B82E-0917C0903852}" type="datetimeFigureOut">
              <a:rPr lang="de-DE" smtClean="0"/>
              <a:t>09.07.2024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E72D9A-B1DD-4D71-B5DB-CCB439349A20}" type="slidenum">
              <a:rPr lang="de-DE" smtClean="0"/>
              <a:t>‹Nr.›</a:t>
            </a:fld>
            <a:endParaRPr lang="de-DE"/>
          </a:p>
        </p:txBody>
      </p:sp>
    </p:spTree>
    <p:extLst>
      <p:ext uri="{BB962C8B-B14F-4D97-AF65-F5344CB8AC3E}">
        <p14:creationId xmlns:p14="http://schemas.microsoft.com/office/powerpoint/2010/main" val="11644138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just"/>
            <a:r>
              <a:rPr lang="de-DE" dirty="0"/>
              <a:t>Die Reihe &gt;Praxistipps&lt; bietet genau das, Hinweise, Tipps und methodisches, erfahrungsbasiertes Vorgehen, um den Einstieg in das Referendariat und den Lehrberuf zu erleichtern. </a:t>
            </a:r>
          </a:p>
          <a:p>
            <a:endParaRPr lang="de-DE" dirty="0"/>
          </a:p>
          <a:p>
            <a:pPr algn="just"/>
            <a:r>
              <a:rPr lang="de-DE" dirty="0"/>
              <a:t>In diesem Teil wird auf typische Programmierfehler eingegangen, die Sie kennen müssen, um selbige möglichst zügig und sicher beheben zu können. Die Schwierigkeit besteht – wie oftmals in der Anfängerausbildung auf irgend einem Felde – darin, sich in die Probleme eines Anfängers hinein zu versetzen. Je mehr man daher typische Fehler schon im Vorfeld bedenkt, desto entspannter ist die Unterrichtspraxis.</a:t>
            </a:r>
          </a:p>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1</a:t>
            </a:fld>
            <a:endParaRPr lang="de-DE"/>
          </a:p>
        </p:txBody>
      </p:sp>
    </p:spTree>
    <p:extLst>
      <p:ext uri="{BB962C8B-B14F-4D97-AF65-F5344CB8AC3E}">
        <p14:creationId xmlns:p14="http://schemas.microsoft.com/office/powerpoint/2010/main" val="1624480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2</a:t>
            </a:fld>
            <a:endParaRPr lang="de-DE"/>
          </a:p>
        </p:txBody>
      </p:sp>
    </p:spTree>
    <p:extLst>
      <p:ext uri="{BB962C8B-B14F-4D97-AF65-F5344CB8AC3E}">
        <p14:creationId xmlns:p14="http://schemas.microsoft.com/office/powerpoint/2010/main" val="4269313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3</a:t>
            </a:fld>
            <a:endParaRPr lang="de-DE"/>
          </a:p>
        </p:txBody>
      </p:sp>
    </p:spTree>
    <p:extLst>
      <p:ext uri="{BB962C8B-B14F-4D97-AF65-F5344CB8AC3E}">
        <p14:creationId xmlns:p14="http://schemas.microsoft.com/office/powerpoint/2010/main" val="32207152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4</a:t>
            </a:fld>
            <a:endParaRPr lang="de-DE"/>
          </a:p>
        </p:txBody>
      </p:sp>
    </p:spTree>
    <p:extLst>
      <p:ext uri="{BB962C8B-B14F-4D97-AF65-F5344CB8AC3E}">
        <p14:creationId xmlns:p14="http://schemas.microsoft.com/office/powerpoint/2010/main" val="1688441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5</a:t>
            </a:fld>
            <a:endParaRPr lang="de-DE"/>
          </a:p>
        </p:txBody>
      </p:sp>
    </p:spTree>
    <p:extLst>
      <p:ext uri="{BB962C8B-B14F-4D97-AF65-F5344CB8AC3E}">
        <p14:creationId xmlns:p14="http://schemas.microsoft.com/office/powerpoint/2010/main" val="42837920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6</a:t>
            </a:fld>
            <a:endParaRPr lang="de-DE"/>
          </a:p>
        </p:txBody>
      </p:sp>
    </p:spTree>
    <p:extLst>
      <p:ext uri="{BB962C8B-B14F-4D97-AF65-F5344CB8AC3E}">
        <p14:creationId xmlns:p14="http://schemas.microsoft.com/office/powerpoint/2010/main" val="1309504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E2E72D9A-B1DD-4D71-B5DB-CCB439349A20}" type="slidenum">
              <a:rPr lang="de-DE" smtClean="0"/>
              <a:t>7</a:t>
            </a:fld>
            <a:endParaRPr lang="de-DE"/>
          </a:p>
        </p:txBody>
      </p:sp>
    </p:spTree>
    <p:extLst>
      <p:ext uri="{BB962C8B-B14F-4D97-AF65-F5344CB8AC3E}">
        <p14:creationId xmlns:p14="http://schemas.microsoft.com/office/powerpoint/2010/main" val="3336463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453662" y="247040"/>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453662" y="272671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5987231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31311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712315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31800" y="1"/>
            <a:ext cx="11666415" cy="1367691"/>
          </a:xfrm>
        </p:spPr>
        <p:txBody>
          <a:bodyPr/>
          <a:lstStyle/>
          <a:p>
            <a:r>
              <a:rPr lang="de-DE" dirty="0"/>
              <a:t>Titelmasterformat durch Klicken bearbeiten</a:t>
            </a:r>
          </a:p>
        </p:txBody>
      </p:sp>
      <p:sp>
        <p:nvSpPr>
          <p:cNvPr id="3" name="Inhaltsplatzhalter 2"/>
          <p:cNvSpPr>
            <a:spLocks noGrp="1"/>
          </p:cNvSpPr>
          <p:nvPr>
            <p:ph idx="1"/>
          </p:nvPr>
        </p:nvSpPr>
        <p:spPr>
          <a:xfrm>
            <a:off x="431800" y="1460499"/>
            <a:ext cx="11666415" cy="4614251"/>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Fußzeilenplatzhalter 6"/>
          <p:cNvSpPr>
            <a:spLocks noGrp="1"/>
          </p:cNvSpPr>
          <p:nvPr>
            <p:ph type="ftr" sz="quarter" idx="10"/>
          </p:nvPr>
        </p:nvSpPr>
        <p:spPr/>
        <p:txBody>
          <a:bodyPr/>
          <a:lstStyle/>
          <a:p>
            <a:endParaRPr lang="de-DE"/>
          </a:p>
        </p:txBody>
      </p:sp>
      <p:sp>
        <p:nvSpPr>
          <p:cNvPr id="8" name="Foliennummernplatzhalter 7"/>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84018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46426" y="0"/>
            <a:ext cx="11643974" cy="1325563"/>
          </a:xfrm>
        </p:spPr>
        <p:txBody>
          <a:bodyPr/>
          <a:lstStyle/>
          <a:p>
            <a:r>
              <a:rPr lang="de-DE" dirty="0"/>
              <a:t>Titelmasterformat durch Klicken bearbeiten</a:t>
            </a:r>
          </a:p>
        </p:txBody>
      </p:sp>
      <p:sp>
        <p:nvSpPr>
          <p:cNvPr id="3" name="Inhaltsplatzhalter 2"/>
          <p:cNvSpPr>
            <a:spLocks noGrp="1"/>
          </p:cNvSpPr>
          <p:nvPr>
            <p:ph sz="half" idx="1"/>
          </p:nvPr>
        </p:nvSpPr>
        <p:spPr>
          <a:xfrm>
            <a:off x="446426" y="1460499"/>
            <a:ext cx="5352588" cy="4651131"/>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p:nvPr>
        </p:nvSpPr>
        <p:spPr>
          <a:xfrm>
            <a:off x="6201936" y="1460499"/>
            <a:ext cx="5888464" cy="4651131"/>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8" name="Fußzeilenplatzhalter 7"/>
          <p:cNvSpPr>
            <a:spLocks noGrp="1"/>
          </p:cNvSpPr>
          <p:nvPr>
            <p:ph type="ftr" sz="quarter" idx="10"/>
          </p:nvPr>
        </p:nvSpPr>
        <p:spPr/>
        <p:txBody>
          <a:bodyPr/>
          <a:lstStyle/>
          <a:p>
            <a:endParaRPr lang="de-DE"/>
          </a:p>
        </p:txBody>
      </p:sp>
      <p:sp>
        <p:nvSpPr>
          <p:cNvPr id="9" name="Foliennummernplatzhalter 8"/>
          <p:cNvSpPr>
            <a:spLocks noGrp="1"/>
          </p:cNvSpPr>
          <p:nvPr>
            <p:ph type="sldNum" sz="quarter" idx="11"/>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66893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749199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21762529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12723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751798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3047109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89C8C97E-3505-4184-8725-20FF7A9FA898}" type="datetimeFigureOut">
              <a:rPr lang="de-DE" smtClean="0"/>
              <a:t>09.07.2024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2626871-D332-4AB0-B99F-36061728F590}" type="slidenum">
              <a:rPr lang="de-DE" smtClean="0"/>
              <a:t>‹Nr.›</a:t>
            </a:fld>
            <a:endParaRPr lang="de-DE"/>
          </a:p>
        </p:txBody>
      </p:sp>
    </p:spTree>
    <p:extLst>
      <p:ext uri="{BB962C8B-B14F-4D97-AF65-F5344CB8AC3E}">
        <p14:creationId xmlns:p14="http://schemas.microsoft.com/office/powerpoint/2010/main" val="3444891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626871-D332-4AB0-B99F-36061728F590}" type="slidenum">
              <a:rPr lang="de-DE" smtClean="0"/>
              <a:t>‹Nr.›</a:t>
            </a:fld>
            <a:endParaRPr lang="de-DE"/>
          </a:p>
        </p:txBody>
      </p:sp>
    </p:spTree>
    <p:extLst>
      <p:ext uri="{BB962C8B-B14F-4D97-AF65-F5344CB8AC3E}">
        <p14:creationId xmlns:p14="http://schemas.microsoft.com/office/powerpoint/2010/main" val="334684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1"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6.png"/><Relationship Id="rId7" Type="http://schemas.openxmlformats.org/officeDocument/2006/relationships/hyperlink" Target="https://creativecommons.org/licenses/by/4.0/deed.de" TargetMode="External"/><Relationship Id="rId2" Type="http://schemas.openxmlformats.org/officeDocument/2006/relationships/image" Target="../media/image5.png"/><Relationship Id="rId16" Type="http://schemas.microsoft.com/office/2018/10/relationships/comments" Target="NUL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hyperlink" Target="https://www.orca.nrw/" TargetMode="External"/><Relationship Id="rId4" Type="http://schemas.openxmlformats.org/officeDocument/2006/relationships/image" Target="../media/image7.png"/><Relationship Id="rId9"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solidFill>
                  <a:schemeClr val="accent5"/>
                </a:solidFill>
              </a:rPr>
              <a:t>Praxistipps Referendariat</a:t>
            </a:r>
          </a:p>
        </p:txBody>
      </p:sp>
      <p:sp>
        <p:nvSpPr>
          <p:cNvPr id="3" name="Untertitel 2"/>
          <p:cNvSpPr>
            <a:spLocks noGrp="1"/>
          </p:cNvSpPr>
          <p:nvPr>
            <p:ph type="subTitle" idx="1"/>
          </p:nvPr>
        </p:nvSpPr>
        <p:spPr/>
        <p:txBody>
          <a:bodyPr>
            <a:normAutofit/>
          </a:bodyPr>
          <a:lstStyle/>
          <a:p>
            <a:endParaRPr lang="de-DE" sz="4000" dirty="0"/>
          </a:p>
          <a:p>
            <a:r>
              <a:rPr lang="de-DE" sz="4000" dirty="0"/>
              <a:t>Typische Programmierfehler</a:t>
            </a:r>
            <a:endParaRPr lang="de-DE" sz="3000" dirty="0"/>
          </a:p>
        </p:txBody>
      </p:sp>
    </p:spTree>
    <p:extLst>
      <p:ext uri="{BB962C8B-B14F-4D97-AF65-F5344CB8AC3E}">
        <p14:creationId xmlns:p14="http://schemas.microsoft.com/office/powerpoint/2010/main" val="2392757767"/>
      </p:ext>
    </p:extLst>
  </p:cSld>
  <p:clrMapOvr>
    <a:masterClrMapping/>
  </p:clrMapOvr>
  <mc:AlternateContent xmlns:mc="http://schemas.openxmlformats.org/markup-compatibility/2006" xmlns:p14="http://schemas.microsoft.com/office/powerpoint/2010/main">
    <mc:Choice Requires="p14">
      <p:transition spd="slow" p14:dur="2000" advTm="5009"/>
    </mc:Choice>
    <mc:Fallback xmlns="">
      <p:transition spd="slow" advTm="5009"/>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a:t>Typische Programmierfehler</a:t>
            </a:r>
            <a:endParaRPr lang="de-DE" b="1" dirty="0">
              <a:solidFill>
                <a:schemeClr val="accent5"/>
              </a:solidFill>
            </a:endParaRPr>
          </a:p>
        </p:txBody>
      </p:sp>
      <p:sp>
        <p:nvSpPr>
          <p:cNvPr id="9" name="Inhaltsplatzhalter 8"/>
          <p:cNvSpPr>
            <a:spLocks noGrp="1"/>
          </p:cNvSpPr>
          <p:nvPr>
            <p:ph sz="half" idx="1"/>
          </p:nvPr>
        </p:nvSpPr>
        <p:spPr/>
        <p:txBody>
          <a:bodyPr>
            <a:normAutofit lnSpcReduction="10000"/>
          </a:bodyPr>
          <a:lstStyle/>
          <a:p>
            <a:r>
              <a:rPr lang="de-DE" dirty="0"/>
              <a:t>Eine Einführung in die Programmierung ist geprägt von </a:t>
            </a:r>
          </a:p>
          <a:p>
            <a:pPr lvl="1"/>
            <a:r>
              <a:rPr lang="de-DE" dirty="0"/>
              <a:t>möglichst vielen Übungen</a:t>
            </a:r>
          </a:p>
          <a:p>
            <a:pPr lvl="1"/>
            <a:r>
              <a:rPr lang="de-DE" dirty="0"/>
              <a:t>möglichst viele Fehler machen lassen</a:t>
            </a:r>
          </a:p>
          <a:p>
            <a:endParaRPr lang="de-DE" dirty="0"/>
          </a:p>
          <a:p>
            <a:r>
              <a:rPr lang="de-DE" dirty="0"/>
              <a:t>Dabei gibt es vorhersehbare Anfängerfehler, die Sie </a:t>
            </a:r>
          </a:p>
          <a:p>
            <a:pPr lvl="1"/>
            <a:r>
              <a:rPr lang="de-DE" dirty="0"/>
              <a:t>schnell entdecken,</a:t>
            </a:r>
          </a:p>
          <a:p>
            <a:pPr lvl="1"/>
            <a:r>
              <a:rPr lang="de-DE" dirty="0"/>
              <a:t>schnelle korrigieren, </a:t>
            </a:r>
          </a:p>
          <a:p>
            <a:pPr lvl="1"/>
            <a:r>
              <a:rPr lang="de-DE" dirty="0"/>
              <a:t>in den Unterricht a priori einbauen müssen.</a:t>
            </a:r>
          </a:p>
        </p:txBody>
      </p:sp>
      <p:sp>
        <p:nvSpPr>
          <p:cNvPr id="10" name="Inhaltsplatzhalter 9"/>
          <p:cNvSpPr>
            <a:spLocks noGrp="1"/>
          </p:cNvSpPr>
          <p:nvPr>
            <p:ph sz="half" idx="2"/>
          </p:nvPr>
        </p:nvSpPr>
        <p:spPr/>
        <p:txBody>
          <a:bodyPr>
            <a:normAutofit lnSpcReduction="10000"/>
          </a:bodyPr>
          <a:lstStyle/>
          <a:p>
            <a:pPr marL="514350" indent="-514350">
              <a:buFont typeface="+mj-lt"/>
              <a:buAutoNum type="arabicPeriod"/>
            </a:pPr>
            <a:r>
              <a:rPr lang="de-DE" dirty="0" err="1"/>
              <a:t>class</a:t>
            </a:r>
            <a:r>
              <a:rPr lang="de-DE" dirty="0"/>
              <a:t> </a:t>
            </a:r>
            <a:r>
              <a:rPr lang="de-DE" dirty="0" err="1"/>
              <a:t>MeinName</a:t>
            </a:r>
            <a:r>
              <a:rPr lang="de-DE" dirty="0"/>
              <a:t> != Dateiname</a:t>
            </a:r>
          </a:p>
          <a:p>
            <a:pPr marL="514350" indent="-514350">
              <a:buFont typeface="+mj-lt"/>
              <a:buAutoNum type="arabicPeriod"/>
            </a:pPr>
            <a:r>
              <a:rPr lang="de-DE" dirty="0" err="1"/>
              <a:t>for</a:t>
            </a:r>
            <a:r>
              <a:rPr lang="de-DE" dirty="0"/>
              <a:t>(…); {…}</a:t>
            </a:r>
          </a:p>
          <a:p>
            <a:pPr marL="514350" indent="-514350">
              <a:buFont typeface="+mj-lt"/>
              <a:buAutoNum type="arabicPeriod"/>
            </a:pPr>
            <a:r>
              <a:rPr lang="de-DE" dirty="0" err="1"/>
              <a:t>if</a:t>
            </a:r>
            <a:r>
              <a:rPr lang="de-DE" dirty="0"/>
              <a:t>(a=b){…}</a:t>
            </a:r>
          </a:p>
          <a:p>
            <a:pPr marL="514350" indent="-514350">
              <a:buFont typeface="+mj-lt"/>
              <a:buAutoNum type="arabicPeriod"/>
            </a:pPr>
            <a:r>
              <a:rPr lang="de-DE" dirty="0"/>
              <a:t>Attribut oder Methodenlokal?</a:t>
            </a:r>
          </a:p>
          <a:p>
            <a:pPr marL="514350" indent="-514350">
              <a:buFont typeface="+mj-lt"/>
              <a:buAutoNum type="arabicPeriod"/>
            </a:pPr>
            <a:r>
              <a:rPr lang="de-DE" dirty="0"/>
              <a:t>array-index-out-</a:t>
            </a:r>
            <a:r>
              <a:rPr lang="de-DE" dirty="0" err="1"/>
              <a:t>of</a:t>
            </a:r>
            <a:r>
              <a:rPr lang="de-DE" dirty="0"/>
              <a:t>-</a:t>
            </a:r>
            <a:r>
              <a:rPr lang="de-DE" dirty="0" err="1"/>
              <a:t>bounds</a:t>
            </a:r>
            <a:endParaRPr lang="de-DE" dirty="0"/>
          </a:p>
          <a:p>
            <a:pPr marL="514350" indent="-514350">
              <a:buFont typeface="+mj-lt"/>
              <a:buAutoNum type="arabicPeriod"/>
            </a:pPr>
            <a:r>
              <a:rPr lang="de-DE" dirty="0"/>
              <a:t>Array mit Objekten als Elemente</a:t>
            </a:r>
          </a:p>
          <a:p>
            <a:pPr marL="514350" indent="-514350">
              <a:buFont typeface="+mj-lt"/>
              <a:buAutoNum type="arabicPeriod"/>
            </a:pPr>
            <a:r>
              <a:rPr lang="de-DE" dirty="0" err="1"/>
              <a:t>if</a:t>
            </a:r>
            <a:r>
              <a:rPr lang="de-DE" dirty="0"/>
              <a:t>(objekt1==objekt2)</a:t>
            </a:r>
          </a:p>
          <a:p>
            <a:pPr marL="514350" indent="-514350">
              <a:buFont typeface="+mj-lt"/>
              <a:buAutoNum type="arabicPeriod"/>
            </a:pPr>
            <a:endParaRPr lang="de-DE" dirty="0"/>
          </a:p>
        </p:txBody>
      </p:sp>
    </p:spTree>
    <p:extLst>
      <p:ext uri="{BB962C8B-B14F-4D97-AF65-F5344CB8AC3E}">
        <p14:creationId xmlns:p14="http://schemas.microsoft.com/office/powerpoint/2010/main" val="2615325513"/>
      </p:ext>
    </p:extLst>
  </p:cSld>
  <p:clrMapOvr>
    <a:masterClrMapping/>
  </p:clrMapOvr>
  <mc:AlternateContent xmlns:mc="http://schemas.openxmlformats.org/markup-compatibility/2006" xmlns:p14="http://schemas.microsoft.com/office/powerpoint/2010/main">
    <mc:Choice Requires="p14">
      <p:transition spd="slow" p14:dur="2000" advTm="9852"/>
    </mc:Choice>
    <mc:Fallback xmlns="">
      <p:transition spd="slow" advTm="985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a:t>Typische Programmierfehler</a:t>
            </a:r>
            <a:endParaRPr lang="de-DE" b="1" dirty="0">
              <a:solidFill>
                <a:schemeClr val="accent5"/>
              </a:solidFill>
            </a:endParaRPr>
          </a:p>
        </p:txBody>
      </p:sp>
      <p:sp>
        <p:nvSpPr>
          <p:cNvPr id="9" name="Inhaltsplatzhalter 8"/>
          <p:cNvSpPr>
            <a:spLocks noGrp="1"/>
          </p:cNvSpPr>
          <p:nvPr>
            <p:ph sz="half" idx="1"/>
          </p:nvPr>
        </p:nvSpPr>
        <p:spPr/>
        <p:txBody>
          <a:bodyPr>
            <a:normAutofit/>
          </a:bodyPr>
          <a:lstStyle/>
          <a:p>
            <a:r>
              <a:rPr lang="de-DE" dirty="0" err="1"/>
              <a:t>class</a:t>
            </a:r>
            <a:r>
              <a:rPr lang="de-DE" dirty="0"/>
              <a:t> </a:t>
            </a:r>
            <a:r>
              <a:rPr lang="de-DE" dirty="0" err="1"/>
              <a:t>MeinName</a:t>
            </a:r>
            <a:r>
              <a:rPr lang="de-DE" dirty="0"/>
              <a:t> !=Dateiname</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0" indent="0" algn="just">
              <a:buNone/>
            </a:pPr>
            <a:r>
              <a:rPr lang="de-DE" dirty="0"/>
              <a:t>muss in Datei </a:t>
            </a:r>
            <a:r>
              <a:rPr lang="de-DE" sz="2000" dirty="0" err="1">
                <a:latin typeface="Courier New" panose="02070309020205020404" pitchFamily="49" charset="0"/>
                <a:cs typeface="Courier New" panose="02070309020205020404" pitchFamily="49" charset="0"/>
              </a:rPr>
              <a:t>TestApplet</a:t>
            </a:r>
            <a:r>
              <a:rPr lang="de-DE" dirty="0"/>
              <a:t> gespeichert sein</a:t>
            </a:r>
          </a:p>
        </p:txBody>
      </p:sp>
      <p:sp>
        <p:nvSpPr>
          <p:cNvPr id="10" name="Inhaltsplatzhalter 9"/>
          <p:cNvSpPr>
            <a:spLocks noGrp="1"/>
          </p:cNvSpPr>
          <p:nvPr>
            <p:ph sz="half" idx="2"/>
          </p:nvPr>
        </p:nvSpPr>
        <p:spPr/>
        <p:txBody>
          <a:bodyPr>
            <a:normAutofit/>
          </a:bodyPr>
          <a:lstStyle/>
          <a:p>
            <a:r>
              <a:rPr lang="de-DE" dirty="0" err="1"/>
              <a:t>for</a:t>
            </a:r>
            <a:r>
              <a:rPr lang="de-DE" dirty="0"/>
              <a:t>(…); {</a:t>
            </a:r>
            <a:r>
              <a:rPr lang="de-DE" dirty="0" err="1"/>
              <a:t>Huhuhu</a:t>
            </a:r>
            <a:r>
              <a:rPr lang="de-DE" dirty="0"/>
              <a:t>…}</a:t>
            </a:r>
          </a:p>
          <a:p>
            <a:pPr marL="0" indent="0">
              <a:buNone/>
            </a:pPr>
            <a:endParaRPr lang="de-DE" dirty="0"/>
          </a:p>
          <a:p>
            <a:pPr marL="0" indent="0">
              <a:buNone/>
            </a:pPr>
            <a:r>
              <a:rPr lang="de-DE" dirty="0"/>
              <a:t>ist ein leerer Rumpf: </a:t>
            </a:r>
          </a:p>
          <a:p>
            <a:pPr marL="0" indent="0" algn="ctr">
              <a:buNone/>
            </a:pPr>
            <a:r>
              <a:rPr lang="de-DE" dirty="0"/>
              <a:t> </a:t>
            </a:r>
            <a:r>
              <a:rPr lang="de-DE" sz="2000" dirty="0" err="1">
                <a:latin typeface="Courier New" panose="02070309020205020404" pitchFamily="49" charset="0"/>
                <a:cs typeface="Courier New" panose="02070309020205020404" pitchFamily="49" charset="0"/>
              </a:rPr>
              <a:t>for</a:t>
            </a:r>
            <a:r>
              <a:rPr lang="de-DE" sz="2000" dirty="0">
                <a:latin typeface="Courier New" panose="02070309020205020404" pitchFamily="49" charset="0"/>
                <a:cs typeface="Courier New" panose="02070309020205020404" pitchFamily="49" charset="0"/>
              </a:rPr>
              <a:t>(…) </a:t>
            </a:r>
          </a:p>
          <a:p>
            <a:pPr marL="0" indent="0">
              <a:buNone/>
            </a:pPr>
            <a:r>
              <a:rPr lang="de-DE" sz="2000" dirty="0">
                <a:latin typeface="Courier New" panose="02070309020205020404" pitchFamily="49" charset="0"/>
                <a:cs typeface="Courier New" panose="02070309020205020404" pitchFamily="49" charset="0"/>
              </a:rPr>
              <a:t>                {}</a:t>
            </a:r>
          </a:p>
          <a:p>
            <a:pPr marL="0" indent="0" algn="just">
              <a:buNone/>
            </a:pPr>
            <a:r>
              <a:rPr lang="de-DE" sz="2000" dirty="0">
                <a:latin typeface="Courier New" panose="02070309020205020404" pitchFamily="49" charset="0"/>
                <a:cs typeface="Courier New" panose="02070309020205020404" pitchFamily="49" charset="0"/>
              </a:rPr>
              <a:t>                {</a:t>
            </a:r>
            <a:r>
              <a:rPr lang="de-DE" sz="2000" dirty="0" err="1">
                <a:latin typeface="Courier New" panose="02070309020205020404" pitchFamily="49" charset="0"/>
                <a:cs typeface="Courier New" panose="02070309020205020404" pitchFamily="49" charset="0"/>
              </a:rPr>
              <a:t>Huhuhu</a:t>
            </a:r>
            <a:r>
              <a:rPr lang="de-DE" sz="2000" dirty="0">
                <a:latin typeface="Courier New" panose="02070309020205020404" pitchFamily="49" charset="0"/>
                <a:cs typeface="Courier New" panose="02070309020205020404" pitchFamily="49" charset="0"/>
              </a:rPr>
              <a:t>…}</a:t>
            </a:r>
          </a:p>
          <a:p>
            <a:pPr marL="0" indent="0">
              <a:buNone/>
            </a:pPr>
            <a:endParaRPr lang="de-DE" dirty="0"/>
          </a:p>
          <a:p>
            <a:pPr marL="0" indent="0">
              <a:buNone/>
            </a:pPr>
            <a:r>
              <a:rPr lang="de-DE" dirty="0"/>
              <a:t>durch ‘;‘ wird {</a:t>
            </a:r>
            <a:r>
              <a:rPr lang="de-DE" dirty="0" err="1"/>
              <a:t>Huhuhu</a:t>
            </a:r>
            <a:r>
              <a:rPr lang="de-DE" dirty="0"/>
              <a:t>…} als nicht zum Schleifenkopf zugehörig gezählt</a:t>
            </a:r>
          </a:p>
          <a:p>
            <a:pPr marL="514350" indent="-514350">
              <a:buFont typeface="+mj-lt"/>
              <a:buAutoNum type="arabicPeriod"/>
            </a:pPr>
            <a:endParaRPr lang="de-DE" dirty="0"/>
          </a:p>
        </p:txBody>
      </p:sp>
      <p:pic>
        <p:nvPicPr>
          <p:cNvPr id="2" name="Grafik 1"/>
          <p:cNvPicPr>
            <a:picLocks noChangeAspect="1"/>
          </p:cNvPicPr>
          <p:nvPr/>
        </p:nvPicPr>
        <p:blipFill>
          <a:blip r:embed="rId3"/>
          <a:stretch>
            <a:fillRect/>
          </a:stretch>
        </p:blipFill>
        <p:spPr>
          <a:xfrm>
            <a:off x="1214944" y="2557112"/>
            <a:ext cx="3815552" cy="746259"/>
          </a:xfrm>
          <a:prstGeom prst="rect">
            <a:avLst/>
          </a:prstGeom>
        </p:spPr>
      </p:pic>
      <p:cxnSp>
        <p:nvCxnSpPr>
          <p:cNvPr id="4" name="Gerade Verbindung mit Pfeil 3"/>
          <p:cNvCxnSpPr/>
          <p:nvPr/>
        </p:nvCxnSpPr>
        <p:spPr>
          <a:xfrm flipH="1" flipV="1">
            <a:off x="7447005" y="2038128"/>
            <a:ext cx="8238" cy="518984"/>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68813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a:t>Typische Programmierfehler</a:t>
            </a:r>
            <a:endParaRPr lang="de-DE" b="1" dirty="0">
              <a:solidFill>
                <a:schemeClr val="accent5"/>
              </a:solidFill>
            </a:endParaRPr>
          </a:p>
        </p:txBody>
      </p:sp>
      <p:sp>
        <p:nvSpPr>
          <p:cNvPr id="9" name="Inhaltsplatzhalter 8"/>
          <p:cNvSpPr>
            <a:spLocks noGrp="1"/>
          </p:cNvSpPr>
          <p:nvPr>
            <p:ph sz="half" idx="1"/>
          </p:nvPr>
        </p:nvSpPr>
        <p:spPr/>
        <p:txBody>
          <a:bodyPr>
            <a:normAutofit/>
          </a:bodyPr>
          <a:lstStyle/>
          <a:p>
            <a:r>
              <a:rPr lang="de-DE" dirty="0" err="1"/>
              <a:t>if</a:t>
            </a:r>
            <a:r>
              <a:rPr lang="de-DE" dirty="0"/>
              <a:t>(a=b){…}</a:t>
            </a:r>
          </a:p>
          <a:p>
            <a:endParaRPr lang="de-DE" dirty="0"/>
          </a:p>
          <a:p>
            <a:pPr lvl="1">
              <a:buFont typeface="Wingdings" panose="05000000000000000000" pitchFamily="2" charset="2"/>
              <a:buChar char="Ø"/>
            </a:pPr>
            <a:r>
              <a:rPr lang="de-DE" dirty="0"/>
              <a:t> = als Zuweisung</a:t>
            </a:r>
          </a:p>
          <a:p>
            <a:pPr lvl="1">
              <a:buFont typeface="Wingdings" panose="05000000000000000000" pitchFamily="2" charset="2"/>
              <a:buChar char="Ø"/>
            </a:pPr>
            <a:r>
              <a:rPr lang="de-DE" dirty="0"/>
              <a:t> == als Test auf Gleichheit</a:t>
            </a:r>
          </a:p>
          <a:p>
            <a:pPr lvl="1">
              <a:buFont typeface="Wingdings" panose="05000000000000000000" pitchFamily="2" charset="2"/>
              <a:buChar char="Ø"/>
            </a:pPr>
            <a:r>
              <a:rPr lang="de-DE" dirty="0"/>
              <a:t> := per </a:t>
            </a:r>
            <a:r>
              <a:rPr lang="de-DE" dirty="0" err="1"/>
              <a:t>Def</a:t>
            </a:r>
            <a:r>
              <a:rPr lang="de-DE" dirty="0"/>
              <a:t>. gleich nicht existiert</a:t>
            </a:r>
          </a:p>
          <a:p>
            <a:endParaRPr lang="de-DE" dirty="0"/>
          </a:p>
          <a:p>
            <a:r>
              <a:rPr lang="de-DE" dirty="0"/>
              <a:t>Ursache: Historisch (C und Co.)</a:t>
            </a:r>
          </a:p>
          <a:p>
            <a:endParaRPr lang="de-DE" dirty="0"/>
          </a:p>
        </p:txBody>
      </p:sp>
      <p:sp>
        <p:nvSpPr>
          <p:cNvPr id="10" name="Inhaltsplatzhalter 9"/>
          <p:cNvSpPr>
            <a:spLocks noGrp="1"/>
          </p:cNvSpPr>
          <p:nvPr>
            <p:ph sz="half" idx="2"/>
          </p:nvPr>
        </p:nvSpPr>
        <p:spPr/>
        <p:txBody>
          <a:bodyPr>
            <a:normAutofit/>
          </a:bodyPr>
          <a:lstStyle/>
          <a:p>
            <a:r>
              <a:rPr lang="de-DE" dirty="0"/>
              <a:t>Attribut oder Methodenlokal?</a:t>
            </a:r>
          </a:p>
          <a:p>
            <a:pPr marL="0" indent="0">
              <a:buNone/>
            </a:pPr>
            <a:endParaRPr lang="de-DE" dirty="0"/>
          </a:p>
          <a:p>
            <a:pPr marL="0" indent="0">
              <a:buNone/>
            </a:pPr>
            <a:r>
              <a:rPr lang="de-DE" sz="2000" dirty="0">
                <a:latin typeface="Courier New" panose="02070309020205020404" pitchFamily="49" charset="0"/>
                <a:cs typeface="Courier New" panose="02070309020205020404" pitchFamily="49" charset="0"/>
              </a:rPr>
              <a:t>…</a:t>
            </a:r>
          </a:p>
          <a:p>
            <a:pPr marL="0" indent="0">
              <a:buNone/>
            </a:pPr>
            <a:r>
              <a:rPr lang="de-DE" sz="2000" dirty="0" err="1">
                <a:latin typeface="Courier New" panose="02070309020205020404" pitchFamily="49" charset="0"/>
                <a:cs typeface="Courier New" panose="02070309020205020404" pitchFamily="49" charset="0"/>
              </a:rPr>
              <a:t>int</a:t>
            </a:r>
            <a:r>
              <a:rPr lang="de-DE" sz="2000" dirty="0">
                <a:latin typeface="Courier New" panose="02070309020205020404" pitchFamily="49" charset="0"/>
                <a:cs typeface="Courier New" panose="02070309020205020404" pitchFamily="49" charset="0"/>
              </a:rPr>
              <a:t> i=5;</a:t>
            </a:r>
          </a:p>
          <a:p>
            <a:pPr marL="0" indent="0">
              <a:buNone/>
            </a:pPr>
            <a:r>
              <a:rPr lang="de-DE" sz="2000" dirty="0" err="1">
                <a:latin typeface="Courier New" panose="02070309020205020404" pitchFamily="49" charset="0"/>
                <a:cs typeface="Courier New" panose="02070309020205020404" pitchFamily="49" charset="0"/>
              </a:rPr>
              <a:t>public</a:t>
            </a:r>
            <a:r>
              <a:rPr lang="de-DE" sz="2000" dirty="0">
                <a:latin typeface="Courier New" panose="02070309020205020404" pitchFamily="49" charset="0"/>
                <a:cs typeface="Courier New" panose="02070309020205020404" pitchFamily="49" charset="0"/>
              </a:rPr>
              <a:t> </a:t>
            </a:r>
            <a:r>
              <a:rPr lang="de-DE" sz="2000" dirty="0" err="1">
                <a:latin typeface="Courier New" panose="02070309020205020404" pitchFamily="49" charset="0"/>
                <a:cs typeface="Courier New" panose="02070309020205020404" pitchFamily="49" charset="0"/>
              </a:rPr>
              <a:t>void</a:t>
            </a:r>
            <a:r>
              <a:rPr lang="de-DE" sz="2000" dirty="0">
                <a:latin typeface="Courier New" panose="02070309020205020404" pitchFamily="49" charset="0"/>
                <a:cs typeface="Courier New" panose="02070309020205020404" pitchFamily="49" charset="0"/>
              </a:rPr>
              <a:t> </a:t>
            </a:r>
            <a:r>
              <a:rPr lang="de-DE" sz="2000" dirty="0" err="1">
                <a:latin typeface="Courier New" panose="02070309020205020404" pitchFamily="49" charset="0"/>
                <a:cs typeface="Courier New" panose="02070309020205020404" pitchFamily="49" charset="0"/>
              </a:rPr>
              <a:t>methode</a:t>
            </a:r>
            <a:r>
              <a:rPr lang="de-DE" sz="2000" dirty="0">
                <a:latin typeface="Courier New" panose="02070309020205020404" pitchFamily="49" charset="0"/>
                <a:cs typeface="Courier New" panose="02070309020205020404" pitchFamily="49" charset="0"/>
              </a:rPr>
              <a:t>() {</a:t>
            </a:r>
          </a:p>
          <a:p>
            <a:pPr marL="0" indent="0">
              <a:buNone/>
            </a:pPr>
            <a:r>
              <a:rPr lang="de-DE" sz="2000" dirty="0">
                <a:latin typeface="Courier New" panose="02070309020205020404" pitchFamily="49" charset="0"/>
                <a:cs typeface="Courier New" panose="02070309020205020404" pitchFamily="49" charset="0"/>
              </a:rPr>
              <a:t>   </a:t>
            </a:r>
            <a:r>
              <a:rPr lang="de-DE" sz="2000" dirty="0" err="1">
                <a:latin typeface="Courier New" panose="02070309020205020404" pitchFamily="49" charset="0"/>
                <a:cs typeface="Courier New" panose="02070309020205020404" pitchFamily="49" charset="0"/>
              </a:rPr>
              <a:t>int</a:t>
            </a:r>
            <a:r>
              <a:rPr lang="de-DE" sz="2000" dirty="0">
                <a:latin typeface="Courier New" panose="02070309020205020404" pitchFamily="49" charset="0"/>
                <a:cs typeface="Courier New" panose="02070309020205020404" pitchFamily="49" charset="0"/>
              </a:rPr>
              <a:t> i=3;</a:t>
            </a:r>
          </a:p>
          <a:p>
            <a:pPr marL="0" indent="0">
              <a:buNone/>
            </a:pPr>
            <a:r>
              <a:rPr lang="de-DE" sz="2000" dirty="0">
                <a:latin typeface="Courier New" panose="02070309020205020404" pitchFamily="49" charset="0"/>
                <a:cs typeface="Courier New" panose="02070309020205020404" pitchFamily="49" charset="0"/>
              </a:rPr>
              <a:t>      …</a:t>
            </a:r>
          </a:p>
          <a:p>
            <a:pPr marL="0" indent="0">
              <a:buNone/>
            </a:pPr>
            <a:r>
              <a:rPr lang="de-DE" sz="2000" dirty="0">
                <a:latin typeface="Courier New" panose="02070309020205020404" pitchFamily="49" charset="0"/>
                <a:cs typeface="Courier New" panose="02070309020205020404" pitchFamily="49" charset="0"/>
              </a:rPr>
              <a:t>}</a:t>
            </a:r>
          </a:p>
          <a:p>
            <a:pPr marL="0" indent="0">
              <a:buNone/>
            </a:pPr>
            <a:endParaRPr lang="de-DE" sz="2000" dirty="0">
              <a:latin typeface="Courier New" panose="02070309020205020404" pitchFamily="49" charset="0"/>
              <a:cs typeface="Courier New" panose="02070309020205020404" pitchFamily="49" charset="0"/>
            </a:endParaRPr>
          </a:p>
          <a:p>
            <a:pPr marL="0" indent="0">
              <a:buNone/>
            </a:pPr>
            <a:r>
              <a:rPr lang="de-DE" dirty="0"/>
              <a:t>Wann wird welches i benutzt?</a:t>
            </a:r>
          </a:p>
        </p:txBody>
      </p:sp>
    </p:spTree>
    <p:extLst>
      <p:ext uri="{BB962C8B-B14F-4D97-AF65-F5344CB8AC3E}">
        <p14:creationId xmlns:p14="http://schemas.microsoft.com/office/powerpoint/2010/main" val="406968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a:t>Typische Programmierfehler</a:t>
            </a:r>
            <a:endParaRPr lang="de-DE" b="1" dirty="0">
              <a:solidFill>
                <a:schemeClr val="accent5"/>
              </a:solidFill>
            </a:endParaRPr>
          </a:p>
        </p:txBody>
      </p:sp>
      <p:sp>
        <p:nvSpPr>
          <p:cNvPr id="9" name="Inhaltsplatzhalter 8"/>
          <p:cNvSpPr>
            <a:spLocks noGrp="1"/>
          </p:cNvSpPr>
          <p:nvPr>
            <p:ph sz="half" idx="1"/>
          </p:nvPr>
        </p:nvSpPr>
        <p:spPr/>
        <p:txBody>
          <a:bodyPr>
            <a:normAutofit fontScale="92500" lnSpcReduction="20000"/>
          </a:bodyPr>
          <a:lstStyle/>
          <a:p>
            <a:r>
              <a:rPr lang="de-DE" dirty="0"/>
              <a:t>array-index-out-</a:t>
            </a:r>
            <a:r>
              <a:rPr lang="de-DE" dirty="0" err="1"/>
              <a:t>of</a:t>
            </a:r>
            <a:r>
              <a:rPr lang="de-DE" dirty="0"/>
              <a:t>-</a:t>
            </a:r>
            <a:r>
              <a:rPr lang="de-DE" dirty="0" err="1"/>
              <a:t>bounds</a:t>
            </a:r>
            <a:endParaRPr lang="de-DE" dirty="0"/>
          </a:p>
          <a:p>
            <a:endParaRPr lang="de-DE" dirty="0"/>
          </a:p>
          <a:p>
            <a:pPr marL="0" indent="0">
              <a:buNone/>
            </a:pPr>
            <a:r>
              <a:rPr lang="de-DE" dirty="0"/>
              <a:t>Klassiker…</a:t>
            </a:r>
          </a:p>
          <a:p>
            <a:pPr marL="0" indent="0">
              <a:buNone/>
            </a:pPr>
            <a:r>
              <a:rPr lang="de-DE" dirty="0"/>
              <a:t>Immer wieder Schulen auf </a:t>
            </a:r>
          </a:p>
          <a:p>
            <a:pPr marL="0" indent="0">
              <a:buNone/>
            </a:pPr>
            <a:r>
              <a:rPr lang="de-DE" dirty="0"/>
              <a:t>&lt;, &lt;=, &gt;, &gt;=, ==,=</a:t>
            </a:r>
          </a:p>
          <a:p>
            <a:pPr marL="0" indent="0">
              <a:buNone/>
            </a:pPr>
            <a:endParaRPr lang="de-DE" dirty="0"/>
          </a:p>
          <a:p>
            <a:pPr marL="0" indent="0">
              <a:buNone/>
            </a:pPr>
            <a:r>
              <a:rPr lang="de-DE" sz="2100" dirty="0" err="1">
                <a:latin typeface="Courier New" panose="02070309020205020404" pitchFamily="49" charset="0"/>
                <a:cs typeface="Courier New" panose="02070309020205020404" pitchFamily="49" charset="0"/>
              </a:rPr>
              <a:t>for</a:t>
            </a:r>
            <a:r>
              <a:rPr lang="de-DE" sz="2100" dirty="0">
                <a:latin typeface="Courier New" panose="02070309020205020404" pitchFamily="49" charset="0"/>
                <a:cs typeface="Courier New" panose="02070309020205020404" pitchFamily="49" charset="0"/>
              </a:rPr>
              <a:t>(</a:t>
            </a:r>
            <a:r>
              <a:rPr lang="de-DE" sz="2100" dirty="0" err="1">
                <a:latin typeface="Courier New" panose="02070309020205020404" pitchFamily="49" charset="0"/>
                <a:cs typeface="Courier New" panose="02070309020205020404" pitchFamily="49" charset="0"/>
              </a:rPr>
              <a:t>int</a:t>
            </a:r>
            <a:r>
              <a:rPr lang="de-DE" sz="2100" dirty="0">
                <a:latin typeface="Courier New" panose="02070309020205020404" pitchFamily="49" charset="0"/>
                <a:cs typeface="Courier New" panose="02070309020205020404" pitchFamily="49" charset="0"/>
              </a:rPr>
              <a:t> i=0; i&lt;10; i++) {</a:t>
            </a:r>
          </a:p>
          <a:p>
            <a:pPr marL="0" indent="0">
              <a:buNone/>
            </a:pPr>
            <a:r>
              <a:rPr lang="de-DE" sz="2100" dirty="0">
                <a:latin typeface="Courier New" panose="02070309020205020404" pitchFamily="49" charset="0"/>
                <a:cs typeface="Courier New" panose="02070309020205020404" pitchFamily="49" charset="0"/>
              </a:rPr>
              <a:t>     a[i]=0;  }</a:t>
            </a:r>
          </a:p>
          <a:p>
            <a:pPr marL="0" indent="0">
              <a:buNone/>
            </a:pPr>
            <a:endParaRPr lang="de-DE" sz="2100" dirty="0">
              <a:latin typeface="Courier New" panose="02070309020205020404" pitchFamily="49" charset="0"/>
              <a:cs typeface="Courier New" panose="02070309020205020404" pitchFamily="49" charset="0"/>
            </a:endParaRPr>
          </a:p>
          <a:p>
            <a:pPr marL="0" indent="0">
              <a:buNone/>
            </a:pPr>
            <a:r>
              <a:rPr lang="de-DE" dirty="0"/>
              <a:t>sauber </a:t>
            </a:r>
            <a:r>
              <a:rPr lang="de-DE" dirty="0">
                <a:sym typeface="Wingdings" panose="05000000000000000000" pitchFamily="2" charset="2"/>
              </a:rPr>
              <a:t> so lehren</a:t>
            </a:r>
            <a:endParaRPr lang="de-DE" dirty="0"/>
          </a:p>
          <a:p>
            <a:pPr marL="0" indent="0">
              <a:buNone/>
            </a:pPr>
            <a:r>
              <a:rPr lang="de-DE" sz="2100" dirty="0" err="1">
                <a:latin typeface="Courier New" panose="02070309020205020404" pitchFamily="49" charset="0"/>
                <a:cs typeface="Courier New" panose="02070309020205020404" pitchFamily="49" charset="0"/>
              </a:rPr>
              <a:t>for</a:t>
            </a:r>
            <a:r>
              <a:rPr lang="de-DE" sz="2100" dirty="0">
                <a:latin typeface="Courier New" panose="02070309020205020404" pitchFamily="49" charset="0"/>
                <a:cs typeface="Courier New" panose="02070309020205020404" pitchFamily="49" charset="0"/>
              </a:rPr>
              <a:t>(</a:t>
            </a:r>
            <a:r>
              <a:rPr lang="de-DE" sz="2100" dirty="0" err="1">
                <a:latin typeface="Courier New" panose="02070309020205020404" pitchFamily="49" charset="0"/>
                <a:cs typeface="Courier New" panose="02070309020205020404" pitchFamily="49" charset="0"/>
              </a:rPr>
              <a:t>int</a:t>
            </a:r>
            <a:r>
              <a:rPr lang="de-DE" sz="2100" dirty="0">
                <a:latin typeface="Courier New" panose="02070309020205020404" pitchFamily="49" charset="0"/>
                <a:cs typeface="Courier New" panose="02070309020205020404" pitchFamily="49" charset="0"/>
              </a:rPr>
              <a:t> i=0; i&lt;</a:t>
            </a:r>
            <a:r>
              <a:rPr lang="de-DE" sz="2100" dirty="0" err="1">
                <a:latin typeface="Courier New" panose="02070309020205020404" pitchFamily="49" charset="0"/>
                <a:cs typeface="Courier New" panose="02070309020205020404" pitchFamily="49" charset="0"/>
              </a:rPr>
              <a:t>a.</a:t>
            </a:r>
            <a:r>
              <a:rPr lang="de-DE" sz="2100" b="1" dirty="0" err="1">
                <a:latin typeface="Courier New" panose="02070309020205020404" pitchFamily="49" charset="0"/>
                <a:cs typeface="Courier New" panose="02070309020205020404" pitchFamily="49" charset="0"/>
              </a:rPr>
              <a:t>length</a:t>
            </a:r>
            <a:r>
              <a:rPr lang="de-DE" sz="2100" dirty="0">
                <a:latin typeface="Courier New" panose="02070309020205020404" pitchFamily="49" charset="0"/>
                <a:cs typeface="Courier New" panose="02070309020205020404" pitchFamily="49" charset="0"/>
              </a:rPr>
              <a:t>; i++) {</a:t>
            </a:r>
          </a:p>
          <a:p>
            <a:pPr marL="0" indent="0">
              <a:buNone/>
            </a:pPr>
            <a:r>
              <a:rPr lang="de-DE" sz="2100" dirty="0">
                <a:latin typeface="Courier New" panose="02070309020205020404" pitchFamily="49" charset="0"/>
                <a:cs typeface="Courier New" panose="02070309020205020404" pitchFamily="49" charset="0"/>
              </a:rPr>
              <a:t>     a[i]=0;  }</a:t>
            </a:r>
          </a:p>
          <a:p>
            <a:pPr marL="0" indent="0">
              <a:buNone/>
            </a:pPr>
            <a:endParaRPr lang="de-DE" dirty="0"/>
          </a:p>
          <a:p>
            <a:endParaRPr lang="de-DE" dirty="0"/>
          </a:p>
          <a:p>
            <a:endParaRPr lang="de-DE" dirty="0"/>
          </a:p>
        </p:txBody>
      </p:sp>
      <p:sp>
        <p:nvSpPr>
          <p:cNvPr id="10" name="Inhaltsplatzhalter 9"/>
          <p:cNvSpPr>
            <a:spLocks noGrp="1"/>
          </p:cNvSpPr>
          <p:nvPr>
            <p:ph sz="half" idx="2"/>
          </p:nvPr>
        </p:nvSpPr>
        <p:spPr/>
        <p:txBody>
          <a:bodyPr>
            <a:normAutofit fontScale="92500" lnSpcReduction="20000"/>
          </a:bodyPr>
          <a:lstStyle/>
          <a:p>
            <a:r>
              <a:rPr lang="de-DE" dirty="0"/>
              <a:t>„von 0 bis 9 ergibt 10 Elemente“</a:t>
            </a:r>
            <a:br>
              <a:rPr lang="de-DE" dirty="0"/>
            </a:br>
            <a:r>
              <a:rPr lang="de-DE" dirty="0"/>
              <a:t>als Merkhilfe</a:t>
            </a:r>
          </a:p>
          <a:p>
            <a:r>
              <a:rPr lang="de-DE" dirty="0"/>
              <a:t>Routinen aufbauen: </a:t>
            </a:r>
            <a:br>
              <a:rPr lang="de-DE" dirty="0"/>
            </a:br>
            <a:r>
              <a:rPr lang="de-DE" dirty="0"/>
              <a:t>	</a:t>
            </a:r>
            <a:r>
              <a:rPr lang="de-DE" sz="2100" dirty="0">
                <a:latin typeface="Courier New" panose="02070309020205020404" pitchFamily="49" charset="0"/>
                <a:cs typeface="Courier New" panose="02070309020205020404" pitchFamily="49" charset="0"/>
              </a:rPr>
              <a:t>i</a:t>
            </a:r>
            <a:r>
              <a:rPr lang="de-DE" sz="2100" b="1" dirty="0">
                <a:latin typeface="Courier New" panose="02070309020205020404" pitchFamily="49" charset="0"/>
                <a:cs typeface="Courier New" panose="02070309020205020404" pitchFamily="49" charset="0"/>
              </a:rPr>
              <a:t>=0</a:t>
            </a:r>
            <a:r>
              <a:rPr lang="de-DE" sz="2100" dirty="0">
                <a:latin typeface="Courier New" panose="02070309020205020404" pitchFamily="49" charset="0"/>
                <a:cs typeface="Courier New" panose="02070309020205020404" pitchFamily="49" charset="0"/>
              </a:rPr>
              <a:t>; i</a:t>
            </a:r>
            <a:r>
              <a:rPr lang="de-DE" sz="2100" b="1" dirty="0">
                <a:latin typeface="Courier New" panose="02070309020205020404" pitchFamily="49" charset="0"/>
                <a:cs typeface="Courier New" panose="02070309020205020404" pitchFamily="49" charset="0"/>
              </a:rPr>
              <a:t>&lt;</a:t>
            </a:r>
            <a:r>
              <a:rPr lang="de-DE" sz="2100" dirty="0" err="1">
                <a:latin typeface="Courier New" panose="02070309020205020404" pitchFamily="49" charset="0"/>
                <a:cs typeface="Courier New" panose="02070309020205020404" pitchFamily="49" charset="0"/>
              </a:rPr>
              <a:t>gewünschteAnzahl</a:t>
            </a:r>
            <a:endParaRPr lang="de-DE" sz="2100" dirty="0">
              <a:latin typeface="Courier New" panose="02070309020205020404" pitchFamily="49" charset="0"/>
              <a:cs typeface="Courier New" panose="02070309020205020404" pitchFamily="49" charset="0"/>
            </a:endParaRPr>
          </a:p>
          <a:p>
            <a:r>
              <a:rPr lang="de-DE" dirty="0"/>
              <a:t>liefert </a:t>
            </a:r>
            <a:r>
              <a:rPr lang="de-DE" sz="2100" dirty="0" err="1">
                <a:latin typeface="Courier New" panose="02070309020205020404" pitchFamily="49" charset="0"/>
                <a:cs typeface="Courier New" panose="02070309020205020404" pitchFamily="49" charset="0"/>
              </a:rPr>
              <a:t>gewünschteAnzahl</a:t>
            </a:r>
            <a:r>
              <a:rPr lang="de-DE" dirty="0"/>
              <a:t> Durchläufe</a:t>
            </a:r>
          </a:p>
          <a:p>
            <a:r>
              <a:rPr lang="de-DE" dirty="0"/>
              <a:t>von Anfang an auf sauberes, allgemeines Programmieren achten, also bspw. mit </a:t>
            </a:r>
            <a:r>
              <a:rPr lang="de-DE" sz="2100" dirty="0">
                <a:latin typeface="Courier New" panose="02070309020205020404" pitchFamily="49" charset="0"/>
                <a:cs typeface="Courier New" panose="02070309020205020404" pitchFamily="49" charset="0"/>
              </a:rPr>
              <a:t>.</a:t>
            </a:r>
            <a:r>
              <a:rPr lang="de-DE" sz="2100" dirty="0" err="1">
                <a:latin typeface="Courier New" panose="02070309020205020404" pitchFamily="49" charset="0"/>
                <a:cs typeface="Courier New" panose="02070309020205020404" pitchFamily="49" charset="0"/>
              </a:rPr>
              <a:t>length</a:t>
            </a:r>
            <a:r>
              <a:rPr lang="de-DE" sz="2100" dirty="0">
                <a:latin typeface="Courier New" panose="02070309020205020404" pitchFamily="49" charset="0"/>
                <a:cs typeface="Courier New" panose="02070309020205020404" pitchFamily="49" charset="0"/>
              </a:rPr>
              <a:t> </a:t>
            </a:r>
            <a:r>
              <a:rPr lang="de-DE" dirty="0"/>
              <a:t>arbeiten statt mit absoluten Zahlen</a:t>
            </a:r>
          </a:p>
          <a:p>
            <a:r>
              <a:rPr lang="de-DE" dirty="0"/>
              <a:t>‘Finde den Fehler‘-Übungsaufgaben für solche Probleme sehr hilfreich</a:t>
            </a:r>
          </a:p>
        </p:txBody>
      </p:sp>
      <p:cxnSp>
        <p:nvCxnSpPr>
          <p:cNvPr id="3" name="Gerade Verbindung mit Pfeil 2"/>
          <p:cNvCxnSpPr/>
          <p:nvPr/>
        </p:nvCxnSpPr>
        <p:spPr>
          <a:xfrm flipH="1">
            <a:off x="2652583" y="3328086"/>
            <a:ext cx="329514" cy="551936"/>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9281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bgerundetes Rechteck 18"/>
          <p:cNvSpPr/>
          <p:nvPr/>
        </p:nvSpPr>
        <p:spPr>
          <a:xfrm>
            <a:off x="9146168" y="5381214"/>
            <a:ext cx="2353578" cy="34958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Abgerundetes Rechteck 17"/>
          <p:cNvSpPr/>
          <p:nvPr/>
        </p:nvSpPr>
        <p:spPr>
          <a:xfrm>
            <a:off x="6633903" y="5381214"/>
            <a:ext cx="2353578" cy="349580"/>
          </a:xfrm>
          <a:prstGeom prst="round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Titel 7"/>
          <p:cNvSpPr>
            <a:spLocks noGrp="1"/>
          </p:cNvSpPr>
          <p:nvPr>
            <p:ph type="title"/>
          </p:nvPr>
        </p:nvSpPr>
        <p:spPr/>
        <p:txBody>
          <a:bodyPr>
            <a:normAutofit/>
          </a:bodyPr>
          <a:lstStyle/>
          <a:p>
            <a:r>
              <a:rPr lang="de-DE" dirty="0"/>
              <a:t>Array mit Objekten als Elemente</a:t>
            </a:r>
            <a:endParaRPr lang="de-DE" b="1" dirty="0">
              <a:solidFill>
                <a:schemeClr val="accent5"/>
              </a:solidFill>
            </a:endParaRPr>
          </a:p>
        </p:txBody>
      </p:sp>
      <p:sp>
        <p:nvSpPr>
          <p:cNvPr id="9" name="Inhaltsplatzhalter 8"/>
          <p:cNvSpPr>
            <a:spLocks noGrp="1"/>
          </p:cNvSpPr>
          <p:nvPr>
            <p:ph sz="half" idx="1"/>
          </p:nvPr>
        </p:nvSpPr>
        <p:spPr/>
        <p:txBody>
          <a:bodyPr>
            <a:normAutofit/>
          </a:bodyPr>
          <a:lstStyle/>
          <a:p>
            <a:r>
              <a:rPr lang="de-DE" dirty="0"/>
              <a:t>Array durchlaufen und mit Zahlen belegen ist kein Problem:</a:t>
            </a:r>
          </a:p>
          <a:p>
            <a:pPr marL="0" indent="0">
              <a:buNone/>
            </a:pPr>
            <a:r>
              <a:rPr lang="de-DE" sz="2000" dirty="0" err="1">
                <a:latin typeface="Courier New" panose="02070309020205020404" pitchFamily="49" charset="0"/>
                <a:cs typeface="Courier New" panose="02070309020205020404" pitchFamily="49" charset="0"/>
              </a:rPr>
              <a:t>for</a:t>
            </a:r>
            <a:r>
              <a:rPr lang="de-DE" sz="2000" dirty="0">
                <a:latin typeface="Courier New" panose="02070309020205020404" pitchFamily="49" charset="0"/>
                <a:cs typeface="Courier New" panose="02070309020205020404" pitchFamily="49" charset="0"/>
              </a:rPr>
              <a:t>(</a:t>
            </a:r>
            <a:r>
              <a:rPr lang="de-DE" sz="2000" dirty="0" err="1">
                <a:latin typeface="Courier New" panose="02070309020205020404" pitchFamily="49" charset="0"/>
                <a:cs typeface="Courier New" panose="02070309020205020404" pitchFamily="49" charset="0"/>
              </a:rPr>
              <a:t>int</a:t>
            </a:r>
            <a:r>
              <a:rPr lang="de-DE" sz="2000" dirty="0">
                <a:latin typeface="Courier New" panose="02070309020205020404" pitchFamily="49" charset="0"/>
                <a:cs typeface="Courier New" panose="02070309020205020404" pitchFamily="49" charset="0"/>
              </a:rPr>
              <a:t> i=0; i&lt;</a:t>
            </a:r>
            <a:r>
              <a:rPr lang="de-DE" sz="2000" dirty="0" err="1">
                <a:latin typeface="Courier New" panose="02070309020205020404" pitchFamily="49" charset="0"/>
                <a:cs typeface="Courier New" panose="02070309020205020404" pitchFamily="49" charset="0"/>
              </a:rPr>
              <a:t>a.length</a:t>
            </a:r>
            <a:r>
              <a:rPr lang="de-DE" sz="2000" dirty="0">
                <a:latin typeface="Courier New" panose="02070309020205020404" pitchFamily="49" charset="0"/>
                <a:cs typeface="Courier New" panose="02070309020205020404" pitchFamily="49" charset="0"/>
              </a:rPr>
              <a:t>; i++) {</a:t>
            </a:r>
          </a:p>
          <a:p>
            <a:pPr marL="0" indent="0">
              <a:buNone/>
            </a:pPr>
            <a:r>
              <a:rPr lang="de-DE" sz="2000" dirty="0">
                <a:latin typeface="Courier New" panose="02070309020205020404" pitchFamily="49" charset="0"/>
                <a:cs typeface="Courier New" panose="02070309020205020404" pitchFamily="49" charset="0"/>
              </a:rPr>
              <a:t>     a[i]=0;  }</a:t>
            </a:r>
          </a:p>
          <a:p>
            <a:r>
              <a:rPr lang="de-DE" dirty="0"/>
              <a:t>Array mit Objekten macht Probleme:</a:t>
            </a:r>
          </a:p>
        </p:txBody>
      </p:sp>
      <p:sp>
        <p:nvSpPr>
          <p:cNvPr id="10" name="Inhaltsplatzhalter 9"/>
          <p:cNvSpPr>
            <a:spLocks noGrp="1"/>
          </p:cNvSpPr>
          <p:nvPr>
            <p:ph sz="half" idx="2"/>
          </p:nvPr>
        </p:nvSpPr>
        <p:spPr/>
        <p:txBody>
          <a:bodyPr>
            <a:normAutofit/>
          </a:bodyPr>
          <a:lstStyle/>
          <a:p>
            <a:r>
              <a:rPr lang="de-DE" dirty="0"/>
              <a:t>Grundproblem: Zugriff auf Elemente im Element/Elemente mit Struktur</a:t>
            </a:r>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514350" indent="-514350">
              <a:buFont typeface="+mj-lt"/>
              <a:buAutoNum type="arabicPeriod"/>
            </a:pPr>
            <a:endParaRPr lang="de-DE" dirty="0"/>
          </a:p>
          <a:p>
            <a:pPr marL="0" indent="0" algn="ctr">
              <a:buNone/>
            </a:pPr>
            <a:r>
              <a:rPr lang="de-DE" dirty="0"/>
              <a:t>…</a:t>
            </a:r>
          </a:p>
          <a:p>
            <a:pPr marL="0" indent="0" algn="ctr">
              <a:buNone/>
            </a:pPr>
            <a:r>
              <a:rPr lang="de-DE" sz="2000" dirty="0" err="1">
                <a:latin typeface="Courier New" panose="02070309020205020404" pitchFamily="49" charset="0"/>
                <a:cs typeface="Courier New" panose="02070309020205020404" pitchFamily="49" charset="0"/>
              </a:rPr>
              <a:t>testfeld</a:t>
            </a:r>
            <a:r>
              <a:rPr lang="de-DE" sz="2000" dirty="0">
                <a:latin typeface="Courier New" panose="02070309020205020404" pitchFamily="49" charset="0"/>
                <a:cs typeface="Courier New" panose="02070309020205020404" pitchFamily="49" charset="0"/>
              </a:rPr>
              <a:t>[3][4].</a:t>
            </a:r>
            <a:r>
              <a:rPr lang="de-DE" sz="2000" dirty="0" err="1">
                <a:latin typeface="Courier New" panose="02070309020205020404" pitchFamily="49" charset="0"/>
                <a:cs typeface="Courier New" panose="02070309020205020404" pitchFamily="49" charset="0"/>
              </a:rPr>
              <a:t>neuerStatus</a:t>
            </a:r>
            <a:r>
              <a:rPr lang="de-DE" sz="2000" dirty="0">
                <a:latin typeface="Courier New" panose="02070309020205020404" pitchFamily="49" charset="0"/>
                <a:cs typeface="Courier New" panose="02070309020205020404" pitchFamily="49" charset="0"/>
              </a:rPr>
              <a:t>[1];</a:t>
            </a:r>
          </a:p>
        </p:txBody>
      </p:sp>
      <p:pic>
        <p:nvPicPr>
          <p:cNvPr id="2" name="Grafik 1"/>
          <p:cNvPicPr>
            <a:picLocks noChangeAspect="1"/>
          </p:cNvPicPr>
          <p:nvPr/>
        </p:nvPicPr>
        <p:blipFill>
          <a:blip r:embed="rId3"/>
          <a:stretch>
            <a:fillRect/>
          </a:stretch>
        </p:blipFill>
        <p:spPr>
          <a:xfrm>
            <a:off x="3726562" y="3786064"/>
            <a:ext cx="2057635" cy="2096276"/>
          </a:xfrm>
          <a:prstGeom prst="rect">
            <a:avLst/>
          </a:prstGeom>
        </p:spPr>
      </p:pic>
      <p:sp>
        <p:nvSpPr>
          <p:cNvPr id="3" name="Textfeld 2"/>
          <p:cNvSpPr txBox="1"/>
          <p:nvPr/>
        </p:nvSpPr>
        <p:spPr>
          <a:xfrm>
            <a:off x="2357523" y="4253466"/>
            <a:ext cx="1375718" cy="1477328"/>
          </a:xfrm>
          <a:prstGeom prst="rect">
            <a:avLst/>
          </a:prstGeom>
          <a:noFill/>
        </p:spPr>
        <p:txBody>
          <a:bodyPr wrap="square" rtlCol="0">
            <a:spAutoFit/>
          </a:bodyPr>
          <a:lstStyle/>
          <a:p>
            <a:r>
              <a:rPr lang="de-DE" dirty="0"/>
              <a:t>Array </a:t>
            </a:r>
          </a:p>
          <a:p>
            <a:endParaRPr lang="de-DE" dirty="0"/>
          </a:p>
          <a:p>
            <a:r>
              <a:rPr lang="de-DE" dirty="0"/>
              <a:t>mit</a:t>
            </a:r>
          </a:p>
          <a:p>
            <a:r>
              <a:rPr lang="de-DE" dirty="0" err="1"/>
              <a:t>FELDern</a:t>
            </a:r>
            <a:r>
              <a:rPr lang="de-DE" dirty="0"/>
              <a:t> als Objekten</a:t>
            </a:r>
          </a:p>
        </p:txBody>
      </p:sp>
      <p:cxnSp>
        <p:nvCxnSpPr>
          <p:cNvPr id="5" name="Gerade Verbindung mit Pfeil 4"/>
          <p:cNvCxnSpPr/>
          <p:nvPr/>
        </p:nvCxnSpPr>
        <p:spPr>
          <a:xfrm flipV="1">
            <a:off x="3037534" y="3942982"/>
            <a:ext cx="739341" cy="4860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Gerade Verbindung mit Pfeil 6"/>
          <p:cNvCxnSpPr/>
          <p:nvPr/>
        </p:nvCxnSpPr>
        <p:spPr>
          <a:xfrm>
            <a:off x="2865522" y="4981050"/>
            <a:ext cx="1039216" cy="1244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hteck 10"/>
          <p:cNvSpPr/>
          <p:nvPr/>
        </p:nvSpPr>
        <p:spPr>
          <a:xfrm>
            <a:off x="3796999" y="5024885"/>
            <a:ext cx="178676" cy="19526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12" name="Grafik 11"/>
          <p:cNvPicPr>
            <a:picLocks noChangeAspect="1"/>
          </p:cNvPicPr>
          <p:nvPr/>
        </p:nvPicPr>
        <p:blipFill>
          <a:blip r:embed="rId4"/>
          <a:stretch>
            <a:fillRect/>
          </a:stretch>
        </p:blipFill>
        <p:spPr>
          <a:xfrm>
            <a:off x="607663" y="4931832"/>
            <a:ext cx="1686945" cy="906163"/>
          </a:xfrm>
          <a:prstGeom prst="rect">
            <a:avLst/>
          </a:prstGeom>
        </p:spPr>
      </p:pic>
      <p:pic>
        <p:nvPicPr>
          <p:cNvPr id="13" name="Grafik 12"/>
          <p:cNvPicPr>
            <a:picLocks noChangeAspect="1"/>
          </p:cNvPicPr>
          <p:nvPr/>
        </p:nvPicPr>
        <p:blipFill>
          <a:blip r:embed="rId5"/>
          <a:stretch>
            <a:fillRect/>
          </a:stretch>
        </p:blipFill>
        <p:spPr>
          <a:xfrm>
            <a:off x="6324349" y="2293548"/>
            <a:ext cx="5766051" cy="2726582"/>
          </a:xfrm>
          <a:prstGeom prst="rect">
            <a:avLst/>
          </a:prstGeom>
        </p:spPr>
      </p:pic>
      <p:sp>
        <p:nvSpPr>
          <p:cNvPr id="15" name="Textfeld 14"/>
          <p:cNvSpPr txBox="1"/>
          <p:nvPr/>
        </p:nvSpPr>
        <p:spPr>
          <a:xfrm>
            <a:off x="7141902" y="5742298"/>
            <a:ext cx="1794346" cy="369332"/>
          </a:xfrm>
          <a:prstGeom prst="rect">
            <a:avLst/>
          </a:prstGeom>
          <a:noFill/>
        </p:spPr>
        <p:txBody>
          <a:bodyPr wrap="square" rtlCol="0">
            <a:spAutoFit/>
          </a:bodyPr>
          <a:lstStyle/>
          <a:p>
            <a:r>
              <a:rPr lang="de-DE" dirty="0"/>
              <a:t>liefert ein FELD</a:t>
            </a:r>
          </a:p>
        </p:txBody>
      </p:sp>
      <p:sp>
        <p:nvSpPr>
          <p:cNvPr id="16" name="Textfeld 15"/>
          <p:cNvSpPr txBox="1"/>
          <p:nvPr/>
        </p:nvSpPr>
        <p:spPr>
          <a:xfrm>
            <a:off x="9313317" y="5748050"/>
            <a:ext cx="2186429" cy="369332"/>
          </a:xfrm>
          <a:prstGeom prst="rect">
            <a:avLst/>
          </a:prstGeom>
          <a:noFill/>
        </p:spPr>
        <p:txBody>
          <a:bodyPr wrap="square" rtlCol="0">
            <a:spAutoFit/>
          </a:bodyPr>
          <a:lstStyle/>
          <a:p>
            <a:r>
              <a:rPr lang="de-DE" dirty="0"/>
              <a:t>Methode von FELD</a:t>
            </a:r>
          </a:p>
        </p:txBody>
      </p:sp>
    </p:spTree>
    <p:extLst>
      <p:ext uri="{BB962C8B-B14F-4D97-AF65-F5344CB8AC3E}">
        <p14:creationId xmlns:p14="http://schemas.microsoft.com/office/powerpoint/2010/main" val="1436669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de-DE" dirty="0"/>
              <a:t>Typische Programmierfehler</a:t>
            </a:r>
            <a:endParaRPr lang="de-DE" b="1" dirty="0">
              <a:solidFill>
                <a:schemeClr val="accent5"/>
              </a:solidFill>
            </a:endParaRPr>
          </a:p>
        </p:txBody>
      </p:sp>
      <p:sp>
        <p:nvSpPr>
          <p:cNvPr id="9" name="Inhaltsplatzhalter 8"/>
          <p:cNvSpPr>
            <a:spLocks noGrp="1"/>
          </p:cNvSpPr>
          <p:nvPr>
            <p:ph sz="half" idx="1"/>
          </p:nvPr>
        </p:nvSpPr>
        <p:spPr/>
        <p:txBody>
          <a:bodyPr>
            <a:normAutofit lnSpcReduction="10000"/>
          </a:bodyPr>
          <a:lstStyle/>
          <a:p>
            <a:r>
              <a:rPr lang="de-DE" dirty="0" err="1"/>
              <a:t>if</a:t>
            </a:r>
            <a:r>
              <a:rPr lang="de-DE" dirty="0"/>
              <a:t>(objekt1==objekt2)</a:t>
            </a:r>
          </a:p>
          <a:p>
            <a:pPr marL="0" indent="0">
              <a:buNone/>
            </a:pPr>
            <a:endParaRPr lang="de-DE" dirty="0"/>
          </a:p>
          <a:p>
            <a:pPr marL="0" indent="0">
              <a:buNone/>
            </a:pPr>
            <a:r>
              <a:rPr lang="de-DE" sz="2000" dirty="0">
                <a:latin typeface="Courier New" panose="02070309020205020404" pitchFamily="49" charset="0"/>
                <a:cs typeface="Courier New" panose="02070309020205020404" pitchFamily="49" charset="0"/>
              </a:rPr>
              <a:t>Person </a:t>
            </a:r>
            <a:r>
              <a:rPr lang="de-DE" sz="2000" dirty="0" err="1">
                <a:latin typeface="Courier New" panose="02070309020205020404" pitchFamily="49" charset="0"/>
                <a:cs typeface="Courier New" panose="02070309020205020404" pitchFamily="49" charset="0"/>
              </a:rPr>
              <a:t>max</a:t>
            </a:r>
            <a:r>
              <a:rPr lang="de-DE" sz="2000" dirty="0">
                <a:latin typeface="Courier New" panose="02070309020205020404" pitchFamily="49" charset="0"/>
                <a:cs typeface="Courier New" panose="02070309020205020404" pitchFamily="49" charset="0"/>
              </a:rPr>
              <a:t>, </a:t>
            </a:r>
            <a:r>
              <a:rPr lang="de-DE" sz="2000" dirty="0" err="1">
                <a:latin typeface="Courier New" panose="02070309020205020404" pitchFamily="49" charset="0"/>
                <a:cs typeface="Courier New" panose="02070309020205020404" pitchFamily="49" charset="0"/>
              </a:rPr>
              <a:t>fritz</a:t>
            </a:r>
            <a:r>
              <a:rPr lang="de-DE" sz="2000" dirty="0">
                <a:latin typeface="Courier New" panose="02070309020205020404" pitchFamily="49" charset="0"/>
                <a:cs typeface="Courier New" panose="02070309020205020404" pitchFamily="49" charset="0"/>
              </a:rPr>
              <a:t>; …</a:t>
            </a:r>
          </a:p>
          <a:p>
            <a:pPr marL="0" indent="0">
              <a:buNone/>
            </a:pPr>
            <a:r>
              <a:rPr lang="de-DE" sz="2000" dirty="0" err="1">
                <a:latin typeface="Courier New" panose="02070309020205020404" pitchFamily="49" charset="0"/>
                <a:cs typeface="Courier New" panose="02070309020205020404" pitchFamily="49" charset="0"/>
              </a:rPr>
              <a:t>if</a:t>
            </a:r>
            <a:r>
              <a:rPr lang="de-DE" sz="2000" dirty="0">
                <a:latin typeface="Courier New" panose="02070309020205020404" pitchFamily="49" charset="0"/>
                <a:cs typeface="Courier New" panose="02070309020205020404" pitchFamily="49" charset="0"/>
              </a:rPr>
              <a:t>( </a:t>
            </a:r>
            <a:r>
              <a:rPr lang="de-DE" sz="2000" dirty="0" err="1">
                <a:latin typeface="Courier New" panose="02070309020205020404" pitchFamily="49" charset="0"/>
                <a:cs typeface="Courier New" panose="02070309020205020404" pitchFamily="49" charset="0"/>
              </a:rPr>
              <a:t>max</a:t>
            </a:r>
            <a:r>
              <a:rPr lang="de-DE" sz="2000" dirty="0">
                <a:latin typeface="Courier New" panose="02070309020205020404" pitchFamily="49" charset="0"/>
                <a:cs typeface="Courier New" panose="02070309020205020404" pitchFamily="49" charset="0"/>
              </a:rPr>
              <a:t> == </a:t>
            </a:r>
            <a:r>
              <a:rPr lang="de-DE" sz="2000" dirty="0" err="1">
                <a:latin typeface="Courier New" panose="02070309020205020404" pitchFamily="49" charset="0"/>
                <a:cs typeface="Courier New" panose="02070309020205020404" pitchFamily="49" charset="0"/>
              </a:rPr>
              <a:t>fritz</a:t>
            </a:r>
            <a:r>
              <a:rPr lang="de-DE" sz="2000" dirty="0">
                <a:latin typeface="Courier New" panose="02070309020205020404" pitchFamily="49" charset="0"/>
                <a:cs typeface="Courier New" panose="02070309020205020404" pitchFamily="49" charset="0"/>
              </a:rPr>
              <a:t>) …</a:t>
            </a:r>
          </a:p>
          <a:p>
            <a:pPr marL="0" indent="0">
              <a:buNone/>
            </a:pPr>
            <a:endParaRPr lang="de-DE" dirty="0"/>
          </a:p>
          <a:p>
            <a:pPr marL="0" indent="0">
              <a:buNone/>
            </a:pPr>
            <a:r>
              <a:rPr lang="de-DE" dirty="0"/>
              <a:t>Vergleicht Adressen, nicht Objekte</a:t>
            </a:r>
          </a:p>
          <a:p>
            <a:pPr lvl="1"/>
            <a:r>
              <a:rPr lang="de-DE" dirty="0"/>
              <a:t>liefert also ein Ergebnis, ist aber fast nie das was gewünscht ist</a:t>
            </a:r>
          </a:p>
          <a:p>
            <a:pPr lvl="1"/>
            <a:r>
              <a:rPr lang="de-DE" dirty="0"/>
              <a:t>steckt viel Konzept/Theorie hinter</a:t>
            </a:r>
          </a:p>
          <a:p>
            <a:pPr lvl="1"/>
            <a:r>
              <a:rPr lang="de-DE" dirty="0"/>
              <a:t>extra Methode für Vergleich auf Gleichheit; wann sind zwei Objekte gleich?</a:t>
            </a:r>
          </a:p>
        </p:txBody>
      </p:sp>
      <p:sp>
        <p:nvSpPr>
          <p:cNvPr id="10" name="Inhaltsplatzhalter 9"/>
          <p:cNvSpPr>
            <a:spLocks noGrp="1"/>
          </p:cNvSpPr>
          <p:nvPr>
            <p:ph sz="half" idx="2"/>
          </p:nvPr>
        </p:nvSpPr>
        <p:spPr/>
        <p:txBody>
          <a:bodyPr>
            <a:normAutofit lnSpcReduction="10000"/>
          </a:bodyPr>
          <a:lstStyle/>
          <a:p>
            <a:r>
              <a:rPr lang="de-DE" dirty="0"/>
              <a:t>zählt schon zu den </a:t>
            </a:r>
            <a:r>
              <a:rPr lang="de-DE" dirty="0" err="1"/>
              <a:t>fortgeschritteneren</a:t>
            </a:r>
            <a:r>
              <a:rPr lang="de-DE" dirty="0"/>
              <a:t> Fehlerbildern</a:t>
            </a:r>
          </a:p>
        </p:txBody>
      </p:sp>
    </p:spTree>
    <p:extLst>
      <p:ext uri="{BB962C8B-B14F-4D97-AF65-F5344CB8AC3E}">
        <p14:creationId xmlns:p14="http://schemas.microsoft.com/office/powerpoint/2010/main" val="1202539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4"/>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vorliegenden Materialien wurde im Rahmen des Projektes </a:t>
            </a:r>
            <a:r>
              <a:rPr lang="de-DE" sz="1600" dirty="0" err="1"/>
              <a:t>FAIBLE.nrw</a:t>
            </a:r>
            <a:r>
              <a:rPr lang="de-DE" sz="1600" dirty="0"/>
              <a:t> vom Arbeitsbereich Didaktik der Informatik der WWU-Münster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5"/>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7"/>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391228193"/>
      </p:ext>
    </p:extLst>
  </p:cSld>
  <p:clrMapOvr>
    <a:masterClrMapping/>
  </p:clrMapOvr>
  <p:extLst mod="1">
    <p:ext uri="{6950BFC3-D8DA-4A85-94F7-54DA5524770B}">
      <p188:commentRel xmlns:p188="http://schemas.microsoft.com/office/powerpoint/2018/8/main" xmlns="" r:id="rId16"/>
    </p:ext>
  </p:extLs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746</Words>
  <Application>Microsoft Office PowerPoint</Application>
  <PresentationFormat>Breitbild</PresentationFormat>
  <Paragraphs>127</Paragraphs>
  <Slides>8</Slides>
  <Notes>7</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8</vt:i4>
      </vt:variant>
    </vt:vector>
  </HeadingPairs>
  <TitlesOfParts>
    <vt:vector size="14" baseType="lpstr">
      <vt:lpstr>Arial</vt:lpstr>
      <vt:lpstr>Calibri</vt:lpstr>
      <vt:lpstr>Calibri Light</vt:lpstr>
      <vt:lpstr>Courier New</vt:lpstr>
      <vt:lpstr>Wingdings</vt:lpstr>
      <vt:lpstr>Office Theme</vt:lpstr>
      <vt:lpstr>Praxistipps Referendariat</vt:lpstr>
      <vt:lpstr>Typische Programmierfehler</vt:lpstr>
      <vt:lpstr>Typische Programmierfehler</vt:lpstr>
      <vt:lpstr>Typische Programmierfehler</vt:lpstr>
      <vt:lpstr>Typische Programmierfehler</vt:lpstr>
      <vt:lpstr>Array mit Objekten als Elemente</vt:lpstr>
      <vt:lpstr>Typische Programmierfehler</vt:lpstr>
      <vt:lpstr>PowerPoint-Präsentation</vt:lpstr>
    </vt:vector>
  </TitlesOfParts>
  <Company>MIFcom GmbH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Geschichte der Informatik</dc:title>
  <dc:creator>dmm</dc:creator>
  <cp:lastModifiedBy>Daniel Michael Meyer</cp:lastModifiedBy>
  <cp:revision>66</cp:revision>
  <dcterms:created xsi:type="dcterms:W3CDTF">2022-08-30T16:08:47Z</dcterms:created>
  <dcterms:modified xsi:type="dcterms:W3CDTF">2024-07-09T08:47:46Z</dcterms:modified>
</cp:coreProperties>
</file>