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60" r:id="rId3"/>
    <p:sldId id="261" r:id="rId4"/>
    <p:sldId id="262" r:id="rId5"/>
    <p:sldId id="303" r:id="rId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4009" autoAdjust="0"/>
  </p:normalViewPr>
  <p:slideViewPr>
    <p:cSldViewPr snapToGrid="0">
      <p:cViewPr varScale="1">
        <p:scale>
          <a:sx n="88" d="100"/>
          <a:sy n="88" d="100"/>
        </p:scale>
        <p:origin x="1443" y="54"/>
      </p:cViewPr>
      <p:guideLst/>
    </p:cSldViewPr>
  </p:slideViewPr>
  <p:notesTextViewPr>
    <p:cViewPr>
      <p:scale>
        <a:sx n="1" d="1"/>
        <a:sy n="1" d="1"/>
      </p:scale>
      <p:origin x="0" y="0"/>
    </p:cViewPr>
  </p:notesTextViewPr>
  <p:notesViewPr>
    <p:cSldViewPr snapToGrid="0">
      <p:cViewPr varScale="1">
        <p:scale>
          <a:sx n="92" d="100"/>
          <a:sy n="92" d="100"/>
        </p:scale>
        <p:origin x="3732"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9E8239-5F24-42DC-B82E-0917C0903852}" type="datetimeFigureOut">
              <a:rPr lang="de-DE" smtClean="0"/>
              <a:t>09.07.2024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E72D9A-B1DD-4D71-B5DB-CCB439349A20}" type="slidenum">
              <a:rPr lang="de-DE" smtClean="0"/>
              <a:t>‹Nr.›</a:t>
            </a:fld>
            <a:endParaRPr lang="de-DE"/>
          </a:p>
        </p:txBody>
      </p:sp>
    </p:spTree>
    <p:extLst>
      <p:ext uri="{BB962C8B-B14F-4D97-AF65-F5344CB8AC3E}">
        <p14:creationId xmlns:p14="http://schemas.microsoft.com/office/powerpoint/2010/main" val="11644138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just"/>
            <a:r>
              <a:rPr lang="de-DE" dirty="0"/>
              <a:t>Die Reihe &gt;Praxistipps&lt; bietet genau das, Hinweise, Tipps und methodisches, erfahrungsbasiertes Vorgehen, um den Einstieg in das Referendariat und den Lehrberuf zu erleichtern. </a:t>
            </a:r>
          </a:p>
          <a:p>
            <a:pPr algn="just"/>
            <a:endParaRPr lang="de-DE" dirty="0"/>
          </a:p>
          <a:p>
            <a:pPr algn="just"/>
            <a:r>
              <a:rPr lang="de-DE" dirty="0"/>
              <a:t>In diesem Teil wird darauf eingegangen, wie Klausuren sinnvoll konzipiert werden, worauf in der Praxis zu achten ist und wie Konzept und realistische Korrektur miteinander zusammenhängen</a:t>
            </a:r>
          </a:p>
        </p:txBody>
      </p:sp>
      <p:sp>
        <p:nvSpPr>
          <p:cNvPr id="4" name="Foliennummernplatzhalter 3"/>
          <p:cNvSpPr>
            <a:spLocks noGrp="1"/>
          </p:cNvSpPr>
          <p:nvPr>
            <p:ph type="sldNum" sz="quarter" idx="10"/>
          </p:nvPr>
        </p:nvSpPr>
        <p:spPr/>
        <p:txBody>
          <a:bodyPr/>
          <a:lstStyle/>
          <a:p>
            <a:fld id="{E2E72D9A-B1DD-4D71-B5DB-CCB439349A20}" type="slidenum">
              <a:rPr lang="de-DE" smtClean="0"/>
              <a:t>1</a:t>
            </a:fld>
            <a:endParaRPr lang="de-DE"/>
          </a:p>
        </p:txBody>
      </p:sp>
    </p:spTree>
    <p:extLst>
      <p:ext uri="{BB962C8B-B14F-4D97-AF65-F5344CB8AC3E}">
        <p14:creationId xmlns:p14="http://schemas.microsoft.com/office/powerpoint/2010/main" val="16244802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2E72D9A-B1DD-4D71-B5DB-CCB439349A20}" type="slidenum">
              <a:rPr lang="de-DE" smtClean="0"/>
              <a:t>2</a:t>
            </a:fld>
            <a:endParaRPr lang="de-DE"/>
          </a:p>
        </p:txBody>
      </p:sp>
    </p:spTree>
    <p:extLst>
      <p:ext uri="{BB962C8B-B14F-4D97-AF65-F5344CB8AC3E}">
        <p14:creationId xmlns:p14="http://schemas.microsoft.com/office/powerpoint/2010/main" val="42693131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2E72D9A-B1DD-4D71-B5DB-CCB439349A20}" type="slidenum">
              <a:rPr lang="de-DE" smtClean="0"/>
              <a:t>3</a:t>
            </a:fld>
            <a:endParaRPr lang="de-DE"/>
          </a:p>
        </p:txBody>
      </p:sp>
    </p:spTree>
    <p:extLst>
      <p:ext uri="{BB962C8B-B14F-4D97-AF65-F5344CB8AC3E}">
        <p14:creationId xmlns:p14="http://schemas.microsoft.com/office/powerpoint/2010/main" val="35535603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2E72D9A-B1DD-4D71-B5DB-CCB439349A20}" type="slidenum">
              <a:rPr lang="de-DE" smtClean="0"/>
              <a:t>4</a:t>
            </a:fld>
            <a:endParaRPr lang="de-DE"/>
          </a:p>
        </p:txBody>
      </p:sp>
    </p:spTree>
    <p:extLst>
      <p:ext uri="{BB962C8B-B14F-4D97-AF65-F5344CB8AC3E}">
        <p14:creationId xmlns:p14="http://schemas.microsoft.com/office/powerpoint/2010/main" val="2343376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453662" y="247040"/>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453662" y="272671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7" name="Fußzeilenplatzhalter 6"/>
          <p:cNvSpPr>
            <a:spLocks noGrp="1"/>
          </p:cNvSpPr>
          <p:nvPr>
            <p:ph type="ftr" sz="quarter" idx="10"/>
          </p:nvPr>
        </p:nvSpPr>
        <p:spPr/>
        <p:txBody>
          <a:bodyPr/>
          <a:lstStyle/>
          <a:p>
            <a:endParaRPr lang="de-DE"/>
          </a:p>
        </p:txBody>
      </p:sp>
      <p:sp>
        <p:nvSpPr>
          <p:cNvPr id="8" name="Foliennummernplatzhalter 7"/>
          <p:cNvSpPr>
            <a:spLocks noGrp="1"/>
          </p:cNvSpPr>
          <p:nvPr>
            <p:ph type="sldNum" sz="quarter" idx="11"/>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1598723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09.07.2024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1313118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09.07.2024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371231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31800" y="1"/>
            <a:ext cx="11666415" cy="1367691"/>
          </a:xfrm>
        </p:spPr>
        <p:txBody>
          <a:bodyPr/>
          <a:lstStyle/>
          <a:p>
            <a:r>
              <a:rPr lang="de-DE" dirty="0"/>
              <a:t>Titelmasterformat durch Klicken bearbeiten</a:t>
            </a:r>
          </a:p>
        </p:txBody>
      </p:sp>
      <p:sp>
        <p:nvSpPr>
          <p:cNvPr id="3" name="Inhaltsplatzhalter 2"/>
          <p:cNvSpPr>
            <a:spLocks noGrp="1"/>
          </p:cNvSpPr>
          <p:nvPr>
            <p:ph idx="1"/>
          </p:nvPr>
        </p:nvSpPr>
        <p:spPr>
          <a:xfrm>
            <a:off x="431800" y="1460499"/>
            <a:ext cx="11666415" cy="4614251"/>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Fußzeilenplatzhalter 6"/>
          <p:cNvSpPr>
            <a:spLocks noGrp="1"/>
          </p:cNvSpPr>
          <p:nvPr>
            <p:ph type="ftr" sz="quarter" idx="10"/>
          </p:nvPr>
        </p:nvSpPr>
        <p:spPr/>
        <p:txBody>
          <a:bodyPr/>
          <a:lstStyle/>
          <a:p>
            <a:endParaRPr lang="de-DE"/>
          </a:p>
        </p:txBody>
      </p:sp>
      <p:sp>
        <p:nvSpPr>
          <p:cNvPr id="8" name="Foliennummernplatzhalter 7"/>
          <p:cNvSpPr>
            <a:spLocks noGrp="1"/>
          </p:cNvSpPr>
          <p:nvPr>
            <p:ph type="sldNum" sz="quarter" idx="11"/>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3484018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46426" y="0"/>
            <a:ext cx="11643974" cy="1325563"/>
          </a:xfrm>
        </p:spPr>
        <p:txBody>
          <a:bodyPr/>
          <a:lstStyle/>
          <a:p>
            <a:r>
              <a:rPr lang="de-DE" dirty="0"/>
              <a:t>Titelmasterformat durch Klicken bearbeiten</a:t>
            </a:r>
          </a:p>
        </p:txBody>
      </p:sp>
      <p:sp>
        <p:nvSpPr>
          <p:cNvPr id="3" name="Inhaltsplatzhalter 2"/>
          <p:cNvSpPr>
            <a:spLocks noGrp="1"/>
          </p:cNvSpPr>
          <p:nvPr>
            <p:ph sz="half" idx="1"/>
          </p:nvPr>
        </p:nvSpPr>
        <p:spPr>
          <a:xfrm>
            <a:off x="446426" y="1460499"/>
            <a:ext cx="5352588" cy="4651131"/>
          </a:xfr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Inhaltsplatzhalter 3"/>
          <p:cNvSpPr>
            <a:spLocks noGrp="1"/>
          </p:cNvSpPr>
          <p:nvPr>
            <p:ph sz="half" idx="2"/>
          </p:nvPr>
        </p:nvSpPr>
        <p:spPr>
          <a:xfrm>
            <a:off x="6201936" y="1460499"/>
            <a:ext cx="5888464" cy="4651131"/>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8" name="Fußzeilenplatzhalter 7"/>
          <p:cNvSpPr>
            <a:spLocks noGrp="1"/>
          </p:cNvSpPr>
          <p:nvPr>
            <p:ph type="ftr" sz="quarter" idx="10"/>
          </p:nvPr>
        </p:nvSpPr>
        <p:spPr/>
        <p:txBody>
          <a:bodyPr/>
          <a:lstStyle/>
          <a:p>
            <a:endParaRPr lang="de-DE"/>
          </a:p>
        </p:txBody>
      </p:sp>
      <p:sp>
        <p:nvSpPr>
          <p:cNvPr id="9" name="Foliennummernplatzhalter 8"/>
          <p:cNvSpPr>
            <a:spLocks noGrp="1"/>
          </p:cNvSpPr>
          <p:nvPr>
            <p:ph type="sldNum" sz="quarter" idx="11"/>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766893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09.07.2024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1749199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09.07.2024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2176252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09.07.2024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127232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09.07.2024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751798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09.07.2024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3304710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09.07.2024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3444891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626871-D332-4AB0-B99F-36061728F590}" type="slidenum">
              <a:rPr lang="de-DE" smtClean="0"/>
              <a:t>‹Nr.›</a:t>
            </a:fld>
            <a:endParaRPr lang="de-DE"/>
          </a:p>
        </p:txBody>
      </p:sp>
    </p:spTree>
    <p:extLst>
      <p:ext uri="{BB962C8B-B14F-4D97-AF65-F5344CB8AC3E}">
        <p14:creationId xmlns:p14="http://schemas.microsoft.com/office/powerpoint/2010/main" val="3346848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1"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2.png"/><Relationship Id="rId7" Type="http://schemas.openxmlformats.org/officeDocument/2006/relationships/hyperlink" Target="https://creativecommons.org/licenses/by/4.0/deed.de" TargetMode="External"/><Relationship Id="rId2" Type="http://schemas.openxmlformats.org/officeDocument/2006/relationships/image" Target="../media/image1.png"/><Relationship Id="rId16" Type="http://schemas.microsoft.com/office/2018/10/relationships/comments" Target="NUL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hyperlink" Target="https://www.orca.nrw/" TargetMode="External"/><Relationship Id="rId4" Type="http://schemas.openxmlformats.org/officeDocument/2006/relationships/image" Target="../media/image3.pn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a:solidFill>
                  <a:schemeClr val="accent5"/>
                </a:solidFill>
              </a:rPr>
              <a:t>Praxistipps Referendariat</a:t>
            </a:r>
          </a:p>
        </p:txBody>
      </p:sp>
      <p:sp>
        <p:nvSpPr>
          <p:cNvPr id="3" name="Untertitel 2"/>
          <p:cNvSpPr>
            <a:spLocks noGrp="1"/>
          </p:cNvSpPr>
          <p:nvPr>
            <p:ph type="subTitle" idx="1"/>
          </p:nvPr>
        </p:nvSpPr>
        <p:spPr/>
        <p:txBody>
          <a:bodyPr>
            <a:normAutofit/>
          </a:bodyPr>
          <a:lstStyle/>
          <a:p>
            <a:endParaRPr lang="de-DE" sz="4000" dirty="0"/>
          </a:p>
          <a:p>
            <a:r>
              <a:rPr lang="de-DE" sz="4000" dirty="0"/>
              <a:t>Wie Klausuren konzipieren?</a:t>
            </a:r>
          </a:p>
        </p:txBody>
      </p:sp>
    </p:spTree>
    <p:extLst>
      <p:ext uri="{BB962C8B-B14F-4D97-AF65-F5344CB8AC3E}">
        <p14:creationId xmlns:p14="http://schemas.microsoft.com/office/powerpoint/2010/main" val="2392757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normAutofit/>
          </a:bodyPr>
          <a:lstStyle/>
          <a:p>
            <a:r>
              <a:rPr lang="de-DE" dirty="0"/>
              <a:t>Wie Klausuren konzipieren? – Grober Rahmen</a:t>
            </a:r>
            <a:endParaRPr lang="de-DE" b="1" dirty="0">
              <a:solidFill>
                <a:schemeClr val="accent5"/>
              </a:solidFill>
            </a:endParaRPr>
          </a:p>
        </p:txBody>
      </p:sp>
      <p:sp>
        <p:nvSpPr>
          <p:cNvPr id="9" name="Inhaltsplatzhalter 8"/>
          <p:cNvSpPr>
            <a:spLocks noGrp="1"/>
          </p:cNvSpPr>
          <p:nvPr>
            <p:ph sz="half" idx="1"/>
          </p:nvPr>
        </p:nvSpPr>
        <p:spPr/>
        <p:txBody>
          <a:bodyPr>
            <a:normAutofit lnSpcReduction="10000"/>
          </a:bodyPr>
          <a:lstStyle/>
          <a:p>
            <a:r>
              <a:rPr lang="de-DE" dirty="0"/>
              <a:t>Klassenarbeiten/Klausuren müssen nicht unterschieden werden</a:t>
            </a:r>
          </a:p>
          <a:p>
            <a:endParaRPr lang="de-DE" dirty="0"/>
          </a:p>
          <a:p>
            <a:endParaRPr lang="de-DE" dirty="0"/>
          </a:p>
          <a:p>
            <a:r>
              <a:rPr lang="de-DE" dirty="0"/>
              <a:t>Vorwissen:</a:t>
            </a:r>
          </a:p>
          <a:p>
            <a:pPr lvl="1"/>
            <a:r>
              <a:rPr lang="de-DE" dirty="0"/>
              <a:t>i.d.R. Min./Max.-Werte vorgegeben, Schulen regeln Details</a:t>
            </a:r>
          </a:p>
          <a:p>
            <a:pPr lvl="1"/>
            <a:r>
              <a:rPr lang="de-DE" dirty="0" err="1"/>
              <a:t>Punkte</a:t>
            </a:r>
            <a:r>
              <a:rPr lang="de-DE" dirty="0" err="1">
                <a:sym typeface="Wingdings" panose="05000000000000000000" pitchFamily="2" charset="2"/>
              </a:rPr>
              <a:t>Note</a:t>
            </a:r>
            <a:r>
              <a:rPr lang="de-DE" dirty="0">
                <a:sym typeface="Wingdings" panose="05000000000000000000" pitchFamily="2" charset="2"/>
              </a:rPr>
              <a:t> nur in der Oberstufe gänzlich vorgegeben</a:t>
            </a:r>
          </a:p>
          <a:p>
            <a:pPr lvl="1"/>
            <a:r>
              <a:rPr lang="de-DE" dirty="0">
                <a:sym typeface="Wingdings" panose="05000000000000000000" pitchFamily="2" charset="2"/>
              </a:rPr>
              <a:t>durch Runden </a:t>
            </a:r>
            <a:r>
              <a:rPr lang="de-DE" dirty="0" err="1">
                <a:sym typeface="Wingdings" panose="05000000000000000000" pitchFamily="2" charset="2"/>
              </a:rPr>
              <a:t>indiv</a:t>
            </a:r>
            <a:r>
              <a:rPr lang="de-DE" dirty="0">
                <a:sym typeface="Wingdings" panose="05000000000000000000" pitchFamily="2" charset="2"/>
              </a:rPr>
              <a:t>. Anpassungen fast irrelevant</a:t>
            </a:r>
          </a:p>
          <a:p>
            <a:pPr lvl="1"/>
            <a:endParaRPr lang="de-DE" dirty="0"/>
          </a:p>
        </p:txBody>
      </p:sp>
      <p:sp>
        <p:nvSpPr>
          <p:cNvPr id="10" name="Inhaltsplatzhalter 9"/>
          <p:cNvSpPr>
            <a:spLocks noGrp="1"/>
          </p:cNvSpPr>
          <p:nvPr>
            <p:ph sz="half" idx="2"/>
          </p:nvPr>
        </p:nvSpPr>
        <p:spPr/>
        <p:txBody>
          <a:bodyPr>
            <a:normAutofit lnSpcReduction="10000"/>
          </a:bodyPr>
          <a:lstStyle/>
          <a:p>
            <a:pPr marL="0" indent="0">
              <a:buNone/>
            </a:pPr>
            <a:r>
              <a:rPr lang="de-DE" dirty="0"/>
              <a:t>Vorgehensweise:</a:t>
            </a:r>
          </a:p>
          <a:p>
            <a:pPr marL="0" indent="0">
              <a:buNone/>
            </a:pPr>
            <a:endParaRPr lang="de-DE" dirty="0"/>
          </a:p>
          <a:p>
            <a:r>
              <a:rPr lang="de-DE" dirty="0"/>
              <a:t>Klausur konzipieren</a:t>
            </a:r>
          </a:p>
          <a:p>
            <a:r>
              <a:rPr lang="de-DE" dirty="0"/>
              <a:t>Lösungen selber erstellen </a:t>
            </a:r>
          </a:p>
          <a:p>
            <a:pPr lvl="1"/>
            <a:r>
              <a:rPr lang="de-DE" dirty="0"/>
              <a:t>Lösungen in der Form erstellen wie sie es von Ihren Lernenden erwarten</a:t>
            </a:r>
          </a:p>
          <a:p>
            <a:pPr lvl="1"/>
            <a:r>
              <a:rPr lang="de-DE" dirty="0"/>
              <a:t>Zeit messen (pro Teilaufgabe)</a:t>
            </a:r>
          </a:p>
          <a:p>
            <a:pPr lvl="1"/>
            <a:r>
              <a:rPr lang="de-DE" dirty="0"/>
              <a:t>Faktor 2 bis 3</a:t>
            </a:r>
          </a:p>
          <a:p>
            <a:r>
              <a:rPr lang="de-DE" dirty="0"/>
              <a:t>Form und Formales mit bewerten</a:t>
            </a:r>
          </a:p>
          <a:p>
            <a:r>
              <a:rPr lang="de-DE" dirty="0"/>
              <a:t>Zentrales “von früher“ mit einbauen</a:t>
            </a:r>
          </a:p>
          <a:p>
            <a:pPr marL="0" indent="0">
              <a:buNone/>
            </a:pPr>
            <a:endParaRPr lang="de-DE" dirty="0"/>
          </a:p>
        </p:txBody>
      </p:sp>
    </p:spTree>
    <p:extLst>
      <p:ext uri="{BB962C8B-B14F-4D97-AF65-F5344CB8AC3E}">
        <p14:creationId xmlns:p14="http://schemas.microsoft.com/office/powerpoint/2010/main" val="26153255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normAutofit/>
          </a:bodyPr>
          <a:lstStyle/>
          <a:p>
            <a:r>
              <a:rPr lang="de-DE" dirty="0"/>
              <a:t>Wie Klausuren konzipieren? - Aufgaben</a:t>
            </a:r>
            <a:endParaRPr lang="de-DE" b="1" dirty="0">
              <a:solidFill>
                <a:schemeClr val="accent5"/>
              </a:solidFill>
            </a:endParaRPr>
          </a:p>
        </p:txBody>
      </p:sp>
      <p:sp>
        <p:nvSpPr>
          <p:cNvPr id="9" name="Inhaltsplatzhalter 8"/>
          <p:cNvSpPr>
            <a:spLocks noGrp="1"/>
          </p:cNvSpPr>
          <p:nvPr>
            <p:ph sz="half" idx="1"/>
          </p:nvPr>
        </p:nvSpPr>
        <p:spPr/>
        <p:txBody>
          <a:bodyPr>
            <a:normAutofit fontScale="85000" lnSpcReduction="20000"/>
          </a:bodyPr>
          <a:lstStyle/>
          <a:p>
            <a:pPr marL="0" indent="0">
              <a:buNone/>
            </a:pPr>
            <a:r>
              <a:rPr lang="de-DE" dirty="0"/>
              <a:t>Worauf achten:</a:t>
            </a:r>
          </a:p>
          <a:p>
            <a:r>
              <a:rPr lang="de-DE" dirty="0"/>
              <a:t>Zentrales Problem: </a:t>
            </a:r>
          </a:p>
          <a:p>
            <a:pPr lvl="1"/>
            <a:r>
              <a:rPr lang="de-DE" dirty="0"/>
              <a:t>viel zu prüfen, wenig Zeit</a:t>
            </a:r>
          </a:p>
          <a:p>
            <a:pPr lvl="1"/>
            <a:r>
              <a:rPr lang="de-DE" dirty="0"/>
              <a:t>es muss gut korrigierbar sein</a:t>
            </a:r>
          </a:p>
          <a:p>
            <a:pPr lvl="2"/>
            <a:r>
              <a:rPr lang="de-DE" dirty="0"/>
              <a:t>keine “offenen Aufgaben“/zig Lösungswege</a:t>
            </a:r>
          </a:p>
          <a:p>
            <a:pPr lvl="2"/>
            <a:r>
              <a:rPr lang="de-DE" dirty="0"/>
              <a:t>nicht allzu viel Denkarbeit für Sie darf nötig sein um Lösungen verstehen zu können</a:t>
            </a:r>
          </a:p>
          <a:p>
            <a:pPr marL="0" indent="0">
              <a:buNone/>
            </a:pPr>
            <a:r>
              <a:rPr lang="de-DE" dirty="0"/>
              <a:t>daher:</a:t>
            </a:r>
          </a:p>
          <a:p>
            <a:r>
              <a:rPr lang="de-DE" dirty="0"/>
              <a:t>Aufgabenwahl zentral</a:t>
            </a:r>
          </a:p>
          <a:p>
            <a:pPr lvl="1"/>
            <a:r>
              <a:rPr lang="de-DE" dirty="0"/>
              <a:t>Repräsentativ?</a:t>
            </a:r>
          </a:p>
          <a:p>
            <a:pPr lvl="1"/>
            <a:r>
              <a:rPr lang="de-DE" dirty="0"/>
              <a:t>Prüft sie das was sie wollen?</a:t>
            </a:r>
          </a:p>
          <a:p>
            <a:pPr lvl="1"/>
            <a:r>
              <a:rPr lang="de-DE" dirty="0"/>
              <a:t>nicht zu lang/komplex</a:t>
            </a:r>
          </a:p>
          <a:p>
            <a:pPr lvl="1"/>
            <a:r>
              <a:rPr lang="de-DE" dirty="0"/>
              <a:t>Teilaufgaben sorgfältig abstimmen, nicht zu viele Abhängigkeiten, ggf. </a:t>
            </a:r>
            <a:r>
              <a:rPr lang="de-DE" dirty="0" err="1"/>
              <a:t>Kontrolllsg</a:t>
            </a:r>
            <a:r>
              <a:rPr lang="de-DE" dirty="0"/>
              <a:t>.</a:t>
            </a:r>
          </a:p>
          <a:p>
            <a:pPr lvl="1"/>
            <a:r>
              <a:rPr lang="de-DE" dirty="0"/>
              <a:t>Fachterminologie verwenden</a:t>
            </a:r>
          </a:p>
          <a:p>
            <a:pPr lvl="1"/>
            <a:r>
              <a:rPr lang="de-DE" dirty="0"/>
              <a:t>Format wie im Unterricht/Abitur</a:t>
            </a:r>
          </a:p>
        </p:txBody>
      </p:sp>
      <p:sp>
        <p:nvSpPr>
          <p:cNvPr id="10" name="Inhaltsplatzhalter 9"/>
          <p:cNvSpPr>
            <a:spLocks noGrp="1"/>
          </p:cNvSpPr>
          <p:nvPr>
            <p:ph sz="half" idx="2"/>
          </p:nvPr>
        </p:nvSpPr>
        <p:spPr/>
        <p:txBody>
          <a:bodyPr>
            <a:normAutofit fontScale="85000" lnSpcReduction="20000"/>
          </a:bodyPr>
          <a:lstStyle/>
          <a:p>
            <a:r>
              <a:rPr lang="de-DE" dirty="0"/>
              <a:t>Mix aus Routine und Transfer beachten</a:t>
            </a:r>
          </a:p>
          <a:p>
            <a:r>
              <a:rPr lang="de-DE" dirty="0"/>
              <a:t>Routine dominiert</a:t>
            </a:r>
          </a:p>
          <a:p>
            <a:r>
              <a:rPr lang="de-DE" dirty="0"/>
              <a:t>Anforderungen wie im Unterricht</a:t>
            </a:r>
          </a:p>
          <a:p>
            <a:pPr lvl="1"/>
            <a:r>
              <a:rPr lang="de-DE" dirty="0"/>
              <a:t>Formulierungen</a:t>
            </a:r>
          </a:p>
          <a:p>
            <a:pPr lvl="1"/>
            <a:r>
              <a:rPr lang="de-DE" dirty="0"/>
              <a:t>Niveau</a:t>
            </a:r>
          </a:p>
          <a:p>
            <a:pPr lvl="1"/>
            <a:r>
              <a:rPr lang="de-DE" dirty="0"/>
              <a:t>Formale Seite</a:t>
            </a:r>
          </a:p>
          <a:p>
            <a:r>
              <a:rPr lang="de-DE" dirty="0"/>
              <a:t>Achten Sie auf gute Korrigierbarkeit</a:t>
            </a:r>
          </a:p>
        </p:txBody>
      </p:sp>
    </p:spTree>
    <p:extLst>
      <p:ext uri="{BB962C8B-B14F-4D97-AF65-F5344CB8AC3E}">
        <p14:creationId xmlns:p14="http://schemas.microsoft.com/office/powerpoint/2010/main" val="380771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normAutofit/>
          </a:bodyPr>
          <a:lstStyle/>
          <a:p>
            <a:r>
              <a:rPr lang="de-DE" dirty="0"/>
              <a:t>Wie Klausuren konzipieren? - Nachbesprechung</a:t>
            </a:r>
            <a:endParaRPr lang="de-DE" b="1" dirty="0">
              <a:solidFill>
                <a:schemeClr val="accent5"/>
              </a:solidFill>
            </a:endParaRPr>
          </a:p>
        </p:txBody>
      </p:sp>
      <p:sp>
        <p:nvSpPr>
          <p:cNvPr id="9" name="Inhaltsplatzhalter 8"/>
          <p:cNvSpPr>
            <a:spLocks noGrp="1"/>
          </p:cNvSpPr>
          <p:nvPr>
            <p:ph sz="half" idx="1"/>
          </p:nvPr>
        </p:nvSpPr>
        <p:spPr/>
        <p:txBody>
          <a:bodyPr>
            <a:normAutofit fontScale="92500" lnSpcReduction="10000"/>
          </a:bodyPr>
          <a:lstStyle/>
          <a:p>
            <a:pPr marL="0" indent="0">
              <a:buNone/>
            </a:pPr>
            <a:r>
              <a:rPr lang="de-DE" dirty="0"/>
              <a:t>Klausuren nachbesprechen?</a:t>
            </a:r>
          </a:p>
          <a:p>
            <a:pPr marL="0" indent="0">
              <a:buNone/>
            </a:pPr>
            <a:r>
              <a:rPr lang="de-DE" dirty="0"/>
              <a:t>Zentrales Problem: </a:t>
            </a:r>
          </a:p>
          <a:p>
            <a:pPr lvl="1"/>
            <a:r>
              <a:rPr lang="de-DE" dirty="0"/>
              <a:t>Berichtigungen müssen kontrolliert werden</a:t>
            </a:r>
          </a:p>
          <a:p>
            <a:pPr lvl="1"/>
            <a:r>
              <a:rPr lang="de-DE" dirty="0"/>
              <a:t>Berichtigungen haben den Sinn einer aktiven Auseinandersetzung mit den individuellen Fehlerbildern. Wird das erreicht?</a:t>
            </a:r>
          </a:p>
          <a:p>
            <a:pPr marL="0" indent="0">
              <a:buNone/>
            </a:pPr>
            <a:r>
              <a:rPr lang="de-DE" dirty="0"/>
              <a:t>daher:</a:t>
            </a:r>
          </a:p>
          <a:p>
            <a:r>
              <a:rPr lang="de-DE" dirty="0"/>
              <a:t>Wenn Berichtigung gefordert </a:t>
            </a:r>
          </a:p>
          <a:p>
            <a:pPr lvl="1"/>
            <a:r>
              <a:rPr lang="de-DE" dirty="0"/>
              <a:t>Kontrollieren</a:t>
            </a:r>
          </a:p>
          <a:p>
            <a:r>
              <a:rPr lang="de-DE" dirty="0"/>
              <a:t>Wenn Berichtigung nicht gefordert</a:t>
            </a:r>
          </a:p>
          <a:p>
            <a:pPr lvl="1"/>
            <a:r>
              <a:rPr lang="de-DE" dirty="0"/>
              <a:t>Wie sinnvolle Reflektion?</a:t>
            </a:r>
          </a:p>
        </p:txBody>
      </p:sp>
      <p:sp>
        <p:nvSpPr>
          <p:cNvPr id="10" name="Inhaltsplatzhalter 9"/>
          <p:cNvSpPr>
            <a:spLocks noGrp="1"/>
          </p:cNvSpPr>
          <p:nvPr>
            <p:ph sz="half" idx="2"/>
          </p:nvPr>
        </p:nvSpPr>
        <p:spPr/>
        <p:txBody>
          <a:bodyPr>
            <a:normAutofit fontScale="92500" lnSpcReduction="10000"/>
          </a:bodyPr>
          <a:lstStyle/>
          <a:p>
            <a:pPr marL="0" indent="0">
              <a:buNone/>
            </a:pPr>
            <a:r>
              <a:rPr lang="de-DE" dirty="0"/>
              <a:t>Mögliches Konzept:</a:t>
            </a:r>
          </a:p>
          <a:p>
            <a:r>
              <a:rPr lang="de-DE" dirty="0"/>
              <a:t>Ansatz bei Eigenverantwortung</a:t>
            </a:r>
          </a:p>
          <a:p>
            <a:r>
              <a:rPr lang="de-DE" dirty="0"/>
              <a:t>keine Pflichtberichtigung</a:t>
            </a:r>
          </a:p>
          <a:p>
            <a:r>
              <a:rPr lang="de-DE" dirty="0"/>
              <a:t>Musterlösungen als Referenz</a:t>
            </a:r>
          </a:p>
          <a:p>
            <a:r>
              <a:rPr lang="de-DE" dirty="0"/>
              <a:t>‘Typische Fehlerbilder‘ extrahieren und bei Rückgabe Plenar besprechen</a:t>
            </a:r>
          </a:p>
          <a:p>
            <a:endParaRPr lang="de-DE" dirty="0"/>
          </a:p>
          <a:p>
            <a:r>
              <a:rPr lang="de-DE" dirty="0"/>
              <a:t>Unterminierbar? </a:t>
            </a:r>
          </a:p>
          <a:p>
            <a:pPr lvl="1"/>
            <a:r>
              <a:rPr lang="de-DE" dirty="0"/>
              <a:t>Ja, wie alles andere auch</a:t>
            </a:r>
          </a:p>
          <a:p>
            <a:pPr lvl="1"/>
            <a:r>
              <a:rPr lang="de-DE" dirty="0"/>
              <a:t>Lehrerrolle “Lernbegleiter?“ -&gt; dann auch ernst nehmen</a:t>
            </a:r>
          </a:p>
        </p:txBody>
      </p:sp>
    </p:spTree>
    <p:extLst>
      <p:ext uri="{BB962C8B-B14F-4D97-AF65-F5344CB8AC3E}">
        <p14:creationId xmlns:p14="http://schemas.microsoft.com/office/powerpoint/2010/main" val="2288746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Grafik 10">
            <a:extLst>
              <a:ext uri="{FF2B5EF4-FFF2-40B4-BE49-F238E27FC236}">
                <a16:creationId xmlns:a16="http://schemas.microsoft.com/office/drawing/2014/main" id="{81BE4FA3-AC4B-2FC9-B79F-5B73562B21C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7159" y="5906279"/>
            <a:ext cx="1604865" cy="557333"/>
          </a:xfrm>
          <a:prstGeom prst="rect">
            <a:avLst/>
          </a:prstGeom>
        </p:spPr>
      </p:pic>
      <p:pic>
        <p:nvPicPr>
          <p:cNvPr id="13" name="Grafik 12">
            <a:extLst>
              <a:ext uri="{FF2B5EF4-FFF2-40B4-BE49-F238E27FC236}">
                <a16:creationId xmlns:a16="http://schemas.microsoft.com/office/drawing/2014/main" id="{44B8956A-225D-8F15-907E-86B4B0364A2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10645" y="5704781"/>
            <a:ext cx="2276475" cy="828675"/>
          </a:xfrm>
          <a:prstGeom prst="rect">
            <a:avLst/>
          </a:prstGeom>
        </p:spPr>
      </p:pic>
      <p:pic>
        <p:nvPicPr>
          <p:cNvPr id="16" name="Grafik 15">
            <a:extLst>
              <a:ext uri="{FF2B5EF4-FFF2-40B4-BE49-F238E27FC236}">
                <a16:creationId xmlns:a16="http://schemas.microsoft.com/office/drawing/2014/main" id="{C8DC80B3-F432-92CA-17FE-9FA4377350A6}"/>
              </a:ext>
            </a:extLst>
          </p:cNvPr>
          <p:cNvPicPr>
            <a:picLocks noChangeAspect="1"/>
          </p:cNvPicPr>
          <p:nvPr/>
        </p:nvPicPr>
        <p:blipFill>
          <a:blip r:embed="rId4"/>
          <a:stretch>
            <a:fillRect/>
          </a:stretch>
        </p:blipFill>
        <p:spPr>
          <a:xfrm>
            <a:off x="6960636" y="5755755"/>
            <a:ext cx="1306286" cy="707857"/>
          </a:xfrm>
          <a:prstGeom prst="rect">
            <a:avLst/>
          </a:prstGeom>
        </p:spPr>
      </p:pic>
      <p:sp>
        <p:nvSpPr>
          <p:cNvPr id="18" name="Textfeld 17">
            <a:extLst>
              <a:ext uri="{FF2B5EF4-FFF2-40B4-BE49-F238E27FC236}">
                <a16:creationId xmlns:a16="http://schemas.microsoft.com/office/drawing/2014/main" id="{0BC685B1-6D36-FE7B-6ED6-90005B5A3DA0}"/>
              </a:ext>
            </a:extLst>
          </p:cNvPr>
          <p:cNvSpPr txBox="1"/>
          <p:nvPr/>
        </p:nvSpPr>
        <p:spPr>
          <a:xfrm>
            <a:off x="597159" y="541176"/>
            <a:ext cx="8244837" cy="3785652"/>
          </a:xfrm>
          <a:prstGeom prst="rect">
            <a:avLst/>
          </a:prstGeom>
          <a:noFill/>
        </p:spPr>
        <p:txBody>
          <a:bodyPr wrap="square" rtlCol="0">
            <a:spAutoFit/>
          </a:bodyPr>
          <a:lstStyle/>
          <a:p>
            <a:pPr algn="just"/>
            <a:r>
              <a:rPr lang="de-DE" sz="1600" dirty="0"/>
              <a:t>Die vorliegenden Materialien wurde im Rahmen des Projektes </a:t>
            </a:r>
            <a:r>
              <a:rPr lang="de-DE" sz="1600" dirty="0" err="1"/>
              <a:t>FAIBLE.nrw</a:t>
            </a:r>
            <a:r>
              <a:rPr lang="de-DE" sz="1600" dirty="0"/>
              <a:t> vom Arbeitsbereich Didaktik der Informatik der WWU-Münster erstellt und sind unter der (CC BY 4.0) - Lizenz veröffentlicht. Ausdrücklich ausgenommen von dieser Lizenz sind alle Logos. Weiterhin kann die Lizenz einzelner verwendeter Materialien, wie gekennzeichnet, abweichen. Nicht gekennzeichnete Bilder sind entweder gemeinfrei oder selbst erstellt und stehen unter der Lizenz des Gesamtwerkes (CC BY 4.0).</a:t>
            </a:r>
          </a:p>
          <a:p>
            <a:pPr algn="just"/>
            <a:endParaRPr lang="de-DE" sz="1600" dirty="0"/>
          </a:p>
          <a:p>
            <a:pPr algn="just"/>
            <a:r>
              <a:rPr lang="de-DE" sz="1600" dirty="0"/>
              <a:t>Sonderregelung für die Verwendung im Bildungskontext: </a:t>
            </a:r>
          </a:p>
          <a:p>
            <a:pPr algn="just"/>
            <a:r>
              <a:rPr lang="de-DE" sz="1600" dirty="0"/>
              <a:t>Die CC BY 4.0-Lizenz verlangt die Namensnennung bei der Übernahme von Materialien. Da dies den gewünschten Anwendungsfall erschweren kann, genügt dem Projekt FAIBLE.nrw bei der Verwendung in informatikdidaktischen Kontexten (Hochschule, Weiterbildung etc.) ein Verweis auf das Gesamtwerk anstelle der aufwändigeren Einzelangaben nach der TULLU-Regel. In allen anderen Kontexten gilt diese Sonderregel nicht.</a:t>
            </a:r>
          </a:p>
          <a:p>
            <a:pPr algn="just"/>
            <a:endParaRPr lang="de-DE" sz="1600" dirty="0"/>
          </a:p>
          <a:p>
            <a:pPr algn="just"/>
            <a:r>
              <a:rPr lang="de-DE" sz="1600" dirty="0"/>
              <a:t>Das Werk ist Online unter </a:t>
            </a:r>
            <a:r>
              <a:rPr lang="de-DE" sz="1600" dirty="0">
                <a:hlinkClick r:id="rId5"/>
              </a:rPr>
              <a:t>https://www.orca.nrw/</a:t>
            </a:r>
            <a:r>
              <a:rPr lang="de-DE" sz="1600" dirty="0"/>
              <a:t> verfügbar. </a:t>
            </a:r>
          </a:p>
        </p:txBody>
      </p:sp>
      <p:pic>
        <p:nvPicPr>
          <p:cNvPr id="20" name="Grafik 19">
            <a:extLst>
              <a:ext uri="{FF2B5EF4-FFF2-40B4-BE49-F238E27FC236}">
                <a16:creationId xmlns:a16="http://schemas.microsoft.com/office/drawing/2014/main" id="{6FCD7A78-66A4-5DEC-207C-A43A5C74DC7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5789" y="4681289"/>
            <a:ext cx="1143000" cy="400050"/>
          </a:xfrm>
          <a:prstGeom prst="rect">
            <a:avLst/>
          </a:prstGeom>
        </p:spPr>
      </p:pic>
      <p:sp>
        <p:nvSpPr>
          <p:cNvPr id="22" name="Textfeld 21">
            <a:extLst>
              <a:ext uri="{FF2B5EF4-FFF2-40B4-BE49-F238E27FC236}">
                <a16:creationId xmlns:a16="http://schemas.microsoft.com/office/drawing/2014/main" id="{8CB68AB2-E096-EA38-0D0C-AA813099036B}"/>
              </a:ext>
            </a:extLst>
          </p:cNvPr>
          <p:cNvSpPr txBox="1"/>
          <p:nvPr/>
        </p:nvSpPr>
        <p:spPr>
          <a:xfrm>
            <a:off x="486546" y="5081339"/>
            <a:ext cx="6094602" cy="276999"/>
          </a:xfrm>
          <a:prstGeom prst="rect">
            <a:avLst/>
          </a:prstGeom>
          <a:noFill/>
        </p:spPr>
        <p:txBody>
          <a:bodyPr wrap="square">
            <a:spAutoFit/>
          </a:bodyPr>
          <a:lstStyle/>
          <a:p>
            <a:r>
              <a:rPr lang="de-DE" sz="1200" dirty="0">
                <a:hlinkClick r:id="rId7"/>
              </a:rPr>
              <a:t>(https://creativecommons.org/licenses/by/4.0/deed.de)</a:t>
            </a:r>
            <a:endParaRPr lang="de-DE" sz="1200" dirty="0"/>
          </a:p>
        </p:txBody>
      </p:sp>
      <p:sp>
        <p:nvSpPr>
          <p:cNvPr id="25" name="Textfeld 24">
            <a:extLst>
              <a:ext uri="{FF2B5EF4-FFF2-40B4-BE49-F238E27FC236}">
                <a16:creationId xmlns:a16="http://schemas.microsoft.com/office/drawing/2014/main" id="{DE95745B-BB7C-DC8F-E2CE-388135E92674}"/>
              </a:ext>
            </a:extLst>
          </p:cNvPr>
          <p:cNvSpPr txBox="1"/>
          <p:nvPr/>
        </p:nvSpPr>
        <p:spPr>
          <a:xfrm>
            <a:off x="9068500" y="1484851"/>
            <a:ext cx="1317990" cy="230832"/>
          </a:xfrm>
          <a:prstGeom prst="rect">
            <a:avLst/>
          </a:prstGeom>
          <a:noFill/>
        </p:spPr>
        <p:txBody>
          <a:bodyPr wrap="none" rtlCol="0">
            <a:spAutoFit/>
          </a:bodyPr>
          <a:lstStyle/>
          <a:p>
            <a:r>
              <a:rPr lang="de-DE" sz="900" dirty="0"/>
              <a:t>Beteiligte Hochschulen: </a:t>
            </a:r>
          </a:p>
        </p:txBody>
      </p:sp>
      <p:grpSp>
        <p:nvGrpSpPr>
          <p:cNvPr id="31" name="Gruppieren 30">
            <a:extLst>
              <a:ext uri="{FF2B5EF4-FFF2-40B4-BE49-F238E27FC236}">
                <a16:creationId xmlns:a16="http://schemas.microsoft.com/office/drawing/2014/main" id="{33E872C0-8BFA-BC27-94FE-E9056F62F486}"/>
              </a:ext>
            </a:extLst>
          </p:cNvPr>
          <p:cNvGrpSpPr/>
          <p:nvPr/>
        </p:nvGrpSpPr>
        <p:grpSpPr>
          <a:xfrm>
            <a:off x="9068500" y="2142353"/>
            <a:ext cx="2301656" cy="523220"/>
            <a:chOff x="9149034" y="1823146"/>
            <a:chExt cx="2301656" cy="523220"/>
          </a:xfrm>
        </p:grpSpPr>
        <p:sp>
          <p:nvSpPr>
            <p:cNvPr id="32" name="Textfeld 31">
              <a:extLst>
                <a:ext uri="{FF2B5EF4-FFF2-40B4-BE49-F238E27FC236}">
                  <a16:creationId xmlns:a16="http://schemas.microsoft.com/office/drawing/2014/main" id="{33DB10BB-7F43-A3A9-955C-4EFC8D42D879}"/>
                </a:ext>
              </a:extLst>
            </p:cNvPr>
            <p:cNvSpPr txBox="1"/>
            <p:nvPr/>
          </p:nvSpPr>
          <p:spPr>
            <a:xfrm>
              <a:off x="9564533" y="1823146"/>
              <a:ext cx="1886157" cy="523220"/>
            </a:xfrm>
            <a:prstGeom prst="rect">
              <a:avLst/>
            </a:prstGeom>
            <a:noFill/>
          </p:spPr>
          <p:txBody>
            <a:bodyPr wrap="none" rtlCol="0">
              <a:spAutoFit/>
            </a:bodyPr>
            <a:lstStyle/>
            <a:p>
              <a:r>
                <a:rPr lang="de-DE" sz="1400" dirty="0"/>
                <a:t>Westfälische Wilhelms-</a:t>
              </a:r>
            </a:p>
            <a:p>
              <a:r>
                <a:rPr lang="de-DE" sz="1400" dirty="0"/>
                <a:t>Universität Münster </a:t>
              </a:r>
            </a:p>
          </p:txBody>
        </p:sp>
        <p:pic>
          <p:nvPicPr>
            <p:cNvPr id="33" name="Grafik 32" descr="Schulgebäude Silhouette">
              <a:extLst>
                <a:ext uri="{FF2B5EF4-FFF2-40B4-BE49-F238E27FC236}">
                  <a16:creationId xmlns:a16="http://schemas.microsoft.com/office/drawing/2014/main" id="{F731E133-32A0-8139-14A5-B0A9062786B1}"/>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149034" y="1859572"/>
              <a:ext cx="415499" cy="415499"/>
            </a:xfrm>
            <a:prstGeom prst="rect">
              <a:avLst/>
            </a:prstGeom>
          </p:spPr>
        </p:pic>
      </p:grpSp>
      <p:grpSp>
        <p:nvGrpSpPr>
          <p:cNvPr id="34" name="Gruppieren 33">
            <a:extLst>
              <a:ext uri="{FF2B5EF4-FFF2-40B4-BE49-F238E27FC236}">
                <a16:creationId xmlns:a16="http://schemas.microsoft.com/office/drawing/2014/main" id="{459BCE12-0386-9CA9-4386-9963EF94FAD1}"/>
              </a:ext>
            </a:extLst>
          </p:cNvPr>
          <p:cNvGrpSpPr/>
          <p:nvPr/>
        </p:nvGrpSpPr>
        <p:grpSpPr>
          <a:xfrm>
            <a:off x="9068500" y="1714573"/>
            <a:ext cx="1656544" cy="415499"/>
            <a:chOff x="9227112" y="1877006"/>
            <a:chExt cx="1656544" cy="415499"/>
          </a:xfrm>
        </p:grpSpPr>
        <p:sp>
          <p:nvSpPr>
            <p:cNvPr id="35" name="Textfeld 34">
              <a:extLst>
                <a:ext uri="{FF2B5EF4-FFF2-40B4-BE49-F238E27FC236}">
                  <a16:creationId xmlns:a16="http://schemas.microsoft.com/office/drawing/2014/main" id="{23DF5600-94F8-9ABA-12E8-A475EA584441}"/>
                </a:ext>
              </a:extLst>
            </p:cNvPr>
            <p:cNvSpPr txBox="1"/>
            <p:nvPr/>
          </p:nvSpPr>
          <p:spPr>
            <a:xfrm>
              <a:off x="9642611" y="1964924"/>
              <a:ext cx="1241045" cy="307777"/>
            </a:xfrm>
            <a:prstGeom prst="rect">
              <a:avLst/>
            </a:prstGeom>
            <a:noFill/>
          </p:spPr>
          <p:txBody>
            <a:bodyPr wrap="none" rtlCol="0">
              <a:spAutoFit/>
            </a:bodyPr>
            <a:lstStyle/>
            <a:p>
              <a:r>
                <a:rPr lang="de-DE" sz="1400" dirty="0"/>
                <a:t>RWTH-Aachen</a:t>
              </a:r>
            </a:p>
          </p:txBody>
        </p:sp>
        <p:pic>
          <p:nvPicPr>
            <p:cNvPr id="36" name="Grafik 35" descr="Schulgebäude Silhouette">
              <a:extLst>
                <a:ext uri="{FF2B5EF4-FFF2-40B4-BE49-F238E27FC236}">
                  <a16:creationId xmlns:a16="http://schemas.microsoft.com/office/drawing/2014/main" id="{298F5BB9-0A2C-BAE2-563F-DDA47EE8DF55}"/>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227112" y="1877006"/>
              <a:ext cx="415499" cy="415499"/>
            </a:xfrm>
            <a:prstGeom prst="rect">
              <a:avLst/>
            </a:prstGeom>
          </p:spPr>
        </p:pic>
      </p:grpSp>
      <p:grpSp>
        <p:nvGrpSpPr>
          <p:cNvPr id="37" name="Gruppieren 36">
            <a:extLst>
              <a:ext uri="{FF2B5EF4-FFF2-40B4-BE49-F238E27FC236}">
                <a16:creationId xmlns:a16="http://schemas.microsoft.com/office/drawing/2014/main" id="{E79D517F-4281-CF54-EC73-428BFD1E0540}"/>
              </a:ext>
            </a:extLst>
          </p:cNvPr>
          <p:cNvGrpSpPr/>
          <p:nvPr/>
        </p:nvGrpSpPr>
        <p:grpSpPr>
          <a:xfrm>
            <a:off x="9068500" y="2589935"/>
            <a:ext cx="2597635" cy="415499"/>
            <a:chOff x="9227112" y="1877006"/>
            <a:chExt cx="2597635" cy="415499"/>
          </a:xfrm>
        </p:grpSpPr>
        <p:sp>
          <p:nvSpPr>
            <p:cNvPr id="38" name="Textfeld 37">
              <a:extLst>
                <a:ext uri="{FF2B5EF4-FFF2-40B4-BE49-F238E27FC236}">
                  <a16:creationId xmlns:a16="http://schemas.microsoft.com/office/drawing/2014/main" id="{A91E6119-101A-2855-73A2-65756DBB4D07}"/>
                </a:ext>
              </a:extLst>
            </p:cNvPr>
            <p:cNvSpPr txBox="1"/>
            <p:nvPr/>
          </p:nvSpPr>
          <p:spPr>
            <a:xfrm>
              <a:off x="9642611" y="1964924"/>
              <a:ext cx="2182136" cy="307777"/>
            </a:xfrm>
            <a:prstGeom prst="rect">
              <a:avLst/>
            </a:prstGeom>
            <a:noFill/>
          </p:spPr>
          <p:txBody>
            <a:bodyPr wrap="none" rtlCol="0">
              <a:spAutoFit/>
            </a:bodyPr>
            <a:lstStyle/>
            <a:p>
              <a:r>
                <a:rPr lang="de-DE" sz="1400" dirty="0"/>
                <a:t>Universität Duisburg-Essen </a:t>
              </a:r>
            </a:p>
          </p:txBody>
        </p:sp>
        <p:pic>
          <p:nvPicPr>
            <p:cNvPr id="39" name="Grafik 38" descr="Schulgebäude Silhouette">
              <a:extLst>
                <a:ext uri="{FF2B5EF4-FFF2-40B4-BE49-F238E27FC236}">
                  <a16:creationId xmlns:a16="http://schemas.microsoft.com/office/drawing/2014/main" id="{B33C6787-FF2C-652E-B2C0-9D9E15A68C3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227112" y="1877006"/>
              <a:ext cx="415499" cy="415499"/>
            </a:xfrm>
            <a:prstGeom prst="rect">
              <a:avLst/>
            </a:prstGeom>
          </p:spPr>
        </p:pic>
      </p:grpSp>
      <p:grpSp>
        <p:nvGrpSpPr>
          <p:cNvPr id="40" name="Gruppieren 39">
            <a:extLst>
              <a:ext uri="{FF2B5EF4-FFF2-40B4-BE49-F238E27FC236}">
                <a16:creationId xmlns:a16="http://schemas.microsoft.com/office/drawing/2014/main" id="{EEA86DE1-BDBF-1E33-D796-8079976AE513}"/>
              </a:ext>
            </a:extLst>
          </p:cNvPr>
          <p:cNvGrpSpPr/>
          <p:nvPr/>
        </p:nvGrpSpPr>
        <p:grpSpPr>
          <a:xfrm>
            <a:off x="9068757" y="2941615"/>
            <a:ext cx="1859484" cy="415499"/>
            <a:chOff x="9227112" y="1877006"/>
            <a:chExt cx="1859484" cy="415499"/>
          </a:xfrm>
        </p:grpSpPr>
        <p:sp>
          <p:nvSpPr>
            <p:cNvPr id="41" name="Textfeld 40">
              <a:extLst>
                <a:ext uri="{FF2B5EF4-FFF2-40B4-BE49-F238E27FC236}">
                  <a16:creationId xmlns:a16="http://schemas.microsoft.com/office/drawing/2014/main" id="{1B39D1CF-5E7E-A39B-C215-FF9C4222D9B1}"/>
                </a:ext>
              </a:extLst>
            </p:cNvPr>
            <p:cNvSpPr txBox="1"/>
            <p:nvPr/>
          </p:nvSpPr>
          <p:spPr>
            <a:xfrm>
              <a:off x="9642611" y="1964924"/>
              <a:ext cx="1443985" cy="307777"/>
            </a:xfrm>
            <a:prstGeom prst="rect">
              <a:avLst/>
            </a:prstGeom>
            <a:noFill/>
          </p:spPr>
          <p:txBody>
            <a:bodyPr wrap="none" rtlCol="0">
              <a:spAutoFit/>
            </a:bodyPr>
            <a:lstStyle/>
            <a:p>
              <a:r>
                <a:rPr lang="de-DE" sz="1400" dirty="0"/>
                <a:t>Universität Bonn </a:t>
              </a:r>
            </a:p>
          </p:txBody>
        </p:sp>
        <p:pic>
          <p:nvPicPr>
            <p:cNvPr id="42" name="Grafik 41" descr="Schulgebäude Silhouette">
              <a:extLst>
                <a:ext uri="{FF2B5EF4-FFF2-40B4-BE49-F238E27FC236}">
                  <a16:creationId xmlns:a16="http://schemas.microsoft.com/office/drawing/2014/main" id="{E4077173-01D0-FC9C-296C-47D9065D6883}"/>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227112" y="1877006"/>
              <a:ext cx="415499" cy="415499"/>
            </a:xfrm>
            <a:prstGeom prst="rect">
              <a:avLst/>
            </a:prstGeom>
          </p:spPr>
        </p:pic>
      </p:grpSp>
      <p:grpSp>
        <p:nvGrpSpPr>
          <p:cNvPr id="43" name="Gruppieren 42">
            <a:extLst>
              <a:ext uri="{FF2B5EF4-FFF2-40B4-BE49-F238E27FC236}">
                <a16:creationId xmlns:a16="http://schemas.microsoft.com/office/drawing/2014/main" id="{3CFC84D2-547C-472D-6933-86C86E9B90FD}"/>
              </a:ext>
            </a:extLst>
          </p:cNvPr>
          <p:cNvGrpSpPr/>
          <p:nvPr/>
        </p:nvGrpSpPr>
        <p:grpSpPr>
          <a:xfrm>
            <a:off x="9068757" y="3288952"/>
            <a:ext cx="2246770" cy="415499"/>
            <a:chOff x="9227112" y="1877006"/>
            <a:chExt cx="2246770" cy="415499"/>
          </a:xfrm>
        </p:grpSpPr>
        <p:sp>
          <p:nvSpPr>
            <p:cNvPr id="44" name="Textfeld 43">
              <a:extLst>
                <a:ext uri="{FF2B5EF4-FFF2-40B4-BE49-F238E27FC236}">
                  <a16:creationId xmlns:a16="http://schemas.microsoft.com/office/drawing/2014/main" id="{DC055A3E-83C3-7448-A2C3-BBA355BEEADE}"/>
                </a:ext>
              </a:extLst>
            </p:cNvPr>
            <p:cNvSpPr txBox="1"/>
            <p:nvPr/>
          </p:nvSpPr>
          <p:spPr>
            <a:xfrm>
              <a:off x="9642611" y="1964924"/>
              <a:ext cx="1831271" cy="307777"/>
            </a:xfrm>
            <a:prstGeom prst="rect">
              <a:avLst/>
            </a:prstGeom>
            <a:noFill/>
          </p:spPr>
          <p:txBody>
            <a:bodyPr wrap="none" rtlCol="0">
              <a:spAutoFit/>
            </a:bodyPr>
            <a:lstStyle/>
            <a:p>
              <a:r>
                <a:rPr lang="de-DE" sz="1400" dirty="0"/>
                <a:t>Universität Paderborn </a:t>
              </a:r>
            </a:p>
          </p:txBody>
        </p:sp>
        <p:pic>
          <p:nvPicPr>
            <p:cNvPr id="45" name="Grafik 44" descr="Schulgebäude Silhouette">
              <a:extLst>
                <a:ext uri="{FF2B5EF4-FFF2-40B4-BE49-F238E27FC236}">
                  <a16:creationId xmlns:a16="http://schemas.microsoft.com/office/drawing/2014/main" id="{38508A31-BF47-C829-7520-ECB3014F89F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227112" y="1877006"/>
              <a:ext cx="415499" cy="415499"/>
            </a:xfrm>
            <a:prstGeom prst="rect">
              <a:avLst/>
            </a:prstGeom>
          </p:spPr>
        </p:pic>
      </p:grpSp>
      <p:grpSp>
        <p:nvGrpSpPr>
          <p:cNvPr id="46" name="Gruppieren 45">
            <a:extLst>
              <a:ext uri="{FF2B5EF4-FFF2-40B4-BE49-F238E27FC236}">
                <a16:creationId xmlns:a16="http://schemas.microsoft.com/office/drawing/2014/main" id="{3AA81F93-FB06-3133-C2F2-10144CFDEAEF}"/>
              </a:ext>
            </a:extLst>
          </p:cNvPr>
          <p:cNvGrpSpPr/>
          <p:nvPr/>
        </p:nvGrpSpPr>
        <p:grpSpPr>
          <a:xfrm>
            <a:off x="9068500" y="3627633"/>
            <a:ext cx="2926379" cy="415499"/>
            <a:chOff x="9227112" y="1877006"/>
            <a:chExt cx="2926379" cy="415499"/>
          </a:xfrm>
        </p:grpSpPr>
        <p:sp>
          <p:nvSpPr>
            <p:cNvPr id="47" name="Textfeld 46">
              <a:extLst>
                <a:ext uri="{FF2B5EF4-FFF2-40B4-BE49-F238E27FC236}">
                  <a16:creationId xmlns:a16="http://schemas.microsoft.com/office/drawing/2014/main" id="{95F2000D-BDCB-3F91-90B6-31C360FED96F}"/>
                </a:ext>
              </a:extLst>
            </p:cNvPr>
            <p:cNvSpPr txBox="1"/>
            <p:nvPr/>
          </p:nvSpPr>
          <p:spPr>
            <a:xfrm>
              <a:off x="9642611" y="1964924"/>
              <a:ext cx="2510880" cy="307777"/>
            </a:xfrm>
            <a:prstGeom prst="rect">
              <a:avLst/>
            </a:prstGeom>
            <a:noFill/>
          </p:spPr>
          <p:txBody>
            <a:bodyPr wrap="none" rtlCol="0">
              <a:spAutoFit/>
            </a:bodyPr>
            <a:lstStyle/>
            <a:p>
              <a:r>
                <a:rPr lang="de-DE" sz="1400" dirty="0"/>
                <a:t>Technische Universität Dresden</a:t>
              </a:r>
            </a:p>
          </p:txBody>
        </p:sp>
        <p:pic>
          <p:nvPicPr>
            <p:cNvPr id="48" name="Grafik 47" descr="Schulgebäude Silhouette">
              <a:extLst>
                <a:ext uri="{FF2B5EF4-FFF2-40B4-BE49-F238E27FC236}">
                  <a16:creationId xmlns:a16="http://schemas.microsoft.com/office/drawing/2014/main" id="{6E2FA530-A3C8-2B95-ADB5-26C16526119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227112" y="1877006"/>
              <a:ext cx="415499" cy="415499"/>
            </a:xfrm>
            <a:prstGeom prst="rect">
              <a:avLst/>
            </a:prstGeom>
          </p:spPr>
        </p:pic>
      </p:grpSp>
      <p:grpSp>
        <p:nvGrpSpPr>
          <p:cNvPr id="49" name="Gruppieren 48">
            <a:extLst>
              <a:ext uri="{FF2B5EF4-FFF2-40B4-BE49-F238E27FC236}">
                <a16:creationId xmlns:a16="http://schemas.microsoft.com/office/drawing/2014/main" id="{910A27A0-7C89-8C8A-B68A-256FE9625CA2}"/>
              </a:ext>
            </a:extLst>
          </p:cNvPr>
          <p:cNvGrpSpPr/>
          <p:nvPr/>
        </p:nvGrpSpPr>
        <p:grpSpPr>
          <a:xfrm>
            <a:off x="9068500" y="4012055"/>
            <a:ext cx="2211312" cy="523220"/>
            <a:chOff x="9149034" y="1823146"/>
            <a:chExt cx="2211312" cy="523220"/>
          </a:xfrm>
        </p:grpSpPr>
        <p:sp>
          <p:nvSpPr>
            <p:cNvPr id="50" name="Textfeld 49">
              <a:extLst>
                <a:ext uri="{FF2B5EF4-FFF2-40B4-BE49-F238E27FC236}">
                  <a16:creationId xmlns:a16="http://schemas.microsoft.com/office/drawing/2014/main" id="{A5BD2530-E4F2-9270-395D-59AE5C0AC577}"/>
                </a:ext>
              </a:extLst>
            </p:cNvPr>
            <p:cNvSpPr txBox="1"/>
            <p:nvPr/>
          </p:nvSpPr>
          <p:spPr>
            <a:xfrm>
              <a:off x="9564533" y="1823146"/>
              <a:ext cx="1795813" cy="523220"/>
            </a:xfrm>
            <a:prstGeom prst="rect">
              <a:avLst/>
            </a:prstGeom>
            <a:noFill/>
          </p:spPr>
          <p:txBody>
            <a:bodyPr wrap="none" rtlCol="0">
              <a:spAutoFit/>
            </a:bodyPr>
            <a:lstStyle/>
            <a:p>
              <a:r>
                <a:rPr lang="de-DE" sz="1400" dirty="0"/>
                <a:t>Carl von Ossietzky </a:t>
              </a:r>
            </a:p>
            <a:p>
              <a:r>
                <a:rPr lang="de-DE" sz="1400" dirty="0"/>
                <a:t>Universität Oldenburg</a:t>
              </a:r>
            </a:p>
          </p:txBody>
        </p:sp>
        <p:pic>
          <p:nvPicPr>
            <p:cNvPr id="51" name="Grafik 50" descr="Schulgebäude Silhouette">
              <a:extLst>
                <a:ext uri="{FF2B5EF4-FFF2-40B4-BE49-F238E27FC236}">
                  <a16:creationId xmlns:a16="http://schemas.microsoft.com/office/drawing/2014/main" id="{63524D8E-2D5F-25D4-B024-BF7A4428B79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149034" y="1859572"/>
              <a:ext cx="415499" cy="415499"/>
            </a:xfrm>
            <a:prstGeom prst="rect">
              <a:avLst/>
            </a:prstGeom>
          </p:spPr>
        </p:pic>
      </p:grpSp>
      <p:pic>
        <p:nvPicPr>
          <p:cNvPr id="4" name="Grafik 3">
            <a:extLst>
              <a:ext uri="{FF2B5EF4-FFF2-40B4-BE49-F238E27FC236}">
                <a16:creationId xmlns:a16="http://schemas.microsoft.com/office/drawing/2014/main" id="{7C17C847-02DA-6E37-84EB-78B1BC5CB890}"/>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068500" y="598486"/>
            <a:ext cx="2926379" cy="799557"/>
          </a:xfrm>
          <a:prstGeom prst="rect">
            <a:avLst/>
          </a:prstGeom>
        </p:spPr>
      </p:pic>
    </p:spTree>
    <p:extLst>
      <p:ext uri="{BB962C8B-B14F-4D97-AF65-F5344CB8AC3E}">
        <p14:creationId xmlns:p14="http://schemas.microsoft.com/office/powerpoint/2010/main" val="391228193"/>
      </p:ext>
    </p:extLst>
  </p:cSld>
  <p:clrMapOvr>
    <a:masterClrMapping/>
  </p:clrMapOvr>
  <p:extLst mod="1">
    <p:ext uri="{6950BFC3-D8DA-4A85-94F7-54DA5524770B}">
      <p188:commentRel xmlns:p188="http://schemas.microsoft.com/office/powerpoint/2018/8/main" xmlns="" r:id="rId16"/>
    </p:ext>
  </p:extLs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542</Words>
  <Application>Microsoft Office PowerPoint</Application>
  <PresentationFormat>Breitbild</PresentationFormat>
  <Paragraphs>85</Paragraphs>
  <Slides>5</Slides>
  <Notes>4</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5</vt:i4>
      </vt:variant>
    </vt:vector>
  </HeadingPairs>
  <TitlesOfParts>
    <vt:vector size="10" baseType="lpstr">
      <vt:lpstr>Arial</vt:lpstr>
      <vt:lpstr>Calibri</vt:lpstr>
      <vt:lpstr>Calibri Light</vt:lpstr>
      <vt:lpstr>Wingdings</vt:lpstr>
      <vt:lpstr>Office Theme</vt:lpstr>
      <vt:lpstr>Praxistipps Referendariat</vt:lpstr>
      <vt:lpstr>Wie Klausuren konzipieren? – Grober Rahmen</vt:lpstr>
      <vt:lpstr>Wie Klausuren konzipieren? - Aufgaben</vt:lpstr>
      <vt:lpstr>Wie Klausuren konzipieren? - Nachbesprechung</vt:lpstr>
      <vt:lpstr>PowerPoint-Präsentation</vt:lpstr>
    </vt:vector>
  </TitlesOfParts>
  <Company>MIFcom GmbH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Geschichte der Informatik</dc:title>
  <dc:creator>dmm</dc:creator>
  <cp:lastModifiedBy>Daniel Michael Meyer</cp:lastModifiedBy>
  <cp:revision>60</cp:revision>
  <dcterms:created xsi:type="dcterms:W3CDTF">2022-08-30T16:08:47Z</dcterms:created>
  <dcterms:modified xsi:type="dcterms:W3CDTF">2024-07-09T08:48:43Z</dcterms:modified>
</cp:coreProperties>
</file>