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62" r:id="rId5"/>
    <p:sldId id="303"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09" autoAdjust="0"/>
  </p:normalViewPr>
  <p:slideViewPr>
    <p:cSldViewPr snapToGrid="0">
      <p:cViewPr varScale="1">
        <p:scale>
          <a:sx n="88" d="100"/>
          <a:sy n="88" d="100"/>
        </p:scale>
        <p:origin x="1443" y="54"/>
      </p:cViewPr>
      <p:guideLst/>
    </p:cSldViewPr>
  </p:slideViewPr>
  <p:notesTextViewPr>
    <p:cViewPr>
      <p:scale>
        <a:sx n="1" d="1"/>
        <a:sy n="1" d="1"/>
      </p:scale>
      <p:origin x="0" y="0"/>
    </p:cViewPr>
  </p:notesText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09.07.2024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Die Reihe &gt;Praxistipps&lt; bietet genau das, Hinweise, Tipps und methodisches, erfahrungsbasiertes Vorgehen, um den Einstieg in das Referendariat und den Lehrberuf zu erleichtern. </a:t>
            </a:r>
          </a:p>
          <a:p>
            <a:pPr algn="just"/>
            <a:endParaRPr lang="de-DE" dirty="0"/>
          </a:p>
          <a:p>
            <a:pPr algn="just"/>
            <a:r>
              <a:rPr lang="de-DE" dirty="0"/>
              <a:t>In diesem Teil wird darauf eingegangen, wie Klausuren sinnvoll konzipiert werden, worauf in der Praxis zu achten ist und wie Konzept und realistische Korrektur miteinander zusammenhängen</a:t>
            </a:r>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162448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426931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3553560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234337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a:t>Titelmasterformat durch Klicken bearbeiten</a:t>
            </a:r>
          </a:p>
        </p:txBody>
      </p:sp>
      <p:sp>
        <p:nvSpPr>
          <p:cNvPr id="3" name="Inhaltsplatzhalter 2"/>
          <p:cNvSpPr>
            <a:spLocks noGrp="1"/>
          </p:cNvSpPr>
          <p:nvPr>
            <p:ph idx="1"/>
          </p:nvPr>
        </p:nvSpPr>
        <p:spPr>
          <a:xfrm>
            <a:off x="431800" y="1460499"/>
            <a:ext cx="11666415" cy="461425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a:t>Titelmasterformat durch Klicken bearbeiten</a:t>
            </a:r>
          </a:p>
        </p:txBody>
      </p:sp>
      <p:sp>
        <p:nvSpPr>
          <p:cNvPr id="3" name="Inhaltsplatzhalter 2"/>
          <p:cNvSpPr>
            <a:spLocks noGrp="1"/>
          </p:cNvSpPr>
          <p:nvPr>
            <p:ph sz="half" idx="1"/>
          </p:nvPr>
        </p:nvSpPr>
        <p:spPr>
          <a:xfrm>
            <a:off x="446426" y="1460499"/>
            <a:ext cx="5352588"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01936" y="1460499"/>
            <a:ext cx="5888464" cy="465113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creativecommons.org/licenses/by/4.0/deed.de" TargetMode="External"/><Relationship Id="rId2" Type="http://schemas.openxmlformats.org/officeDocument/2006/relationships/image" Target="../media/image1.png"/><Relationship Id="rId16" Type="http://schemas.microsoft.com/office/2018/10/relationships/comments" Target="NUL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orca.nrw/" TargetMode="External"/><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chemeClr val="accent5"/>
                </a:solidFill>
              </a:rPr>
              <a:t>Praxistipps Referendariat</a:t>
            </a:r>
          </a:p>
        </p:txBody>
      </p:sp>
      <p:sp>
        <p:nvSpPr>
          <p:cNvPr id="3" name="Untertitel 2"/>
          <p:cNvSpPr>
            <a:spLocks noGrp="1"/>
          </p:cNvSpPr>
          <p:nvPr>
            <p:ph type="subTitle" idx="1"/>
          </p:nvPr>
        </p:nvSpPr>
        <p:spPr/>
        <p:txBody>
          <a:bodyPr>
            <a:normAutofit/>
          </a:bodyPr>
          <a:lstStyle/>
          <a:p>
            <a:endParaRPr lang="de-DE" sz="4000" dirty="0"/>
          </a:p>
          <a:p>
            <a:r>
              <a:rPr lang="de-DE" sz="4000" dirty="0"/>
              <a:t>Wie Klausuren konzipieren?</a:t>
            </a:r>
          </a:p>
        </p:txBody>
      </p:sp>
    </p:spTree>
    <p:extLst>
      <p:ext uri="{BB962C8B-B14F-4D97-AF65-F5344CB8AC3E}">
        <p14:creationId xmlns:p14="http://schemas.microsoft.com/office/powerpoint/2010/main" val="239275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dirty="0"/>
              <a:t>Wie Klausuren konzipieren? – Grober Rahmen</a:t>
            </a:r>
            <a:endParaRPr lang="de-DE" b="1" dirty="0">
              <a:solidFill>
                <a:schemeClr val="accent5"/>
              </a:solidFill>
            </a:endParaRPr>
          </a:p>
        </p:txBody>
      </p:sp>
      <p:sp>
        <p:nvSpPr>
          <p:cNvPr id="9" name="Inhaltsplatzhalter 8"/>
          <p:cNvSpPr>
            <a:spLocks noGrp="1"/>
          </p:cNvSpPr>
          <p:nvPr>
            <p:ph sz="half" idx="1"/>
          </p:nvPr>
        </p:nvSpPr>
        <p:spPr/>
        <p:txBody>
          <a:bodyPr>
            <a:normAutofit lnSpcReduction="10000"/>
          </a:bodyPr>
          <a:lstStyle/>
          <a:p>
            <a:r>
              <a:rPr lang="de-DE" dirty="0"/>
              <a:t>Klassenarbeiten/Klausuren müssen nicht unterschieden werden</a:t>
            </a:r>
          </a:p>
          <a:p>
            <a:endParaRPr lang="de-DE" dirty="0"/>
          </a:p>
          <a:p>
            <a:endParaRPr lang="de-DE" dirty="0"/>
          </a:p>
          <a:p>
            <a:r>
              <a:rPr lang="de-DE" dirty="0"/>
              <a:t>Vorwissen:</a:t>
            </a:r>
          </a:p>
          <a:p>
            <a:pPr lvl="1"/>
            <a:r>
              <a:rPr lang="de-DE" dirty="0"/>
              <a:t>i.d.R. Min./Max.-Werte vorgegeben, Schulen regeln Details</a:t>
            </a:r>
          </a:p>
          <a:p>
            <a:pPr lvl="1"/>
            <a:r>
              <a:rPr lang="de-DE" dirty="0" err="1"/>
              <a:t>Punkte</a:t>
            </a:r>
            <a:r>
              <a:rPr lang="de-DE" dirty="0" err="1">
                <a:sym typeface="Wingdings" panose="05000000000000000000" pitchFamily="2" charset="2"/>
              </a:rPr>
              <a:t>Note</a:t>
            </a:r>
            <a:r>
              <a:rPr lang="de-DE" dirty="0">
                <a:sym typeface="Wingdings" panose="05000000000000000000" pitchFamily="2" charset="2"/>
              </a:rPr>
              <a:t> nur in der Oberstufe gänzlich vorgegeben</a:t>
            </a:r>
          </a:p>
          <a:p>
            <a:pPr lvl="1"/>
            <a:r>
              <a:rPr lang="de-DE" dirty="0">
                <a:sym typeface="Wingdings" panose="05000000000000000000" pitchFamily="2" charset="2"/>
              </a:rPr>
              <a:t>durch Runden </a:t>
            </a:r>
            <a:r>
              <a:rPr lang="de-DE" dirty="0" err="1">
                <a:sym typeface="Wingdings" panose="05000000000000000000" pitchFamily="2" charset="2"/>
              </a:rPr>
              <a:t>indiv</a:t>
            </a:r>
            <a:r>
              <a:rPr lang="de-DE" dirty="0">
                <a:sym typeface="Wingdings" panose="05000000000000000000" pitchFamily="2" charset="2"/>
              </a:rPr>
              <a:t>. Anpassungen fast irrelevant</a:t>
            </a:r>
          </a:p>
          <a:p>
            <a:pPr lvl="1"/>
            <a:endParaRPr lang="de-DE" dirty="0"/>
          </a:p>
        </p:txBody>
      </p:sp>
      <p:sp>
        <p:nvSpPr>
          <p:cNvPr id="10" name="Inhaltsplatzhalter 9"/>
          <p:cNvSpPr>
            <a:spLocks noGrp="1"/>
          </p:cNvSpPr>
          <p:nvPr>
            <p:ph sz="half" idx="2"/>
          </p:nvPr>
        </p:nvSpPr>
        <p:spPr/>
        <p:txBody>
          <a:bodyPr>
            <a:normAutofit lnSpcReduction="10000"/>
          </a:bodyPr>
          <a:lstStyle/>
          <a:p>
            <a:pPr marL="0" indent="0">
              <a:buNone/>
            </a:pPr>
            <a:r>
              <a:rPr lang="de-DE" dirty="0"/>
              <a:t>Vorgehensweise:</a:t>
            </a:r>
          </a:p>
          <a:p>
            <a:pPr marL="0" indent="0">
              <a:buNone/>
            </a:pPr>
            <a:endParaRPr lang="de-DE" dirty="0"/>
          </a:p>
          <a:p>
            <a:r>
              <a:rPr lang="de-DE" dirty="0"/>
              <a:t>Klausur konzipieren</a:t>
            </a:r>
          </a:p>
          <a:p>
            <a:r>
              <a:rPr lang="de-DE" dirty="0"/>
              <a:t>Lösungen selber erstellen </a:t>
            </a:r>
          </a:p>
          <a:p>
            <a:pPr lvl="1"/>
            <a:r>
              <a:rPr lang="de-DE" dirty="0"/>
              <a:t>Lösungen in der Form erstellen wie sie es von Ihren Lernenden erwarten</a:t>
            </a:r>
          </a:p>
          <a:p>
            <a:pPr lvl="1"/>
            <a:r>
              <a:rPr lang="de-DE" dirty="0"/>
              <a:t>Zeit messen (pro Teilaufgabe)</a:t>
            </a:r>
          </a:p>
          <a:p>
            <a:pPr lvl="1"/>
            <a:r>
              <a:rPr lang="de-DE" dirty="0"/>
              <a:t>Faktor 2 bis 3</a:t>
            </a:r>
          </a:p>
          <a:p>
            <a:r>
              <a:rPr lang="de-DE" dirty="0"/>
              <a:t>Form und Formales mit bewerten</a:t>
            </a:r>
          </a:p>
          <a:p>
            <a:r>
              <a:rPr lang="de-DE" dirty="0"/>
              <a:t>Zentrales “von früher“ mit einbauen</a:t>
            </a:r>
          </a:p>
          <a:p>
            <a:pPr marL="0" indent="0">
              <a:buNone/>
            </a:pPr>
            <a:endParaRPr lang="de-DE" dirty="0"/>
          </a:p>
        </p:txBody>
      </p:sp>
    </p:spTree>
    <p:extLst>
      <p:ext uri="{BB962C8B-B14F-4D97-AF65-F5344CB8AC3E}">
        <p14:creationId xmlns:p14="http://schemas.microsoft.com/office/powerpoint/2010/main" val="261532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dirty="0"/>
              <a:t>Wie Klausuren konzipieren? - Aufgaben</a:t>
            </a:r>
            <a:endParaRPr lang="de-DE" b="1" dirty="0">
              <a:solidFill>
                <a:schemeClr val="accent5"/>
              </a:solidFill>
            </a:endParaRPr>
          </a:p>
        </p:txBody>
      </p:sp>
      <p:sp>
        <p:nvSpPr>
          <p:cNvPr id="9" name="Inhaltsplatzhalter 8"/>
          <p:cNvSpPr>
            <a:spLocks noGrp="1"/>
          </p:cNvSpPr>
          <p:nvPr>
            <p:ph sz="half" idx="1"/>
          </p:nvPr>
        </p:nvSpPr>
        <p:spPr/>
        <p:txBody>
          <a:bodyPr>
            <a:normAutofit fontScale="85000" lnSpcReduction="20000"/>
          </a:bodyPr>
          <a:lstStyle/>
          <a:p>
            <a:pPr marL="0" indent="0">
              <a:buNone/>
            </a:pPr>
            <a:r>
              <a:rPr lang="de-DE" dirty="0"/>
              <a:t>Worauf achten:</a:t>
            </a:r>
          </a:p>
          <a:p>
            <a:r>
              <a:rPr lang="de-DE" dirty="0"/>
              <a:t>Zentrales Problem: </a:t>
            </a:r>
          </a:p>
          <a:p>
            <a:pPr lvl="1"/>
            <a:r>
              <a:rPr lang="de-DE" dirty="0"/>
              <a:t>viel zu prüfen, wenig Zeit</a:t>
            </a:r>
          </a:p>
          <a:p>
            <a:pPr lvl="1"/>
            <a:r>
              <a:rPr lang="de-DE" dirty="0"/>
              <a:t>es muss gut korrigierbar sein</a:t>
            </a:r>
          </a:p>
          <a:p>
            <a:pPr lvl="2"/>
            <a:r>
              <a:rPr lang="de-DE" dirty="0"/>
              <a:t>keine “offenen Aufgaben“/zig Lösungswege</a:t>
            </a:r>
          </a:p>
          <a:p>
            <a:pPr lvl="2"/>
            <a:r>
              <a:rPr lang="de-DE" dirty="0"/>
              <a:t>nicht allzu viel Denkarbeit für Sie darf nötig sein um Lösungen verstehen zu können</a:t>
            </a:r>
          </a:p>
          <a:p>
            <a:pPr marL="0" indent="0">
              <a:buNone/>
            </a:pPr>
            <a:r>
              <a:rPr lang="de-DE" dirty="0"/>
              <a:t>daher:</a:t>
            </a:r>
          </a:p>
          <a:p>
            <a:r>
              <a:rPr lang="de-DE" dirty="0"/>
              <a:t>Aufgabenwahl zentral</a:t>
            </a:r>
          </a:p>
          <a:p>
            <a:pPr lvl="1"/>
            <a:r>
              <a:rPr lang="de-DE" dirty="0"/>
              <a:t>Repräsentativ?</a:t>
            </a:r>
          </a:p>
          <a:p>
            <a:pPr lvl="1"/>
            <a:r>
              <a:rPr lang="de-DE" dirty="0"/>
              <a:t>Prüft sie das was sie wollen?</a:t>
            </a:r>
          </a:p>
          <a:p>
            <a:pPr lvl="1"/>
            <a:r>
              <a:rPr lang="de-DE" dirty="0"/>
              <a:t>nicht zu lang/komplex</a:t>
            </a:r>
          </a:p>
          <a:p>
            <a:pPr lvl="1"/>
            <a:r>
              <a:rPr lang="de-DE" dirty="0"/>
              <a:t>Teilaufgaben sorgfältig abstimmen, nicht zu viele Abhängigkeiten, ggf. </a:t>
            </a:r>
            <a:r>
              <a:rPr lang="de-DE" dirty="0" err="1"/>
              <a:t>Kontrolllsg</a:t>
            </a:r>
            <a:r>
              <a:rPr lang="de-DE" dirty="0"/>
              <a:t>.</a:t>
            </a:r>
          </a:p>
          <a:p>
            <a:pPr lvl="1"/>
            <a:r>
              <a:rPr lang="de-DE" dirty="0"/>
              <a:t>Fachterminologie verwenden</a:t>
            </a:r>
          </a:p>
          <a:p>
            <a:pPr lvl="1"/>
            <a:r>
              <a:rPr lang="de-DE" dirty="0"/>
              <a:t>Format wie im Unterricht/Abitur</a:t>
            </a:r>
          </a:p>
        </p:txBody>
      </p:sp>
      <p:sp>
        <p:nvSpPr>
          <p:cNvPr id="10" name="Inhaltsplatzhalter 9"/>
          <p:cNvSpPr>
            <a:spLocks noGrp="1"/>
          </p:cNvSpPr>
          <p:nvPr>
            <p:ph sz="half" idx="2"/>
          </p:nvPr>
        </p:nvSpPr>
        <p:spPr/>
        <p:txBody>
          <a:bodyPr>
            <a:normAutofit fontScale="85000" lnSpcReduction="20000"/>
          </a:bodyPr>
          <a:lstStyle/>
          <a:p>
            <a:r>
              <a:rPr lang="de-DE" dirty="0"/>
              <a:t>Mix aus Routine und Transfer beachten</a:t>
            </a:r>
          </a:p>
          <a:p>
            <a:r>
              <a:rPr lang="de-DE" dirty="0"/>
              <a:t>Routine dominiert</a:t>
            </a:r>
          </a:p>
          <a:p>
            <a:r>
              <a:rPr lang="de-DE" dirty="0"/>
              <a:t>Anforderungen wie im Unterricht</a:t>
            </a:r>
          </a:p>
          <a:p>
            <a:pPr lvl="1"/>
            <a:r>
              <a:rPr lang="de-DE" dirty="0"/>
              <a:t>Formulierungen</a:t>
            </a:r>
          </a:p>
          <a:p>
            <a:pPr lvl="1"/>
            <a:r>
              <a:rPr lang="de-DE" dirty="0"/>
              <a:t>Niveau</a:t>
            </a:r>
          </a:p>
          <a:p>
            <a:pPr lvl="1"/>
            <a:r>
              <a:rPr lang="de-DE" dirty="0"/>
              <a:t>Formale Seite</a:t>
            </a:r>
          </a:p>
          <a:p>
            <a:r>
              <a:rPr lang="de-DE" dirty="0"/>
              <a:t>Achten Sie auf gute Korrigierbarkeit</a:t>
            </a:r>
          </a:p>
        </p:txBody>
      </p:sp>
    </p:spTree>
    <p:extLst>
      <p:ext uri="{BB962C8B-B14F-4D97-AF65-F5344CB8AC3E}">
        <p14:creationId xmlns:p14="http://schemas.microsoft.com/office/powerpoint/2010/main" val="38077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dirty="0"/>
              <a:t>Wie Klausuren konzipieren? - Nachbesprechung</a:t>
            </a:r>
            <a:endParaRPr lang="de-DE" b="1" dirty="0">
              <a:solidFill>
                <a:schemeClr val="accent5"/>
              </a:solidFill>
            </a:endParaRPr>
          </a:p>
        </p:txBody>
      </p:sp>
      <p:sp>
        <p:nvSpPr>
          <p:cNvPr id="9" name="Inhaltsplatzhalter 8"/>
          <p:cNvSpPr>
            <a:spLocks noGrp="1"/>
          </p:cNvSpPr>
          <p:nvPr>
            <p:ph sz="half" idx="1"/>
          </p:nvPr>
        </p:nvSpPr>
        <p:spPr/>
        <p:txBody>
          <a:bodyPr>
            <a:normAutofit fontScale="92500" lnSpcReduction="10000"/>
          </a:bodyPr>
          <a:lstStyle/>
          <a:p>
            <a:pPr marL="0" indent="0">
              <a:buNone/>
            </a:pPr>
            <a:r>
              <a:rPr lang="de-DE" dirty="0"/>
              <a:t>Klausuren nachbesprechen?</a:t>
            </a:r>
          </a:p>
          <a:p>
            <a:pPr marL="0" indent="0">
              <a:buNone/>
            </a:pPr>
            <a:r>
              <a:rPr lang="de-DE" dirty="0"/>
              <a:t>Zentrales Problem: </a:t>
            </a:r>
          </a:p>
          <a:p>
            <a:pPr lvl="1"/>
            <a:r>
              <a:rPr lang="de-DE" dirty="0"/>
              <a:t>Berichtigungen müssen kontrolliert werden</a:t>
            </a:r>
          </a:p>
          <a:p>
            <a:pPr lvl="1"/>
            <a:r>
              <a:rPr lang="de-DE" dirty="0"/>
              <a:t>Berichtigungen haben den Sinn einer aktiven Auseinandersetzung mit den individuellen Fehlerbildern. Wird das erreicht?</a:t>
            </a:r>
          </a:p>
          <a:p>
            <a:pPr marL="0" indent="0">
              <a:buNone/>
            </a:pPr>
            <a:r>
              <a:rPr lang="de-DE" dirty="0"/>
              <a:t>daher:</a:t>
            </a:r>
          </a:p>
          <a:p>
            <a:r>
              <a:rPr lang="de-DE" dirty="0"/>
              <a:t>Wenn Berichtigung gefordert </a:t>
            </a:r>
          </a:p>
          <a:p>
            <a:pPr lvl="1"/>
            <a:r>
              <a:rPr lang="de-DE" dirty="0"/>
              <a:t>Kontrollieren</a:t>
            </a:r>
          </a:p>
          <a:p>
            <a:r>
              <a:rPr lang="de-DE" dirty="0"/>
              <a:t>Wenn Berichtigung nicht gefordert</a:t>
            </a:r>
          </a:p>
          <a:p>
            <a:pPr lvl="1"/>
            <a:r>
              <a:rPr lang="de-DE" dirty="0"/>
              <a:t>Wie sinnvolle Reflektion?</a:t>
            </a:r>
          </a:p>
        </p:txBody>
      </p:sp>
      <p:sp>
        <p:nvSpPr>
          <p:cNvPr id="10" name="Inhaltsplatzhalter 9"/>
          <p:cNvSpPr>
            <a:spLocks noGrp="1"/>
          </p:cNvSpPr>
          <p:nvPr>
            <p:ph sz="half" idx="2"/>
          </p:nvPr>
        </p:nvSpPr>
        <p:spPr/>
        <p:txBody>
          <a:bodyPr>
            <a:normAutofit fontScale="92500" lnSpcReduction="10000"/>
          </a:bodyPr>
          <a:lstStyle/>
          <a:p>
            <a:pPr marL="0" indent="0">
              <a:buNone/>
            </a:pPr>
            <a:r>
              <a:rPr lang="de-DE" dirty="0"/>
              <a:t>Mögliches Konzept:</a:t>
            </a:r>
          </a:p>
          <a:p>
            <a:r>
              <a:rPr lang="de-DE" dirty="0"/>
              <a:t>Ansatz bei Eigenverantwortung</a:t>
            </a:r>
          </a:p>
          <a:p>
            <a:r>
              <a:rPr lang="de-DE" dirty="0"/>
              <a:t>keine Pflichtberichtigung</a:t>
            </a:r>
          </a:p>
          <a:p>
            <a:r>
              <a:rPr lang="de-DE" dirty="0"/>
              <a:t>Musterlösungen als Referenz</a:t>
            </a:r>
          </a:p>
          <a:p>
            <a:r>
              <a:rPr lang="de-DE" dirty="0"/>
              <a:t>‘Typische Fehlerbilder‘ extrahieren und bei Rückgabe Plenar besprechen</a:t>
            </a:r>
          </a:p>
          <a:p>
            <a:endParaRPr lang="de-DE" dirty="0"/>
          </a:p>
          <a:p>
            <a:r>
              <a:rPr lang="de-DE" dirty="0"/>
              <a:t>Unterminierbar? </a:t>
            </a:r>
          </a:p>
          <a:p>
            <a:pPr lvl="1"/>
            <a:r>
              <a:rPr lang="de-DE" dirty="0"/>
              <a:t>Ja, wie alles andere auch</a:t>
            </a:r>
          </a:p>
          <a:p>
            <a:pPr lvl="1"/>
            <a:r>
              <a:rPr lang="de-DE" dirty="0"/>
              <a:t>Lehrerrolle “Lernbegleiter?“ -&gt; dann auch ernst nehmen</a:t>
            </a:r>
          </a:p>
        </p:txBody>
      </p:sp>
    </p:spTree>
    <p:extLst>
      <p:ext uri="{BB962C8B-B14F-4D97-AF65-F5344CB8AC3E}">
        <p14:creationId xmlns:p14="http://schemas.microsoft.com/office/powerpoint/2010/main" val="228874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4"/>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vorliegenden Materialien wurde im Rahmen des Projektes </a:t>
            </a:r>
            <a:r>
              <a:rPr lang="de-DE" sz="1600" dirty="0" err="1"/>
              <a:t>FAIBLE.nrw</a:t>
            </a:r>
            <a:r>
              <a:rPr lang="de-DE" sz="1600" dirty="0"/>
              <a:t> vom Arbeitsbereich Didaktik der Informatik der WWU-Münster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5"/>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7"/>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391228193"/>
      </p:ext>
    </p:extLst>
  </p:cSld>
  <p:clrMapOvr>
    <a:masterClrMapping/>
  </p:clrMapOvr>
  <p:extLst mod="1">
    <p:ext uri="{6950BFC3-D8DA-4A85-94F7-54DA5524770B}">
      <p188:commentRel xmlns:p188="http://schemas.microsoft.com/office/powerpoint/2018/8/main" xmlns="" r:id="rId16"/>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Breitbild</PresentationFormat>
  <Paragraphs>85</Paragraphs>
  <Slides>5</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Wingdings</vt:lpstr>
      <vt:lpstr>Office Theme</vt:lpstr>
      <vt:lpstr>Praxistipps Referendariat</vt:lpstr>
      <vt:lpstr>Wie Klausuren konzipieren? – Grober Rahmen</vt:lpstr>
      <vt:lpstr>Wie Klausuren konzipieren? - Aufgaben</vt:lpstr>
      <vt:lpstr>Wie Klausuren konzipieren? - Nachbesprechung</vt:lpstr>
      <vt:lpstr>PowerPoint-Präsentation</vt:lpstr>
    </vt:vector>
  </TitlesOfParts>
  <Company>MIFcom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Daniel Michael Meyer</cp:lastModifiedBy>
  <cp:revision>60</cp:revision>
  <dcterms:created xsi:type="dcterms:W3CDTF">2022-08-30T16:08:47Z</dcterms:created>
  <dcterms:modified xsi:type="dcterms:W3CDTF">2024-07-09T08:48:43Z</dcterms:modified>
</cp:coreProperties>
</file>