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7" r:id="rId2"/>
    <p:sldId id="305" r:id="rId3"/>
    <p:sldId id="296" r:id="rId4"/>
    <p:sldId id="319" r:id="rId5"/>
    <p:sldId id="321" r:id="rId6"/>
    <p:sldId id="323" r:id="rId7"/>
    <p:sldId id="322" r:id="rId8"/>
    <p:sldId id="324" r:id="rId9"/>
    <p:sldId id="307" r:id="rId10"/>
    <p:sldId id="326" r:id="rId11"/>
    <p:sldId id="314" r:id="rId12"/>
    <p:sldId id="308" r:id="rId13"/>
    <p:sldId id="309" r:id="rId14"/>
    <p:sldId id="310" r:id="rId15"/>
    <p:sldId id="328" r:id="rId16"/>
    <p:sldId id="332" r:id="rId17"/>
    <p:sldId id="312" r:id="rId18"/>
    <p:sldId id="330" r:id="rId19"/>
    <p:sldId id="334" r:id="rId20"/>
    <p:sldId id="311" r:id="rId21"/>
    <p:sldId id="316" r:id="rId22"/>
    <p:sldId id="313" r:id="rId23"/>
    <p:sldId id="304"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2852" autoAdjust="0"/>
  </p:normalViewPr>
  <p:slideViewPr>
    <p:cSldViewPr snapToGrid="0">
      <p:cViewPr varScale="1">
        <p:scale>
          <a:sx n="76" d="100"/>
          <a:sy n="76" d="100"/>
        </p:scale>
        <p:origin x="18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E8239-5F24-42DC-B82E-0917C0903852}" type="datetimeFigureOut">
              <a:rPr lang="de-DE" smtClean="0"/>
              <a:t>27.07.2024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72D9A-B1DD-4D71-B5DB-CCB439349A20}" type="slidenum">
              <a:rPr lang="de-DE" smtClean="0"/>
              <a:t>‹Nr.›</a:t>
            </a:fld>
            <a:endParaRPr lang="de-DE"/>
          </a:p>
        </p:txBody>
      </p:sp>
    </p:spTree>
    <p:extLst>
      <p:ext uri="{BB962C8B-B14F-4D97-AF65-F5344CB8AC3E}">
        <p14:creationId xmlns:p14="http://schemas.microsoft.com/office/powerpoint/2010/main" val="116441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1</a:t>
            </a:fld>
            <a:endParaRPr lang="de-DE"/>
          </a:p>
        </p:txBody>
      </p:sp>
    </p:spTree>
    <p:extLst>
      <p:ext uri="{BB962C8B-B14F-4D97-AF65-F5344CB8AC3E}">
        <p14:creationId xmlns:p14="http://schemas.microsoft.com/office/powerpoint/2010/main" val="52475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a:t>In den &gt;Fachdidaktischen Gespräche in Königstein (2008)&lt; wurden</a:t>
            </a:r>
            <a:r>
              <a:rPr lang="de-DE" baseline="0" dirty="0"/>
              <a:t> Überlegungen festgehalten, die bestehenden Konzepte eines kontextorientierten Unterrichts aus den Naturwissenschaften auf die Informatik zu übertragen. Initiatoren waren J</a:t>
            </a:r>
            <a:r>
              <a:rPr lang="de-DE" dirty="0"/>
              <a:t>. Koubek und H. Witten,</a:t>
            </a:r>
            <a:r>
              <a:rPr lang="de-DE" baseline="0" dirty="0"/>
              <a:t> die ihr Konzept erstmalig auf der INFOS 2009 vorstellten </a:t>
            </a:r>
            <a:r>
              <a:rPr lang="de-DE" dirty="0"/>
              <a:t>(Grundlagenpapier [Ko09])</a:t>
            </a:r>
            <a:r>
              <a:rPr lang="de-DE" baseline="0" dirty="0"/>
              <a:t>. Begleitende wurde eine </a:t>
            </a:r>
            <a:r>
              <a:rPr lang="de-DE" sz="1200" kern="1200" dirty="0">
                <a:solidFill>
                  <a:schemeClr val="tx1"/>
                </a:solidFill>
                <a:effectLst/>
                <a:latin typeface="+mn-lt"/>
                <a:ea typeface="+mn-ea"/>
                <a:cs typeface="+mn-cs"/>
              </a:rPr>
              <a:t>Internetseite zum </a:t>
            </a:r>
            <a:r>
              <a:rPr lang="de-DE" sz="1200" kern="1200" dirty="0" err="1">
                <a:solidFill>
                  <a:schemeClr val="tx1"/>
                </a:solidFill>
                <a:effectLst/>
                <a:latin typeface="+mn-lt"/>
                <a:ea typeface="+mn-ea"/>
                <a:cs typeface="+mn-cs"/>
              </a:rPr>
              <a:t>IniK</a:t>
            </a:r>
            <a:r>
              <a:rPr lang="de-DE" sz="1200" kern="1200" dirty="0">
                <a:solidFill>
                  <a:schemeClr val="tx1"/>
                </a:solidFill>
                <a:effectLst/>
                <a:latin typeface="+mn-lt"/>
                <a:ea typeface="+mn-ea"/>
                <a:cs typeface="+mn-cs"/>
              </a:rPr>
              <a:t>-Projekt ([HP]) erstellt. Hier sind </a:t>
            </a:r>
            <a:r>
              <a:rPr lang="de-DE" sz="1200" kern="1200" baseline="0" dirty="0">
                <a:solidFill>
                  <a:schemeClr val="tx1"/>
                </a:solidFill>
                <a:effectLst/>
                <a:latin typeface="+mn-lt"/>
                <a:ea typeface="+mn-ea"/>
                <a:cs typeface="+mn-cs"/>
              </a:rPr>
              <a:t>Veröffentlichungen, Unterrichtseinheiten und Vorstellungen der Begrifflichkeiten dokumentiert.</a:t>
            </a: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Grundlegende Idee des Ansatzes ist – wieder einmal – ein stärkerer Lebensweltbezug mit den bekannten erhofften Vorteilen solcher Denkweisen.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Um sich vom anwendungsorientierten Ansatz der 70er-Jahre abzugrenzen – und u.a. seine </a:t>
            </a:r>
            <a:r>
              <a:rPr lang="de-DE" sz="1200" strike="noStrike" kern="1200" baseline="0" dirty="0" smtClean="0">
                <a:solidFill>
                  <a:schemeClr val="tx1"/>
                </a:solidFill>
                <a:effectLst/>
                <a:latin typeface="+mn-lt"/>
                <a:ea typeface="+mn-ea"/>
                <a:cs typeface="+mn-cs"/>
              </a:rPr>
              <a:t>„Umdeutung</a:t>
            </a:r>
            <a:r>
              <a:rPr lang="de-DE" sz="1200" strike="noStrike" kern="1200" baseline="0" dirty="0">
                <a:solidFill>
                  <a:schemeClr val="tx1"/>
                </a:solidFill>
                <a:effectLst/>
                <a:latin typeface="+mn-lt"/>
                <a:ea typeface="+mn-ea"/>
                <a:cs typeface="+mn-cs"/>
              </a:rPr>
              <a:t>“ durch die ITG (informationstechnische Grundbildung) der 80er-Jahre mit ihrer Betonung der Nutzung fertiger Programme im Sinne einer ‚Anwendungsorientierung“ zu vermeiden – werden Kriterien für einen ‘Kontext‘ festgelegt und insbesondere diesem der zentrale Stellenwert im Unterrichtsgeschehen zugeordnet. Alle unterrichtlichen Entscheidungen haben sich am Kontext zu orientieren, das – durchaus sinnvolle – Kriterium des „</a:t>
            </a:r>
            <a:r>
              <a:rPr lang="de-DE" sz="1200" strike="noStrike" kern="1200" baseline="0" dirty="0" err="1">
                <a:solidFill>
                  <a:schemeClr val="tx1"/>
                </a:solidFill>
                <a:effectLst/>
                <a:latin typeface="+mn-lt"/>
                <a:ea typeface="+mn-ea"/>
                <a:cs typeface="+mn-cs"/>
              </a:rPr>
              <a:t>Betroffenseins</a:t>
            </a:r>
            <a:r>
              <a:rPr lang="de-DE" sz="1200" strike="noStrike" kern="1200" baseline="0" dirty="0">
                <a:solidFill>
                  <a:schemeClr val="tx1"/>
                </a:solidFill>
                <a:effectLst/>
                <a:latin typeface="+mn-lt"/>
                <a:ea typeface="+mn-ea"/>
                <a:cs typeface="+mn-cs"/>
              </a:rPr>
              <a:t>“ als Begründung von Relevanz gemäß dem anwendungsorientierten Ansatzes reichte der IniK nicht.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10</a:t>
            </a:fld>
            <a:endParaRPr lang="de-DE"/>
          </a:p>
        </p:txBody>
      </p:sp>
    </p:spTree>
    <p:extLst>
      <p:ext uri="{BB962C8B-B14F-4D97-AF65-F5344CB8AC3E}">
        <p14:creationId xmlns:p14="http://schemas.microsoft.com/office/powerpoint/2010/main" val="224252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In der informatischen Lehrpraxis ist ein starker Bezug zur Fachwissenschaft Informatik samt ihrer Systematik sicher als üblich anzusehen und vereinfacht gesprochen ist die Sequenz</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Fachkonzept  </a:t>
            </a:r>
            <a:r>
              <a:rPr lang="de-DE" sz="1200" strike="noStrike" kern="1200" baseline="0" dirty="0">
                <a:solidFill>
                  <a:schemeClr val="tx1"/>
                </a:solidFill>
                <a:effectLst/>
                <a:latin typeface="+mn-lt"/>
                <a:ea typeface="+mn-ea"/>
                <a:cs typeface="+mn-cs"/>
                <a:sym typeface="Wingdings" panose="05000000000000000000" pitchFamily="2" charset="2"/>
              </a:rPr>
              <a:t>  Fachinhalt   Beispiele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sym typeface="Wingdings" panose="05000000000000000000" pitchFamily="2" charset="2"/>
              </a:rPr>
              <a:t>oder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sym typeface="Wingdings" panose="05000000000000000000" pitchFamily="2" charset="2"/>
              </a:rPr>
              <a:t>Beispiel(e)   Fachkonzept   Fachinhalt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gängige – und bewährte – Praxis. Wie alle Ansätze hat dieses Vorgehen natürlich auch Nachteile, so etwa eine gewisse Losgelöstheit von den Anwendungen und der Anwendbarkeit der gelernten Inhalte, die zumindest nicht direkt oder nachdrücklich genug in ihrer Vermittlung erwähnt werden oder werden müssen. Hier versucht IniK anzusetzen und geht nicht von den informatischen Inhalten/Fachkonzepten aus sondern vom Kontext. Dieser soll langfristig beibehalten werden und nicht nur exemplarischen Charakter eines Aufhängers oder Beispiels besitzen. Durch den Kontext wird die Fachsystematik aufgebrochen, mit allen Vor- und Nachteilen.</a:t>
            </a:r>
          </a:p>
        </p:txBody>
      </p:sp>
      <p:sp>
        <p:nvSpPr>
          <p:cNvPr id="4" name="Foliennummernplatzhalter 3"/>
          <p:cNvSpPr>
            <a:spLocks noGrp="1"/>
          </p:cNvSpPr>
          <p:nvPr>
            <p:ph type="sldNum" sz="quarter" idx="10"/>
          </p:nvPr>
        </p:nvSpPr>
        <p:spPr/>
        <p:txBody>
          <a:bodyPr/>
          <a:lstStyle/>
          <a:p>
            <a:fld id="{E2E72D9A-B1DD-4D71-B5DB-CCB439349A20}" type="slidenum">
              <a:rPr lang="de-DE" smtClean="0"/>
              <a:t>11</a:t>
            </a:fld>
            <a:endParaRPr lang="de-DE"/>
          </a:p>
        </p:txBody>
      </p:sp>
    </p:spTree>
    <p:extLst>
      <p:ext uri="{BB962C8B-B14F-4D97-AF65-F5344CB8AC3E}">
        <p14:creationId xmlns:p14="http://schemas.microsoft.com/office/powerpoint/2010/main" val="1503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Die Säulen des Ansatzes, ihre Prinzipien, sind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514350" indent="-514350">
              <a:buFont typeface="+mj-lt"/>
              <a:buAutoNum type="arabicPeriod"/>
            </a:pPr>
            <a:r>
              <a:rPr lang="de-DE" dirty="0"/>
              <a:t>Orientierung an sinnstiftenden Kontexten</a:t>
            </a:r>
          </a:p>
          <a:p>
            <a:pPr marL="514350" indent="-514350">
              <a:buFont typeface="+mj-lt"/>
              <a:buAutoNum type="arabicPeriod"/>
            </a:pPr>
            <a:r>
              <a:rPr lang="de-DE" dirty="0"/>
              <a:t>Orientierung an Standards</a:t>
            </a:r>
          </a:p>
          <a:p>
            <a:pPr marL="514350" indent="-514350">
              <a:buFont typeface="+mj-lt"/>
              <a:buAutoNum type="arabicPeriod"/>
            </a:pPr>
            <a:r>
              <a:rPr lang="de-DE" dirty="0"/>
              <a:t>Methodenvielfalt</a:t>
            </a:r>
          </a:p>
          <a:p>
            <a:pPr marL="0" indent="0">
              <a:buNone/>
            </a:pPr>
            <a:endParaRPr lang="de-DE" dirty="0"/>
          </a:p>
          <a:p>
            <a:pPr marL="0" indent="0">
              <a:buNone/>
            </a:pPr>
            <a:endParaRPr lang="de-DE" dirty="0"/>
          </a:p>
          <a:p>
            <a:pPr marL="0" indent="0">
              <a:buNone/>
            </a:pPr>
            <a:r>
              <a:rPr lang="de-DE" dirty="0"/>
              <a:t>Neben dem Kontext (1) selbst sind natürlich Vorschriften/Standards (2) zu berücksichtigen und methodische Vielfalt (3) wird zudem betont.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endParaRPr lang="de-DE" dirty="0"/>
          </a:p>
          <a:p>
            <a:r>
              <a:rPr lang="de-DE" dirty="0"/>
              <a:t>Offensichtlich orientieren sich diese an den naturwissenschaftlichen Projekten. Anzumerken ist, dass in den Diskussionen auch von den Schülern „potentiell erlebbare“ Kontexte einbezogen wurden, da nicht immer Kontexte gefunden werden können, die alle Schüler zum aktuellen Zeitpunkt betreffen. Letzteres bleibt aber ein Ziel für die Auswahl von Kontexten.</a:t>
            </a:r>
          </a:p>
          <a:p>
            <a:r>
              <a:rPr lang="de-DE" dirty="0"/>
              <a:t>Einige Unterrichtsentwürfe, die auf der Webseite zur Verfügung gestellt werden, wurden im Unterricht erfolgreich erprobt. Leider ist es in den letzten Jahren – ähnlich wie bei den naturwissenschaftlichen Projekten – recht ruhig um die </a:t>
            </a:r>
            <a:r>
              <a:rPr lang="de-DE" dirty="0" smtClean="0"/>
              <a:t>Kontextorientierung und</a:t>
            </a:r>
            <a:r>
              <a:rPr lang="de-DE" baseline="0" dirty="0" smtClean="0"/>
              <a:t> das </a:t>
            </a:r>
            <a:r>
              <a:rPr lang="de-DE" baseline="0" dirty="0" err="1" smtClean="0"/>
              <a:t>IniK</a:t>
            </a:r>
            <a:r>
              <a:rPr lang="de-DE" baseline="0" dirty="0" smtClean="0"/>
              <a:t>-Projekt </a:t>
            </a:r>
            <a:r>
              <a:rPr lang="de-DE" dirty="0" smtClean="0"/>
              <a:t>geworden</a:t>
            </a:r>
            <a:r>
              <a:rPr lang="de-DE" dirty="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12</a:t>
            </a:fld>
            <a:endParaRPr lang="de-DE"/>
          </a:p>
        </p:txBody>
      </p:sp>
    </p:spTree>
    <p:extLst>
      <p:ext uri="{BB962C8B-B14F-4D97-AF65-F5344CB8AC3E}">
        <p14:creationId xmlns:p14="http://schemas.microsoft.com/office/powerpoint/2010/main" val="426872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Das </a:t>
            </a:r>
            <a:r>
              <a:rPr lang="de-DE" sz="1200" strike="noStrike" kern="1200" baseline="0" dirty="0" err="1">
                <a:solidFill>
                  <a:schemeClr val="tx1"/>
                </a:solidFill>
                <a:effectLst/>
                <a:latin typeface="+mn-lt"/>
                <a:ea typeface="+mn-ea"/>
                <a:cs typeface="+mn-cs"/>
              </a:rPr>
              <a:t>IniK</a:t>
            </a:r>
            <a:r>
              <a:rPr lang="de-DE" sz="1200" strike="noStrike" kern="1200" baseline="0" dirty="0">
                <a:solidFill>
                  <a:schemeClr val="tx1"/>
                </a:solidFill>
                <a:effectLst/>
                <a:latin typeface="+mn-lt"/>
                <a:ea typeface="+mn-ea"/>
                <a:cs typeface="+mn-cs"/>
              </a:rPr>
              <a:t>-Projekt sieht einen Kontext als</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a:t>„Menge von lebensweltlichen Themen bzw. Fragestellungen, die von den Schülerinnen und Schüler als zusammenhängend geordnet werden und die dadurch sinnstiftend auf deren Handlungen wirken. ([Ko09], S. 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Solche “didaktischen Definitionen“ – oder besser ‘grobe Begriffsbeschreibungen‘ – sollen neben einer Abgrenzung des jeweiligen Ansatzes immer auch dem Abrutschen in Beliebigkeit vorbeugen. Nicht jedes kleine Beispiel ist gleich ein Kontext bzw. soll im Sinne der Theorie als solcher gesehen werden können.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Weitere (Gegen)Beispiele für Kontexte werden auf der Seite von J. Koubek aufgeführt: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13</a:t>
            </a:fld>
            <a:endParaRPr lang="de-DE"/>
          </a:p>
        </p:txBody>
      </p:sp>
    </p:spTree>
    <p:extLst>
      <p:ext uri="{BB962C8B-B14F-4D97-AF65-F5344CB8AC3E}">
        <p14:creationId xmlns:p14="http://schemas.microsoft.com/office/powerpoint/2010/main" val="196120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Um vorgenannter Sicht auf das was ein Kontext sein soll mehr Substanz zu verleihen werden Kriterien genannt, die für einen Kontext im Sinne des </a:t>
            </a:r>
            <a:r>
              <a:rPr lang="de-DE" sz="1200" strike="noStrike" kern="1200" baseline="0" dirty="0" err="1">
                <a:solidFill>
                  <a:schemeClr val="tx1"/>
                </a:solidFill>
                <a:effectLst/>
                <a:latin typeface="+mn-lt"/>
                <a:ea typeface="+mn-ea"/>
                <a:cs typeface="+mn-cs"/>
              </a:rPr>
              <a:t>IniK</a:t>
            </a:r>
            <a:r>
              <a:rPr lang="de-DE" sz="1200" strike="noStrike" kern="1200" baseline="0" dirty="0">
                <a:solidFill>
                  <a:schemeClr val="tx1"/>
                </a:solidFill>
                <a:effectLst/>
                <a:latin typeface="+mn-lt"/>
                <a:ea typeface="+mn-ea"/>
                <a:cs typeface="+mn-cs"/>
              </a:rPr>
              <a:t>-Projektes gelten müssen (</a:t>
            </a:r>
            <a:r>
              <a:rPr lang="de-DE" dirty="0"/>
              <a:t>Quelle: [HP]</a:t>
            </a:r>
            <a:r>
              <a:rPr lang="de-DE" sz="1200" strike="noStrike" kern="1200" baseline="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r>
              <a:rPr lang="de-DE" b="1" dirty="0"/>
              <a:t>Mehrdimensionalität</a:t>
            </a:r>
            <a:r>
              <a:rPr lang="de-DE" dirty="0"/>
              <a:t>: </a:t>
            </a:r>
            <a:br>
              <a:rPr lang="de-DE" dirty="0"/>
            </a:br>
            <a:r>
              <a:rPr lang="de-DE" dirty="0"/>
              <a:t>rechtliche, ökonomische, ökologische, ethische, informatische u.a. Fragestellungen sind möglich. Die Fragen können durch Schüler formuliert werden, durch Fachkollegen oder durch Publikationen und Medienbeiträge.</a:t>
            </a:r>
          </a:p>
          <a:p>
            <a:r>
              <a:rPr lang="de-DE" b="1" dirty="0"/>
              <a:t>Breite</a:t>
            </a:r>
            <a:r>
              <a:rPr lang="de-DE" dirty="0"/>
              <a:t>: </a:t>
            </a:r>
            <a:br>
              <a:rPr lang="de-DE" dirty="0"/>
            </a:br>
            <a:r>
              <a:rPr lang="de-DE" dirty="0"/>
              <a:t>Der Kontext ist gesellschaftlich relevant (nicht nur für MINT-Fächer).</a:t>
            </a:r>
          </a:p>
          <a:p>
            <a:r>
              <a:rPr lang="de-DE" b="1" dirty="0"/>
              <a:t>Tiefe</a:t>
            </a:r>
            <a:r>
              <a:rPr lang="de-DE" dirty="0"/>
              <a:t>: </a:t>
            </a:r>
            <a:br>
              <a:rPr lang="de-DE" dirty="0"/>
            </a:br>
            <a:r>
              <a:rPr lang="de-DE" dirty="0"/>
              <a:t>Der Kontext ist informatisch relevant (mit möglichst vielen Kompetenzen der Bildungsstandards verbunden).</a:t>
            </a:r>
          </a:p>
          <a:p>
            <a:r>
              <a:rPr lang="de-DE" b="1" dirty="0"/>
              <a:t>Lebenswelt</a:t>
            </a:r>
            <a:r>
              <a:rPr lang="de-DE" dirty="0"/>
              <a:t>: </a:t>
            </a:r>
            <a:br>
              <a:rPr lang="de-DE" dirty="0"/>
            </a:br>
            <a:r>
              <a:rPr lang="de-DE" dirty="0"/>
              <a:t>Bezug zur Lebenswelt der Schülerinnen und Schüler ([…]: potentiell erlebbar, mögliche Betroffenheit, geeignet für Schulhofgespräche. </a:t>
            </a:r>
          </a:p>
          <a:p>
            <a:r>
              <a:rPr lang="de-DE" b="1" dirty="0"/>
              <a:t>Stabilität</a:t>
            </a:r>
            <a:r>
              <a:rPr lang="de-DE" dirty="0"/>
              <a:t>: </a:t>
            </a:r>
            <a:br>
              <a:rPr lang="de-DE" dirty="0"/>
            </a:br>
            <a:r>
              <a:rPr lang="de-DE" dirty="0"/>
              <a:t>Der Kontext ist relevant über einen längeren Zeitraum.                   </a:t>
            </a:r>
          </a:p>
          <a:p>
            <a:endParaRPr lang="de-DE" dirty="0"/>
          </a:p>
          <a:p>
            <a:r>
              <a:rPr lang="de-DE" dirty="0"/>
              <a:t>Inhaltlich</a:t>
            </a:r>
            <a:r>
              <a:rPr lang="de-DE" baseline="0" dirty="0"/>
              <a:t> ist das Selbsterklärend. Letztlich wird hier versucht formal zu erfassen, was ein Kontextbegriff für die Anwendung in der Lehre leisten muss. Er hat eine gewisse Komplexität zu besitzen (damit sind Breite, Tiefe und Mehrdimensionalität direkt erfasst), muss langfristig stabil sein um allgemeinbildenden Wert besitzen zu können und sollte – im Sinne des Ansatzes ‘muss‘ – einen Lebensweltbezug aufweisen.</a:t>
            </a:r>
          </a:p>
          <a:p>
            <a:endParaRPr lang="de-DE" baseline="0" dirty="0"/>
          </a:p>
          <a:p>
            <a:endParaRPr lang="de-DE" baseline="0" dirty="0"/>
          </a:p>
          <a:p>
            <a:r>
              <a:rPr lang="de-DE" dirty="0"/>
              <a:t>                      </a:t>
            </a: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14</a:t>
            </a:fld>
            <a:endParaRPr lang="de-DE"/>
          </a:p>
        </p:txBody>
      </p:sp>
    </p:spTree>
    <p:extLst>
      <p:ext uri="{BB962C8B-B14F-4D97-AF65-F5344CB8AC3E}">
        <p14:creationId xmlns:p14="http://schemas.microsoft.com/office/powerpoint/2010/main" val="228437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Koubek propagierte ein weiteres Kriterium für informatische Kontexte: eine Mehrdimensionalität. </a:t>
            </a:r>
          </a:p>
          <a:p>
            <a:r>
              <a:rPr lang="de-DE" dirty="0"/>
              <a:t>Diese gebe dem Kontext nicht nur eine technische sondern auch gesellschaftliche Dimensionen, in dem die Schüler (potentiell) handeln.  Sachanalysen zu diesen gesellschaftlichen Dimensionen ergeben sich nicht zuletzt aus Veranstaltungen von Koubek, die er zu „Informatik und Gesellschaft“ an der HU Berlin am Lehrstuhl von Wolfgang </a:t>
            </a:r>
            <a:r>
              <a:rPr lang="de-DE" dirty="0" err="1"/>
              <a:t>Coy</a:t>
            </a:r>
            <a:r>
              <a:rPr lang="de-DE" dirty="0"/>
              <a:t> gehalten hat. Diese sind im Web als Podcast verfügbar. </a:t>
            </a:r>
          </a:p>
          <a:p>
            <a:endParaRPr lang="de-DE" dirty="0"/>
          </a:p>
          <a:p>
            <a:r>
              <a:rPr lang="de-DE" dirty="0"/>
              <a:t>Der sich durch die Dimensionen ergebende </a:t>
            </a:r>
            <a:r>
              <a:rPr lang="de-DE" b="1" dirty="0"/>
              <a:t>Handlungsrahmen</a:t>
            </a:r>
            <a:r>
              <a:rPr lang="de-DE" dirty="0"/>
              <a:t> der Schüler innerhalb des Kontextes soll dauerhaft erkennbar bleiben, d.h. stabil sein. Fallbeispiele o.ä. können und sollten natürlich aktuelle Bezüge aufweisen.</a:t>
            </a:r>
          </a:p>
          <a:p>
            <a:endParaRPr lang="de-DE" baseline="0" dirty="0"/>
          </a:p>
          <a:p>
            <a:endParaRPr lang="de-DE" baseline="0" dirty="0"/>
          </a:p>
          <a:p>
            <a:r>
              <a:rPr lang="de-DE" baseline="0" dirty="0" err="1"/>
              <a:t>IniK</a:t>
            </a:r>
            <a:r>
              <a:rPr lang="de-DE" baseline="0" dirty="0"/>
              <a:t> bei Koubek an der Uni Bayreuth:</a:t>
            </a:r>
          </a:p>
          <a:p>
            <a:r>
              <a:rPr lang="de-DE" baseline="0" dirty="0"/>
              <a:t>https://medienwissenschaft.uni-bayreuth.de/inik/</a:t>
            </a:r>
          </a:p>
          <a:p>
            <a:endParaRPr lang="de-DE" baseline="0" dirty="0"/>
          </a:p>
          <a:p>
            <a:r>
              <a:rPr lang="de-DE" baseline="0" dirty="0"/>
              <a:t>Publikationen zu </a:t>
            </a:r>
            <a:r>
              <a:rPr lang="de-DE" baseline="0" dirty="0" err="1"/>
              <a:t>IniK</a:t>
            </a:r>
            <a:r>
              <a:rPr lang="de-DE" baseline="0" dirty="0"/>
              <a:t>: </a:t>
            </a:r>
          </a:p>
          <a:p>
            <a:r>
              <a:rPr lang="de-DE" baseline="0" dirty="0"/>
              <a:t>https://medienwissenschaft.uni-bayreuth.de/inik/konzepte/</a:t>
            </a:r>
          </a:p>
          <a:p>
            <a:r>
              <a:rPr lang="de-DE" dirty="0"/>
              <a:t>                      </a:t>
            </a:r>
          </a:p>
          <a:p>
            <a:endParaRPr lang="de-DE" sz="1200" strike="noStrike" kern="1200" baseline="0" dirty="0">
              <a:solidFill>
                <a:schemeClr val="tx1"/>
              </a:solidFill>
              <a:effectLst/>
              <a:latin typeface="+mn-lt"/>
              <a:ea typeface="+mn-ea"/>
              <a:cs typeface="+mn-cs"/>
            </a:endParaRPr>
          </a:p>
          <a:p>
            <a:r>
              <a:rPr lang="de-DE" sz="1200" strike="noStrike" kern="1200" baseline="0" dirty="0">
                <a:solidFill>
                  <a:schemeClr val="tx1"/>
                </a:solidFill>
                <a:effectLst/>
                <a:latin typeface="+mn-lt"/>
                <a:ea typeface="+mn-ea"/>
                <a:cs typeface="+mn-cs"/>
              </a:rPr>
              <a:t>Quelle:</a:t>
            </a:r>
          </a:p>
          <a:p>
            <a:r>
              <a:rPr lang="de-DE" sz="1200" strike="noStrike" kern="1200" baseline="0" dirty="0">
                <a:solidFill>
                  <a:schemeClr val="tx1"/>
                </a:solidFill>
                <a:effectLst/>
                <a:latin typeface="+mn-lt"/>
                <a:ea typeface="+mn-ea"/>
                <a:cs typeface="+mn-cs"/>
              </a:rPr>
              <a:t>http://waste.informatik.hu-berlin.de/koubek/forschung/inik.pdf</a:t>
            </a:r>
          </a:p>
        </p:txBody>
      </p:sp>
      <p:sp>
        <p:nvSpPr>
          <p:cNvPr id="4" name="Foliennummernplatzhalter 3"/>
          <p:cNvSpPr>
            <a:spLocks noGrp="1"/>
          </p:cNvSpPr>
          <p:nvPr>
            <p:ph type="sldNum" sz="quarter" idx="10"/>
          </p:nvPr>
        </p:nvSpPr>
        <p:spPr/>
        <p:txBody>
          <a:bodyPr/>
          <a:lstStyle/>
          <a:p>
            <a:fld id="{E2E72D9A-B1DD-4D71-B5DB-CCB439349A20}" type="slidenum">
              <a:rPr lang="de-DE" smtClean="0"/>
              <a:t>15</a:t>
            </a:fld>
            <a:endParaRPr lang="de-DE"/>
          </a:p>
        </p:txBody>
      </p:sp>
    </p:spTree>
    <p:extLst>
      <p:ext uri="{BB962C8B-B14F-4D97-AF65-F5344CB8AC3E}">
        <p14:creationId xmlns:p14="http://schemas.microsoft.com/office/powerpoint/2010/main" val="91443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Einem Kontext begegnet man in der Praxis durch &gt;Phänomene&lt;, also etwas, das wahrgenommen wird.</a:t>
            </a:r>
          </a:p>
          <a:p>
            <a:endParaRPr lang="de-DE" dirty="0"/>
          </a:p>
          <a:p>
            <a:r>
              <a:rPr lang="de-DE" dirty="0"/>
              <a:t>Wie können Schüler einem informatischen Kontext begegnen? Ludger Humbert und Hermann </a:t>
            </a:r>
            <a:r>
              <a:rPr lang="de-DE" dirty="0" err="1"/>
              <a:t>Puhlmann</a:t>
            </a:r>
            <a:r>
              <a:rPr lang="de-DE" dirty="0"/>
              <a:t> (2004) haben drei Arten informatischer Phänomene unterschieden:</a:t>
            </a:r>
          </a:p>
          <a:p>
            <a:endParaRPr lang="de-DE" dirty="0"/>
          </a:p>
          <a:p>
            <a:r>
              <a:rPr lang="de-DE" dirty="0"/>
              <a:t>„1. Phänomene, die direkt mit Informatiksystemen verbunden sind. Sie treten auf, wenn ein Informatiksystem bewusst genutzt wird, z. B. ein Mobiltelefon.</a:t>
            </a:r>
          </a:p>
          <a:p>
            <a:r>
              <a:rPr lang="de-DE" dirty="0"/>
              <a:t>2. Phänomene, die indirekt mit Informatiksystemen verbunden sind. Sie treten in Alltagssituationen auf, die mit Informatiksystemen einhergehen, ohne direkt wahrgenommen zu werden. Die Verbindung tritt erst deutlich hervor, wenn das Phänomen analysiert wird, z. B. an der Supermarktkasse.</a:t>
            </a:r>
          </a:p>
          <a:p>
            <a:r>
              <a:rPr lang="de-DE" dirty="0"/>
              <a:t>3. Phänomene, die nicht mit Informatiksystemen verbunden sind, aber eine inhärente informatische Struktur beinhalten oder informatisches Folgern nahelegen wie Suchen und Sortieren.“</a:t>
            </a:r>
          </a:p>
          <a:p>
            <a:endParaRPr lang="de-DE" dirty="0"/>
          </a:p>
          <a:p>
            <a:r>
              <a:rPr lang="de-DE" dirty="0"/>
              <a:t>Wenn Kontexte erforderlich sind, die sich nicht mit den Schülern zugänglichen Phänomenen verbinden lassen, sind Medien erforderlich, die eine Erschließung des Kontexts ermöglichen.</a:t>
            </a:r>
          </a:p>
        </p:txBody>
      </p:sp>
      <p:sp>
        <p:nvSpPr>
          <p:cNvPr id="4" name="Foliennummernplatzhalter 3"/>
          <p:cNvSpPr>
            <a:spLocks noGrp="1"/>
          </p:cNvSpPr>
          <p:nvPr>
            <p:ph type="sldNum" sz="quarter" idx="10"/>
          </p:nvPr>
        </p:nvSpPr>
        <p:spPr/>
        <p:txBody>
          <a:bodyPr/>
          <a:lstStyle/>
          <a:p>
            <a:fld id="{E2E72D9A-B1DD-4D71-B5DB-CCB439349A20}" type="slidenum">
              <a:rPr lang="de-DE" smtClean="0"/>
              <a:t>16</a:t>
            </a:fld>
            <a:endParaRPr lang="de-DE"/>
          </a:p>
        </p:txBody>
      </p:sp>
    </p:spTree>
    <p:extLst>
      <p:ext uri="{BB962C8B-B14F-4D97-AF65-F5344CB8AC3E}">
        <p14:creationId xmlns:p14="http://schemas.microsoft.com/office/powerpoint/2010/main" val="369655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a:t>Vom Kontext ausgehend muss auf die eigentlichen informatischen Inhalte rückgeschlossen</a:t>
            </a:r>
            <a:r>
              <a:rPr lang="de-DE" baseline="0" dirty="0"/>
              <a:t> werden können. Dieser Schritt wird ‘</a:t>
            </a:r>
            <a:r>
              <a:rPr lang="de-DE" baseline="0" dirty="0" err="1"/>
              <a:t>Dekontextualisierung</a:t>
            </a:r>
            <a:r>
              <a:rPr lang="de-DE" baseline="0" dirty="0"/>
              <a:t>‘ genannt.</a:t>
            </a:r>
            <a:endParaRPr lang="de-DE"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a:t>„Unter Dekontextualisierung wird die Projektion des Kontexts auf die Basiskonzepte eines Fachgebiets verstanden.“ ([Ko09], S. 5)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17</a:t>
            </a:fld>
            <a:endParaRPr lang="de-DE"/>
          </a:p>
        </p:txBody>
      </p:sp>
    </p:spTree>
    <p:extLst>
      <p:ext uri="{BB962C8B-B14F-4D97-AF65-F5344CB8AC3E}">
        <p14:creationId xmlns:p14="http://schemas.microsoft.com/office/powerpoint/2010/main" val="2672743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Beispiel des Kontexts </a:t>
            </a:r>
            <a:r>
              <a:rPr lang="de-DE" dirty="0" smtClean="0"/>
              <a:t>&gt;</a:t>
            </a:r>
            <a:r>
              <a:rPr lang="de-DE" dirty="0" err="1" smtClean="0"/>
              <a:t>Chatbots</a:t>
            </a:r>
            <a:r>
              <a:rPr lang="de-DE" dirty="0" smtClean="0"/>
              <a:t>&lt; </a:t>
            </a:r>
            <a:r>
              <a:rPr lang="de-DE" dirty="0"/>
              <a:t>soll die Dekontextualisierung, also die Rückführung auf Fachinhalte und Basiskonzepte verdeutlicht werden. Im Grunde ist zu überlegen, welche Fragen Schüler im Rahmen eines Kontexts stellen könnten, denen dann in unterschiedlichen Dimensionen nachgegangen werden kann. Dabei ist in der Schulpraxis stets der jeweilige Lehrplan zu berücksichtigen, der die Umsetzung des Kontextkonzepts aufgrund einer stark fachlichen Ausrichtung erschweren kann.</a:t>
            </a:r>
          </a:p>
        </p:txBody>
      </p:sp>
      <p:sp>
        <p:nvSpPr>
          <p:cNvPr id="4" name="Foliennummernplatzhalter 3"/>
          <p:cNvSpPr>
            <a:spLocks noGrp="1"/>
          </p:cNvSpPr>
          <p:nvPr>
            <p:ph type="sldNum" sz="quarter" idx="10"/>
          </p:nvPr>
        </p:nvSpPr>
        <p:spPr/>
        <p:txBody>
          <a:bodyPr/>
          <a:lstStyle/>
          <a:p>
            <a:fld id="{E2E72D9A-B1DD-4D71-B5DB-CCB439349A20}" type="slidenum">
              <a:rPr lang="de-DE" smtClean="0"/>
              <a:t>18</a:t>
            </a:fld>
            <a:endParaRPr lang="de-DE"/>
          </a:p>
        </p:txBody>
      </p:sp>
    </p:spTree>
    <p:extLst>
      <p:ext uri="{BB962C8B-B14F-4D97-AF65-F5344CB8AC3E}">
        <p14:creationId xmlns:p14="http://schemas.microsoft.com/office/powerpoint/2010/main" val="258124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Wie findet man nun Kontext für seinen kontextorientierten Unterricht?</a:t>
            </a:r>
          </a:p>
          <a:p>
            <a:pPr marL="0" indent="0">
              <a:buNone/>
            </a:pPr>
            <a:endParaRPr lang="de-DE" dirty="0"/>
          </a:p>
          <a:p>
            <a:pPr marL="514350" indent="-514350">
              <a:buAutoNum type="arabicPeriod"/>
            </a:pPr>
            <a:r>
              <a:rPr lang="de-DE" dirty="0"/>
              <a:t>Man hat eine Kontextidee und prüft diesen hinsichtlich der Eignung</a:t>
            </a:r>
          </a:p>
          <a:p>
            <a:pPr marL="514350" indent="-514350">
              <a:buAutoNum type="arabicPeriod"/>
            </a:pPr>
            <a:r>
              <a:rPr lang="de-DE" dirty="0"/>
              <a:t>Man geht von Inhalten aus und sucht passende Kontexte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praktische Problem dabei</a:t>
            </a:r>
            <a:r>
              <a:rPr lang="de-DE" baseline="0" dirty="0"/>
              <a:t> ist es, alle Kriterien für einen sinnvollen informatischen Kontext zusammen zu bringen. Auch darf er nicht zu komplex und abstrakt sein, aber eben auch nicht zu wenig. Interessant, erfassbar, reichhaltig, skalierbar. Alles Faktoren, die nicht so leicht zusammenkommen…</a:t>
            </a:r>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19</a:t>
            </a:fld>
            <a:endParaRPr lang="de-DE"/>
          </a:p>
        </p:txBody>
      </p:sp>
    </p:spTree>
    <p:extLst>
      <p:ext uri="{BB962C8B-B14F-4D97-AF65-F5344CB8AC3E}">
        <p14:creationId xmlns:p14="http://schemas.microsoft.com/office/powerpoint/2010/main" val="113855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a:t>Die Informatik im Kontext (IniK) ist eine Sichtweise</a:t>
            </a:r>
            <a:r>
              <a:rPr lang="de-DE" baseline="0" dirty="0"/>
              <a:t> auf Informatikunterricht,</a:t>
            </a:r>
            <a:r>
              <a:rPr lang="de-DE" dirty="0"/>
              <a:t> die ihre Hochphase</a:t>
            </a:r>
            <a:r>
              <a:rPr lang="de-DE" baseline="0" dirty="0"/>
              <a:t> in Projektform von 2009-2012 hatte, jedoch als kontextbasierter Informatikunterricht außerhalb des IniK-Projektes weiterhin bestand hat (ggf. mit einer anders betrachteten Sicht auf </a:t>
            </a:r>
            <a:r>
              <a:rPr lang="de-DE" baseline="0" dirty="0" smtClean="0"/>
              <a:t>den Kontextbegriff).</a:t>
            </a:r>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2</a:t>
            </a:fld>
            <a:endParaRPr lang="de-DE"/>
          </a:p>
        </p:txBody>
      </p:sp>
    </p:spTree>
    <p:extLst>
      <p:ext uri="{BB962C8B-B14F-4D97-AF65-F5344CB8AC3E}">
        <p14:creationId xmlns:p14="http://schemas.microsoft.com/office/powerpoint/2010/main" val="3464712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Da der Kontext die zentrale Rolle im Unterrichtsgeschehen einnimmt – und nicht mehr eine fachgetriebene Struktur/Systematik – hat das ggf. Konsequenzen die Phasierung betreffend. Ein Fünfschritt wird hier vorgeschlagen, wenngleich nicht als Korsett angesehen: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de-DE" sz="1200" strike="noStrike" kern="1200" baseline="0" dirty="0">
                <a:solidFill>
                  <a:schemeClr val="tx1"/>
                </a:solidFill>
                <a:effectLst/>
                <a:latin typeface="+mn-lt"/>
                <a:ea typeface="+mn-ea"/>
                <a:cs typeface="+mn-cs"/>
              </a:rPr>
              <a:t>Begegnungsphase</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de-DE" sz="1200" strike="noStrike" kern="1200" baseline="0" dirty="0">
                <a:solidFill>
                  <a:schemeClr val="tx1"/>
                </a:solidFill>
                <a:effectLst/>
                <a:latin typeface="+mn-lt"/>
                <a:ea typeface="+mn-ea"/>
                <a:cs typeface="+mn-cs"/>
              </a:rPr>
              <a:t>Neugier- und Planungsphase</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de-DE" sz="1200" strike="noStrike" kern="1200" baseline="0" dirty="0">
                <a:solidFill>
                  <a:schemeClr val="tx1"/>
                </a:solidFill>
                <a:effectLst/>
                <a:latin typeface="+mn-lt"/>
                <a:ea typeface="+mn-ea"/>
                <a:cs typeface="+mn-cs"/>
              </a:rPr>
              <a:t>Erarbeitungsphase</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de-DE" sz="1200" strike="noStrike" kern="1200" baseline="0" dirty="0">
                <a:solidFill>
                  <a:schemeClr val="tx1"/>
                </a:solidFill>
                <a:effectLst/>
                <a:latin typeface="+mn-lt"/>
                <a:ea typeface="+mn-ea"/>
                <a:cs typeface="+mn-cs"/>
              </a:rPr>
              <a:t>Vertiefungs- und Vernetzungsphase (Dekontextualisierung)</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de-DE" sz="1200" strike="noStrike" kern="1200" baseline="0" dirty="0" err="1">
                <a:solidFill>
                  <a:schemeClr val="tx1"/>
                </a:solidFill>
                <a:effectLst/>
                <a:latin typeface="+mn-lt"/>
                <a:ea typeface="+mn-ea"/>
                <a:cs typeface="+mn-cs"/>
              </a:rPr>
              <a:t>Reflektions</a:t>
            </a:r>
            <a:r>
              <a:rPr lang="de-DE" sz="1200" strike="noStrike" kern="1200" baseline="0" dirty="0">
                <a:solidFill>
                  <a:schemeClr val="tx1"/>
                </a:solidFill>
                <a:effectLst/>
                <a:latin typeface="+mn-lt"/>
                <a:ea typeface="+mn-ea"/>
                <a:cs typeface="+mn-cs"/>
              </a:rPr>
              <a:t>- und Bewertungsphase (</a:t>
            </a:r>
            <a:r>
              <a:rPr lang="de-DE" sz="1200" strike="noStrike" kern="1200" baseline="0" dirty="0" err="1">
                <a:solidFill>
                  <a:schemeClr val="tx1"/>
                </a:solidFill>
                <a:effectLst/>
                <a:latin typeface="+mn-lt"/>
                <a:ea typeface="+mn-ea"/>
                <a:cs typeface="+mn-cs"/>
              </a:rPr>
              <a:t>Rekontextualisierung</a:t>
            </a:r>
            <a:r>
              <a:rPr lang="de-DE" sz="1200" strike="noStrike" kern="1200" baseline="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Dieses Vorgehen macht vor der Tatsache Sinn, dass ja der Kontext den Mittelpunkt des Unterrichtsgeschehens darstellt, mithin die Lernenden also zunächst einmal diesem ‘Begegnen‘. Dann wird weiter in den Kontext eingetaucht (Neugierde geweckt), Inhalte geplant und diese erarbeitet. Informatische Inhalte werden extrahiert, mit Vorwissen und vorhandenem weiteren Fachwissen verknüpft (Dekontextualisierung) und anschließend wieder durch die Linse des Kontextes betrachtet und reflektiert (</a:t>
            </a:r>
            <a:r>
              <a:rPr lang="de-DE" sz="1200" strike="noStrike" kern="1200" baseline="0" dirty="0" err="1">
                <a:solidFill>
                  <a:schemeClr val="tx1"/>
                </a:solidFill>
                <a:effectLst/>
                <a:latin typeface="+mn-lt"/>
                <a:ea typeface="+mn-ea"/>
                <a:cs typeface="+mn-cs"/>
              </a:rPr>
              <a:t>Rekontextualisierung</a:t>
            </a:r>
            <a:r>
              <a:rPr lang="de-DE" sz="1200" strike="noStrike" kern="1200" baseline="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smtClean="0">
                <a:solidFill>
                  <a:schemeClr val="tx1"/>
                </a:solidFill>
                <a:effectLst/>
                <a:latin typeface="+mn-lt"/>
                <a:ea typeface="+mn-ea"/>
                <a:cs typeface="+mn-cs"/>
              </a:rPr>
              <a:t>Man erkennt, dass die Informatik hier das Vorgehen der Naturwissenschaften übernimmt, die ersten vier Phasen hat schon die ‘Chemie im Kontext‘ als solche </a:t>
            </a:r>
            <a:r>
              <a:rPr lang="de-DE" sz="1200" strike="noStrike" kern="1200" baseline="0" dirty="0" smtClean="0">
                <a:solidFill>
                  <a:schemeClr val="tx1"/>
                </a:solidFill>
                <a:effectLst/>
                <a:latin typeface="+mn-lt"/>
                <a:ea typeface="+mn-ea"/>
                <a:cs typeface="+mn-cs"/>
              </a:rPr>
              <a:t>verwendet, die fünfte hatte ‘Biologie im Kontext‘ ergänzt.</a:t>
            </a:r>
            <a:endParaRPr lang="de-DE" sz="1200" strike="noStrike"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Der Kontext ist nicht nur kurz vorhanden und wird dann vergessen, er stellt ja gerade die umgreifende Klammer dar, in die man eintaucht, sich bewegt, wieder auftaucht und diesen Prozess reflektiert und iteriert.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Bild:</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Vorlesung DDI (Didaktik der Informatik), Universität Oldenburg, SS02, Prof. Diethelm (genehmigt; Faible-Projekt)</a:t>
            </a: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20</a:t>
            </a:fld>
            <a:endParaRPr lang="de-DE"/>
          </a:p>
        </p:txBody>
      </p:sp>
    </p:spTree>
    <p:extLst>
      <p:ext uri="{BB962C8B-B14F-4D97-AF65-F5344CB8AC3E}">
        <p14:creationId xmlns:p14="http://schemas.microsoft.com/office/powerpoint/2010/main" val="324191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IniK kann auf verschiedene Art und Weisen durchgeführt</a:t>
            </a:r>
            <a:r>
              <a:rPr lang="de-DE" baseline="0" dirty="0"/>
              <a:t> werden. Das klassische ‘</a:t>
            </a:r>
            <a:r>
              <a:rPr lang="de-DE" baseline="0" dirty="0" err="1"/>
              <a:t>plugged</a:t>
            </a:r>
            <a:r>
              <a:rPr lang="de-DE" baseline="0" dirty="0"/>
              <a:t>‘ – also mit Strom/Rechnereinsatz – des Informatikunterrichts kann problemlos ergänzt werden durch unplugged und </a:t>
            </a:r>
            <a:r>
              <a:rPr lang="de-DE" baseline="0" dirty="0" err="1"/>
              <a:t>physical</a:t>
            </a:r>
            <a:r>
              <a:rPr lang="de-DE" baseline="0" dirty="0"/>
              <a:t> Einheiten.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Da der Kontextbegriff per Definition verschiedene Problemdimensionen sowie Breite und Tiefe besitzen muss um als Kontext gelten zu können, sind auch </a:t>
            </a:r>
            <a:r>
              <a:rPr lang="de-DE" baseline="0" dirty="0" err="1"/>
              <a:t>unglugged</a:t>
            </a:r>
            <a:r>
              <a:rPr lang="de-DE" baseline="0" dirty="0"/>
              <a:t> Unterrichte möglich (also „ohne Strom“, ohne klassischen Rechnereinsatz). Der Begriff des </a:t>
            </a:r>
            <a:r>
              <a:rPr lang="de-DE" baseline="0" dirty="0" err="1"/>
              <a:t>physical</a:t>
            </a:r>
            <a:r>
              <a:rPr lang="de-DE" baseline="0" dirty="0"/>
              <a:t> </a:t>
            </a:r>
            <a:r>
              <a:rPr lang="de-DE" baseline="0" dirty="0" err="1"/>
              <a:t>computings</a:t>
            </a:r>
            <a:r>
              <a:rPr lang="de-DE" baseline="0" dirty="0"/>
              <a:t> konzentriert sich mehr auf den Bereich des ‚Anfassen </a:t>
            </a:r>
            <a:r>
              <a:rPr lang="de-DE" baseline="0" dirty="0" err="1"/>
              <a:t>könnens</a:t>
            </a:r>
            <a:r>
              <a:rPr lang="de-DE" baseline="0" dirty="0"/>
              <a:t>‘ eines physischen Produktes, bspw. ein Mikrocontrollersystem, mit dessen Hilfe eine Wetterstation oder ein Roboter gebaut wurde. Somit kann </a:t>
            </a:r>
            <a:r>
              <a:rPr lang="de-DE" baseline="0" dirty="0" err="1"/>
              <a:t>physical</a:t>
            </a:r>
            <a:r>
              <a:rPr lang="de-DE" baseline="0" dirty="0"/>
              <a:t> </a:t>
            </a:r>
            <a:r>
              <a:rPr lang="de-DE" baseline="0" dirty="0" err="1"/>
              <a:t>computing</a:t>
            </a:r>
            <a:r>
              <a:rPr lang="de-DE" baseline="0" dirty="0"/>
              <a:t> auch als Spezialfall der ‘</a:t>
            </a:r>
            <a:r>
              <a:rPr lang="de-DE" baseline="0" dirty="0" err="1"/>
              <a:t>plugged</a:t>
            </a:r>
            <a:r>
              <a:rPr lang="de-DE" baseline="0" dirty="0"/>
              <a:t>‘-Methode betrachtet werden, das ist ein wenig Ansichtssache.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Durch die Reichhaltigkeit des Kontextes jedenfalls eröffnen sich vielfältige Zugänge wie Methoden, ob mit oder ohne Strom/Rechnerbasiert ((</a:t>
            </a:r>
            <a:r>
              <a:rPr lang="de-DE" baseline="0" dirty="0" err="1"/>
              <a:t>un</a:t>
            </a:r>
            <a:r>
              <a:rPr lang="de-DE" baseline="0" dirty="0"/>
              <a:t>)</a:t>
            </a:r>
            <a:r>
              <a:rPr lang="de-DE" baseline="0" dirty="0" err="1"/>
              <a:t>plugged</a:t>
            </a:r>
            <a:r>
              <a:rPr lang="de-DE" baseline="0" dirty="0"/>
              <a:t>), mit oder ohne „physische Produkte“ (</a:t>
            </a:r>
            <a:r>
              <a:rPr lang="de-DE" baseline="0" dirty="0" err="1"/>
              <a:t>physical</a:t>
            </a:r>
            <a:r>
              <a:rPr lang="de-DE" baseline="0" dirty="0"/>
              <a:t>).</a:t>
            </a:r>
            <a:endParaRPr lang="de-DE" dirty="0"/>
          </a:p>
          <a:p>
            <a:endParaRPr lang="de-DE" dirty="0"/>
          </a:p>
          <a:p>
            <a:r>
              <a:rPr lang="de-DE" dirty="0"/>
              <a:t>Das Arbeiten „mit Papier und Bleistift“ wird im Informatikunterricht häufig von einem hohen Anteil von Arbeiten am Informatiksystem dominiert. Seltener im Unterricht ist </a:t>
            </a:r>
            <a:r>
              <a:rPr lang="de-DE" dirty="0" err="1"/>
              <a:t>physical</a:t>
            </a:r>
            <a:r>
              <a:rPr lang="de-DE" dirty="0"/>
              <a:t> </a:t>
            </a:r>
            <a:r>
              <a:rPr lang="de-DE" dirty="0" err="1"/>
              <a:t>computing</a:t>
            </a:r>
            <a:r>
              <a:rPr lang="de-DE" dirty="0"/>
              <a:t>, bei dem zum einen die </a:t>
            </a:r>
            <a:r>
              <a:rPr lang="de-DE" dirty="0" err="1"/>
              <a:t>BlackBox</a:t>
            </a:r>
            <a:r>
              <a:rPr lang="de-DE" dirty="0"/>
              <a:t> eines Informatiksystems geöffnet werden kann und zum anderen ein Informatiksystem über Aktoren und Sensoren in eine Umwelt eingebettet werden kann (z.B. als Wetterstation). </a:t>
            </a:r>
          </a:p>
          <a:p>
            <a:r>
              <a:rPr lang="de-DE" dirty="0"/>
              <a:t>Bisher gibt es kaum Unterrichtseinheiten bei </a:t>
            </a:r>
            <a:r>
              <a:rPr lang="de-DE" dirty="0" err="1"/>
              <a:t>IniK</a:t>
            </a:r>
            <a:r>
              <a:rPr lang="de-DE" dirty="0"/>
              <a:t>, die </a:t>
            </a:r>
            <a:r>
              <a:rPr lang="de-DE" dirty="0" err="1"/>
              <a:t>physical</a:t>
            </a:r>
            <a:r>
              <a:rPr lang="de-DE" dirty="0"/>
              <a:t> </a:t>
            </a:r>
            <a:r>
              <a:rPr lang="de-DE" dirty="0" err="1"/>
              <a:t>computing</a:t>
            </a:r>
            <a:r>
              <a:rPr lang="de-DE" dirty="0"/>
              <a:t> integrieren. Sowohl dem </a:t>
            </a:r>
            <a:r>
              <a:rPr lang="de-DE" dirty="0" err="1"/>
              <a:t>physical</a:t>
            </a:r>
            <a:r>
              <a:rPr lang="de-DE" dirty="0"/>
              <a:t> </a:t>
            </a:r>
            <a:r>
              <a:rPr lang="de-DE" dirty="0" err="1"/>
              <a:t>computing</a:t>
            </a:r>
            <a:r>
              <a:rPr lang="de-DE" dirty="0"/>
              <a:t> als auch dessen Integration in kontextorientierten Informatikunterricht sollte daher mehr Aufmerksamkeit gewidmet werden. Sicherlich, der Aufwand für einen derartigen Unterricht ist höher, aber mit entsprechenden Kontexten kann es den Informatikunterricht für alle Schüler verbessern.</a:t>
            </a:r>
          </a:p>
          <a:p>
            <a:endParaRPr lang="de-DE" dirty="0"/>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21</a:t>
            </a:fld>
            <a:endParaRPr lang="de-DE"/>
          </a:p>
        </p:txBody>
      </p:sp>
    </p:spTree>
    <p:extLst>
      <p:ext uri="{BB962C8B-B14F-4D97-AF65-F5344CB8AC3E}">
        <p14:creationId xmlns:p14="http://schemas.microsoft.com/office/powerpoint/2010/main" val="201291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Mit diesem Vorwissen ausgestattet</a:t>
            </a:r>
            <a:r>
              <a:rPr lang="de-DE" baseline="0" dirty="0" smtClean="0"/>
              <a:t> ist nun eine Abgrenzung zu verwandten Unterrichtsmethoden möglich.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Der Begriff des ‘Kontextes‘ wird in verschiedenen Ansätzen zu verschiedenen Zeiten mit verschiedenen Zielen benutzt, daher ist Vorsicht beim lesen von und sprechen über solche Ansätze geboten. Grundsätzlich aber gibt es innerhalb der verwandten Ansätze </a:t>
            </a:r>
            <a:r>
              <a:rPr lang="de-DE" baseline="0" dirty="0" smtClean="0"/>
              <a:t>Rund </a:t>
            </a:r>
            <a:r>
              <a:rPr lang="de-DE" baseline="0" dirty="0" smtClean="0"/>
              <a:t>um den </a:t>
            </a:r>
            <a:r>
              <a:rPr lang="de-DE" baseline="0" dirty="0" smtClean="0"/>
              <a:t>Kontextbegriff </a:t>
            </a:r>
            <a:r>
              <a:rPr lang="de-DE" baseline="0" dirty="0" smtClean="0"/>
              <a:t>einen großen Schnittmengenbereich, da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&gt;</a:t>
            </a:r>
            <a:r>
              <a:rPr lang="de-DE" baseline="0" dirty="0"/>
              <a:t>Kontextorientierter Unterricht, sinnstiftenden Kontexte, Projektarbeit, situativer Unterricht, problemorientierter Unterricht, anwendungsorientierter Unterricht, schülerzentrierter Unterricht und anderes mehr&lt; </a:t>
            </a:r>
            <a:r>
              <a:rPr lang="de-DE" baseline="0" dirty="0" smtClean="0"/>
              <a:t>keine </a:t>
            </a:r>
            <a:r>
              <a:rPr lang="de-DE" baseline="0" dirty="0"/>
              <a:t>neuen </a:t>
            </a:r>
            <a:r>
              <a:rPr lang="de-DE" baseline="0" dirty="0" smtClean="0"/>
              <a:t>Forderungen sind und die praktisch immer wieder </a:t>
            </a:r>
            <a:r>
              <a:rPr lang="de-DE" baseline="0" dirty="0" smtClean="0"/>
              <a:t>in verschiedenen Anstrichen neu auftauchen.</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Kontext heißt nichts anderes als ‘Zusammenhang, Einbettung‘. Welchen Stellenwert diese Einbettung einnimmt, welche Kriterien zur Auswahl an den Kontext gestellt werden und wie daraus informatische Lernziele abgeleitet werden sollen – auch gemäß einem Lehrplan -, darin liegen dann die Unterschiede in den einzelnen Ansätzen, oftmals eher Nuanciert als Grundständig verschieden…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‘Kontextorientierter Informatikunterricht‘ kann dabei als Überbegriff gesehen werden für jeden ‘Informatikunterricht‘, bei dem der ‘Kontext‘ eine so hinreichend großen Stellenwert einnimmt, dass sich ‘der Unterricht an ihm orientiert‘. So betrachtet wäre </a:t>
            </a:r>
            <a:r>
              <a:rPr lang="de-DE" baseline="0" dirty="0" err="1" smtClean="0"/>
              <a:t>IniK</a:t>
            </a:r>
            <a:r>
              <a:rPr lang="de-DE" baseline="0" dirty="0" smtClean="0"/>
              <a:t> ein Spezialfall von kontextorientiertem Informatikunterricht.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Anwendungsorientierung </a:t>
            </a:r>
            <a:r>
              <a:rPr lang="de-DE" baseline="0" dirty="0" smtClean="0"/>
              <a:t>kann auf die Anwendungen=Programme zielen (bspw. der Ansatz: ITG-Informationstechnische Grundbildung) oder auf Anwendungen im Sinne von – gewünscht realistischen und relevanten – Anwendungsbereichen von Informatik. Man achte hier also auf Grund dieser Doppeldeutigkeit auf den Zusammenhang. Der anwendungsorientierte Ansatz aus den 70er-Jahren hatte den Anwendungsbereich von Informatik im Fokus, auch als Kontrast zu einer allzu algorithmisch orientierten Informatik. Dabei sollte für das &gt;Betroffen sein&lt; der Schüler von den Problemen ein Leitkriterium für auszuwählende informatische Fragestellungen sein, also etwas, mit dem “die Schüler etwas anfangen können“, von dem sie &lt;betroffen sind&lt; (Gegenbeispiel: Tilgungsraten eines Kredites mit Excel berechnen). Auch wurden übergreifende Aspekte der Informatik für wichtig gehalten, so etwa die gesellschaftliche Einbettung der Informatik. Man kann von ‘Kontext‘ sprechen, auch wenn der Begriff selbst im Ansatz nicht verwendet wird. Daher kann der anwendungsorientierte Ansatz als Vorläufer von </a:t>
            </a:r>
            <a:r>
              <a:rPr lang="de-DE" baseline="0" dirty="0" err="1" smtClean="0"/>
              <a:t>IniK</a:t>
            </a:r>
            <a:r>
              <a:rPr lang="de-DE" baseline="0" dirty="0" smtClean="0"/>
              <a:t> genannt werden (</a:t>
            </a:r>
            <a:r>
              <a:rPr lang="de-DE" dirty="0" smtClean="0"/>
              <a:t>[DKW11]</a:t>
            </a:r>
            <a:r>
              <a:rPr lang="de-DE" baseline="0" dirty="0" smtClean="0"/>
              <a:t>).</a:t>
            </a:r>
            <a:endParaRPr lang="de-DE" dirty="0"/>
          </a:p>
          <a:p>
            <a:endParaRPr lang="de-DE" dirty="0"/>
          </a:p>
          <a:p>
            <a:pPr algn="just"/>
            <a:endParaRPr lang="de-DE" dirty="0" smtClean="0"/>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22</a:t>
            </a:fld>
            <a:endParaRPr lang="de-DE"/>
          </a:p>
        </p:txBody>
      </p:sp>
    </p:spTree>
    <p:extLst>
      <p:ext uri="{BB962C8B-B14F-4D97-AF65-F5344CB8AC3E}">
        <p14:creationId xmlns:p14="http://schemas.microsoft.com/office/powerpoint/2010/main" val="246304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a:t>Hier finden sich</a:t>
            </a:r>
            <a:r>
              <a:rPr lang="de-DE" baseline="0" dirty="0"/>
              <a:t> alle notwendigen Quellenangaben in ausführlicher Form, auf den Folien nur als verkürzte Fassung.</a:t>
            </a:r>
          </a:p>
          <a:p>
            <a:pPr algn="just"/>
            <a:endParaRPr lang="de-DE"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de-DE" baseline="0" dirty="0"/>
              <a:t>Sortierung gemäß Folienfolge. Alle nicht aufgeführte Bilder wurden selber erstellt (oder unterliegen CC0, wenngleich auch diese in aller Regel referenziert werden).</a:t>
            </a:r>
          </a:p>
          <a:p>
            <a:pPr algn="just"/>
            <a:endParaRPr lang="de-DE" baseline="0" dirty="0"/>
          </a:p>
          <a:p>
            <a:pPr algn="just"/>
            <a:endParaRPr lang="de-DE" baseline="0" dirty="0"/>
          </a:p>
          <a:p>
            <a:pPr algn="just"/>
            <a:r>
              <a:rPr lang="de-DE" baseline="0" dirty="0"/>
              <a:t>https://www.chik-sh.de</a:t>
            </a:r>
            <a:r>
              <a:rPr lang="de-DE" baseline="0" dirty="0" smtClean="0"/>
              <a:t>/</a:t>
            </a:r>
          </a:p>
          <a:p>
            <a:pPr algn="just"/>
            <a:endParaRPr lang="de-DE" baseline="0" dirty="0" smtClean="0"/>
          </a:p>
          <a:p>
            <a:r>
              <a:rPr lang="de-DE" dirty="0" smtClean="0"/>
              <a:t>[DKW11]</a:t>
            </a:r>
            <a:br>
              <a:rPr lang="de-DE" dirty="0" smtClean="0"/>
            </a:br>
            <a:r>
              <a:rPr lang="de-DE" dirty="0" smtClean="0"/>
              <a:t>Diethelm, I.; Koubek, J.; Witten, H.: </a:t>
            </a:r>
            <a:r>
              <a:rPr lang="de-DE" dirty="0" err="1" smtClean="0"/>
              <a:t>IniK</a:t>
            </a:r>
            <a:r>
              <a:rPr lang="de-DE" dirty="0" smtClean="0"/>
              <a:t>-Informatik im Kontext, Log-In Heft Nr. 169/170, 2011</a:t>
            </a:r>
          </a:p>
          <a:p>
            <a:pPr algn="just"/>
            <a:endParaRPr lang="de-DE" baseline="0" dirty="0"/>
          </a:p>
          <a:p>
            <a:r>
              <a:rPr lang="de-DE" sz="1200" kern="1200" dirty="0">
                <a:solidFill>
                  <a:schemeClr val="tx1"/>
                </a:solidFill>
                <a:effectLst/>
                <a:latin typeface="+mn-lt"/>
                <a:ea typeface="+mn-ea"/>
                <a:cs typeface="+mn-cs"/>
              </a:rPr>
              <a:t>[HP]</a:t>
            </a:r>
          </a:p>
          <a:p>
            <a:r>
              <a:rPr lang="de-DE" sz="1200" kern="1200" dirty="0">
                <a:solidFill>
                  <a:schemeClr val="tx1"/>
                </a:solidFill>
                <a:effectLst/>
                <a:latin typeface="+mn-lt"/>
                <a:ea typeface="+mn-ea"/>
                <a:cs typeface="+mn-cs"/>
              </a:rPr>
              <a:t>IniK: Informatik im Kontext (HP), http://www.informatik-im-kontext.de/</a:t>
            </a:r>
          </a:p>
          <a:p>
            <a:pPr algn="just"/>
            <a:endParaRPr lang="de-DE" baseline="0" dirty="0"/>
          </a:p>
          <a:p>
            <a:r>
              <a:rPr lang="de-DE" sz="1200" kern="1200" dirty="0">
                <a:solidFill>
                  <a:schemeClr val="tx1"/>
                </a:solidFill>
                <a:effectLst/>
                <a:latin typeface="+mn-lt"/>
                <a:ea typeface="+mn-ea"/>
                <a:cs typeface="+mn-cs"/>
              </a:rPr>
              <a:t>[Ko09]</a:t>
            </a:r>
          </a:p>
          <a:p>
            <a:r>
              <a:rPr lang="de-DE" sz="1200" b="0" kern="1200" dirty="0">
                <a:solidFill>
                  <a:schemeClr val="tx1"/>
                </a:solidFill>
                <a:effectLst/>
                <a:latin typeface="+mn-lt"/>
                <a:ea typeface="+mn-ea"/>
                <a:cs typeface="+mn-cs"/>
              </a:rPr>
              <a:t>Koubek et al.: Informatik </a:t>
            </a:r>
            <a:r>
              <a:rPr lang="de-DE" sz="1200" kern="1200" dirty="0">
                <a:solidFill>
                  <a:schemeClr val="tx1"/>
                </a:solidFill>
                <a:effectLst/>
                <a:latin typeface="+mn-lt"/>
                <a:ea typeface="+mn-ea"/>
                <a:cs typeface="+mn-cs"/>
              </a:rPr>
              <a:t>im Kontext. Ein integratives Unterrichtskonzept für den Informatikunterricht, INFOS 2009, 2009</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PIKO-Briefe: https://www.leibniz-ipn.de/de/das-ipn/abteilungen/didaktik-der-physik/piko</a:t>
            </a:r>
            <a:endParaRPr lang="de-DE" altLang="de-DE" dirty="0">
              <a:solidFill>
                <a:srgbClr val="000000"/>
              </a:solidFill>
              <a:latin typeface="Arial" panose="020B0604020202020204" pitchFamily="34" charset="0"/>
              <a:cs typeface="Arial" panose="020B0604020202020204" pitchFamily="34" charset="0"/>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algn="just"/>
            <a:r>
              <a:rPr lang="de-DE" dirty="0" smtClean="0"/>
              <a:t>Die Arbeitsgruppe Didaktik der Informatik</a:t>
            </a:r>
            <a:r>
              <a:rPr lang="de-DE" baseline="0" dirty="0" smtClean="0"/>
              <a:t> der Universität Münster hat vieljährige Erfahrung mit Projekten, die direkt oder indirekt im Zusammenhang der </a:t>
            </a:r>
            <a:r>
              <a:rPr lang="de-DE" baseline="0" dirty="0" err="1" smtClean="0"/>
              <a:t>IniK</a:t>
            </a:r>
            <a:r>
              <a:rPr lang="de-DE" baseline="0" dirty="0" smtClean="0"/>
              <a:t> stehen oder so eingeordnet werden können. Im Folgenden werden diese in Form von Blitzlichtern vorgestellt. Weitere Anregungen auf der HP der AG:</a:t>
            </a:r>
          </a:p>
          <a:p>
            <a:pPr algn="just"/>
            <a:endParaRPr lang="de-DE" baseline="0" dirty="0" smtClean="0"/>
          </a:p>
          <a:p>
            <a:pPr algn="just"/>
            <a:r>
              <a:rPr lang="de-DE" dirty="0" smtClean="0"/>
              <a:t>https://www.uni-muenster.de/IDMI/arbeitsgruppen/ag-thomas/projekte/index.shtml</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23</a:t>
            </a:fld>
            <a:endParaRPr lang="de-DE"/>
          </a:p>
        </p:txBody>
      </p:sp>
    </p:spTree>
    <p:extLst>
      <p:ext uri="{BB962C8B-B14F-4D97-AF65-F5344CB8AC3E}">
        <p14:creationId xmlns:p14="http://schemas.microsoft.com/office/powerpoint/2010/main" val="63313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Allgemein</a:t>
            </a:r>
            <a:r>
              <a:rPr lang="de-DE" baseline="0" dirty="0"/>
              <a:t> geht kontextorientierter Informatikunterricht – wie es der Name schon besagt – von Kontexten aus. Wie diese </a:t>
            </a:r>
            <a:r>
              <a:rPr lang="de-DE" baseline="0" dirty="0" smtClean="0"/>
              <a:t>auszusehen haben, um </a:t>
            </a:r>
            <a:r>
              <a:rPr lang="de-DE" baseline="0" dirty="0"/>
              <a:t>als solche innerhalb der Theorie gelten zu können, ist Definitionssache. Ähnlich verhält es sich mit dem Stellenwert des Kontextes im Gesamtzusammenhang des Unterrichtsgeschehens. </a:t>
            </a:r>
          </a:p>
          <a:p>
            <a:endParaRPr lang="de-DE" baseline="0" dirty="0"/>
          </a:p>
          <a:p>
            <a:r>
              <a:rPr lang="de-DE" baseline="0" dirty="0"/>
              <a:t>Im Folgenden wird der Begriff  des ‘kontextorientierten IF-Unterrichts‘ auf zwei Weisen verwendet. Zum einen als Überbegriff für alle (didaktischen) Ansätze, für die der Kontext eine zentrale Rolle einnimmt, und zum anderen in seiner speziellen Ausprägung  des „</a:t>
            </a:r>
            <a:r>
              <a:rPr lang="de-DE" baseline="0" dirty="0" err="1"/>
              <a:t>IniK</a:t>
            </a:r>
            <a:r>
              <a:rPr lang="de-DE" baseline="0" dirty="0"/>
              <a:t>-Projektes“ (2009 – 2012 und fortlaufend, [HP] als zentrale Anlaufstelle), in der der Kontext Leitstelle aller Unterrichtsentscheidungen ist und damit eine besondere Ausprägungsform der allgemeineren ‘Kontextorientierung‘ darstellt. </a:t>
            </a:r>
          </a:p>
          <a:p>
            <a:endParaRPr lang="de-DE" baseline="0" dirty="0"/>
          </a:p>
          <a:p>
            <a:r>
              <a:rPr lang="de-DE" baseline="0" dirty="0"/>
              <a:t>Diese Unterscheidung wird nicht durchgängig in der Literatur oder von den </a:t>
            </a:r>
            <a:r>
              <a:rPr lang="de-DE" baseline="0" dirty="0" err="1"/>
              <a:t>IniK</a:t>
            </a:r>
            <a:r>
              <a:rPr lang="de-DE" baseline="0" dirty="0"/>
              <a:t>-Protagonisten getroffen, man lese also kritisch und verständig was der jeweilige Autor meint, wenn er von ‘Kontextorientierung‘ spricht.</a:t>
            </a:r>
            <a:endParaRPr lang="de-DE" dirty="0"/>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3</a:t>
            </a:fld>
            <a:endParaRPr lang="de-DE"/>
          </a:p>
        </p:txBody>
      </p:sp>
    </p:spTree>
    <p:extLst>
      <p:ext uri="{BB962C8B-B14F-4D97-AF65-F5344CB8AC3E}">
        <p14:creationId xmlns:p14="http://schemas.microsoft.com/office/powerpoint/2010/main" val="422501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Forderung nach lebensweltlichem Bezug von (schulischen) Lerninhalten ist fast so alt wie Schule selbst (*) und rückt immer mal wieder mehr oder weniger stark in den Blick der Öffentlichkeit und auch der Didaktik. Die Besonderheit der Naturwissenschaften liegt nun darin, dass sich vieles im nicht-sichtbaren</a:t>
            </a:r>
            <a:r>
              <a:rPr lang="de-DE" sz="1200" kern="1200" baseline="0" dirty="0">
                <a:solidFill>
                  <a:schemeClr val="tx1"/>
                </a:solidFill>
                <a:effectLst/>
                <a:latin typeface="+mn-lt"/>
                <a:ea typeface="+mn-ea"/>
                <a:cs typeface="+mn-cs"/>
              </a:rPr>
              <a:t> abspielt. </a:t>
            </a:r>
            <a:r>
              <a:rPr lang="de-DE" sz="1200" kern="1200" baseline="0" dirty="0">
                <a:latin typeface="Arial" pitchFamily="18"/>
                <a:ea typeface="Microsoft YaHei" pitchFamily="2"/>
              </a:rPr>
              <a:t>Der Wechsel zwischen beobachtbaren Phänomenen und den nicht-sichtbaren, zugrundeliegenden Vorgängen, die oft mit formal-abstrakten Modellen beschrieben werden, ist Komplex. </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Um 2008 herum rückte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eine „Kontext-Didaktik“ in den Naturwissenschaften in den Schwerpunkt des Interesses, es entstanden Biologie-im-Kontext (</a:t>
            </a:r>
            <a:r>
              <a:rPr lang="de-DE" sz="1200" kern="1200" dirty="0" err="1">
                <a:solidFill>
                  <a:schemeClr val="tx1"/>
                </a:solidFill>
                <a:effectLst/>
                <a:latin typeface="+mn-lt"/>
                <a:ea typeface="+mn-ea"/>
                <a:cs typeface="+mn-cs"/>
              </a:rPr>
              <a:t>bik</a:t>
            </a:r>
            <a:r>
              <a:rPr lang="de-DE" sz="1200" kern="1200" dirty="0">
                <a:solidFill>
                  <a:schemeClr val="tx1"/>
                </a:solidFill>
                <a:effectLst/>
                <a:latin typeface="+mn-lt"/>
                <a:ea typeface="+mn-ea"/>
                <a:cs typeface="+mn-cs"/>
              </a:rPr>
              <a:t>), Chemie-im-Kontext (</a:t>
            </a:r>
            <a:r>
              <a:rPr lang="de-DE" sz="1200" kern="1200" dirty="0" err="1">
                <a:solidFill>
                  <a:schemeClr val="tx1"/>
                </a:solidFill>
                <a:effectLst/>
                <a:latin typeface="+mn-lt"/>
                <a:ea typeface="+mn-ea"/>
                <a:cs typeface="+mn-cs"/>
              </a:rPr>
              <a:t>CHiK</a:t>
            </a:r>
            <a:r>
              <a:rPr lang="de-DE" sz="1200" kern="1200" dirty="0">
                <a:solidFill>
                  <a:schemeClr val="tx1"/>
                </a:solidFill>
                <a:effectLst/>
                <a:latin typeface="+mn-lt"/>
                <a:ea typeface="+mn-ea"/>
                <a:cs typeface="+mn-cs"/>
              </a:rPr>
              <a:t>), Physik-im-Kontext (</a:t>
            </a:r>
            <a:r>
              <a:rPr lang="de-DE" sz="1200" kern="1200" dirty="0" err="1">
                <a:solidFill>
                  <a:schemeClr val="tx1"/>
                </a:solidFill>
                <a:effectLst/>
                <a:latin typeface="+mn-lt"/>
                <a:ea typeface="+mn-ea"/>
                <a:cs typeface="+mn-cs"/>
              </a:rPr>
              <a:t>piko</a:t>
            </a:r>
            <a:r>
              <a:rPr lang="de-DE" sz="1200" kern="1200" dirty="0">
                <a:solidFill>
                  <a:schemeClr val="tx1"/>
                </a:solidFill>
                <a:effectLst/>
                <a:latin typeface="+mn-lt"/>
                <a:ea typeface="+mn-ea"/>
                <a:cs typeface="+mn-cs"/>
              </a:rPr>
              <a:t>) und auch eine Informatik-im-Kontext (IniK). </a:t>
            </a:r>
            <a:endParaRPr lang="de-DE" sz="1200" kern="1200" baseline="0" dirty="0">
              <a:latin typeface="Arial" pitchFamily="18"/>
              <a:ea typeface="Microsoft YaHei" pitchFamily="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Festgehalten wurde dieses initiale Bestreben nach einer kontextbasierten Informatiklehre auf der Internetseite zum </a:t>
            </a:r>
            <a:r>
              <a:rPr lang="de-DE" sz="1200" kern="1200" dirty="0" err="1">
                <a:solidFill>
                  <a:schemeClr val="tx1"/>
                </a:solidFill>
                <a:effectLst/>
                <a:latin typeface="+mn-lt"/>
                <a:ea typeface="+mn-ea"/>
                <a:cs typeface="+mn-cs"/>
              </a:rPr>
              <a:t>IniK</a:t>
            </a:r>
            <a:r>
              <a:rPr lang="de-DE" sz="1200" kern="1200" dirty="0">
                <a:solidFill>
                  <a:schemeClr val="tx1"/>
                </a:solidFill>
                <a:effectLst/>
                <a:latin typeface="+mn-lt"/>
                <a:ea typeface="+mn-ea"/>
                <a:cs typeface="+mn-cs"/>
              </a:rPr>
              <a:t>-Projekt ([HP]), erstmals vorgestellt auf der INFOS 2009 und dokumentiert</a:t>
            </a:r>
            <a:r>
              <a:rPr lang="de-DE" sz="1200" kern="1200" baseline="0" dirty="0">
                <a:solidFill>
                  <a:schemeClr val="tx1"/>
                </a:solidFill>
                <a:effectLst/>
                <a:latin typeface="+mn-lt"/>
                <a:ea typeface="+mn-ea"/>
                <a:cs typeface="+mn-cs"/>
              </a:rPr>
              <a:t> in</a:t>
            </a:r>
            <a:r>
              <a:rPr lang="de-DE" sz="1200" kern="1200" dirty="0">
                <a:solidFill>
                  <a:schemeClr val="tx1"/>
                </a:solidFill>
                <a:effectLst/>
                <a:latin typeface="+mn-lt"/>
                <a:ea typeface="+mn-ea"/>
                <a:cs typeface="+mn-cs"/>
              </a:rPr>
              <a:t> [Ko09]. Auf der Projekt-HP</a:t>
            </a:r>
            <a:r>
              <a:rPr lang="de-DE" sz="1200" kern="1200" baseline="0" dirty="0">
                <a:solidFill>
                  <a:schemeClr val="tx1"/>
                </a:solidFill>
                <a:effectLst/>
                <a:latin typeface="+mn-lt"/>
                <a:ea typeface="+mn-ea"/>
                <a:cs typeface="+mn-cs"/>
              </a:rPr>
              <a:t> sind Veröffentlichungen, Unterrichtseinheiten und Vorstellungen der Begrifflichkeiten dokumentiert.</a:t>
            </a: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Wichtig dabei ist zu wissen, dass die jeweiligen Ansätze nicht immer das gleiche Begriffsverständnis aufweisen, insbesondere der zentrale Begriff des ‘Kontextes‘ ist nicht einheitlich.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a:solidFill>
                  <a:schemeClr val="tx1"/>
                </a:solidFill>
                <a:effectLst/>
                <a:latin typeface="+mn-lt"/>
                <a:ea typeface="+mn-ea"/>
                <a:cs typeface="+mn-cs"/>
              </a:rPr>
              <a:t>Dies wird nicht nur durch die Praxis belegt, in der diese Forderung regelmäßig von Medien wie Wirtschaft gleichermaßen erhoben wird, sie ist auch in der Schulpraxis verortet und jedem Praktiker bekannt. In didaktischen Überlegungen schlägt sie sich ebenfalls regelmäßig nieder, etwa im ‘anwendungsorientierten Ansatz Berliner Art‘ für die Informatik. Der wohl beste Indikator für die offensichtliche Richtigkeit dieser Aussage dürfte der Volksmund liefern: „Für das Leben, nicht für die Schule lernen wir.“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baseline="0" dirty="0" err="1">
                <a:solidFill>
                  <a:schemeClr val="tx1"/>
                </a:solidFill>
                <a:effectLst/>
                <a:latin typeface="+mn-lt"/>
                <a:ea typeface="+mn-ea"/>
                <a:cs typeface="+mn-cs"/>
              </a:rPr>
              <a:t>IniK</a:t>
            </a:r>
            <a:r>
              <a:rPr lang="de-DE" sz="1200" strike="noStrike" kern="1200" baseline="0" dirty="0">
                <a:solidFill>
                  <a:schemeClr val="tx1"/>
                </a:solidFill>
                <a:effectLst/>
                <a:latin typeface="+mn-lt"/>
                <a:ea typeface="+mn-ea"/>
                <a:cs typeface="+mn-cs"/>
              </a:rPr>
              <a:t>-Grundlagenpapier INFOS 2009</a:t>
            </a:r>
          </a:p>
          <a:p>
            <a:r>
              <a:rPr lang="de-DE" sz="1200" kern="1200" dirty="0">
                <a:solidFill>
                  <a:schemeClr val="tx1"/>
                </a:solidFill>
                <a:effectLst/>
                <a:latin typeface="+mn-lt"/>
                <a:ea typeface="+mn-ea"/>
                <a:cs typeface="+mn-cs"/>
              </a:rPr>
              <a:t>[Ko09]</a:t>
            </a:r>
          </a:p>
          <a:p>
            <a:r>
              <a:rPr lang="de-DE" sz="1200" b="0" kern="1200" dirty="0">
                <a:solidFill>
                  <a:schemeClr val="tx1"/>
                </a:solidFill>
                <a:effectLst/>
                <a:latin typeface="+mn-lt"/>
                <a:ea typeface="+mn-ea"/>
                <a:cs typeface="+mn-cs"/>
              </a:rPr>
              <a:t>Koubek et al.: </a:t>
            </a:r>
            <a:r>
              <a:rPr lang="de-DE" sz="1200" kern="1200" dirty="0">
                <a:solidFill>
                  <a:schemeClr val="tx1"/>
                </a:solidFill>
                <a:effectLst/>
                <a:latin typeface="+mn-lt"/>
                <a:ea typeface="+mn-ea"/>
                <a:cs typeface="+mn-cs"/>
              </a:rPr>
              <a:t>Informatik im Kontext. Ein integratives Unterrichtskonzept für den Informatikunterricht, INFOS 2009, 2009</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CHiK</a:t>
            </a:r>
            <a:r>
              <a:rPr lang="de-DE" sz="1200" kern="1200" dirty="0">
                <a:solidFill>
                  <a:schemeClr val="tx1"/>
                </a:solidFill>
                <a:effectLst/>
                <a:latin typeface="+mn-lt"/>
                <a:ea typeface="+mn-ea"/>
                <a:cs typeface="+mn-cs"/>
              </a:rPr>
              <a:t>-HP:  https://www.chik-sh.de</a:t>
            </a:r>
          </a:p>
        </p:txBody>
      </p:sp>
      <p:sp>
        <p:nvSpPr>
          <p:cNvPr id="4" name="Foliennummernplatzhalter 3"/>
          <p:cNvSpPr>
            <a:spLocks noGrp="1"/>
          </p:cNvSpPr>
          <p:nvPr>
            <p:ph type="sldNum" sz="quarter" idx="10"/>
          </p:nvPr>
        </p:nvSpPr>
        <p:spPr/>
        <p:txBody>
          <a:bodyPr/>
          <a:lstStyle/>
          <a:p>
            <a:fld id="{E2E72D9A-B1DD-4D71-B5DB-CCB439349A20}" type="slidenum">
              <a:rPr lang="de-DE" smtClean="0"/>
              <a:t>4</a:t>
            </a:fld>
            <a:endParaRPr lang="de-DE"/>
          </a:p>
        </p:txBody>
      </p:sp>
    </p:spTree>
    <p:extLst>
      <p:ext uri="{BB962C8B-B14F-4D97-AF65-F5344CB8AC3E}">
        <p14:creationId xmlns:p14="http://schemas.microsoft.com/office/powerpoint/2010/main" val="23310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besseren Verständnis einer möglichen Kontextorientierung werden kurz die Konzepte des jeweiligen naturwissenschaftlichen Teilprojekts erläutert, bevor wir zum informatikdidaktischen Ansatz kommen.</a:t>
            </a:r>
          </a:p>
          <a:p>
            <a:endParaRPr lang="de-DE" dirty="0"/>
          </a:p>
          <a:p>
            <a:r>
              <a:rPr lang="de-DE" sz="1200" b="0" i="0" u="none" strike="noStrike" kern="1200" baseline="0" dirty="0">
                <a:solidFill>
                  <a:schemeClr val="tx1"/>
                </a:solidFill>
                <a:latin typeface="+mn-lt"/>
                <a:ea typeface="+mn-ea"/>
                <a:cs typeface="+mn-cs"/>
              </a:rPr>
              <a:t>Ausgangspunkt der Unterrichtskonzeption "Chemie im Kontext" ist "ein lebensweltlicher Kontext, anhand dessen die Bedeutung der Chemie für das tägliche Leben deutlich wird". Gelernt wird „situiert“ in diesem Kontext, d.h. von diesem Kontext ausgehend werden chemische Fachinhalte entwickelt. Dieser Vorgang wird als Dekontextualisierung bezeichnet. Die Fachinhalte sollen auf fundamentale Basiskonzepte zurückgeführt werden.</a:t>
            </a:r>
          </a:p>
          <a:p>
            <a:r>
              <a:rPr lang="de-DE" sz="1200" b="0" i="0" u="none" strike="noStrike" kern="1200" baseline="0" dirty="0">
                <a:solidFill>
                  <a:schemeClr val="tx1"/>
                </a:solidFill>
                <a:latin typeface="+mn-lt"/>
                <a:ea typeface="+mn-ea"/>
                <a:cs typeface="+mn-cs"/>
              </a:rPr>
              <a:t>Der Kontext ist nicht nur Aufhänger, z.B. beim Stundeneinstieg, sondern ein den Unterricht strukturierendes Element. Ein weiteres Kriterium für den Unterricht ist eine große Methodenvielfalt.</a:t>
            </a:r>
          </a:p>
          <a:p>
            <a:endParaRPr lang="de-DE" sz="1200" b="0" i="0" u="none" strike="noStrike" kern="1200" baseline="0" dirty="0">
              <a:solidFill>
                <a:schemeClr val="tx1"/>
              </a:solidFill>
              <a:latin typeface="+mn-lt"/>
              <a:ea typeface="+mn-ea"/>
              <a:cs typeface="+mn-cs"/>
            </a:endParaRPr>
          </a:p>
          <a:p>
            <a:r>
              <a:rPr lang="de-DE" dirty="0"/>
              <a:t>Die drei Prinzipien Kontextorientierung, Vernetzung zu Basiskonzepten und Methodenvielfalt werden bei "Chemie im Kontext" mit einem vierphasigen Unterrichtsaufbau verbunden. Die Unterrichtseinheiten sollen aus einer Begegnungsphase, einer Neugier- und Planungsphase, einer Erarbeitungsphase und einer Phase der Vernetzung bestehen.</a:t>
            </a:r>
          </a:p>
          <a:p>
            <a:endParaRPr lang="de-DE" dirty="0"/>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5</a:t>
            </a:fld>
            <a:endParaRPr lang="de-DE"/>
          </a:p>
        </p:txBody>
      </p:sp>
    </p:spTree>
    <p:extLst>
      <p:ext uri="{BB962C8B-B14F-4D97-AF65-F5344CB8AC3E}">
        <p14:creationId xmlns:p14="http://schemas.microsoft.com/office/powerpoint/2010/main" val="287544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einige Beispiele bundesweit entwickelter Kontexte.</a:t>
            </a:r>
          </a:p>
          <a:p>
            <a:endParaRPr lang="de-DE" dirty="0"/>
          </a:p>
          <a:p>
            <a:endParaRPr lang="de-DE" dirty="0"/>
          </a:p>
          <a:p>
            <a:r>
              <a:rPr lang="de-DE" dirty="0"/>
              <a:t>Quelle: </a:t>
            </a:r>
          </a:p>
          <a:p>
            <a:r>
              <a:rPr lang="de-DE" dirty="0"/>
              <a:t>http://waste.informatik.hu-berlin.de/koubek/forschung/inik.pdf</a:t>
            </a:r>
          </a:p>
        </p:txBody>
      </p:sp>
      <p:sp>
        <p:nvSpPr>
          <p:cNvPr id="4" name="Foliennummernplatzhalter 3"/>
          <p:cNvSpPr>
            <a:spLocks noGrp="1"/>
          </p:cNvSpPr>
          <p:nvPr>
            <p:ph type="sldNum" sz="quarter" idx="5"/>
          </p:nvPr>
        </p:nvSpPr>
        <p:spPr/>
        <p:txBody>
          <a:bodyPr/>
          <a:lstStyle/>
          <a:p>
            <a:fld id="{67A637A0-B261-4B56-9919-4E4EDCB1D38A}" type="slidenum">
              <a:rPr lang="de-DE" smtClean="0"/>
              <a:t>6</a:t>
            </a:fld>
            <a:endParaRPr lang="de-DE"/>
          </a:p>
        </p:txBody>
      </p:sp>
    </p:spTree>
    <p:extLst>
      <p:ext uri="{BB962C8B-B14F-4D97-AF65-F5344CB8AC3E}">
        <p14:creationId xmlns:p14="http://schemas.microsoft.com/office/powerpoint/2010/main" val="173520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Projekt </a:t>
            </a:r>
            <a:r>
              <a:rPr lang="de-DE" dirty="0" smtClean="0"/>
              <a:t>BiK </a:t>
            </a:r>
            <a:r>
              <a:rPr lang="de-DE" dirty="0"/>
              <a:t>(Biologie im Kontext) versteht unter Kontext lebensweltliche Anknüpfungspunkte wie auch wissenschaftliche Anwendungen der Biologie, über die Alltagserfahrungen der Schüler mit Fachinhalten verbunden werden können (z.B. Warum macht </a:t>
            </a:r>
            <a:r>
              <a:rPr lang="de-DE" dirty="0" err="1"/>
              <a:t>FastFood</a:t>
            </a:r>
            <a:r>
              <a:rPr lang="de-DE" dirty="0"/>
              <a:t> dick?). Durch geschickte Auswahl und Aneinanderreihung von "sinnstiftenden" Kontexten sollen die in Standards ausgewiesenen Kompetenzen erreicht werden.</a:t>
            </a:r>
          </a:p>
          <a:p>
            <a:endParaRPr lang="de-DE" dirty="0"/>
          </a:p>
          <a:p>
            <a:r>
              <a:rPr lang="de-DE" dirty="0"/>
              <a:t>Zur Umsetzung wurden in </a:t>
            </a:r>
            <a:r>
              <a:rPr lang="de-DE" dirty="0" smtClean="0"/>
              <a:t>BiK Aufgaben </a:t>
            </a:r>
            <a:r>
              <a:rPr lang="de-DE" dirty="0"/>
              <a:t>entwickelt, die sich an fünf Kriterien orientieren:</a:t>
            </a:r>
          </a:p>
          <a:p>
            <a:pPr marL="171450" indent="-171450">
              <a:buFont typeface="Arial" panose="020B0604020202020204" pitchFamily="34" charset="0"/>
              <a:buChar char="•"/>
            </a:pPr>
            <a:r>
              <a:rPr lang="de-DE" dirty="0" smtClean="0"/>
              <a:t>Funktion: Welche </a:t>
            </a:r>
            <a:r>
              <a:rPr lang="de-DE" dirty="0"/>
              <a:t>Funktion erfüllt die </a:t>
            </a:r>
            <a:r>
              <a:rPr lang="de-DE" dirty="0" smtClean="0"/>
              <a:t>Aufgabe, ist der Kontext </a:t>
            </a:r>
            <a:r>
              <a:rPr lang="de-DE" dirty="0"/>
              <a:t>von lebensweltlicher Bedeutung?</a:t>
            </a:r>
          </a:p>
          <a:p>
            <a:pPr marL="171450" indent="-171450">
              <a:buFont typeface="Arial" panose="020B0604020202020204" pitchFamily="34" charset="0"/>
              <a:buChar char="•"/>
            </a:pPr>
            <a:r>
              <a:rPr lang="de-DE" dirty="0"/>
              <a:t>Kompetenzen: Welche benötigt man zur Aufgabebearbeitung?</a:t>
            </a:r>
          </a:p>
          <a:p>
            <a:pPr marL="171450" indent="-171450">
              <a:buFont typeface="Arial" panose="020B0604020202020204" pitchFamily="34" charset="0"/>
              <a:buChar char="•"/>
            </a:pPr>
            <a:r>
              <a:rPr lang="de-DE" dirty="0"/>
              <a:t>Basiskonzepte: Welche sind relevant?</a:t>
            </a:r>
          </a:p>
          <a:p>
            <a:pPr marL="171450" indent="-171450">
              <a:buFont typeface="Arial" panose="020B0604020202020204" pitchFamily="34" charset="0"/>
              <a:buChar char="•"/>
            </a:pPr>
            <a:r>
              <a:rPr lang="de-DE" dirty="0"/>
              <a:t>Affektive Dimensionen: Aufgabe </a:t>
            </a:r>
            <a:r>
              <a:rPr lang="de-DE" dirty="0" smtClean="0"/>
              <a:t>motivierend </a:t>
            </a:r>
            <a:r>
              <a:rPr lang="de-DE" dirty="0"/>
              <a:t>und interessant?</a:t>
            </a:r>
          </a:p>
          <a:p>
            <a:pPr marL="171450" indent="-171450">
              <a:buFont typeface="Arial" panose="020B0604020202020204" pitchFamily="34" charset="0"/>
              <a:buChar char="•"/>
            </a:pPr>
            <a:r>
              <a:rPr lang="de-DE" dirty="0" smtClean="0"/>
              <a:t>Eingliederung: In welcher Unterrichtsphase anzuwenden?</a:t>
            </a:r>
            <a:endParaRPr lang="de-DE" dirty="0"/>
          </a:p>
          <a:p>
            <a:endParaRPr lang="de-DE" dirty="0"/>
          </a:p>
          <a:p>
            <a:endParaRPr lang="de-DE" dirty="0"/>
          </a:p>
          <a:p>
            <a:r>
              <a:rPr lang="de-DE" sz="1200" b="0" i="0" u="none" strike="noStrike" kern="1200" baseline="0" dirty="0">
                <a:solidFill>
                  <a:schemeClr val="tx1"/>
                </a:solidFill>
                <a:latin typeface="+mn-lt"/>
                <a:ea typeface="+mn-ea"/>
                <a:cs typeface="+mn-cs"/>
              </a:rPr>
              <a:t>Die vier Unterrichtsphasen aus Chemie im Kontext (Begegnung, </a:t>
            </a:r>
            <a:r>
              <a:rPr lang="de-DE" dirty="0"/>
              <a:t>Neugier- und Planungsphase, Erarbeitungsphase,</a:t>
            </a:r>
            <a:r>
              <a:rPr lang="de-DE" baseline="0" dirty="0"/>
              <a:t> </a:t>
            </a:r>
            <a:r>
              <a:rPr lang="de-DE" dirty="0"/>
              <a:t>Vernetzung</a:t>
            </a:r>
            <a:r>
              <a:rPr lang="de-DE" sz="1200" b="0" i="0" u="none" strike="noStrike" kern="1200" baseline="0" dirty="0">
                <a:solidFill>
                  <a:schemeClr val="tx1"/>
                </a:solidFill>
                <a:latin typeface="+mn-lt"/>
                <a:ea typeface="+mn-ea"/>
                <a:cs typeface="+mn-cs"/>
              </a:rPr>
              <a:t>) wurden um eine Reflexions- und Überprüfungsphase ergänzt, in der auch die Lernkontrolle stattfinden kann</a:t>
            </a:r>
            <a:r>
              <a:rPr lang="de-DE" sz="1200" b="0" i="0" u="none" strike="noStrike" kern="1200" baseline="0" dirty="0" smtClean="0">
                <a:solidFill>
                  <a:schemeClr val="tx1"/>
                </a:solidFill>
                <a:latin typeface="+mn-lt"/>
                <a:ea typeface="+mn-ea"/>
                <a:cs typeface="+mn-cs"/>
              </a:rPr>
              <a:t>. [Das sind genau die fünf Phasen, die auch die spätere ‘Informatik im Kontext‘ nutzt]</a:t>
            </a:r>
            <a:endParaRPr lang="de-DE" dirty="0"/>
          </a:p>
          <a:p>
            <a:pPr algn="just"/>
            <a:endParaRPr lang="de-DE" dirty="0"/>
          </a:p>
          <a:p>
            <a:pPr algn="just"/>
            <a:endParaRPr lang="de-DE" dirty="0"/>
          </a:p>
          <a:p>
            <a:pPr algn="just"/>
            <a:endParaRPr lang="de-DE" dirty="0"/>
          </a:p>
          <a:p>
            <a:pPr algn="just"/>
            <a:r>
              <a:rPr lang="de-DE" dirty="0"/>
              <a:t>BIK-HP: https://www.chik-sh.de  (mittlerweile nicht mehr erreichbar)</a:t>
            </a:r>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7</a:t>
            </a:fld>
            <a:endParaRPr lang="de-DE"/>
          </a:p>
        </p:txBody>
      </p:sp>
    </p:spTree>
    <p:extLst>
      <p:ext uri="{BB962C8B-B14F-4D97-AF65-F5344CB8AC3E}">
        <p14:creationId xmlns:p14="http://schemas.microsoft.com/office/powerpoint/2010/main" val="200784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Projekt Physik im Kontext (</a:t>
            </a:r>
            <a:r>
              <a:rPr lang="de-DE" dirty="0" err="1"/>
              <a:t>piko</a:t>
            </a:r>
            <a:r>
              <a:rPr lang="de-DE" dirty="0"/>
              <a:t>) werden Kontexte in drei Ausrichtungen gesehen:</a:t>
            </a:r>
          </a:p>
          <a:p>
            <a:pPr marL="171450" indent="-171450">
              <a:buFont typeface="Arial" panose="020B0604020202020204" pitchFamily="34" charset="0"/>
              <a:buChar char="•"/>
            </a:pPr>
            <a:r>
              <a:rPr lang="de-DE" dirty="0"/>
              <a:t>als lebensweltliche Fragestellung aus Alltag, Technik und Gesellschaft, die sinnstiftend einen fachlichen Inhalt einbettet</a:t>
            </a:r>
          </a:p>
          <a:p>
            <a:pPr marL="171450" indent="-171450">
              <a:buFont typeface="Arial" panose="020B0604020202020204" pitchFamily="34" charset="0"/>
              <a:buChar char="•"/>
            </a:pPr>
            <a:r>
              <a:rPr lang="de-DE" dirty="0"/>
              <a:t>als Lernumgebung, die eigenständiges (naturwissenschaftliches) Denken, Arbeiten und Reflektieren ermöglicht</a:t>
            </a:r>
          </a:p>
          <a:p>
            <a:pPr marL="171450" indent="-171450">
              <a:buFont typeface="Arial" panose="020B0604020202020204" pitchFamily="34" charset="0"/>
              <a:buChar char="•"/>
            </a:pPr>
            <a:r>
              <a:rPr lang="de-DE" dirty="0"/>
              <a:t>als außerschulischer Kontext, in dem authentische Erfahrungen mit Forschung und Arbeitswelt gemacht werden können</a:t>
            </a:r>
          </a:p>
          <a:p>
            <a:pPr marL="0" indent="0">
              <a:buFont typeface="Arial" panose="020B0604020202020204" pitchFamily="34" charset="0"/>
              <a:buNone/>
            </a:pPr>
            <a:endParaRPr lang="de-DE" dirty="0"/>
          </a:p>
          <a:p>
            <a:pPr marL="0" indent="0">
              <a:buFont typeface="Arial" panose="020B0604020202020204" pitchFamily="34" charset="0"/>
              <a:buNone/>
            </a:pPr>
            <a:r>
              <a:rPr lang="de-DE" dirty="0"/>
              <a:t>Insofern hat das Projekt </a:t>
            </a:r>
            <a:r>
              <a:rPr lang="de-DE" dirty="0" err="1"/>
              <a:t>piko</a:t>
            </a:r>
            <a:r>
              <a:rPr lang="de-DE" dirty="0"/>
              <a:t> einen deutlich weiteren Kontextbegriff. </a:t>
            </a:r>
          </a:p>
          <a:p>
            <a:pPr algn="just"/>
            <a:endParaRPr lang="de-DE" dirty="0"/>
          </a:p>
          <a:p>
            <a:pPr algn="just"/>
            <a:endParaRPr lang="de-DE" dirty="0"/>
          </a:p>
          <a:p>
            <a:pPr algn="just"/>
            <a:r>
              <a:rPr lang="de-DE" dirty="0"/>
              <a:t>PIKO-HP: nicht mehr verfügbar</a:t>
            </a:r>
          </a:p>
          <a:p>
            <a:pPr algn="just"/>
            <a:endParaRPr lang="de-DE" dirty="0"/>
          </a:p>
          <a:p>
            <a:pPr algn="just"/>
            <a:r>
              <a:rPr lang="de-DE" dirty="0"/>
              <a:t>Ergebnisse – die PIKO-Briefe – sind in Buchform und als </a:t>
            </a:r>
            <a:r>
              <a:rPr lang="de-DE" dirty="0" err="1"/>
              <a:t>pdf</a:t>
            </a:r>
            <a:r>
              <a:rPr lang="de-DE" dirty="0"/>
              <a:t> verfügbar unter </a:t>
            </a:r>
          </a:p>
          <a:p>
            <a:pPr algn="just"/>
            <a:r>
              <a:rPr lang="de-DE" dirty="0"/>
              <a:t>https://www.leibniz-ipn.de/de/das-ipn/abteilungen/didaktik-der-physik/piko</a:t>
            </a:r>
          </a:p>
        </p:txBody>
      </p:sp>
      <p:sp>
        <p:nvSpPr>
          <p:cNvPr id="4" name="Foliennummernplatzhalter 3"/>
          <p:cNvSpPr>
            <a:spLocks noGrp="1"/>
          </p:cNvSpPr>
          <p:nvPr>
            <p:ph type="sldNum" sz="quarter" idx="10"/>
          </p:nvPr>
        </p:nvSpPr>
        <p:spPr/>
        <p:txBody>
          <a:bodyPr/>
          <a:lstStyle/>
          <a:p>
            <a:fld id="{E2E72D9A-B1DD-4D71-B5DB-CCB439349A20}" type="slidenum">
              <a:rPr lang="de-DE" smtClean="0"/>
              <a:t>8</a:t>
            </a:fld>
            <a:endParaRPr lang="de-DE"/>
          </a:p>
        </p:txBody>
      </p:sp>
    </p:spTree>
    <p:extLst>
      <p:ext uri="{BB962C8B-B14F-4D97-AF65-F5344CB8AC3E}">
        <p14:creationId xmlns:p14="http://schemas.microsoft.com/office/powerpoint/2010/main" val="162773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a:t>Koubek hat zahlreiche Kritikpunkte zu den naturwissenschaftlichen </a:t>
            </a:r>
            <a:r>
              <a:rPr lang="de-DE" dirty="0" smtClean="0"/>
              <a:t>Kontextprojekten zusammengefasst, bevor er das Projekt „Informatik im Kontext“ initiierte: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e-DE" dirty="0" smtClean="0"/>
              <a:t>Verlust der erprobten Fachsystematik</a:t>
            </a:r>
          </a:p>
          <a:p>
            <a:pPr marL="171450" indent="-171450">
              <a:buFont typeface="Arial" panose="020B0604020202020204" pitchFamily="34" charset="0"/>
              <a:buChar char="•"/>
            </a:pPr>
            <a:r>
              <a:rPr lang="de-DE" dirty="0" smtClean="0"/>
              <a:t>Ausschließlichkeitsanspruch (teilweise)</a:t>
            </a:r>
          </a:p>
          <a:p>
            <a:pPr marL="171450" indent="-171450">
              <a:buFont typeface="Arial" panose="020B0604020202020204" pitchFamily="34" charset="0"/>
              <a:buChar char="•"/>
            </a:pPr>
            <a:r>
              <a:rPr lang="de-DE" dirty="0" smtClean="0"/>
              <a:t>Fehlende Akzeptanz der Basiskonzepte der KMK-Standards</a:t>
            </a:r>
          </a:p>
          <a:p>
            <a:pPr marL="171450" indent="-171450">
              <a:buFont typeface="Arial" panose="020B0604020202020204" pitchFamily="34" charset="0"/>
              <a:buChar char="•"/>
            </a:pPr>
            <a:r>
              <a:rPr lang="de-DE" dirty="0" smtClean="0"/>
              <a:t>Alltagsbezüge sind nichts Neues</a:t>
            </a:r>
          </a:p>
          <a:p>
            <a:pPr marL="171450" indent="-171450">
              <a:buFont typeface="Arial" panose="020B0604020202020204" pitchFamily="34" charset="0"/>
              <a:buChar char="•"/>
            </a:pPr>
            <a:r>
              <a:rPr lang="de-DE" dirty="0" smtClean="0"/>
              <a:t>Kontexte sind meistens sehr komplex. Man steht an einer Sache und es fehlen einem eben viele Voraussetzungen. Das Ganze führt leicht dazu, dass angesichts der vielen zwangsläufigen Exkurse der Kontext eben doch aus den Augen gerät.</a:t>
            </a:r>
          </a:p>
          <a:p>
            <a:pPr marL="171450" indent="-171450">
              <a:buFont typeface="Arial" panose="020B0604020202020204" pitchFamily="34" charset="0"/>
              <a:buChar char="•"/>
            </a:pPr>
            <a:r>
              <a:rPr lang="de-DE" dirty="0" smtClean="0"/>
              <a:t>"Sprache im Kontext" würde bedeuten, dass man im Englischunterricht sofort mit dem Lesen von alltagsnahen Texten beginnen müsste. Beim Deutschunterricht in der Grundschulte dito. Die Mathematik müsste total umgekrempelt werden.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smtClean="0"/>
              <a:t>(zusammengefasst von J. Koubek 2008, Königstein)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strike="noStrike"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2E72D9A-B1DD-4D71-B5DB-CCB439349A20}" type="slidenum">
              <a:rPr lang="de-DE" smtClean="0"/>
              <a:t>9</a:t>
            </a:fld>
            <a:endParaRPr lang="de-DE"/>
          </a:p>
        </p:txBody>
      </p:sp>
    </p:spTree>
    <p:extLst>
      <p:ext uri="{BB962C8B-B14F-4D97-AF65-F5344CB8AC3E}">
        <p14:creationId xmlns:p14="http://schemas.microsoft.com/office/powerpoint/2010/main" val="424715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53662" y="247040"/>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453662" y="27267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59872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31311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712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0" y="1"/>
            <a:ext cx="11666415" cy="1367691"/>
          </a:xfrm>
        </p:spPr>
        <p:txBody>
          <a:bodyPr/>
          <a:lstStyle/>
          <a:p>
            <a:r>
              <a:rPr lang="de-DE" dirty="0"/>
              <a:t>Titelmasterformat durch Klicken bearbeiten</a:t>
            </a:r>
          </a:p>
        </p:txBody>
      </p:sp>
      <p:sp>
        <p:nvSpPr>
          <p:cNvPr id="3" name="Inhaltsplatzhalter 2"/>
          <p:cNvSpPr>
            <a:spLocks noGrp="1"/>
          </p:cNvSpPr>
          <p:nvPr>
            <p:ph idx="1"/>
          </p:nvPr>
        </p:nvSpPr>
        <p:spPr>
          <a:xfrm>
            <a:off x="431800" y="1460499"/>
            <a:ext cx="11666415" cy="46142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8401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46426" y="0"/>
            <a:ext cx="11643974" cy="1325563"/>
          </a:xfrm>
        </p:spPr>
        <p:txBody>
          <a:bodyPr/>
          <a:lstStyle/>
          <a:p>
            <a:r>
              <a:rPr lang="de-DE" dirty="0"/>
              <a:t>Titelmasterformat durch Klicken bearbeiten</a:t>
            </a:r>
          </a:p>
        </p:txBody>
      </p:sp>
      <p:sp>
        <p:nvSpPr>
          <p:cNvPr id="3" name="Inhaltsplatzhalter 2"/>
          <p:cNvSpPr>
            <a:spLocks noGrp="1"/>
          </p:cNvSpPr>
          <p:nvPr>
            <p:ph sz="half" idx="1"/>
          </p:nvPr>
        </p:nvSpPr>
        <p:spPr>
          <a:xfrm>
            <a:off x="446426" y="1460499"/>
            <a:ext cx="5352588" cy="465113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01936" y="1460499"/>
            <a:ext cx="5888464" cy="465113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p:cNvSpPr>
            <a:spLocks noGrp="1"/>
          </p:cNvSpPr>
          <p:nvPr>
            <p:ph type="ftr" sz="quarter" idx="10"/>
          </p:nvPr>
        </p:nvSpPr>
        <p:spPr/>
        <p:txBody>
          <a:bodyPr/>
          <a:lstStyle/>
          <a:p>
            <a:endParaRPr lang="de-DE"/>
          </a:p>
        </p:txBody>
      </p:sp>
      <p:sp>
        <p:nvSpPr>
          <p:cNvPr id="9" name="Foliennummernplatzhalter 8"/>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668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74919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21762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2723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5179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30471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27.07.2024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4489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26871-D332-4AB0-B99F-36061728F590}" type="slidenum">
              <a:rPr lang="de-DE" smtClean="0"/>
              <a:t>‹Nr.›</a:t>
            </a:fld>
            <a:endParaRPr lang="de-DE"/>
          </a:p>
        </p:txBody>
      </p:sp>
    </p:spTree>
    <p:extLst>
      <p:ext uri="{BB962C8B-B14F-4D97-AF65-F5344CB8AC3E}">
        <p14:creationId xmlns:p14="http://schemas.microsoft.com/office/powerpoint/2010/main" val="33468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4549" y="154965"/>
            <a:ext cx="11738344" cy="830997"/>
          </a:xfrm>
          <a:prstGeom prst="rect">
            <a:avLst/>
          </a:prstGeom>
          <a:solidFill>
            <a:schemeClr val="accent3">
              <a:lumMod val="20000"/>
              <a:lumOff val="80000"/>
            </a:schemeClr>
          </a:solidFill>
        </p:spPr>
        <p:txBody>
          <a:bodyPr wrap="square" rtlCol="0">
            <a:spAutoFit/>
          </a:bodyPr>
          <a:lstStyle/>
          <a:p>
            <a:pPr algn="ctr"/>
            <a:r>
              <a:rPr lang="de-DE" sz="2400" dirty="0">
                <a:latin typeface="+mj-lt"/>
                <a:ea typeface="+mj-ea"/>
                <a:cs typeface="+mj-cs"/>
              </a:rPr>
              <a:t>OER-Materialien </a:t>
            </a:r>
          </a:p>
          <a:p>
            <a:pPr algn="ctr"/>
            <a:r>
              <a:rPr lang="de-DE" sz="2400" dirty="0">
                <a:latin typeface="+mj-lt"/>
                <a:ea typeface="+mj-ea"/>
                <a:cs typeface="+mj-cs"/>
              </a:rPr>
              <a:t>Projekt FAIBLE - Fachdidaktik Informatik in Bausteinen für die Lehre</a:t>
            </a:r>
          </a:p>
        </p:txBody>
      </p:sp>
      <p:sp>
        <p:nvSpPr>
          <p:cNvPr id="6" name="Textfeld 5"/>
          <p:cNvSpPr txBox="1"/>
          <p:nvPr/>
        </p:nvSpPr>
        <p:spPr>
          <a:xfrm>
            <a:off x="244549" y="1113706"/>
            <a:ext cx="11738343" cy="1569660"/>
          </a:xfrm>
          <a:prstGeom prst="rect">
            <a:avLst/>
          </a:prstGeom>
          <a:solidFill>
            <a:schemeClr val="bg2"/>
          </a:solidFill>
        </p:spPr>
        <p:txBody>
          <a:bodyPr wrap="square" rtlCol="0">
            <a:spAutoFit/>
          </a:bodyPr>
          <a:lstStyle/>
          <a:p>
            <a:pPr algn="ctr"/>
            <a:r>
              <a:rPr lang="de-DE" sz="2400" dirty="0">
                <a:latin typeface="+mj-lt"/>
                <a:ea typeface="+mj-ea"/>
                <a:cs typeface="+mj-cs"/>
              </a:rPr>
              <a:t>Universität Münster</a:t>
            </a:r>
          </a:p>
          <a:p>
            <a:pPr algn="ctr"/>
            <a:r>
              <a:rPr lang="de-DE" sz="2400" dirty="0">
                <a:latin typeface="+mj-lt"/>
                <a:ea typeface="+mj-ea"/>
                <a:cs typeface="+mj-cs"/>
              </a:rPr>
              <a:t>Institut für Didaktik der Mathematik und der Informatik</a:t>
            </a:r>
          </a:p>
          <a:p>
            <a:pPr algn="ctr"/>
            <a:r>
              <a:rPr lang="de-DE" sz="2400" dirty="0">
                <a:latin typeface="+mj-lt"/>
                <a:ea typeface="+mj-ea"/>
                <a:cs typeface="+mj-cs"/>
              </a:rPr>
              <a:t>Arbeitsbereich Didaktik der Informatik</a:t>
            </a:r>
          </a:p>
          <a:p>
            <a:pPr algn="ctr"/>
            <a:r>
              <a:rPr lang="de-DE" sz="2400" dirty="0">
                <a:latin typeface="+mj-lt"/>
                <a:ea typeface="+mj-ea"/>
                <a:cs typeface="+mj-cs"/>
              </a:rPr>
              <a:t>Prof. Dr. Thomas</a:t>
            </a:r>
          </a:p>
        </p:txBody>
      </p:sp>
      <p:sp>
        <p:nvSpPr>
          <p:cNvPr id="5" name="Textfeld 4"/>
          <p:cNvSpPr txBox="1"/>
          <p:nvPr/>
        </p:nvSpPr>
        <p:spPr>
          <a:xfrm>
            <a:off x="244549" y="4958430"/>
            <a:ext cx="11738343" cy="461665"/>
          </a:xfrm>
          <a:prstGeom prst="rect">
            <a:avLst/>
          </a:prstGeom>
          <a:solidFill>
            <a:schemeClr val="accent6">
              <a:lumMod val="20000"/>
              <a:lumOff val="80000"/>
            </a:schemeClr>
          </a:solidFill>
        </p:spPr>
        <p:txBody>
          <a:bodyPr wrap="square" rtlCol="0">
            <a:spAutoFit/>
          </a:bodyPr>
          <a:lstStyle/>
          <a:p>
            <a:pPr algn="ctr"/>
            <a:r>
              <a:rPr lang="de-DE" sz="2400" dirty="0">
                <a:latin typeface="+mj-lt"/>
                <a:ea typeface="+mj-ea"/>
                <a:cs typeface="+mj-cs"/>
              </a:rPr>
              <a:t>Erarbeitet von: D. Meyer</a:t>
            </a:r>
          </a:p>
        </p:txBody>
      </p:sp>
      <p:sp>
        <p:nvSpPr>
          <p:cNvPr id="7" name="Textfeld 6"/>
          <p:cNvSpPr txBox="1"/>
          <p:nvPr/>
        </p:nvSpPr>
        <p:spPr>
          <a:xfrm>
            <a:off x="244549" y="5562243"/>
            <a:ext cx="11738343" cy="461665"/>
          </a:xfrm>
          <a:prstGeom prst="rect">
            <a:avLst/>
          </a:prstGeom>
          <a:solidFill>
            <a:schemeClr val="accent6">
              <a:lumMod val="20000"/>
              <a:lumOff val="80000"/>
            </a:schemeClr>
          </a:solidFill>
        </p:spPr>
        <p:txBody>
          <a:bodyPr wrap="square" rtlCol="0">
            <a:spAutoFit/>
          </a:bodyPr>
          <a:lstStyle/>
          <a:p>
            <a:pPr algn="ctr"/>
            <a:r>
              <a:rPr lang="de-DE" sz="2400" dirty="0">
                <a:latin typeface="+mj-lt"/>
                <a:ea typeface="+mj-ea"/>
                <a:cs typeface="+mj-cs"/>
              </a:rPr>
              <a:t>Basierend auf Materialien von: Prof. Dr. Thomas</a:t>
            </a:r>
          </a:p>
        </p:txBody>
      </p:sp>
    </p:spTree>
    <p:extLst>
      <p:ext uri="{BB962C8B-B14F-4D97-AF65-F5344CB8AC3E}">
        <p14:creationId xmlns:p14="http://schemas.microsoft.com/office/powerpoint/2010/main" val="3837221127"/>
      </p:ext>
    </p:extLst>
  </p:cSld>
  <p:clrMapOvr>
    <a:masterClrMapping/>
  </p:clrMapOvr>
  <mc:AlternateContent xmlns:mc="http://schemas.openxmlformats.org/markup-compatibility/2006" xmlns:p14="http://schemas.microsoft.com/office/powerpoint/2010/main">
    <mc:Choice Requires="p14">
      <p:transition spd="slow" p14:dur="2000" advTm="657"/>
    </mc:Choice>
    <mc:Fallback xmlns="">
      <p:transition spd="slow" advTm="6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err="1">
                <a:solidFill>
                  <a:schemeClr val="accent5"/>
                </a:solidFill>
              </a:rPr>
              <a:t>IniK</a:t>
            </a:r>
            <a:r>
              <a:rPr lang="de-DE" altLang="de-DE" b="1" dirty="0">
                <a:solidFill>
                  <a:schemeClr val="accent5"/>
                </a:solidFill>
              </a:rPr>
              <a:t> - Ausgangsideen</a:t>
            </a:r>
            <a:endParaRPr lang="de-DE" b="1" dirty="0">
              <a:solidFill>
                <a:schemeClr val="accent5"/>
              </a:solidFill>
            </a:endParaRPr>
          </a:p>
        </p:txBody>
      </p:sp>
      <p:sp>
        <p:nvSpPr>
          <p:cNvPr id="2" name="Inhaltsplatzhalter 1"/>
          <p:cNvSpPr>
            <a:spLocks noGrp="1"/>
          </p:cNvSpPr>
          <p:nvPr>
            <p:ph idx="1"/>
          </p:nvPr>
        </p:nvSpPr>
        <p:spPr/>
        <p:txBody>
          <a:bodyPr>
            <a:normAutofit fontScale="92500"/>
          </a:bodyPr>
          <a:lstStyle/>
          <a:p>
            <a:r>
              <a:rPr lang="de-DE" dirty="0"/>
              <a:t>Fachinhalte oftmals losgelöst von der Lebenswelt der Lernenden vermittelt</a:t>
            </a:r>
          </a:p>
          <a:p>
            <a:r>
              <a:rPr lang="de-DE" dirty="0"/>
              <a:t>zu enge Ausrichtung an fachwissenschaftlichem Vorgehen</a:t>
            </a:r>
          </a:p>
          <a:p>
            <a:r>
              <a:rPr lang="de-DE" dirty="0"/>
              <a:t>„Anwendungsorientierung (70er-Jahre) geht von den fachlichen Inhalten aus, die durch Kontexte angereichert werden. Die Kontextorientierung geht im Gegensatz dazu von den Kontexten aus, die den Unterricht strukturieren.“ [Ko09]</a:t>
            </a:r>
          </a:p>
          <a:p>
            <a:r>
              <a:rPr lang="de-DE" dirty="0"/>
              <a:t>Das „Betroffensein“ als Begründung von Relevanz gemäß dem anwendungsorientierten Ansatz reicht der IniK nicht aus.</a:t>
            </a:r>
          </a:p>
          <a:p>
            <a:r>
              <a:rPr lang="de-DE" u="sng" dirty="0"/>
              <a:t>Umsetzung</a:t>
            </a:r>
            <a:r>
              <a:rPr lang="de-DE" dirty="0"/>
              <a:t>: </a:t>
            </a:r>
          </a:p>
          <a:p>
            <a:pPr lvl="1"/>
            <a:r>
              <a:rPr lang="de-DE" dirty="0"/>
              <a:t>Fachdidaktische Gespräche in Königstein (2008): AG durch J. Koubek und H. Witten für eine </a:t>
            </a:r>
            <a:r>
              <a:rPr lang="de-DE" dirty="0" err="1"/>
              <a:t>IniK</a:t>
            </a:r>
            <a:r>
              <a:rPr lang="de-DE" dirty="0"/>
              <a:t>, </a:t>
            </a:r>
          </a:p>
          <a:p>
            <a:pPr lvl="1"/>
            <a:r>
              <a:rPr lang="de-DE" dirty="0"/>
              <a:t>Vorstellung auf der INFOS 2009  (Grundlagenpapier [Ko09])</a:t>
            </a:r>
          </a:p>
          <a:p>
            <a:endParaRPr lang="de-DE" dirty="0"/>
          </a:p>
          <a:p>
            <a:endParaRPr lang="de-DE" dirty="0"/>
          </a:p>
        </p:txBody>
      </p:sp>
    </p:spTree>
    <p:extLst>
      <p:ext uri="{BB962C8B-B14F-4D97-AF65-F5344CB8AC3E}">
        <p14:creationId xmlns:p14="http://schemas.microsoft.com/office/powerpoint/2010/main" val="3342280650"/>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Blickrichtung</a:t>
            </a:r>
            <a:endParaRPr lang="de-DE" b="1" dirty="0">
              <a:solidFill>
                <a:schemeClr val="accent5"/>
              </a:solidFill>
            </a:endParaRPr>
          </a:p>
        </p:txBody>
      </p:sp>
      <p:sp>
        <p:nvSpPr>
          <p:cNvPr id="2" name="Inhaltsplatzhalter 1"/>
          <p:cNvSpPr>
            <a:spLocks noGrp="1"/>
          </p:cNvSpPr>
          <p:nvPr>
            <p:ph sz="half" idx="1"/>
          </p:nvPr>
        </p:nvSpPr>
        <p:spPr/>
        <p:txBody>
          <a:bodyPr/>
          <a:lstStyle/>
          <a:p>
            <a:pPr marL="0" indent="0">
              <a:buNone/>
            </a:pPr>
            <a:r>
              <a:rPr lang="de-DE" dirty="0"/>
              <a:t>Standard</a:t>
            </a:r>
          </a:p>
        </p:txBody>
      </p:sp>
      <p:sp>
        <p:nvSpPr>
          <p:cNvPr id="3" name="Inhaltsplatzhalter 2"/>
          <p:cNvSpPr>
            <a:spLocks noGrp="1"/>
          </p:cNvSpPr>
          <p:nvPr>
            <p:ph sz="half" idx="2"/>
          </p:nvPr>
        </p:nvSpPr>
        <p:spPr/>
        <p:txBody>
          <a:bodyPr/>
          <a:lstStyle/>
          <a:p>
            <a:pPr marL="0" indent="0">
              <a:buNone/>
            </a:pPr>
            <a:r>
              <a:rPr lang="de-DE" dirty="0"/>
              <a:t>Informatik-im-Kontext</a:t>
            </a:r>
          </a:p>
        </p:txBody>
      </p:sp>
      <p:pic>
        <p:nvPicPr>
          <p:cNvPr id="4" name="Grafik 3"/>
          <p:cNvPicPr>
            <a:picLocks noChangeAspect="1"/>
          </p:cNvPicPr>
          <p:nvPr/>
        </p:nvPicPr>
        <p:blipFill>
          <a:blip r:embed="rId3"/>
          <a:stretch>
            <a:fillRect/>
          </a:stretch>
        </p:blipFill>
        <p:spPr>
          <a:xfrm>
            <a:off x="6840284" y="2354242"/>
            <a:ext cx="5078814" cy="3155843"/>
          </a:xfrm>
          <a:prstGeom prst="rect">
            <a:avLst/>
          </a:prstGeom>
        </p:spPr>
      </p:pic>
      <p:pic>
        <p:nvPicPr>
          <p:cNvPr id="5" name="Grafik 4"/>
          <p:cNvPicPr>
            <a:picLocks noChangeAspect="1"/>
          </p:cNvPicPr>
          <p:nvPr/>
        </p:nvPicPr>
        <p:blipFill>
          <a:blip r:embed="rId4"/>
          <a:stretch>
            <a:fillRect/>
          </a:stretch>
        </p:blipFill>
        <p:spPr>
          <a:xfrm>
            <a:off x="722616" y="2375505"/>
            <a:ext cx="5074101" cy="3155843"/>
          </a:xfrm>
          <a:prstGeom prst="rect">
            <a:avLst/>
          </a:prstGeom>
        </p:spPr>
      </p:pic>
    </p:spTree>
    <p:extLst>
      <p:ext uri="{BB962C8B-B14F-4D97-AF65-F5344CB8AC3E}">
        <p14:creationId xmlns:p14="http://schemas.microsoft.com/office/powerpoint/2010/main" val="2344962728"/>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Ausgangsprinzipien</a:t>
            </a:r>
            <a:endParaRPr lang="de-DE" b="1" dirty="0">
              <a:solidFill>
                <a:schemeClr val="accent5"/>
              </a:solidFill>
            </a:endParaRPr>
          </a:p>
        </p:txBody>
      </p:sp>
      <p:sp>
        <p:nvSpPr>
          <p:cNvPr id="2" name="Inhaltsplatzhalter 1"/>
          <p:cNvSpPr>
            <a:spLocks noGrp="1"/>
          </p:cNvSpPr>
          <p:nvPr>
            <p:ph idx="1"/>
          </p:nvPr>
        </p:nvSpPr>
        <p:spPr/>
        <p:txBody>
          <a:bodyPr/>
          <a:lstStyle/>
          <a:p>
            <a:pPr marL="514350" indent="-514350">
              <a:buFont typeface="+mj-lt"/>
              <a:buAutoNum type="arabicPeriod"/>
            </a:pPr>
            <a:r>
              <a:rPr lang="de-DE" dirty="0"/>
              <a:t>Orientierung an sinnstiftenden Kontexten</a:t>
            </a:r>
          </a:p>
          <a:p>
            <a:pPr marL="514350" indent="-514350">
              <a:buFont typeface="+mj-lt"/>
              <a:buAutoNum type="arabicPeriod"/>
            </a:pPr>
            <a:r>
              <a:rPr lang="de-DE" dirty="0"/>
              <a:t>Orientierung an Standards</a:t>
            </a:r>
          </a:p>
          <a:p>
            <a:pPr marL="514350" indent="-514350">
              <a:buFont typeface="+mj-lt"/>
              <a:buAutoNum type="arabicPeriod"/>
            </a:pPr>
            <a:r>
              <a:rPr lang="de-DE" dirty="0"/>
              <a:t>Methodenvielfalt</a:t>
            </a:r>
          </a:p>
          <a:p>
            <a:pPr marL="0" indent="0">
              <a:buNone/>
            </a:pPr>
            <a:endParaRPr lang="de-DE" dirty="0"/>
          </a:p>
          <a:p>
            <a:pPr marL="0" indent="0">
              <a:buNone/>
            </a:pPr>
            <a:endParaRPr lang="de-DE" dirty="0"/>
          </a:p>
          <a:p>
            <a:pPr marL="0" indent="0">
              <a:buNone/>
            </a:pPr>
            <a:r>
              <a:rPr lang="de-DE" dirty="0"/>
              <a:t>Neben dem Kontext (1) selbst sind natürlich Vorschriften/Standards (2) zu berücksichtigen und methodische Vielfalt (3) wird zudem betont.</a:t>
            </a:r>
          </a:p>
        </p:txBody>
      </p:sp>
    </p:spTree>
    <p:extLst>
      <p:ext uri="{BB962C8B-B14F-4D97-AF65-F5344CB8AC3E}">
        <p14:creationId xmlns:p14="http://schemas.microsoft.com/office/powerpoint/2010/main" val="2788006015"/>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Kontexte - Begriffsverständnis</a:t>
            </a:r>
          </a:p>
        </p:txBody>
      </p:sp>
      <p:sp>
        <p:nvSpPr>
          <p:cNvPr id="2" name="Inhaltsplatzhalter 1"/>
          <p:cNvSpPr>
            <a:spLocks noGrp="1"/>
          </p:cNvSpPr>
          <p:nvPr>
            <p:ph idx="1"/>
          </p:nvPr>
        </p:nvSpPr>
        <p:spPr/>
        <p:txBody>
          <a:bodyPr>
            <a:normAutofit/>
          </a:bodyPr>
          <a:lstStyle/>
          <a:p>
            <a:r>
              <a:rPr lang="de-DE" u="sng" dirty="0"/>
              <a:t>Kontext</a:t>
            </a:r>
            <a:r>
              <a:rPr lang="de-DE" dirty="0"/>
              <a:t>: </a:t>
            </a:r>
            <a:br>
              <a:rPr lang="de-DE" dirty="0"/>
            </a:br>
            <a:r>
              <a:rPr lang="de-DE" dirty="0"/>
              <a:t>„Menge von lebensweltlichen Themen bzw. Fragestellungen, die von den Schülerinnen und Schüler als zusammenhängend geordnet werden und die dadurch sinnstiftend auf deren Handlungen wirken. ([Ko09], S. 5)“</a:t>
            </a:r>
          </a:p>
          <a:p>
            <a:r>
              <a:rPr lang="de-DE" dirty="0"/>
              <a:t>“Definition“ soll einer Beliebigkeit vorbeugen und Abgrenzung vornehmen</a:t>
            </a:r>
          </a:p>
          <a:p>
            <a:r>
              <a:rPr lang="x-none" dirty="0"/>
              <a:t>Beispiele</a:t>
            </a:r>
            <a:r>
              <a:rPr lang="de-DE" dirty="0"/>
              <a:t> ([HP]):</a:t>
            </a:r>
          </a:p>
          <a:p>
            <a:pPr lvl="1"/>
            <a:r>
              <a:rPr lang="x-none" dirty="0"/>
              <a:t>Chatbots</a:t>
            </a:r>
          </a:p>
          <a:p>
            <a:pPr lvl="1">
              <a:buSzPct val="45000"/>
              <a:buFont typeface="StarSymbol"/>
              <a:buChar char="●"/>
            </a:pPr>
            <a:r>
              <a:rPr lang="de-DE" dirty="0"/>
              <a:t>Email nur für Dich</a:t>
            </a:r>
            <a:endParaRPr lang="x-none" dirty="0"/>
          </a:p>
          <a:p>
            <a:pPr lvl="1">
              <a:buSzPct val="45000"/>
              <a:buFont typeface="StarSymbol"/>
              <a:buChar char="●"/>
            </a:pPr>
            <a:r>
              <a:rPr lang="de-DE" dirty="0"/>
              <a:t>Mein Computer spricht mit mir</a:t>
            </a:r>
          </a:p>
          <a:p>
            <a:pPr lvl="1">
              <a:buSzPct val="45000"/>
              <a:buFont typeface="StarSymbol"/>
              <a:buChar char="●"/>
            </a:pPr>
            <a:r>
              <a:rPr lang="de-DE" dirty="0"/>
              <a:t>Planspiel Datenschutz</a:t>
            </a:r>
            <a:endParaRPr lang="x-none" dirty="0"/>
          </a:p>
          <a:p>
            <a:pPr lvl="1">
              <a:buSzPct val="45000"/>
              <a:buFont typeface="StarSymbol"/>
              <a:buChar char="●"/>
            </a:pPr>
            <a:r>
              <a:rPr lang="de-DE" dirty="0"/>
              <a:t>RFID</a:t>
            </a:r>
            <a:endParaRPr lang="x-none" dirty="0"/>
          </a:p>
          <a:p>
            <a:endParaRPr lang="de-DE" dirty="0"/>
          </a:p>
        </p:txBody>
      </p:sp>
    </p:spTree>
    <p:extLst>
      <p:ext uri="{BB962C8B-B14F-4D97-AF65-F5344CB8AC3E}">
        <p14:creationId xmlns:p14="http://schemas.microsoft.com/office/powerpoint/2010/main" val="3693299849"/>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Kriterien für Kontexte</a:t>
            </a:r>
          </a:p>
        </p:txBody>
      </p:sp>
      <p:sp>
        <p:nvSpPr>
          <p:cNvPr id="2" name="Inhaltsplatzhalter 1"/>
          <p:cNvSpPr>
            <a:spLocks noGrp="1"/>
          </p:cNvSpPr>
          <p:nvPr>
            <p:ph idx="1"/>
          </p:nvPr>
        </p:nvSpPr>
        <p:spPr/>
        <p:txBody>
          <a:bodyPr>
            <a:normAutofit fontScale="85000" lnSpcReduction="20000"/>
          </a:bodyPr>
          <a:lstStyle/>
          <a:p>
            <a:r>
              <a:rPr lang="de-DE" b="1" dirty="0"/>
              <a:t>Mehrdimensionalität</a:t>
            </a:r>
            <a:r>
              <a:rPr lang="de-DE" dirty="0"/>
              <a:t>: </a:t>
            </a:r>
            <a:br>
              <a:rPr lang="de-DE" dirty="0"/>
            </a:br>
            <a:r>
              <a:rPr lang="de-DE" dirty="0"/>
              <a:t>informatische, rechtliche, ökonomische, ökologische, ethische u.a. Fragestellungen sind möglich. Die Fragen können durch Schüler formuliert werden, durch Fachkollegen oder durch Publikationen und Medienbeiträge.</a:t>
            </a:r>
          </a:p>
          <a:p>
            <a:r>
              <a:rPr lang="de-DE" b="1" dirty="0"/>
              <a:t>Breite</a:t>
            </a:r>
            <a:r>
              <a:rPr lang="de-DE" dirty="0"/>
              <a:t>: </a:t>
            </a:r>
            <a:br>
              <a:rPr lang="de-DE" dirty="0"/>
            </a:br>
            <a:r>
              <a:rPr lang="de-DE" dirty="0"/>
              <a:t>Der Kontext ist gesellschaftlich relevant (nicht nur für MINT-Fächer).</a:t>
            </a:r>
          </a:p>
          <a:p>
            <a:r>
              <a:rPr lang="de-DE" b="1" dirty="0"/>
              <a:t>Tiefe</a:t>
            </a:r>
            <a:r>
              <a:rPr lang="de-DE" dirty="0"/>
              <a:t>: </a:t>
            </a:r>
            <a:br>
              <a:rPr lang="de-DE" dirty="0"/>
            </a:br>
            <a:r>
              <a:rPr lang="de-DE" dirty="0"/>
              <a:t>Der Kontext ist informatisch relevant (mit möglichst vielen Kompetenzen der Bildungsstandards verbunden).</a:t>
            </a:r>
          </a:p>
          <a:p>
            <a:r>
              <a:rPr lang="de-DE" b="1" dirty="0"/>
              <a:t>Lebenswelt</a:t>
            </a:r>
            <a:r>
              <a:rPr lang="de-DE" dirty="0"/>
              <a:t>: </a:t>
            </a:r>
            <a:br>
              <a:rPr lang="de-DE" dirty="0"/>
            </a:br>
            <a:r>
              <a:rPr lang="de-DE" dirty="0"/>
              <a:t>Bezug zur Lebenswelt der Schülerinnen und Schüler ([…]: potentiell erlebbar, mögliche Betroffenheit, geeignet für Schulhofgespräche. </a:t>
            </a:r>
          </a:p>
          <a:p>
            <a:r>
              <a:rPr lang="de-DE" b="1" dirty="0"/>
              <a:t>Stabilität</a:t>
            </a:r>
            <a:r>
              <a:rPr lang="de-DE" dirty="0"/>
              <a:t>: </a:t>
            </a:r>
            <a:br>
              <a:rPr lang="de-DE" dirty="0"/>
            </a:br>
            <a:r>
              <a:rPr lang="de-DE" dirty="0"/>
              <a:t>Der Kontext ist relevant über einen längeren Zeitraum.                                         Quelle: [HP]</a:t>
            </a:r>
          </a:p>
        </p:txBody>
      </p:sp>
    </p:spTree>
    <p:extLst>
      <p:ext uri="{BB962C8B-B14F-4D97-AF65-F5344CB8AC3E}">
        <p14:creationId xmlns:p14="http://schemas.microsoft.com/office/powerpoint/2010/main" val="1687356820"/>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Kriterien für Kontexte: Mehrdimensionalität</a:t>
            </a:r>
          </a:p>
        </p:txBody>
      </p:sp>
      <p:sp>
        <p:nvSpPr>
          <p:cNvPr id="2" name="Inhaltsplatzhalter 1"/>
          <p:cNvSpPr>
            <a:spLocks noGrp="1"/>
          </p:cNvSpPr>
          <p:nvPr>
            <p:ph idx="1"/>
          </p:nvPr>
        </p:nvSpPr>
        <p:spPr/>
        <p:txBody>
          <a:bodyPr>
            <a:normAutofit/>
          </a:bodyPr>
          <a:lstStyle/>
          <a:p>
            <a:pPr marL="0" indent="0">
              <a:buNone/>
            </a:pPr>
            <a:r>
              <a:rPr lang="de-DE" dirty="0"/>
              <a:t>Vieldimensionaler Handlungsrahmen Koubeks</a:t>
            </a:r>
          </a:p>
        </p:txBody>
      </p:sp>
      <p:pic>
        <p:nvPicPr>
          <p:cNvPr id="4" name="Grafik 3">
            <a:extLst>
              <a:ext uri="{FF2B5EF4-FFF2-40B4-BE49-F238E27FC236}">
                <a16:creationId xmlns:a16="http://schemas.microsoft.com/office/drawing/2014/main" xmlns="" id="{4FDE28D9-CB01-4799-A4A0-D7C3875B0D06}"/>
              </a:ext>
            </a:extLst>
          </p:cNvPr>
          <p:cNvPicPr>
            <a:picLocks noChangeAspect="1"/>
          </p:cNvPicPr>
          <p:nvPr/>
        </p:nvPicPr>
        <p:blipFill>
          <a:blip r:embed="rId3">
            <a:lum/>
            <a:alphaModFix/>
          </a:blip>
          <a:srcRect/>
          <a:stretch>
            <a:fillRect/>
          </a:stretch>
        </p:blipFill>
        <p:spPr>
          <a:xfrm>
            <a:off x="2133598" y="1909832"/>
            <a:ext cx="8432801" cy="4164918"/>
          </a:xfrm>
          <a:prstGeom prst="rect">
            <a:avLst/>
          </a:prstGeom>
          <a:noFill/>
          <a:ln>
            <a:noFill/>
          </a:ln>
        </p:spPr>
      </p:pic>
      <p:sp>
        <p:nvSpPr>
          <p:cNvPr id="3" name="Rechteck 2">
            <a:extLst>
              <a:ext uri="{FF2B5EF4-FFF2-40B4-BE49-F238E27FC236}">
                <a16:creationId xmlns:a16="http://schemas.microsoft.com/office/drawing/2014/main" xmlns="" id="{7099AF0E-D0D4-4B2B-8EDC-FDB7BE7524CF}"/>
              </a:ext>
            </a:extLst>
          </p:cNvPr>
          <p:cNvSpPr/>
          <p:nvPr/>
        </p:nvSpPr>
        <p:spPr>
          <a:xfrm rot="5400000">
            <a:off x="10470131" y="4219287"/>
            <a:ext cx="3040724" cy="215444"/>
          </a:xfrm>
          <a:prstGeom prst="rect">
            <a:avLst/>
          </a:prstGeom>
        </p:spPr>
        <p:txBody>
          <a:bodyPr wrap="square">
            <a:spAutoFit/>
          </a:bodyPr>
          <a:lstStyle/>
          <a:p>
            <a:r>
              <a:rPr lang="de-DE" sz="800" dirty="0"/>
              <a:t>http://waste.informatik.hu-berlin.de/koubek/forschung/inik.pdf</a:t>
            </a:r>
          </a:p>
        </p:txBody>
      </p:sp>
    </p:spTree>
    <p:extLst>
      <p:ext uri="{BB962C8B-B14F-4D97-AF65-F5344CB8AC3E}">
        <p14:creationId xmlns:p14="http://schemas.microsoft.com/office/powerpoint/2010/main" val="583662220"/>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Einem Kontext begegnen: Phänomene</a:t>
            </a:r>
          </a:p>
        </p:txBody>
      </p:sp>
      <p:sp>
        <p:nvSpPr>
          <p:cNvPr id="2" name="Inhaltsplatzhalter 1"/>
          <p:cNvSpPr>
            <a:spLocks noGrp="1"/>
          </p:cNvSpPr>
          <p:nvPr>
            <p:ph idx="1"/>
          </p:nvPr>
        </p:nvSpPr>
        <p:spPr/>
        <p:txBody>
          <a:bodyPr>
            <a:normAutofit lnSpcReduction="10000"/>
          </a:bodyPr>
          <a:lstStyle/>
          <a:p>
            <a:pPr marL="0" indent="0">
              <a:buNone/>
            </a:pPr>
            <a:r>
              <a:rPr lang="de-DE" dirty="0"/>
              <a:t>Einem Kontext begegnet man in der Praxis durch &gt;Phänomene&lt;, also etwas, das wahrgenommen wird.</a:t>
            </a:r>
          </a:p>
          <a:p>
            <a:pPr marL="0" indent="0">
              <a:buNone/>
            </a:pPr>
            <a:endParaRPr lang="de-DE" dirty="0"/>
          </a:p>
          <a:p>
            <a:pPr marL="0" indent="0">
              <a:buNone/>
            </a:pPr>
            <a:r>
              <a:rPr lang="de-DE" dirty="0"/>
              <a:t>Humbert/</a:t>
            </a:r>
            <a:r>
              <a:rPr lang="de-DE" dirty="0" err="1"/>
              <a:t>Puhlmann</a:t>
            </a:r>
            <a:r>
              <a:rPr lang="de-DE" dirty="0"/>
              <a:t> (2004) unterscheiden drei Arten von Phänomenen:</a:t>
            </a:r>
          </a:p>
          <a:p>
            <a:pPr marL="514350" indent="-514350">
              <a:buFont typeface="+mj-lt"/>
              <a:buAutoNum type="arabicPeriod"/>
            </a:pPr>
            <a:r>
              <a:rPr lang="de-DE" dirty="0"/>
              <a:t>Direkt mit Informatiksystemen verbunden</a:t>
            </a:r>
          </a:p>
          <a:p>
            <a:pPr marL="514350" indent="-514350">
              <a:buFont typeface="+mj-lt"/>
              <a:buAutoNum type="arabicPeriod"/>
            </a:pPr>
            <a:r>
              <a:rPr lang="de-DE" dirty="0"/>
              <a:t>Indirekt mit Informatiksystemen verbunden</a:t>
            </a:r>
          </a:p>
          <a:p>
            <a:pPr marL="514350" indent="-514350">
              <a:buFont typeface="+mj-lt"/>
              <a:buAutoNum type="arabicPeriod"/>
            </a:pPr>
            <a:r>
              <a:rPr lang="de-DE" dirty="0"/>
              <a:t>Nicht mit Informatiksystemen verbunden, aber inhärent informatisch</a:t>
            </a:r>
          </a:p>
          <a:p>
            <a:endParaRPr lang="de-DE" dirty="0"/>
          </a:p>
          <a:p>
            <a:pPr marL="0" indent="0">
              <a:buNone/>
            </a:pPr>
            <a:r>
              <a:rPr lang="de-DE" dirty="0"/>
              <a:t>Wenn sich Kontexte dem derzeitigen Erlebnishorizont der Schüler entziehen, sind Medien zur Erschließung notwendig.</a:t>
            </a:r>
          </a:p>
          <a:p>
            <a:endParaRPr lang="de-DE" dirty="0"/>
          </a:p>
        </p:txBody>
      </p:sp>
    </p:spTree>
    <p:extLst>
      <p:ext uri="{BB962C8B-B14F-4D97-AF65-F5344CB8AC3E}">
        <p14:creationId xmlns:p14="http://schemas.microsoft.com/office/powerpoint/2010/main" val="1024399057"/>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Vom Kontext zum Inhalt: Dekontextualisierung</a:t>
            </a:r>
          </a:p>
        </p:txBody>
      </p:sp>
      <p:sp>
        <p:nvSpPr>
          <p:cNvPr id="2" name="Inhaltsplatzhalter 1"/>
          <p:cNvSpPr>
            <a:spLocks noGrp="1"/>
          </p:cNvSpPr>
          <p:nvPr>
            <p:ph idx="1"/>
          </p:nvPr>
        </p:nvSpPr>
        <p:spPr/>
        <p:txBody>
          <a:bodyPr/>
          <a:lstStyle/>
          <a:p>
            <a:pPr marL="0" indent="0">
              <a:buNone/>
            </a:pPr>
            <a:r>
              <a:rPr lang="de-DE" dirty="0"/>
              <a:t>Extraktion des fachlich Relevanten aus dem Kontext</a:t>
            </a:r>
          </a:p>
          <a:p>
            <a:endParaRPr lang="de-DE" dirty="0"/>
          </a:p>
        </p:txBody>
      </p:sp>
      <p:pic>
        <p:nvPicPr>
          <p:cNvPr id="3" name="Grafik 2"/>
          <p:cNvPicPr>
            <a:picLocks noChangeAspect="1"/>
          </p:cNvPicPr>
          <p:nvPr/>
        </p:nvPicPr>
        <p:blipFill>
          <a:blip r:embed="rId3"/>
          <a:stretch>
            <a:fillRect/>
          </a:stretch>
        </p:blipFill>
        <p:spPr>
          <a:xfrm>
            <a:off x="1251528" y="2143612"/>
            <a:ext cx="10327327" cy="3842518"/>
          </a:xfrm>
          <a:prstGeom prst="rect">
            <a:avLst/>
          </a:prstGeom>
        </p:spPr>
      </p:pic>
    </p:spTree>
    <p:extLst>
      <p:ext uri="{BB962C8B-B14F-4D97-AF65-F5344CB8AC3E}">
        <p14:creationId xmlns:p14="http://schemas.microsoft.com/office/powerpoint/2010/main" val="2873919477"/>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Dekontextualisierung: Beispiel </a:t>
            </a:r>
            <a:r>
              <a:rPr lang="de-DE" b="1" dirty="0" err="1">
                <a:solidFill>
                  <a:schemeClr val="accent5"/>
                </a:solidFill>
              </a:rPr>
              <a:t>Chatbot</a:t>
            </a:r>
            <a:endParaRPr lang="de-DE" b="1" dirty="0">
              <a:solidFill>
                <a:schemeClr val="accent5"/>
              </a:solidFill>
            </a:endParaRPr>
          </a:p>
        </p:txBody>
      </p:sp>
      <p:sp>
        <p:nvSpPr>
          <p:cNvPr id="2" name="Inhaltsplatzhalter 1"/>
          <p:cNvSpPr>
            <a:spLocks noGrp="1"/>
          </p:cNvSpPr>
          <p:nvPr>
            <p:ph idx="1"/>
          </p:nvPr>
        </p:nvSpPr>
        <p:spPr/>
        <p:txBody>
          <a:bodyPr/>
          <a:lstStyle/>
          <a:p>
            <a:pPr marL="0" indent="0">
              <a:buNone/>
            </a:pPr>
            <a:r>
              <a:rPr lang="de-DE" dirty="0"/>
              <a:t>   </a:t>
            </a:r>
          </a:p>
          <a:p>
            <a:endParaRPr lang="de-DE" dirty="0"/>
          </a:p>
        </p:txBody>
      </p:sp>
      <p:pic>
        <p:nvPicPr>
          <p:cNvPr id="3" name="Grafik 2">
            <a:extLst>
              <a:ext uri="{FF2B5EF4-FFF2-40B4-BE49-F238E27FC236}">
                <a16:creationId xmlns:a16="http://schemas.microsoft.com/office/drawing/2014/main" xmlns="" id="{55A9C60B-E142-4F6B-9F33-575F3A4B5F8B}"/>
              </a:ext>
            </a:extLst>
          </p:cNvPr>
          <p:cNvPicPr>
            <a:picLocks noChangeAspect="1"/>
          </p:cNvPicPr>
          <p:nvPr/>
        </p:nvPicPr>
        <p:blipFill>
          <a:blip r:embed="rId3"/>
          <a:stretch>
            <a:fillRect/>
          </a:stretch>
        </p:blipFill>
        <p:spPr>
          <a:xfrm>
            <a:off x="2085814" y="1367692"/>
            <a:ext cx="7714955" cy="4614250"/>
          </a:xfrm>
          <a:prstGeom prst="rect">
            <a:avLst/>
          </a:prstGeom>
        </p:spPr>
      </p:pic>
    </p:spTree>
    <p:extLst>
      <p:ext uri="{BB962C8B-B14F-4D97-AF65-F5344CB8AC3E}">
        <p14:creationId xmlns:p14="http://schemas.microsoft.com/office/powerpoint/2010/main" val="980897872"/>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Einen Kontext finden</a:t>
            </a:r>
          </a:p>
        </p:txBody>
      </p:sp>
      <p:sp>
        <p:nvSpPr>
          <p:cNvPr id="2" name="Inhaltsplatzhalter 1"/>
          <p:cNvSpPr>
            <a:spLocks noGrp="1"/>
          </p:cNvSpPr>
          <p:nvPr>
            <p:ph sz="half" idx="1"/>
          </p:nvPr>
        </p:nvSpPr>
        <p:spPr/>
        <p:txBody>
          <a:bodyPr>
            <a:normAutofit/>
          </a:bodyPr>
          <a:lstStyle/>
          <a:p>
            <a:pPr marL="0" indent="0">
              <a:buNone/>
            </a:pPr>
            <a:r>
              <a:rPr lang="de-DE" dirty="0"/>
              <a:t>Wie findet man nun Kontext für seinen kontextorientierten Unterricht?</a:t>
            </a:r>
          </a:p>
          <a:p>
            <a:pPr marL="0" indent="0">
              <a:buNone/>
            </a:pPr>
            <a:endParaRPr lang="de-DE" dirty="0"/>
          </a:p>
          <a:p>
            <a:pPr marL="514350" indent="-514350">
              <a:buAutoNum type="arabicPeriod"/>
            </a:pPr>
            <a:r>
              <a:rPr lang="de-DE" dirty="0"/>
              <a:t>Man hat eine Kontextidee und prüft diesen hinsichtlich der Eignung</a:t>
            </a:r>
          </a:p>
          <a:p>
            <a:pPr marL="514350" indent="-514350">
              <a:buAutoNum type="arabicPeriod"/>
            </a:pPr>
            <a:r>
              <a:rPr lang="de-DE" dirty="0"/>
              <a:t>Man geht von Inhalten aus und sucht passende Kontexte</a:t>
            </a:r>
          </a:p>
          <a:p>
            <a:pPr marL="0" indent="0">
              <a:buNone/>
            </a:pPr>
            <a:endParaRPr lang="de-DE" dirty="0"/>
          </a:p>
          <a:p>
            <a:endParaRPr lang="de-DE" dirty="0"/>
          </a:p>
        </p:txBody>
      </p:sp>
      <p:sp>
        <p:nvSpPr>
          <p:cNvPr id="3" name="Inhaltsplatzhalter 2"/>
          <p:cNvSpPr>
            <a:spLocks noGrp="1"/>
          </p:cNvSpPr>
          <p:nvPr>
            <p:ph sz="half" idx="2"/>
          </p:nvPr>
        </p:nvSpPr>
        <p:spPr/>
        <p:txBody>
          <a:bodyPr/>
          <a:lstStyle/>
          <a:p>
            <a:pPr marL="0" indent="0">
              <a:buNone/>
            </a:pPr>
            <a:r>
              <a:rPr lang="de-DE" dirty="0"/>
              <a:t>  </a:t>
            </a:r>
          </a:p>
        </p:txBody>
      </p:sp>
      <p:pic>
        <p:nvPicPr>
          <p:cNvPr id="5" name="Grafik 4">
            <a:extLst>
              <a:ext uri="{FF2B5EF4-FFF2-40B4-BE49-F238E27FC236}">
                <a16:creationId xmlns:a16="http://schemas.microsoft.com/office/drawing/2014/main" xmlns="" id="{5009A095-4453-4214-A7CC-9F1E7A3DB42C}"/>
              </a:ext>
            </a:extLst>
          </p:cNvPr>
          <p:cNvPicPr>
            <a:picLocks noChangeAspect="1"/>
          </p:cNvPicPr>
          <p:nvPr/>
        </p:nvPicPr>
        <p:blipFill>
          <a:blip r:embed="rId3"/>
          <a:stretch>
            <a:fillRect/>
          </a:stretch>
        </p:blipFill>
        <p:spPr>
          <a:xfrm>
            <a:off x="6207847" y="3228392"/>
            <a:ext cx="5882553" cy="2155344"/>
          </a:xfrm>
          <a:prstGeom prst="rect">
            <a:avLst/>
          </a:prstGeom>
        </p:spPr>
      </p:pic>
    </p:spTree>
    <p:extLst>
      <p:ext uri="{BB962C8B-B14F-4D97-AF65-F5344CB8AC3E}">
        <p14:creationId xmlns:p14="http://schemas.microsoft.com/office/powerpoint/2010/main" val="1197184238"/>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solidFill>
                  <a:schemeClr val="accent5"/>
                </a:solidFill>
              </a:rPr>
              <a:t>Informatik im Kontext </a:t>
            </a:r>
            <a:br>
              <a:rPr lang="de-DE" dirty="0">
                <a:solidFill>
                  <a:schemeClr val="accent5"/>
                </a:solidFill>
              </a:rPr>
            </a:br>
            <a:r>
              <a:rPr lang="de-DE" dirty="0">
                <a:solidFill>
                  <a:schemeClr val="accent5"/>
                </a:solidFill>
              </a:rPr>
              <a:t>(IniK)</a:t>
            </a:r>
          </a:p>
        </p:txBody>
      </p:sp>
      <p:sp>
        <p:nvSpPr>
          <p:cNvPr id="3" name="Untertitel 2"/>
          <p:cNvSpPr>
            <a:spLocks noGrp="1"/>
          </p:cNvSpPr>
          <p:nvPr>
            <p:ph type="subTitle" idx="1"/>
          </p:nvPr>
        </p:nvSpPr>
        <p:spPr/>
        <p:txBody>
          <a:bodyPr>
            <a:normAutofit/>
          </a:bodyPr>
          <a:lstStyle/>
          <a:p>
            <a:endParaRPr lang="de-DE" sz="4000" dirty="0"/>
          </a:p>
          <a:p>
            <a:r>
              <a:rPr lang="de-DE" sz="4000" dirty="0"/>
              <a:t>Grundlagen</a:t>
            </a:r>
          </a:p>
        </p:txBody>
      </p:sp>
    </p:spTree>
    <p:extLst>
      <p:ext uri="{BB962C8B-B14F-4D97-AF65-F5344CB8AC3E}">
        <p14:creationId xmlns:p14="http://schemas.microsoft.com/office/powerpoint/2010/main" val="144867050"/>
      </p:ext>
    </p:extLst>
  </p:cSld>
  <p:clrMapOvr>
    <a:masterClrMapping/>
  </p:clrMapOvr>
  <mc:AlternateContent xmlns:mc="http://schemas.openxmlformats.org/markup-compatibility/2006" xmlns:p14="http://schemas.microsoft.com/office/powerpoint/2010/main">
    <mc:Choice Requires="p14">
      <p:transition spd="slow" p14:dur="2000" advTm="657"/>
    </mc:Choice>
    <mc:Fallback xmlns="">
      <p:transition spd="slow" advTm="6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Unterrichtsstrukturen</a:t>
            </a:r>
          </a:p>
        </p:txBody>
      </p:sp>
      <p:sp>
        <p:nvSpPr>
          <p:cNvPr id="2" name="Inhaltsplatzhalter 1"/>
          <p:cNvSpPr>
            <a:spLocks noGrp="1"/>
          </p:cNvSpPr>
          <p:nvPr>
            <p:ph idx="1"/>
          </p:nvPr>
        </p:nvSpPr>
        <p:spPr/>
        <p:txBody>
          <a:bodyPr/>
          <a:lstStyle/>
          <a:p>
            <a:pPr marL="0" indent="0">
              <a:buNone/>
            </a:pPr>
            <a:r>
              <a:rPr lang="de-DE" dirty="0"/>
              <a:t>Mögliche Phasierung, ausgehend vom Kontext, nicht von einer Fachsystematik</a:t>
            </a:r>
          </a:p>
          <a:p>
            <a:endParaRPr lang="de-DE" dirty="0"/>
          </a:p>
        </p:txBody>
      </p:sp>
      <p:pic>
        <p:nvPicPr>
          <p:cNvPr id="4" name="Grafik 3"/>
          <p:cNvPicPr/>
          <p:nvPr/>
        </p:nvPicPr>
        <p:blipFill>
          <a:blip r:embed="rId3"/>
          <a:stretch>
            <a:fillRect/>
          </a:stretch>
        </p:blipFill>
        <p:spPr>
          <a:xfrm>
            <a:off x="3741817" y="2094614"/>
            <a:ext cx="5541079" cy="3980136"/>
          </a:xfrm>
          <a:prstGeom prst="rect">
            <a:avLst/>
          </a:prstGeom>
        </p:spPr>
      </p:pic>
      <p:sp>
        <p:nvSpPr>
          <p:cNvPr id="3" name="Rechteck 2"/>
          <p:cNvSpPr/>
          <p:nvPr/>
        </p:nvSpPr>
        <p:spPr>
          <a:xfrm rot="16200000">
            <a:off x="10267906" y="4244441"/>
            <a:ext cx="3445174" cy="215444"/>
          </a:xfrm>
          <a:prstGeom prst="rect">
            <a:avLst/>
          </a:prstGeom>
        </p:spPr>
        <p:txBody>
          <a:bodyPr wrap="none">
            <a:spAutoFit/>
          </a:bodyPr>
          <a:lstStyle/>
          <a:p>
            <a:r>
              <a:rPr lang="de-DE" sz="800" dirty="0">
                <a:latin typeface="Calibri" panose="020F0502020204030204" pitchFamily="34" charset="0"/>
                <a:ea typeface="Calibri" panose="020F0502020204030204" pitchFamily="34" charset="0"/>
                <a:cs typeface="Times New Roman" panose="02020603050405020304" pitchFamily="18" charset="0"/>
              </a:rPr>
              <a:t>Vorlesung DDI (Didaktik der Informatik), Uni Oldenburg, SS02, Prof. Diethelm</a:t>
            </a:r>
            <a:endParaRPr lang="de-DE" sz="800" dirty="0"/>
          </a:p>
        </p:txBody>
      </p:sp>
      <p:sp>
        <p:nvSpPr>
          <p:cNvPr id="5" name="Textfeld 4"/>
          <p:cNvSpPr txBox="1"/>
          <p:nvPr/>
        </p:nvSpPr>
        <p:spPr>
          <a:xfrm>
            <a:off x="596900" y="3594100"/>
            <a:ext cx="2654300" cy="1323439"/>
          </a:xfrm>
          <a:prstGeom prst="rect">
            <a:avLst/>
          </a:prstGeom>
          <a:noFill/>
          <a:ln>
            <a:solidFill>
              <a:schemeClr val="tx1"/>
            </a:solidFill>
            <a:prstDash val="dash"/>
          </a:ln>
        </p:spPr>
        <p:txBody>
          <a:bodyPr wrap="square" rtlCol="0">
            <a:spAutoFit/>
          </a:bodyPr>
          <a:lstStyle/>
          <a:p>
            <a:r>
              <a:rPr lang="de-DE" sz="2000" dirty="0" smtClean="0"/>
              <a:t>wie in den Naturwissenschaften, siehe ‘Chemie im Kontext‘</a:t>
            </a:r>
            <a:endParaRPr lang="de-DE" sz="2000" dirty="0"/>
          </a:p>
        </p:txBody>
      </p:sp>
      <p:cxnSp>
        <p:nvCxnSpPr>
          <p:cNvPr id="9" name="Gerader Verbinder 8"/>
          <p:cNvCxnSpPr/>
          <p:nvPr/>
        </p:nvCxnSpPr>
        <p:spPr>
          <a:xfrm flipH="1">
            <a:off x="685800" y="5245100"/>
            <a:ext cx="43561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Textfeld 9"/>
          <p:cNvSpPr txBox="1"/>
          <p:nvPr/>
        </p:nvSpPr>
        <p:spPr>
          <a:xfrm>
            <a:off x="596900" y="5572662"/>
            <a:ext cx="2654300" cy="400110"/>
          </a:xfrm>
          <a:prstGeom prst="rect">
            <a:avLst/>
          </a:prstGeom>
          <a:noFill/>
          <a:ln>
            <a:solidFill>
              <a:schemeClr val="tx1"/>
            </a:solidFill>
            <a:prstDash val="dash"/>
          </a:ln>
        </p:spPr>
        <p:txBody>
          <a:bodyPr wrap="square" rtlCol="0">
            <a:spAutoFit/>
          </a:bodyPr>
          <a:lstStyle/>
          <a:p>
            <a:r>
              <a:rPr lang="de-DE" sz="2000" dirty="0" smtClean="0"/>
              <a:t>‘Biologie im Kontext‘</a:t>
            </a:r>
            <a:endParaRPr lang="de-DE" sz="2000" dirty="0"/>
          </a:p>
        </p:txBody>
      </p:sp>
      <p:cxnSp>
        <p:nvCxnSpPr>
          <p:cNvPr id="13" name="Gerader Verbinder 12"/>
          <p:cNvCxnSpPr/>
          <p:nvPr/>
        </p:nvCxnSpPr>
        <p:spPr>
          <a:xfrm>
            <a:off x="3416300" y="4749800"/>
            <a:ext cx="0" cy="1022917"/>
          </a:xfrm>
          <a:prstGeom prst="line">
            <a:avLst/>
          </a:prstGeom>
          <a:ln w="28575">
            <a:headEnd type="ova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578882"/>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Durchführungsarten: (</a:t>
            </a:r>
            <a:r>
              <a:rPr lang="de-DE" altLang="de-DE" b="1" dirty="0" err="1">
                <a:solidFill>
                  <a:schemeClr val="accent5"/>
                </a:solidFill>
              </a:rPr>
              <a:t>Un</a:t>
            </a:r>
            <a:r>
              <a:rPr lang="de-DE" altLang="de-DE" b="1" dirty="0">
                <a:solidFill>
                  <a:schemeClr val="accent5"/>
                </a:solidFill>
              </a:rPr>
              <a:t>)</a:t>
            </a:r>
            <a:r>
              <a:rPr lang="de-DE" altLang="de-DE" b="1" dirty="0" err="1">
                <a:solidFill>
                  <a:schemeClr val="accent5"/>
                </a:solidFill>
              </a:rPr>
              <a:t>plugged</a:t>
            </a:r>
            <a:r>
              <a:rPr lang="de-DE" altLang="de-DE" b="1" dirty="0">
                <a:solidFill>
                  <a:schemeClr val="accent5"/>
                </a:solidFill>
              </a:rPr>
              <a:t>, </a:t>
            </a:r>
            <a:r>
              <a:rPr lang="de-DE" altLang="de-DE" b="1" dirty="0" err="1">
                <a:solidFill>
                  <a:schemeClr val="accent5"/>
                </a:solidFill>
              </a:rPr>
              <a:t>physical</a:t>
            </a:r>
            <a:endParaRPr lang="de-DE" b="1" dirty="0">
              <a:solidFill>
                <a:schemeClr val="accent5"/>
              </a:solidFill>
            </a:endParaRPr>
          </a:p>
        </p:txBody>
      </p:sp>
      <p:sp>
        <p:nvSpPr>
          <p:cNvPr id="9" name="Inhaltsplatzhalter 8"/>
          <p:cNvSpPr>
            <a:spLocks noGrp="1"/>
          </p:cNvSpPr>
          <p:nvPr>
            <p:ph idx="1"/>
          </p:nvPr>
        </p:nvSpPr>
        <p:spPr/>
        <p:txBody>
          <a:bodyPr>
            <a:normAutofit/>
          </a:bodyPr>
          <a:lstStyle/>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IniK kann auf verschiedene Art und Weisen durchgeführt werden</a:t>
            </a:r>
            <a:endParaRPr lang="de-DE" altLang="de-DE" dirty="0">
              <a:solidFill>
                <a:srgbClr val="000000"/>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2304811" y="2417607"/>
            <a:ext cx="6838095" cy="3657143"/>
          </a:xfrm>
          <a:prstGeom prst="rect">
            <a:avLst/>
          </a:prstGeom>
        </p:spPr>
      </p:pic>
      <p:pic>
        <p:nvPicPr>
          <p:cNvPr id="5" name="Grafik 4"/>
          <p:cNvPicPr>
            <a:picLocks noChangeAspect="1"/>
          </p:cNvPicPr>
          <p:nvPr/>
        </p:nvPicPr>
        <p:blipFill>
          <a:blip r:embed="rId4"/>
          <a:stretch>
            <a:fillRect/>
          </a:stretch>
        </p:blipFill>
        <p:spPr>
          <a:xfrm>
            <a:off x="2231953" y="2125620"/>
            <a:ext cx="7369247" cy="3949129"/>
          </a:xfrm>
          <a:prstGeom prst="rect">
            <a:avLst/>
          </a:prstGeom>
        </p:spPr>
      </p:pic>
    </p:spTree>
    <p:extLst>
      <p:ext uri="{BB962C8B-B14F-4D97-AF65-F5344CB8AC3E}">
        <p14:creationId xmlns:p14="http://schemas.microsoft.com/office/powerpoint/2010/main" val="3141321297"/>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smtClean="0">
                <a:solidFill>
                  <a:schemeClr val="accent5"/>
                </a:solidFill>
              </a:rPr>
              <a:t>Ansätze in Schnittmengen</a:t>
            </a:r>
            <a:endParaRPr lang="de-DE" b="1" dirty="0">
              <a:solidFill>
                <a:schemeClr val="accent5"/>
              </a:solidFill>
            </a:endParaRPr>
          </a:p>
        </p:txBody>
      </p:sp>
      <p:sp>
        <p:nvSpPr>
          <p:cNvPr id="9" name="Inhaltsplatzhalter 8"/>
          <p:cNvSpPr>
            <a:spLocks noGrp="1"/>
          </p:cNvSpPr>
          <p:nvPr>
            <p:ph sz="half" idx="1"/>
          </p:nvPr>
        </p:nvSpPr>
        <p:spPr/>
        <p:txBody>
          <a:bodyPr>
            <a:normAutofit fontScale="62500" lnSpcReduction="20000"/>
          </a:bodyPr>
          <a:lstStyle/>
          <a:p>
            <a:pPr marL="0" lvl="1" indent="0" hangingPunct="0">
              <a:lnSpc>
                <a:spcPct val="100000"/>
              </a:lnSpc>
              <a:spcBef>
                <a:spcPct val="0"/>
              </a:spcBef>
              <a:spcAft>
                <a:spcPts val="1413"/>
              </a:spcAft>
              <a:buSzPct val="100000"/>
              <a:buNone/>
            </a:pPr>
            <a:r>
              <a:rPr lang="de-DE" altLang="de-DE" sz="3600" dirty="0">
                <a:solidFill>
                  <a:srgbClr val="000000"/>
                </a:solidFill>
                <a:latin typeface="Arial" panose="020B0604020202020204" pitchFamily="34" charset="0"/>
                <a:cs typeface="Arial" panose="020B0604020202020204" pitchFamily="34" charset="0"/>
              </a:rPr>
              <a:t>Kontextorientierter Informatikunterricht</a:t>
            </a:r>
          </a:p>
          <a:p>
            <a:pPr marL="342900" lvl="1" indent="-342900" hangingPunct="0">
              <a:lnSpc>
                <a:spcPct val="100000"/>
              </a:lnSpc>
              <a:spcBef>
                <a:spcPct val="0"/>
              </a:spcBef>
              <a:spcAft>
                <a:spcPts val="1413"/>
              </a:spcAft>
              <a:buSzPct val="100000"/>
            </a:pPr>
            <a:r>
              <a:rPr lang="de-DE" sz="2800" dirty="0" smtClean="0">
                <a:solidFill>
                  <a:srgbClr val="000000"/>
                </a:solidFill>
                <a:latin typeface="Arial" panose="020B0604020202020204" pitchFamily="34" charset="0"/>
                <a:cs typeface="Arial" panose="020B0604020202020204" pitchFamily="34" charset="0"/>
              </a:rPr>
              <a:t>Kann als Überbegriff verstanden werden</a:t>
            </a:r>
          </a:p>
          <a:p>
            <a:pPr marL="342900" lvl="1" indent="-342900" hangingPunct="0">
              <a:lnSpc>
                <a:spcPct val="100000"/>
              </a:lnSpc>
              <a:spcBef>
                <a:spcPct val="0"/>
              </a:spcBef>
              <a:spcAft>
                <a:spcPts val="1413"/>
              </a:spcAft>
              <a:buSzPct val="100000"/>
            </a:pPr>
            <a:r>
              <a:rPr lang="de-DE" sz="2800" dirty="0" smtClean="0">
                <a:solidFill>
                  <a:srgbClr val="000000"/>
                </a:solidFill>
                <a:latin typeface="Arial" panose="020B0604020202020204" pitchFamily="34" charset="0"/>
                <a:cs typeface="Arial" panose="020B0604020202020204" pitchFamily="34" charset="0"/>
              </a:rPr>
              <a:t>Versuchte Weiterentwicklung von </a:t>
            </a:r>
            <a:r>
              <a:rPr lang="de-DE" sz="2800" dirty="0" err="1" smtClean="0">
                <a:solidFill>
                  <a:srgbClr val="000000"/>
                </a:solidFill>
                <a:latin typeface="Arial" panose="020B0604020202020204" pitchFamily="34" charset="0"/>
                <a:cs typeface="Arial" panose="020B0604020202020204" pitchFamily="34" charset="0"/>
              </a:rPr>
              <a:t>IniK</a:t>
            </a:r>
            <a:endParaRPr lang="de-DE" sz="2800" dirty="0" smtClean="0">
              <a:solidFill>
                <a:srgbClr val="000000"/>
              </a:solidFill>
              <a:latin typeface="Arial" panose="020B0604020202020204" pitchFamily="34" charset="0"/>
              <a:cs typeface="Arial" panose="020B0604020202020204" pitchFamily="34" charset="0"/>
            </a:endParaRPr>
          </a:p>
          <a:p>
            <a:pPr marL="342900" lvl="1" indent="-342900" hangingPunct="0">
              <a:lnSpc>
                <a:spcPct val="100000"/>
              </a:lnSpc>
              <a:spcBef>
                <a:spcPct val="0"/>
              </a:spcBef>
              <a:spcAft>
                <a:spcPts val="1413"/>
              </a:spcAft>
              <a:buSzPct val="100000"/>
            </a:pPr>
            <a:r>
              <a:rPr lang="de-DE" sz="2800" dirty="0" err="1" smtClean="0">
                <a:solidFill>
                  <a:srgbClr val="000000"/>
                </a:solidFill>
                <a:latin typeface="Arial" panose="020B0604020202020204" pitchFamily="34" charset="0"/>
                <a:cs typeface="Arial" panose="020B0604020202020204" pitchFamily="34" charset="0"/>
              </a:rPr>
              <a:t>Kriteriengrundsätze</a:t>
            </a:r>
            <a:r>
              <a:rPr lang="de-DE" sz="2800" dirty="0" smtClean="0">
                <a:solidFill>
                  <a:srgbClr val="000000"/>
                </a:solidFill>
                <a:latin typeface="Arial" panose="020B0604020202020204" pitchFamily="34" charset="0"/>
                <a:cs typeface="Arial" panose="020B0604020202020204" pitchFamily="34" charset="0"/>
              </a:rPr>
              <a:t>:</a:t>
            </a:r>
          </a:p>
          <a:p>
            <a:pPr marL="914400" lvl="2" indent="-457200" hangingPunct="0">
              <a:lnSpc>
                <a:spcPct val="100000"/>
              </a:lnSpc>
              <a:spcBef>
                <a:spcPct val="0"/>
              </a:spcBef>
              <a:spcAft>
                <a:spcPts val="1413"/>
              </a:spcAft>
              <a:buSzPct val="100000"/>
              <a:buFont typeface="+mj-lt"/>
              <a:buAutoNum type="arabicPeriod"/>
            </a:pPr>
            <a:r>
              <a:rPr lang="de-DE" dirty="0" smtClean="0"/>
              <a:t>Langfristig </a:t>
            </a:r>
            <a:r>
              <a:rPr lang="de-DE" dirty="0"/>
              <a:t>strukturreicher Kontext aus der </a:t>
            </a:r>
            <a:r>
              <a:rPr lang="de-DE" dirty="0" smtClean="0"/>
              <a:t>Lebenswelt</a:t>
            </a:r>
          </a:p>
          <a:p>
            <a:pPr marL="914400" lvl="2" indent="-457200" hangingPunct="0">
              <a:lnSpc>
                <a:spcPct val="100000"/>
              </a:lnSpc>
              <a:spcBef>
                <a:spcPct val="0"/>
              </a:spcBef>
              <a:spcAft>
                <a:spcPts val="1413"/>
              </a:spcAft>
              <a:buSzPct val="100000"/>
              <a:buFont typeface="+mj-lt"/>
              <a:buAutoNum type="arabicPeriod"/>
            </a:pPr>
            <a:r>
              <a:rPr lang="de-DE" dirty="0" smtClean="0"/>
              <a:t>Enge </a:t>
            </a:r>
            <a:r>
              <a:rPr lang="de-DE" dirty="0"/>
              <a:t>Anbindung an curriculare Vorgaben und </a:t>
            </a:r>
            <a:r>
              <a:rPr lang="de-DE" dirty="0" smtClean="0"/>
              <a:t>Empfehlungen</a:t>
            </a:r>
          </a:p>
          <a:p>
            <a:pPr marL="914400" lvl="2" indent="-457200" hangingPunct="0">
              <a:lnSpc>
                <a:spcPct val="100000"/>
              </a:lnSpc>
              <a:spcBef>
                <a:spcPct val="0"/>
              </a:spcBef>
              <a:spcAft>
                <a:spcPts val="1413"/>
              </a:spcAft>
              <a:buSzPct val="100000"/>
              <a:buFont typeface="+mj-lt"/>
              <a:buAutoNum type="arabicPeriod"/>
            </a:pPr>
            <a:r>
              <a:rPr lang="de-DE" dirty="0" smtClean="0"/>
              <a:t>Momente </a:t>
            </a:r>
            <a:r>
              <a:rPr lang="de-DE" dirty="0"/>
              <a:t>zur potenziell intrinsischer Motivierung von </a:t>
            </a:r>
            <a:r>
              <a:rPr lang="de-DE" dirty="0" smtClean="0"/>
              <a:t>Schüler</a:t>
            </a:r>
          </a:p>
          <a:p>
            <a:pPr marL="914400" lvl="2" indent="-457200" hangingPunct="0">
              <a:lnSpc>
                <a:spcPct val="100000"/>
              </a:lnSpc>
              <a:spcBef>
                <a:spcPct val="0"/>
              </a:spcBef>
              <a:spcAft>
                <a:spcPts val="1413"/>
              </a:spcAft>
              <a:buSzPct val="100000"/>
              <a:buFont typeface="+mj-lt"/>
              <a:buAutoNum type="arabicPeriod"/>
            </a:pPr>
            <a:r>
              <a:rPr lang="de-DE" dirty="0" smtClean="0"/>
              <a:t>Modulares </a:t>
            </a:r>
            <a:r>
              <a:rPr lang="de-DE" dirty="0"/>
              <a:t>Verknüpfen von flexibel einsetzbaren Bausteinen</a:t>
            </a:r>
            <a:endParaRPr lang="de-DE" dirty="0">
              <a:solidFill>
                <a:srgbClr val="000000"/>
              </a:solidFill>
              <a:latin typeface="Arial" panose="020B0604020202020204" pitchFamily="34" charset="0"/>
              <a:cs typeface="Arial" panose="020B0604020202020204" pitchFamily="34" charset="0"/>
            </a:endParaRPr>
          </a:p>
          <a:p>
            <a:pPr marL="342900" lvl="1" indent="-342900" hangingPunct="0">
              <a:lnSpc>
                <a:spcPct val="100000"/>
              </a:lnSpc>
              <a:spcBef>
                <a:spcPct val="0"/>
              </a:spcBef>
              <a:spcAft>
                <a:spcPts val="1413"/>
              </a:spcAft>
              <a:buSzPct val="100000"/>
            </a:pPr>
            <a:r>
              <a:rPr lang="de-DE" altLang="de-DE" sz="2800" dirty="0">
                <a:solidFill>
                  <a:srgbClr val="000000"/>
                </a:solidFill>
                <a:latin typeface="Arial" panose="020B0604020202020204" pitchFamily="34" charset="0"/>
                <a:cs typeface="Arial" panose="020B0604020202020204" pitchFamily="34" charset="0"/>
              </a:rPr>
              <a:t>Literatur: </a:t>
            </a:r>
            <a:r>
              <a:rPr lang="de-DE" altLang="de-DE" sz="2600" dirty="0">
                <a:solidFill>
                  <a:srgbClr val="000000"/>
                </a:solidFill>
                <a:latin typeface="Arial" panose="020B0604020202020204" pitchFamily="34" charset="0"/>
                <a:cs typeface="Arial" panose="020B0604020202020204" pitchFamily="34" charset="0"/>
              </a:rPr>
              <a:t>https://</a:t>
            </a:r>
            <a:r>
              <a:rPr lang="de-DE" altLang="de-DE" sz="2600" dirty="0" smtClean="0">
                <a:solidFill>
                  <a:srgbClr val="000000"/>
                </a:solidFill>
                <a:latin typeface="Arial" panose="020B0604020202020204" pitchFamily="34" charset="0"/>
                <a:cs typeface="Arial" panose="020B0604020202020204" pitchFamily="34" charset="0"/>
              </a:rPr>
              <a:t>www.uni-muenster.de/IDMI/arbeitsgruppen/ag-thomas/projekte/loco.shtml</a:t>
            </a:r>
            <a:endParaRPr lang="de-DE" altLang="de-DE" sz="2600" dirty="0">
              <a:solidFill>
                <a:srgbClr val="000000"/>
              </a:solidFill>
              <a:latin typeface="Arial" panose="020B0604020202020204" pitchFamily="34" charset="0"/>
              <a:cs typeface="Arial" panose="020B0604020202020204" pitchFamily="34" charset="0"/>
            </a:endParaRPr>
          </a:p>
        </p:txBody>
      </p:sp>
      <p:sp>
        <p:nvSpPr>
          <p:cNvPr id="10" name="Inhaltsplatzhalter 9"/>
          <p:cNvSpPr>
            <a:spLocks noGrp="1"/>
          </p:cNvSpPr>
          <p:nvPr>
            <p:ph sz="half" idx="2"/>
          </p:nvPr>
        </p:nvSpPr>
        <p:spPr/>
        <p:txBody>
          <a:bodyPr>
            <a:normAutofit fontScale="62500" lnSpcReduction="20000"/>
          </a:bodyPr>
          <a:lstStyle/>
          <a:p>
            <a:pPr marL="0" lvl="1" indent="0" hangingPunct="0">
              <a:lnSpc>
                <a:spcPct val="100000"/>
              </a:lnSpc>
              <a:spcBef>
                <a:spcPct val="0"/>
              </a:spcBef>
              <a:spcAft>
                <a:spcPts val="1413"/>
              </a:spcAft>
              <a:buSzPct val="100000"/>
              <a:buNone/>
            </a:pPr>
            <a:r>
              <a:rPr lang="de-DE" altLang="de-DE" sz="3200" dirty="0">
                <a:solidFill>
                  <a:srgbClr val="000000"/>
                </a:solidFill>
                <a:latin typeface="Arial" panose="020B0604020202020204" pitchFamily="34" charset="0"/>
                <a:cs typeface="Arial" panose="020B0604020202020204" pitchFamily="34" charset="0"/>
              </a:rPr>
              <a:t>Anwendungsorientierung</a:t>
            </a:r>
          </a:p>
          <a:p>
            <a:pPr marL="342900" lvl="1" indent="-342900" hangingPunct="0">
              <a:lnSpc>
                <a:spcPct val="100000"/>
              </a:lnSpc>
              <a:spcBef>
                <a:spcPct val="0"/>
              </a:spcBef>
              <a:spcAft>
                <a:spcPts val="1413"/>
              </a:spcAft>
              <a:buSzPct val="100000"/>
            </a:pPr>
            <a:r>
              <a:rPr lang="de-DE" sz="2900" dirty="0">
                <a:solidFill>
                  <a:srgbClr val="000000"/>
                </a:solidFill>
                <a:latin typeface="Arial" panose="020B0604020202020204" pitchFamily="34" charset="0"/>
                <a:cs typeface="Arial" panose="020B0604020202020204" pitchFamily="34" charset="0"/>
              </a:rPr>
              <a:t>kein Kontextbegriff, aber ähnliche Ziele und Forderungen </a:t>
            </a:r>
            <a:endParaRPr lang="de-DE" sz="2900" dirty="0" smtClean="0">
              <a:solidFill>
                <a:srgbClr val="000000"/>
              </a:solidFill>
              <a:latin typeface="Arial" panose="020B0604020202020204" pitchFamily="34" charset="0"/>
              <a:cs typeface="Arial" panose="020B0604020202020204" pitchFamily="34" charset="0"/>
            </a:endParaRPr>
          </a:p>
          <a:p>
            <a:pPr marL="342900" lvl="1" indent="-342900" hangingPunct="0">
              <a:lnSpc>
                <a:spcPct val="100000"/>
              </a:lnSpc>
              <a:spcBef>
                <a:spcPct val="0"/>
              </a:spcBef>
              <a:spcAft>
                <a:spcPts val="1413"/>
              </a:spcAft>
              <a:buSzPct val="100000"/>
            </a:pPr>
            <a:r>
              <a:rPr lang="de-DE" sz="2900" dirty="0" smtClean="0">
                <a:solidFill>
                  <a:srgbClr val="000000"/>
                </a:solidFill>
                <a:latin typeface="Arial" panose="020B0604020202020204" pitchFamily="34" charset="0"/>
                <a:cs typeface="Arial" panose="020B0604020202020204" pitchFamily="34" charset="0"/>
              </a:rPr>
              <a:t>&gt;</a:t>
            </a:r>
            <a:r>
              <a:rPr lang="de-DE" sz="2900" i="1" dirty="0" smtClean="0">
                <a:solidFill>
                  <a:srgbClr val="000000"/>
                </a:solidFill>
                <a:latin typeface="Arial" panose="020B0604020202020204" pitchFamily="34" charset="0"/>
                <a:cs typeface="Arial" panose="020B0604020202020204" pitchFamily="34" charset="0"/>
              </a:rPr>
              <a:t>Betroffen sein</a:t>
            </a:r>
            <a:r>
              <a:rPr lang="de-DE" sz="2900" dirty="0" smtClean="0">
                <a:solidFill>
                  <a:srgbClr val="000000"/>
                </a:solidFill>
                <a:latin typeface="Arial" panose="020B0604020202020204" pitchFamily="34" charset="0"/>
                <a:cs typeface="Arial" panose="020B0604020202020204" pitchFamily="34" charset="0"/>
              </a:rPr>
              <a:t>&lt; der Schüler (realistische Probleme)</a:t>
            </a:r>
            <a:endParaRPr lang="de-DE" sz="2900" dirty="0">
              <a:solidFill>
                <a:srgbClr val="000000"/>
              </a:solidFill>
              <a:latin typeface="Arial" panose="020B0604020202020204" pitchFamily="34" charset="0"/>
              <a:cs typeface="Arial" panose="020B0604020202020204" pitchFamily="34" charset="0"/>
            </a:endParaRPr>
          </a:p>
          <a:p>
            <a:pPr marL="342900" lvl="1" indent="-342900" hangingPunct="0">
              <a:lnSpc>
                <a:spcPct val="100000"/>
              </a:lnSpc>
              <a:spcBef>
                <a:spcPct val="0"/>
              </a:spcBef>
              <a:spcAft>
                <a:spcPts val="1413"/>
              </a:spcAft>
              <a:buSzPct val="100000"/>
            </a:pPr>
            <a:r>
              <a:rPr lang="de-DE" sz="2900" dirty="0" smtClean="0">
                <a:solidFill>
                  <a:srgbClr val="000000"/>
                </a:solidFill>
                <a:latin typeface="Arial" panose="020B0604020202020204" pitchFamily="34" charset="0"/>
                <a:cs typeface="Arial" panose="020B0604020202020204" pitchFamily="34" charset="0"/>
              </a:rPr>
              <a:t>IF ist mehr als Programmieren</a:t>
            </a:r>
          </a:p>
          <a:p>
            <a:pPr marL="342900" lvl="1" indent="-342900" hangingPunct="0">
              <a:lnSpc>
                <a:spcPct val="100000"/>
              </a:lnSpc>
              <a:spcBef>
                <a:spcPct val="0"/>
              </a:spcBef>
              <a:spcAft>
                <a:spcPts val="1413"/>
              </a:spcAft>
              <a:buSzPct val="100000"/>
            </a:pPr>
            <a:r>
              <a:rPr lang="de-DE" sz="2900" dirty="0" smtClean="0">
                <a:solidFill>
                  <a:srgbClr val="000000"/>
                </a:solidFill>
                <a:latin typeface="Arial" panose="020B0604020202020204" pitchFamily="34" charset="0"/>
                <a:cs typeface="Arial" panose="020B0604020202020204" pitchFamily="34" charset="0"/>
              </a:rPr>
              <a:t>Gesellschaftliche Einbettung von IF</a:t>
            </a:r>
            <a:endParaRPr lang="de-DE" sz="2900" dirty="0">
              <a:solidFill>
                <a:srgbClr val="FF0000"/>
              </a:solidFill>
              <a:latin typeface="Arial" panose="020B0604020202020204" pitchFamily="34" charset="0"/>
              <a:cs typeface="Arial" panose="020B0604020202020204" pitchFamily="34" charset="0"/>
            </a:endParaRPr>
          </a:p>
          <a:p>
            <a:pPr marL="0" lvl="1" indent="0" hangingPunct="0">
              <a:lnSpc>
                <a:spcPct val="100000"/>
              </a:lnSpc>
              <a:spcBef>
                <a:spcPct val="0"/>
              </a:spcBef>
              <a:spcAft>
                <a:spcPts val="1413"/>
              </a:spcAft>
              <a:buSzPct val="100000"/>
              <a:buNone/>
            </a:pPr>
            <a:endParaRPr lang="de-DE" dirty="0" smtClean="0">
              <a:solidFill>
                <a:srgbClr val="000000"/>
              </a:solidFill>
              <a:latin typeface="Arial" panose="020B0604020202020204" pitchFamily="34" charset="0"/>
              <a:cs typeface="Arial" panose="020B0604020202020204" pitchFamily="34" charset="0"/>
            </a:endParaRPr>
          </a:p>
          <a:p>
            <a:pPr marL="0" lvl="1" indent="0" hangingPunct="0">
              <a:lnSpc>
                <a:spcPct val="100000"/>
              </a:lnSpc>
              <a:spcBef>
                <a:spcPct val="0"/>
              </a:spcBef>
              <a:spcAft>
                <a:spcPts val="1413"/>
              </a:spcAft>
              <a:buSzPct val="100000"/>
              <a:buNone/>
            </a:pPr>
            <a:r>
              <a:rPr lang="de-DE" altLang="de-DE" sz="3200" dirty="0" err="1">
                <a:solidFill>
                  <a:srgbClr val="000000"/>
                </a:solidFill>
                <a:latin typeface="Arial" panose="020B0604020202020204" pitchFamily="34" charset="0"/>
                <a:cs typeface="Arial" panose="020B0604020202020204" pitchFamily="34" charset="0"/>
              </a:rPr>
              <a:t>IniK</a:t>
            </a:r>
            <a:r>
              <a:rPr lang="de-DE" altLang="de-DE" sz="3200" dirty="0">
                <a:solidFill>
                  <a:srgbClr val="000000"/>
                </a:solidFill>
                <a:latin typeface="Arial" panose="020B0604020202020204" pitchFamily="34" charset="0"/>
                <a:cs typeface="Arial" panose="020B0604020202020204" pitchFamily="34" charset="0"/>
              </a:rPr>
              <a:t>-Projekt</a:t>
            </a:r>
          </a:p>
          <a:p>
            <a:pPr marL="457200" lvl="1" indent="-457200" hangingPunct="0">
              <a:lnSpc>
                <a:spcPct val="100000"/>
              </a:lnSpc>
              <a:spcBef>
                <a:spcPct val="0"/>
              </a:spcBef>
              <a:spcAft>
                <a:spcPts val="1413"/>
              </a:spcAft>
              <a:buSzPct val="100000"/>
            </a:pPr>
            <a:r>
              <a:rPr lang="de-DE" sz="2800" dirty="0" smtClean="0">
                <a:solidFill>
                  <a:srgbClr val="000000"/>
                </a:solidFill>
                <a:latin typeface="Arial" panose="020B0604020202020204" pitchFamily="34" charset="0"/>
                <a:cs typeface="Arial" panose="020B0604020202020204" pitchFamily="34" charset="0"/>
              </a:rPr>
              <a:t>strenge </a:t>
            </a:r>
            <a:r>
              <a:rPr lang="de-DE" sz="2800" dirty="0">
                <a:solidFill>
                  <a:srgbClr val="000000"/>
                </a:solidFill>
                <a:latin typeface="Arial" panose="020B0604020202020204" pitchFamily="34" charset="0"/>
                <a:cs typeface="Arial" panose="020B0604020202020204" pitchFamily="34" charset="0"/>
              </a:rPr>
              <a:t>Kriterien an Kontexte, die leitend und dauerhaft begleitend sind </a:t>
            </a:r>
            <a:endParaRPr lang="de-DE" altLang="de-DE" sz="2800" dirty="0">
              <a:solidFill>
                <a:srgbClr val="000000"/>
              </a:solidFill>
              <a:latin typeface="Arial" panose="020B0604020202020204" pitchFamily="34" charset="0"/>
              <a:cs typeface="Arial" panose="020B0604020202020204" pitchFamily="34" charset="0"/>
            </a:endParaRPr>
          </a:p>
          <a:p>
            <a:pPr marL="0" lvl="1" indent="0" hangingPunct="0">
              <a:lnSpc>
                <a:spcPct val="100000"/>
              </a:lnSpc>
              <a:spcBef>
                <a:spcPct val="0"/>
              </a:spcBef>
              <a:spcAft>
                <a:spcPts val="1413"/>
              </a:spcAft>
              <a:buSzPct val="100000"/>
              <a:buNone/>
            </a:pPr>
            <a:endParaRPr lang="de-DE" altLang="de-DE"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513718"/>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31800" y="1"/>
            <a:ext cx="11666415" cy="1367691"/>
          </a:xfrm>
        </p:spPr>
        <p:txBody>
          <a:bodyPr/>
          <a:lstStyle/>
          <a:p>
            <a:r>
              <a:rPr lang="de-DE" b="1" dirty="0">
                <a:solidFill>
                  <a:schemeClr val="accent5"/>
                </a:solidFill>
              </a:rPr>
              <a:t>Quellen in der Übersicht</a:t>
            </a:r>
          </a:p>
        </p:txBody>
      </p:sp>
      <p:sp>
        <p:nvSpPr>
          <p:cNvPr id="9" name="Inhaltsplatzhalter 8"/>
          <p:cNvSpPr>
            <a:spLocks noGrp="1"/>
          </p:cNvSpPr>
          <p:nvPr>
            <p:ph idx="1"/>
          </p:nvPr>
        </p:nvSpPr>
        <p:spPr>
          <a:xfrm>
            <a:off x="431800" y="1460499"/>
            <a:ext cx="11666415" cy="4614251"/>
          </a:xfrm>
        </p:spPr>
        <p:txBody>
          <a:bodyPr>
            <a:normAutofit fontScale="85000" lnSpcReduction="20000"/>
          </a:bodyPr>
          <a:lstStyle/>
          <a:p>
            <a:r>
              <a:rPr lang="de-DE" dirty="0"/>
              <a:t>https://www.chik-sh.de</a:t>
            </a:r>
            <a:r>
              <a:rPr lang="de-DE" dirty="0" smtClean="0"/>
              <a:t>/</a:t>
            </a:r>
          </a:p>
          <a:p>
            <a:r>
              <a:rPr lang="de-DE" dirty="0" smtClean="0"/>
              <a:t>[DKW11]</a:t>
            </a:r>
            <a:br>
              <a:rPr lang="de-DE" dirty="0" smtClean="0"/>
            </a:br>
            <a:r>
              <a:rPr lang="de-DE" dirty="0" smtClean="0"/>
              <a:t>Diethelm, I.; Koubek, J.; Witten, H.: </a:t>
            </a:r>
            <a:r>
              <a:rPr lang="de-DE" dirty="0" err="1" smtClean="0"/>
              <a:t>IniK</a:t>
            </a:r>
            <a:r>
              <a:rPr lang="de-DE" dirty="0" smtClean="0"/>
              <a:t>-Informatik im Kontext, Log-In Heft Nr. 169/170, 2011</a:t>
            </a:r>
            <a:endParaRPr lang="de-DE" dirty="0"/>
          </a:p>
          <a:p>
            <a:r>
              <a:rPr lang="de-DE" dirty="0"/>
              <a:t>[HP]</a:t>
            </a:r>
            <a:br>
              <a:rPr lang="de-DE" dirty="0"/>
            </a:br>
            <a:r>
              <a:rPr lang="de-DE" dirty="0"/>
              <a:t>IniK: Informatik im Kontext (HP), http://www.informatik-im-kontext.de/</a:t>
            </a:r>
          </a:p>
          <a:p>
            <a:r>
              <a:rPr lang="de-DE" dirty="0"/>
              <a:t>[Ko09] </a:t>
            </a:r>
            <a:br>
              <a:rPr lang="de-DE" dirty="0"/>
            </a:br>
            <a:r>
              <a:rPr lang="de-DE" dirty="0"/>
              <a:t>Koubek et al.: Informatik im Kontext. Ein integratives Unterrichtskonzept für den Informatikunterricht, INFOS 2009, 2009</a:t>
            </a:r>
          </a:p>
          <a:p>
            <a:pPr algn="just"/>
            <a:r>
              <a:rPr lang="de-DE" dirty="0"/>
              <a:t>PIKO-Briefe: https://www.leibniz-ipn.de/de/das-ipn/abteilungen/didaktik-der-physik/piko</a:t>
            </a:r>
          </a:p>
          <a:p>
            <a:pPr algn="just"/>
            <a:r>
              <a:rPr lang="de-DE" altLang="de-DE" dirty="0">
                <a:solidFill>
                  <a:srgbClr val="000000"/>
                </a:solidFill>
                <a:latin typeface="Arial" panose="020B0604020202020204" pitchFamily="34" charset="0"/>
                <a:cs typeface="Arial" panose="020B0604020202020204" pitchFamily="34" charset="0"/>
              </a:rPr>
              <a:t>http://</a:t>
            </a:r>
            <a:r>
              <a:rPr lang="de-DE" altLang="de-DE" dirty="0" smtClean="0">
                <a:solidFill>
                  <a:srgbClr val="000000"/>
                </a:solidFill>
                <a:latin typeface="Arial" panose="020B0604020202020204" pitchFamily="34" charset="0"/>
                <a:cs typeface="Arial" panose="020B0604020202020204" pitchFamily="34" charset="0"/>
              </a:rPr>
              <a:t>waste.informatik.hu-berlin.de/koubek/forschung/inik.pdf</a:t>
            </a:r>
          </a:p>
          <a:p>
            <a:pPr algn="just"/>
            <a:r>
              <a:rPr lang="de-DE" dirty="0" smtClean="0"/>
              <a:t>Didaktik </a:t>
            </a:r>
            <a:r>
              <a:rPr lang="de-DE" dirty="0"/>
              <a:t>der Informatik der Universität Münster </a:t>
            </a:r>
            <a:r>
              <a:rPr lang="de-DE" dirty="0" smtClean="0"/>
              <a:t>- Anregungen </a:t>
            </a:r>
            <a:r>
              <a:rPr lang="de-DE" dirty="0"/>
              <a:t>auf der HP der </a:t>
            </a:r>
            <a:r>
              <a:rPr lang="de-DE" dirty="0" smtClean="0"/>
              <a:t>AG:</a:t>
            </a:r>
            <a:endParaRPr lang="de-DE" dirty="0"/>
          </a:p>
          <a:p>
            <a:pPr marL="0" indent="0" algn="just">
              <a:buNone/>
            </a:pPr>
            <a:r>
              <a:rPr lang="de-DE" dirty="0"/>
              <a:t>https://www.uni-muenster.de/IDMI/arbeitsgruppen/ag-thomas/projekte/index.shtml</a:t>
            </a:r>
          </a:p>
          <a:p>
            <a:pPr algn="just"/>
            <a:endParaRPr lang="de-DE" altLang="de-DE" dirty="0" smtClean="0">
              <a:solidFill>
                <a:srgbClr val="000000"/>
              </a:solidFill>
              <a:latin typeface="Arial" panose="020B0604020202020204" pitchFamily="34" charset="0"/>
              <a:cs typeface="Arial" panose="020B0604020202020204" pitchFamily="34" charset="0"/>
            </a:endParaRPr>
          </a:p>
          <a:p>
            <a:pPr marL="457200" lvl="1" indent="-457200" hangingPunct="0">
              <a:lnSpc>
                <a:spcPct val="100000"/>
              </a:lnSpc>
              <a:spcBef>
                <a:spcPct val="0"/>
              </a:spcBef>
              <a:spcAft>
                <a:spcPts val="1413"/>
              </a:spcAft>
              <a:buSzPct val="100000"/>
            </a:pPr>
            <a:endParaRPr lang="de-DE" altLang="de-DE"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3477"/>
      </p:ext>
    </p:extLst>
  </p:cSld>
  <p:clrMapOvr>
    <a:masterClrMapping/>
  </p:clrMapOvr>
  <mc:AlternateContent xmlns:mc="http://schemas.openxmlformats.org/markup-compatibility/2006" xmlns:p14="http://schemas.microsoft.com/office/powerpoint/2010/main">
    <mc:Choice Requires="p14">
      <p:transition spd="slow" p14:dur="2000" advTm="1192"/>
    </mc:Choice>
    <mc:Fallback xmlns="">
      <p:transition spd="slow" advTm="11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Abgrenzung: IniK-Projekt und kontextorientierter IF-Unterricht</a:t>
            </a:r>
            <a:endParaRPr lang="de-DE" b="1" dirty="0">
              <a:solidFill>
                <a:schemeClr val="accent5"/>
              </a:solidFill>
            </a:endParaRPr>
          </a:p>
        </p:txBody>
      </p:sp>
      <p:sp>
        <p:nvSpPr>
          <p:cNvPr id="9" name="Inhaltsplatzhalter 8"/>
          <p:cNvSpPr>
            <a:spLocks noGrp="1"/>
          </p:cNvSpPr>
          <p:nvPr>
            <p:ph sz="half" idx="1"/>
          </p:nvPr>
        </p:nvSpPr>
        <p:spPr/>
        <p:txBody>
          <a:bodyPr>
            <a:normAutofit fontScale="92500"/>
          </a:bodyPr>
          <a:lstStyle/>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IniK-Projekt</a:t>
            </a:r>
          </a:p>
          <a:p>
            <a:pPr marL="457200" lvl="1" indent="-4572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Initiatoren: Koubek, Witten</a:t>
            </a:r>
          </a:p>
          <a:p>
            <a:pPr marL="457200" lvl="1" indent="-4572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Kontext als Ausrichtungspunkt des Unterrichts</a:t>
            </a:r>
          </a:p>
          <a:p>
            <a:pPr marL="457200" lvl="1" indent="-4572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Kontext bricht Fachsystematik auf</a:t>
            </a:r>
          </a:p>
          <a:p>
            <a:pPr marL="457200" lvl="1" indent="-4572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Entwickeltes Vokabular für und Sichtweisen auf Kontexte</a:t>
            </a:r>
          </a:p>
          <a:p>
            <a:pPr marL="457200" lvl="1" indent="-4572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HP: </a:t>
            </a:r>
            <a:br>
              <a:rPr lang="de-DE" altLang="de-DE" dirty="0">
                <a:solidFill>
                  <a:srgbClr val="000000"/>
                </a:solidFill>
                <a:latin typeface="Arial" panose="020B0604020202020204" pitchFamily="34" charset="0"/>
                <a:cs typeface="Arial" panose="020B0604020202020204" pitchFamily="34" charset="0"/>
              </a:rPr>
            </a:br>
            <a:r>
              <a:rPr lang="de-DE" altLang="de-DE" dirty="0">
                <a:solidFill>
                  <a:srgbClr val="000000"/>
                </a:solidFill>
                <a:latin typeface="Arial" panose="020B0604020202020204" pitchFamily="34" charset="0"/>
                <a:cs typeface="Arial" panose="020B0604020202020204" pitchFamily="34" charset="0"/>
              </a:rPr>
              <a:t>http://www.informatik-im-kontext.de</a:t>
            </a:r>
            <a:br>
              <a:rPr lang="de-DE" altLang="de-DE" dirty="0">
                <a:solidFill>
                  <a:srgbClr val="000000"/>
                </a:solidFill>
                <a:latin typeface="Arial" panose="020B0604020202020204" pitchFamily="34" charset="0"/>
                <a:cs typeface="Arial" panose="020B0604020202020204" pitchFamily="34" charset="0"/>
              </a:rPr>
            </a:br>
            <a:endParaRPr lang="de-DE" altLang="de-DE" dirty="0">
              <a:solidFill>
                <a:srgbClr val="000000"/>
              </a:solidFill>
              <a:latin typeface="Arial" panose="020B0604020202020204" pitchFamily="34" charset="0"/>
              <a:cs typeface="Arial" panose="020B0604020202020204" pitchFamily="34" charset="0"/>
            </a:endParaRPr>
          </a:p>
        </p:txBody>
      </p:sp>
      <p:sp>
        <p:nvSpPr>
          <p:cNvPr id="10" name="Inhaltsplatzhalter 9"/>
          <p:cNvSpPr>
            <a:spLocks noGrp="1"/>
          </p:cNvSpPr>
          <p:nvPr>
            <p:ph sz="half" idx="2"/>
          </p:nvPr>
        </p:nvSpPr>
        <p:spPr/>
        <p:txBody>
          <a:bodyPr>
            <a:normAutofit fontScale="92500"/>
          </a:bodyPr>
          <a:lstStyle/>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Kontextorientierter IF-Unterricht</a:t>
            </a:r>
          </a:p>
          <a:p>
            <a:pPr marL="342900" lvl="1" indent="-3429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Allgemeinerer Ansatz mit IniK-Projekt als Spezialfall</a:t>
            </a:r>
          </a:p>
          <a:p>
            <a:pPr marL="342900" lvl="1" indent="-342900" hangingPunct="0">
              <a:lnSpc>
                <a:spcPct val="100000"/>
              </a:lnSpc>
              <a:spcBef>
                <a:spcPct val="0"/>
              </a:spcBef>
              <a:spcAft>
                <a:spcPts val="1413"/>
              </a:spcAft>
              <a:buSzPct val="100000"/>
            </a:pPr>
            <a:r>
              <a:rPr lang="de-DE" altLang="de-DE" dirty="0">
                <a:solidFill>
                  <a:srgbClr val="000000"/>
                </a:solidFill>
                <a:latin typeface="Arial" panose="020B0604020202020204" pitchFamily="34" charset="0"/>
                <a:cs typeface="Arial" panose="020B0604020202020204" pitchFamily="34" charset="0"/>
              </a:rPr>
              <a:t>weniger restriktive Sicht auf Kontexte bzw. ihren Stellenwert im Unterrichtsgeschehen</a:t>
            </a:r>
          </a:p>
          <a:p>
            <a:pPr marL="0" lvl="1" indent="0" hangingPunct="0">
              <a:lnSpc>
                <a:spcPct val="100000"/>
              </a:lnSpc>
              <a:spcBef>
                <a:spcPct val="0"/>
              </a:spcBef>
              <a:spcAft>
                <a:spcPts val="1413"/>
              </a:spcAft>
              <a:buSzPct val="100000"/>
              <a:buNone/>
            </a:pPr>
            <a:endParaRPr lang="de-DE" altLang="de-DE" sz="2800" dirty="0">
              <a:solidFill>
                <a:srgbClr val="000000"/>
              </a:solidFill>
              <a:latin typeface="Arial" panose="020B0604020202020204" pitchFamily="34" charset="0"/>
              <a:cs typeface="Arial" panose="020B0604020202020204" pitchFamily="34" charset="0"/>
            </a:endParaRPr>
          </a:p>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Unterscheidung wird nicht überall so getroffen, also Obacht beim Lesen</a:t>
            </a:r>
          </a:p>
        </p:txBody>
      </p:sp>
    </p:spTree>
    <p:extLst>
      <p:ext uri="{BB962C8B-B14F-4D97-AF65-F5344CB8AC3E}">
        <p14:creationId xmlns:p14="http://schemas.microsoft.com/office/powerpoint/2010/main" val="4008081135"/>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Geburtsstunde – </a:t>
            </a:r>
            <a:r>
              <a:rPr lang="de-DE" altLang="de-DE" b="1" dirty="0" smtClean="0">
                <a:solidFill>
                  <a:schemeClr val="accent5"/>
                </a:solidFill>
              </a:rPr>
              <a:t>Naturwissenschaften </a:t>
            </a:r>
            <a:r>
              <a:rPr lang="de-DE" altLang="de-DE" b="1" dirty="0">
                <a:solidFill>
                  <a:schemeClr val="accent5"/>
                </a:solidFill>
              </a:rPr>
              <a:t>im Kontext</a:t>
            </a:r>
            <a:endParaRPr lang="de-DE" b="1" dirty="0">
              <a:solidFill>
                <a:schemeClr val="accent5"/>
              </a:solidFill>
            </a:endParaRPr>
          </a:p>
        </p:txBody>
      </p:sp>
      <p:sp>
        <p:nvSpPr>
          <p:cNvPr id="2" name="Inhaltsplatzhalter 1"/>
          <p:cNvSpPr>
            <a:spLocks noGrp="1"/>
          </p:cNvSpPr>
          <p:nvPr>
            <p:ph idx="1"/>
          </p:nvPr>
        </p:nvSpPr>
        <p:spPr/>
        <p:txBody>
          <a:bodyPr>
            <a:normAutofit fontScale="92500" lnSpcReduction="10000"/>
          </a:bodyPr>
          <a:lstStyle/>
          <a:p>
            <a:r>
              <a:rPr lang="de-DE" dirty="0"/>
              <a:t>NW gelten als schwierig, da vieles im nicht-sichtbaren Bereich</a:t>
            </a:r>
          </a:p>
          <a:p>
            <a:r>
              <a:rPr lang="de-DE" dirty="0"/>
              <a:t>Fachdidaktische Forderungen</a:t>
            </a:r>
          </a:p>
          <a:p>
            <a:pPr lvl="1"/>
            <a:r>
              <a:rPr lang="de-DE" dirty="0"/>
              <a:t>Alltagserfahrungen in den Unterricht einbinden (nicht nur als Aufhänger)</a:t>
            </a:r>
          </a:p>
          <a:p>
            <a:pPr lvl="1"/>
            <a:r>
              <a:rPr lang="de-DE" dirty="0"/>
              <a:t>Schülervorstellungen berücksichtigen</a:t>
            </a:r>
          </a:p>
          <a:p>
            <a:pPr lvl="1"/>
            <a:r>
              <a:rPr lang="de-DE" dirty="0"/>
              <a:t>Fachsystematik darf nicht die Unterrichtsstruktur dominieren</a:t>
            </a:r>
          </a:p>
          <a:p>
            <a:pPr lvl="1"/>
            <a:r>
              <a:rPr lang="de-DE" dirty="0"/>
              <a:t>Konstruktivistisches Lernverständnis, vom Schüler ausgehend</a:t>
            </a:r>
          </a:p>
          <a:p>
            <a:r>
              <a:rPr lang="de-DE" dirty="0"/>
              <a:t>Kontextorientierter Unterricht ~2008 durch BMBF gefördert:</a:t>
            </a:r>
          </a:p>
          <a:p>
            <a:pPr lvl="1"/>
            <a:r>
              <a:rPr lang="de-DE" dirty="0"/>
              <a:t>Biologie (</a:t>
            </a:r>
            <a:r>
              <a:rPr lang="de-DE" dirty="0" err="1"/>
              <a:t>bik</a:t>
            </a:r>
            <a:r>
              <a:rPr lang="de-DE" dirty="0"/>
              <a:t>)</a:t>
            </a:r>
          </a:p>
          <a:p>
            <a:pPr lvl="1"/>
            <a:r>
              <a:rPr lang="de-DE" dirty="0"/>
              <a:t>Chemie (</a:t>
            </a:r>
            <a:r>
              <a:rPr lang="de-DE" dirty="0" err="1"/>
              <a:t>CHiK</a:t>
            </a:r>
            <a:r>
              <a:rPr lang="de-DE" dirty="0"/>
              <a:t>)</a:t>
            </a:r>
          </a:p>
          <a:p>
            <a:pPr lvl="1"/>
            <a:r>
              <a:rPr lang="de-DE" dirty="0"/>
              <a:t>Physik (</a:t>
            </a:r>
            <a:r>
              <a:rPr lang="de-DE" dirty="0" err="1"/>
              <a:t>piko</a:t>
            </a:r>
            <a:r>
              <a:rPr lang="de-DE" dirty="0"/>
              <a:t>)</a:t>
            </a:r>
          </a:p>
          <a:p>
            <a:r>
              <a:rPr lang="de-DE" dirty="0"/>
              <a:t>Verschiedene Auffassungen von ‘Kontext‘</a:t>
            </a:r>
          </a:p>
          <a:p>
            <a:r>
              <a:rPr lang="de-DE" dirty="0"/>
              <a:t>Informatik-im-Kontext (IniK) möglich?</a:t>
            </a:r>
          </a:p>
        </p:txBody>
      </p:sp>
      <p:pic>
        <p:nvPicPr>
          <p:cNvPr id="1026" name="Picture 2" descr="https://www.chik-sh.de/bilder/startseit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6646" y="1367692"/>
            <a:ext cx="1881569" cy="1881569"/>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xmlns="" id="{8A56D6BE-D331-4AF5-8947-DDB96780FBDB}"/>
              </a:ext>
            </a:extLst>
          </p:cNvPr>
          <p:cNvSpPr/>
          <p:nvPr/>
        </p:nvSpPr>
        <p:spPr>
          <a:xfrm>
            <a:off x="10804706" y="3213556"/>
            <a:ext cx="1181734" cy="215444"/>
          </a:xfrm>
          <a:prstGeom prst="rect">
            <a:avLst/>
          </a:prstGeom>
        </p:spPr>
        <p:txBody>
          <a:bodyPr wrap="none">
            <a:spAutoFit/>
          </a:bodyPr>
          <a:lstStyle/>
          <a:p>
            <a:r>
              <a:rPr lang="de-DE" sz="800" dirty="0"/>
              <a:t>https://www.chik-sh.de</a:t>
            </a:r>
          </a:p>
        </p:txBody>
      </p:sp>
    </p:spTree>
    <p:extLst>
      <p:ext uri="{BB962C8B-B14F-4D97-AF65-F5344CB8AC3E}">
        <p14:creationId xmlns:p14="http://schemas.microsoft.com/office/powerpoint/2010/main" val="3255833346"/>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Chemie im Kontext</a:t>
            </a:r>
          </a:p>
        </p:txBody>
      </p:sp>
      <p:sp>
        <p:nvSpPr>
          <p:cNvPr id="9" name="Inhaltsplatzhalter 8"/>
          <p:cNvSpPr>
            <a:spLocks noGrp="1"/>
          </p:cNvSpPr>
          <p:nvPr>
            <p:ph sz="half" idx="1"/>
          </p:nvPr>
        </p:nvSpPr>
        <p:spPr/>
        <p:txBody>
          <a:bodyPr>
            <a:normAutofit fontScale="92500" lnSpcReduction="20000"/>
          </a:bodyPr>
          <a:lstStyle/>
          <a:p>
            <a:pPr marL="0" lvl="0" indent="0">
              <a:buSzPct val="45000"/>
              <a:buNone/>
            </a:pPr>
            <a:r>
              <a:rPr lang="x-none" dirty="0"/>
              <a:t>Wissen entsteht konstruktivistisch im situierten Kontext</a:t>
            </a:r>
          </a:p>
          <a:p>
            <a:pPr marL="0" lvl="0" indent="0">
              <a:buSzPct val="45000"/>
              <a:buNone/>
            </a:pPr>
            <a:r>
              <a:rPr lang="x-none" dirty="0"/>
              <a:t>Ausgehend vom lebensweltlichen Kontext werden Fachinhalte dekontextualisiert und auf Basiskonzepte zurückgeführt.</a:t>
            </a:r>
          </a:p>
          <a:p>
            <a:pPr lvl="0">
              <a:buSzPct val="45000"/>
              <a:buFont typeface="StarSymbol"/>
              <a:buChar char="●"/>
            </a:pPr>
            <a:endParaRPr lang="x-none" dirty="0"/>
          </a:p>
          <a:p>
            <a:pPr marL="0" indent="0">
              <a:buNone/>
            </a:pPr>
            <a:r>
              <a:rPr lang="de-DE" dirty="0"/>
              <a:t>Vierphasiger Unterrichtsaufbau:</a:t>
            </a:r>
          </a:p>
          <a:p>
            <a:pPr marL="514350" indent="-514350">
              <a:buFont typeface="+mj-lt"/>
              <a:buAutoNum type="arabicPeriod"/>
            </a:pPr>
            <a:r>
              <a:rPr lang="de-DE" dirty="0"/>
              <a:t>Begegnung</a:t>
            </a:r>
          </a:p>
          <a:p>
            <a:pPr marL="514350" indent="-514350">
              <a:buFont typeface="+mj-lt"/>
              <a:buAutoNum type="arabicPeriod"/>
            </a:pPr>
            <a:r>
              <a:rPr lang="de-DE" dirty="0"/>
              <a:t>Neugier- und Planung</a:t>
            </a:r>
          </a:p>
          <a:p>
            <a:pPr marL="514350" indent="-514350">
              <a:buFont typeface="+mj-lt"/>
              <a:buAutoNum type="arabicPeriod"/>
            </a:pPr>
            <a:r>
              <a:rPr lang="de-DE" dirty="0"/>
              <a:t>Erarbeitung</a:t>
            </a:r>
          </a:p>
          <a:p>
            <a:pPr marL="514350" indent="-514350">
              <a:buFont typeface="+mj-lt"/>
              <a:buAutoNum type="arabicPeriod"/>
            </a:pPr>
            <a:r>
              <a:rPr lang="de-DE" dirty="0"/>
              <a:t>Vernetzung</a:t>
            </a:r>
            <a:r>
              <a:rPr lang="de-DE" altLang="de-DE" dirty="0">
                <a:solidFill>
                  <a:srgbClr val="000000"/>
                </a:solidFill>
                <a:latin typeface="Arial" panose="020B0604020202020204" pitchFamily="34" charset="0"/>
                <a:cs typeface="Arial" panose="020B0604020202020204" pitchFamily="34" charset="0"/>
              </a:rPr>
              <a:t/>
            </a:r>
            <a:br>
              <a:rPr lang="de-DE" altLang="de-DE" dirty="0">
                <a:solidFill>
                  <a:srgbClr val="000000"/>
                </a:solidFill>
                <a:latin typeface="Arial" panose="020B0604020202020204" pitchFamily="34" charset="0"/>
                <a:cs typeface="Arial" panose="020B0604020202020204" pitchFamily="34" charset="0"/>
              </a:rPr>
            </a:br>
            <a:endParaRPr lang="de-DE" altLang="de-DE" dirty="0">
              <a:solidFill>
                <a:srgbClr val="000000"/>
              </a:solidFill>
              <a:latin typeface="Arial" panose="020B0604020202020204" pitchFamily="34" charset="0"/>
              <a:cs typeface="Arial" panose="020B0604020202020204" pitchFamily="34" charset="0"/>
            </a:endParaRPr>
          </a:p>
        </p:txBody>
      </p:sp>
      <p:sp>
        <p:nvSpPr>
          <p:cNvPr id="10" name="Inhaltsplatzhalter 9"/>
          <p:cNvSpPr>
            <a:spLocks noGrp="1"/>
          </p:cNvSpPr>
          <p:nvPr>
            <p:ph sz="half" idx="2"/>
          </p:nvPr>
        </p:nvSpPr>
        <p:spPr>
          <a:xfrm>
            <a:off x="6152173" y="1460499"/>
            <a:ext cx="5888464" cy="4651131"/>
          </a:xfrm>
        </p:spPr>
        <p:txBody>
          <a:bodyPr>
            <a:normAutofit fontScale="92500" lnSpcReduction="20000"/>
          </a:bodyPr>
          <a:lstStyle/>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 </a:t>
            </a:r>
          </a:p>
        </p:txBody>
      </p:sp>
      <p:pic>
        <p:nvPicPr>
          <p:cNvPr id="3" name="Grafik 2"/>
          <p:cNvPicPr>
            <a:picLocks noChangeAspect="1"/>
          </p:cNvPicPr>
          <p:nvPr/>
        </p:nvPicPr>
        <p:blipFill>
          <a:blip r:embed="rId3"/>
          <a:stretch>
            <a:fillRect/>
          </a:stretch>
        </p:blipFill>
        <p:spPr>
          <a:xfrm>
            <a:off x="6152172" y="2381802"/>
            <a:ext cx="5888465" cy="2269213"/>
          </a:xfrm>
          <a:prstGeom prst="rect">
            <a:avLst/>
          </a:prstGeom>
        </p:spPr>
      </p:pic>
    </p:spTree>
    <p:extLst>
      <p:ext uri="{BB962C8B-B14F-4D97-AF65-F5344CB8AC3E}">
        <p14:creationId xmlns:p14="http://schemas.microsoft.com/office/powerpoint/2010/main" val="63918630"/>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D1D286AA-C6CB-4CB0-B71B-AC45A453F7EE}"/>
              </a:ext>
            </a:extLst>
          </p:cNvPr>
          <p:cNvPicPr>
            <a:picLocks noChangeAspect="1"/>
          </p:cNvPicPr>
          <p:nvPr/>
        </p:nvPicPr>
        <p:blipFill>
          <a:blip r:embed="rId3">
            <a:lum/>
            <a:alphaModFix/>
          </a:blip>
          <a:srcRect/>
          <a:stretch>
            <a:fillRect/>
          </a:stretch>
        </p:blipFill>
        <p:spPr>
          <a:xfrm>
            <a:off x="2496240" y="176517"/>
            <a:ext cx="8840452" cy="6421348"/>
          </a:xfrm>
          <a:prstGeom prst="rect">
            <a:avLst/>
          </a:prstGeom>
          <a:noFill/>
          <a:ln>
            <a:noFill/>
          </a:ln>
        </p:spPr>
      </p:pic>
      <p:sp>
        <p:nvSpPr>
          <p:cNvPr id="2" name="Textfeld 1"/>
          <p:cNvSpPr txBox="1"/>
          <p:nvPr/>
        </p:nvSpPr>
        <p:spPr>
          <a:xfrm>
            <a:off x="25400" y="163817"/>
            <a:ext cx="2381940" cy="461665"/>
          </a:xfrm>
          <a:prstGeom prst="rect">
            <a:avLst/>
          </a:prstGeom>
          <a:noFill/>
        </p:spPr>
        <p:txBody>
          <a:bodyPr wrap="square" rtlCol="0">
            <a:spAutoFit/>
          </a:bodyPr>
          <a:lstStyle/>
          <a:p>
            <a:r>
              <a:rPr lang="de-DE" sz="2400" dirty="0"/>
              <a:t>Kontextbeispiele</a:t>
            </a:r>
          </a:p>
        </p:txBody>
      </p:sp>
      <p:sp>
        <p:nvSpPr>
          <p:cNvPr id="5" name="Rechteck 4">
            <a:extLst>
              <a:ext uri="{FF2B5EF4-FFF2-40B4-BE49-F238E27FC236}">
                <a16:creationId xmlns:a16="http://schemas.microsoft.com/office/drawing/2014/main" xmlns="" id="{CDB33DC8-A817-4275-9591-1B67C97E4465}"/>
              </a:ext>
            </a:extLst>
          </p:cNvPr>
          <p:cNvSpPr/>
          <p:nvPr/>
        </p:nvSpPr>
        <p:spPr>
          <a:xfrm rot="5400000">
            <a:off x="10568474" y="3603468"/>
            <a:ext cx="2898710" cy="215444"/>
          </a:xfrm>
          <a:prstGeom prst="rect">
            <a:avLst/>
          </a:prstGeom>
        </p:spPr>
        <p:txBody>
          <a:bodyPr wrap="square">
            <a:spAutoFit/>
          </a:bodyPr>
          <a:lstStyle/>
          <a:p>
            <a:r>
              <a:rPr lang="de-DE" sz="800" dirty="0"/>
              <a:t>http://waste.informatik.hu-berlin.de/koubek/forschung/inik.pdf</a:t>
            </a:r>
          </a:p>
        </p:txBody>
      </p:sp>
    </p:spTree>
    <p:extLst>
      <p:ext uri="{BB962C8B-B14F-4D97-AF65-F5344CB8AC3E}">
        <p14:creationId xmlns:p14="http://schemas.microsoft.com/office/powerpoint/2010/main" val="142988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Biologie im Kontext</a:t>
            </a:r>
          </a:p>
        </p:txBody>
      </p:sp>
      <p:sp>
        <p:nvSpPr>
          <p:cNvPr id="9" name="Inhaltsplatzhalter 8"/>
          <p:cNvSpPr>
            <a:spLocks noGrp="1"/>
          </p:cNvSpPr>
          <p:nvPr>
            <p:ph sz="half" idx="1"/>
          </p:nvPr>
        </p:nvSpPr>
        <p:spPr>
          <a:xfrm>
            <a:off x="446426" y="1460499"/>
            <a:ext cx="5352588" cy="4651131"/>
          </a:xfrm>
        </p:spPr>
        <p:txBody>
          <a:bodyPr>
            <a:normAutofit/>
          </a:bodyPr>
          <a:lstStyle/>
          <a:p>
            <a:pPr marL="0" indent="0">
              <a:buNone/>
            </a:pPr>
            <a:r>
              <a:rPr lang="de-DE" dirty="0"/>
              <a:t>Kontext := </a:t>
            </a:r>
          </a:p>
          <a:p>
            <a:pPr marL="0" indent="0">
              <a:buNone/>
            </a:pPr>
            <a:r>
              <a:rPr lang="de-DE" dirty="0"/>
              <a:t>sinnstiftende lebensweltliche Anwendung von Fachwissen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sz="2600" dirty="0"/>
              <a:t>Ergänzte 5. Unterrichtsphase:</a:t>
            </a:r>
          </a:p>
          <a:p>
            <a:pPr marL="0" indent="0">
              <a:buNone/>
            </a:pPr>
            <a:r>
              <a:rPr lang="de-DE" sz="2600" dirty="0"/>
              <a:t>- Reflexion und Übung</a:t>
            </a:r>
          </a:p>
          <a:p>
            <a:pPr marL="0" lvl="0" indent="0">
              <a:buSzPct val="45000"/>
              <a:buNone/>
            </a:pPr>
            <a:endParaRPr lang="de-DE" altLang="de-DE" dirty="0">
              <a:solidFill>
                <a:srgbClr val="000000"/>
              </a:solidFill>
              <a:latin typeface="Arial" panose="020B0604020202020204" pitchFamily="34" charset="0"/>
              <a:cs typeface="Arial" panose="020B0604020202020204" pitchFamily="34" charset="0"/>
            </a:endParaRPr>
          </a:p>
        </p:txBody>
      </p:sp>
      <p:sp>
        <p:nvSpPr>
          <p:cNvPr id="10" name="Inhaltsplatzhalter 9"/>
          <p:cNvSpPr>
            <a:spLocks noGrp="1"/>
          </p:cNvSpPr>
          <p:nvPr>
            <p:ph sz="half" idx="2"/>
          </p:nvPr>
        </p:nvSpPr>
        <p:spPr/>
        <p:txBody>
          <a:bodyPr>
            <a:normAutofit/>
          </a:bodyPr>
          <a:lstStyle/>
          <a:p>
            <a:pPr marL="0" indent="0">
              <a:buNone/>
            </a:pPr>
            <a:r>
              <a:rPr lang="de-DE" dirty="0" err="1"/>
              <a:t>BiK</a:t>
            </a:r>
            <a:r>
              <a:rPr lang="de-DE" dirty="0"/>
              <a:t>-Aufgabe</a:t>
            </a:r>
          </a:p>
          <a:p>
            <a:pPr lvl="0"/>
            <a:r>
              <a:rPr lang="de-DE" b="1" dirty="0"/>
              <a:t>Kontext</a:t>
            </a:r>
            <a:r>
              <a:rPr lang="de-DE" dirty="0"/>
              <a:t>: Kontext von lebensweltlicher Bedeutung?</a:t>
            </a:r>
          </a:p>
          <a:p>
            <a:pPr lvl="0"/>
            <a:r>
              <a:rPr lang="de-DE" b="1" dirty="0"/>
              <a:t>Kompetenzen</a:t>
            </a:r>
            <a:r>
              <a:rPr lang="de-DE" dirty="0"/>
              <a:t>: Welche benötigt man zur Aufgabebearbeitung?</a:t>
            </a:r>
          </a:p>
          <a:p>
            <a:pPr lvl="0"/>
            <a:r>
              <a:rPr lang="de-DE" b="1" dirty="0"/>
              <a:t>Basiskonzepte</a:t>
            </a:r>
            <a:r>
              <a:rPr lang="de-DE" dirty="0"/>
              <a:t>: Welche sind relevant?</a:t>
            </a:r>
          </a:p>
          <a:p>
            <a:pPr lvl="0"/>
            <a:r>
              <a:rPr lang="de-DE" b="1" dirty="0"/>
              <a:t>Affektive</a:t>
            </a:r>
            <a:r>
              <a:rPr lang="de-DE" dirty="0"/>
              <a:t> Dimensionen: Aufgabe motivierend und interessant?</a:t>
            </a:r>
          </a:p>
          <a:p>
            <a:r>
              <a:rPr lang="de-DE" b="1" dirty="0"/>
              <a:t>Unterrichtsphase</a:t>
            </a:r>
            <a:r>
              <a:rPr lang="de-DE" dirty="0"/>
              <a:t>: Welche Funktion erfüllt die Aufgabe?</a:t>
            </a:r>
          </a:p>
          <a:p>
            <a:pPr lvl="0"/>
            <a:endParaRPr lang="de-DE" dirty="0"/>
          </a:p>
        </p:txBody>
      </p:sp>
    </p:spTree>
    <p:extLst>
      <p:ext uri="{BB962C8B-B14F-4D97-AF65-F5344CB8AC3E}">
        <p14:creationId xmlns:p14="http://schemas.microsoft.com/office/powerpoint/2010/main" val="3533767764"/>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a:solidFill>
                  <a:schemeClr val="accent5"/>
                </a:solidFill>
              </a:rPr>
              <a:t>Physik im </a:t>
            </a:r>
            <a:r>
              <a:rPr lang="de-DE" b="1" dirty="0" smtClean="0">
                <a:solidFill>
                  <a:schemeClr val="accent5"/>
                </a:solidFill>
              </a:rPr>
              <a:t>Kontext: Projektergebnis PIKO-Briefe</a:t>
            </a:r>
            <a:endParaRPr lang="de-DE" b="1" dirty="0">
              <a:solidFill>
                <a:schemeClr val="accent5"/>
              </a:solidFill>
            </a:endParaRPr>
          </a:p>
        </p:txBody>
      </p:sp>
      <p:sp>
        <p:nvSpPr>
          <p:cNvPr id="9" name="Inhaltsplatzhalter 8"/>
          <p:cNvSpPr>
            <a:spLocks noGrp="1"/>
          </p:cNvSpPr>
          <p:nvPr>
            <p:ph idx="1"/>
          </p:nvPr>
        </p:nvSpPr>
        <p:spPr/>
        <p:txBody>
          <a:bodyPr>
            <a:normAutofit/>
          </a:bodyPr>
          <a:lstStyle/>
          <a:p>
            <a:pPr marL="0" indent="0">
              <a:buNone/>
            </a:pPr>
            <a:r>
              <a:rPr lang="de-DE" altLang="de-DE" dirty="0" smtClean="0">
                <a:solidFill>
                  <a:srgbClr val="000000"/>
                </a:solidFill>
                <a:latin typeface="Arial" panose="020B0604020202020204" pitchFamily="34" charset="0"/>
                <a:cs typeface="Arial" panose="020B0604020202020204" pitchFamily="34" charset="0"/>
              </a:rPr>
              <a:t> </a:t>
            </a:r>
            <a:endParaRPr lang="de-DE" altLang="de-DE" dirty="0">
              <a:solidFill>
                <a:srgbClr val="000000"/>
              </a:solidFill>
              <a:latin typeface="Arial" panose="020B0604020202020204" pitchFamily="34" charset="0"/>
              <a:cs typeface="Arial" panose="020B0604020202020204" pitchFamily="34" charset="0"/>
            </a:endParaRPr>
          </a:p>
        </p:txBody>
      </p:sp>
      <p:sp>
        <p:nvSpPr>
          <p:cNvPr id="10" name="Inhaltsplatzhalter 9"/>
          <p:cNvSpPr>
            <a:spLocks noGrp="1"/>
          </p:cNvSpPr>
          <p:nvPr>
            <p:ph sz="half" idx="4294967295"/>
          </p:nvPr>
        </p:nvSpPr>
        <p:spPr>
          <a:xfrm>
            <a:off x="6303963" y="1441450"/>
            <a:ext cx="5888037" cy="4651375"/>
          </a:xfrm>
        </p:spPr>
        <p:txBody>
          <a:bodyPr>
            <a:normAutofit/>
          </a:bodyPr>
          <a:lstStyle/>
          <a:p>
            <a:pPr marL="0" lvl="1" indent="0" hangingPunct="0">
              <a:lnSpc>
                <a:spcPct val="100000"/>
              </a:lnSpc>
              <a:spcBef>
                <a:spcPct val="0"/>
              </a:spcBef>
              <a:spcAft>
                <a:spcPts val="1413"/>
              </a:spcAft>
              <a:buSzPct val="100000"/>
              <a:buNone/>
            </a:pPr>
            <a:r>
              <a:rPr lang="de-DE" altLang="de-DE" sz="2800" dirty="0">
                <a:solidFill>
                  <a:srgbClr val="000000"/>
                </a:solidFill>
                <a:latin typeface="Arial" panose="020B0604020202020204" pitchFamily="34" charset="0"/>
                <a:cs typeface="Arial" panose="020B0604020202020204" pitchFamily="34" charset="0"/>
              </a:rPr>
              <a:t>  </a:t>
            </a:r>
          </a:p>
        </p:txBody>
      </p:sp>
      <p:sp>
        <p:nvSpPr>
          <p:cNvPr id="3" name="Rechteck 2">
            <a:extLst>
              <a:ext uri="{FF2B5EF4-FFF2-40B4-BE49-F238E27FC236}">
                <a16:creationId xmlns:a16="http://schemas.microsoft.com/office/drawing/2014/main" xmlns="" id="{6A79337E-A8AD-4B8E-9F80-6505856D24BE}"/>
              </a:ext>
            </a:extLst>
          </p:cNvPr>
          <p:cNvSpPr/>
          <p:nvPr/>
        </p:nvSpPr>
        <p:spPr>
          <a:xfrm rot="5400000">
            <a:off x="10017581" y="4136253"/>
            <a:ext cx="3831771" cy="230832"/>
          </a:xfrm>
          <a:prstGeom prst="rect">
            <a:avLst/>
          </a:prstGeom>
        </p:spPr>
        <p:txBody>
          <a:bodyPr wrap="square">
            <a:spAutoFit/>
          </a:bodyPr>
          <a:lstStyle/>
          <a:p>
            <a:pPr algn="just"/>
            <a:r>
              <a:rPr lang="de-DE" sz="900" dirty="0"/>
              <a:t>https://www.leibniz-ipn.de/de/das-ipn/abteilungen/didaktik-der-physik/piko</a:t>
            </a:r>
          </a:p>
        </p:txBody>
      </p:sp>
      <p:pic>
        <p:nvPicPr>
          <p:cNvPr id="7" name="Grafik 6"/>
          <p:cNvPicPr/>
          <p:nvPr/>
        </p:nvPicPr>
        <p:blipFill>
          <a:blip r:embed="rId3"/>
          <a:stretch>
            <a:fillRect/>
          </a:stretch>
        </p:blipFill>
        <p:spPr>
          <a:xfrm>
            <a:off x="431800" y="1441450"/>
            <a:ext cx="5422900" cy="2343150"/>
          </a:xfrm>
          <a:prstGeom prst="rect">
            <a:avLst/>
          </a:prstGeom>
        </p:spPr>
      </p:pic>
      <p:pic>
        <p:nvPicPr>
          <p:cNvPr id="11" name="Grafik 10"/>
          <p:cNvPicPr/>
          <p:nvPr/>
        </p:nvPicPr>
        <p:blipFill>
          <a:blip r:embed="rId4"/>
          <a:stretch>
            <a:fillRect/>
          </a:stretch>
        </p:blipFill>
        <p:spPr>
          <a:xfrm>
            <a:off x="5283200" y="2463800"/>
            <a:ext cx="6485518" cy="3702783"/>
          </a:xfrm>
          <a:prstGeom prst="rect">
            <a:avLst/>
          </a:prstGeom>
        </p:spPr>
      </p:pic>
    </p:spTree>
    <p:extLst>
      <p:ext uri="{BB962C8B-B14F-4D97-AF65-F5344CB8AC3E}">
        <p14:creationId xmlns:p14="http://schemas.microsoft.com/office/powerpoint/2010/main" val="3468983221"/>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altLang="de-DE" b="1" dirty="0">
                <a:solidFill>
                  <a:schemeClr val="accent5"/>
                </a:solidFill>
              </a:rPr>
              <a:t>Kritik an Kontextprogrammen</a:t>
            </a:r>
            <a:endParaRPr lang="de-DE" b="1" dirty="0">
              <a:solidFill>
                <a:schemeClr val="accent5"/>
              </a:solidFill>
            </a:endParaRPr>
          </a:p>
        </p:txBody>
      </p:sp>
      <p:sp>
        <p:nvSpPr>
          <p:cNvPr id="2" name="Inhaltsplatzhalter 1"/>
          <p:cNvSpPr>
            <a:spLocks noGrp="1"/>
          </p:cNvSpPr>
          <p:nvPr>
            <p:ph idx="1"/>
          </p:nvPr>
        </p:nvSpPr>
        <p:spPr/>
        <p:txBody>
          <a:bodyPr>
            <a:normAutofit fontScale="92500" lnSpcReduction="10000"/>
          </a:bodyPr>
          <a:lstStyle/>
          <a:p>
            <a:pPr marL="0" indent="0" algn="r">
              <a:buNone/>
            </a:pPr>
            <a:r>
              <a:rPr lang="de-DE" dirty="0"/>
              <a:t>(zusammengefasst von J. Koubek 2008, Königstein)</a:t>
            </a:r>
          </a:p>
          <a:p>
            <a:r>
              <a:rPr lang="de-DE" dirty="0"/>
              <a:t>Verlust der erprobten Fachsystematik</a:t>
            </a:r>
          </a:p>
          <a:p>
            <a:r>
              <a:rPr lang="de-DE" dirty="0"/>
              <a:t>Ausschließlichkeitsanspruch (teilweise)</a:t>
            </a:r>
          </a:p>
          <a:p>
            <a:r>
              <a:rPr lang="de-DE" dirty="0"/>
              <a:t>Fehlende Akzeptanz der Basiskonzepte der KMK-Standards</a:t>
            </a:r>
          </a:p>
          <a:p>
            <a:r>
              <a:rPr lang="de-DE" dirty="0"/>
              <a:t>Alltagsbezüge sind nichts Neues</a:t>
            </a:r>
          </a:p>
          <a:p>
            <a:r>
              <a:rPr lang="de-DE" dirty="0"/>
              <a:t>Kontexte sind meistens sehr komplex. Man steht an einer Sache und es fehlen einem eben viele Voraussetzungen. Das Ganze führt leicht dazu, dass angesichts der vielen zwangsläufigen Exkurse der Kontext eben doch aus den Augen gerät.</a:t>
            </a:r>
          </a:p>
          <a:p>
            <a:r>
              <a:rPr lang="de-DE" dirty="0"/>
              <a:t>"Sprache im Kontext" würde bedeuten, dass man im Englischunterricht sofort mit dem Lesen von alltagsnahen Texten beginnen müsste. Beim Deutschunterricht in der Grundschulte dito. Die Mathematik müsste total umgekrempelt werden.</a:t>
            </a:r>
          </a:p>
          <a:p>
            <a:endParaRPr lang="de-DE" dirty="0"/>
          </a:p>
          <a:p>
            <a:endParaRPr lang="de-DE" dirty="0"/>
          </a:p>
        </p:txBody>
      </p:sp>
    </p:spTree>
    <p:extLst>
      <p:ext uri="{BB962C8B-B14F-4D97-AF65-F5344CB8AC3E}">
        <p14:creationId xmlns:p14="http://schemas.microsoft.com/office/powerpoint/2010/main" val="2217174626"/>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3948</Words>
  <Application>Microsoft Office PowerPoint</Application>
  <PresentationFormat>Breitbild</PresentationFormat>
  <Paragraphs>393</Paragraphs>
  <Slides>23</Slides>
  <Notes>23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Microsoft YaHei</vt:lpstr>
      <vt:lpstr>Arial</vt:lpstr>
      <vt:lpstr>Calibri</vt:lpstr>
      <vt:lpstr>Calibri Light</vt:lpstr>
      <vt:lpstr>StarSymbol</vt:lpstr>
      <vt:lpstr>Times New Roman</vt:lpstr>
      <vt:lpstr>Wingdings</vt:lpstr>
      <vt:lpstr>Office Theme</vt:lpstr>
      <vt:lpstr>PowerPoint-Präsentation</vt:lpstr>
      <vt:lpstr>Informatik im Kontext  (IniK)</vt:lpstr>
      <vt:lpstr>Abgrenzung: IniK-Projekt und kontextorientierter IF-Unterricht</vt:lpstr>
      <vt:lpstr>Geburtsstunde – Naturwissenschaften im Kontext</vt:lpstr>
      <vt:lpstr>Chemie im Kontext</vt:lpstr>
      <vt:lpstr>PowerPoint-Präsentation</vt:lpstr>
      <vt:lpstr>Biologie im Kontext</vt:lpstr>
      <vt:lpstr>Physik im Kontext: Projektergebnis PIKO-Briefe</vt:lpstr>
      <vt:lpstr>Kritik an Kontextprogrammen</vt:lpstr>
      <vt:lpstr>IniK - Ausgangsideen</vt:lpstr>
      <vt:lpstr>Blickrichtung</vt:lpstr>
      <vt:lpstr>Ausgangsprinzipien</vt:lpstr>
      <vt:lpstr>Kontexte - Begriffsverständnis</vt:lpstr>
      <vt:lpstr>Kriterien für Kontexte</vt:lpstr>
      <vt:lpstr>Kriterien für Kontexte: Mehrdimensionalität</vt:lpstr>
      <vt:lpstr>Einem Kontext begegnen: Phänomene</vt:lpstr>
      <vt:lpstr>Vom Kontext zum Inhalt: Dekontextualisierung</vt:lpstr>
      <vt:lpstr>Dekontextualisierung: Beispiel Chatbot</vt:lpstr>
      <vt:lpstr>Einen Kontext finden</vt:lpstr>
      <vt:lpstr>Unterrichtsstrukturen</vt:lpstr>
      <vt:lpstr>Durchführungsarten: (Un)plugged, physical</vt:lpstr>
      <vt:lpstr>Ansätze in Schnittmengen</vt:lpstr>
      <vt:lpstr>Quellen in der Übersicht</vt:lpstr>
    </vt:vector>
  </TitlesOfParts>
  <Company>MIFcom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der Informatik</dc:title>
  <dc:creator>dmm</dc:creator>
  <cp:lastModifiedBy>dmm</cp:lastModifiedBy>
  <cp:revision>298</cp:revision>
  <dcterms:created xsi:type="dcterms:W3CDTF">2022-08-30T16:08:47Z</dcterms:created>
  <dcterms:modified xsi:type="dcterms:W3CDTF">2024-07-27T12:22:26Z</dcterms:modified>
</cp:coreProperties>
</file>