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75A"/>
    <a:srgbClr val="C8086D"/>
    <a:srgbClr val="44546A"/>
    <a:srgbClr val="D1824D"/>
    <a:srgbClr val="BB8763"/>
    <a:srgbClr val="ED7D31"/>
    <a:srgbClr val="F6BF9A"/>
    <a:srgbClr val="F4B183"/>
    <a:srgbClr val="F1975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933C5F-2375-4AD2-B00E-334BB9FBCA14}" v="165" dt="2023-08-18T14:08:04.961"/>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ittlere Formatvorlage 3 - Akz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82567" autoAdjust="0"/>
  </p:normalViewPr>
  <p:slideViewPr>
    <p:cSldViewPr>
      <p:cViewPr varScale="1">
        <p:scale>
          <a:sx n="78" d="100"/>
          <a:sy n="78" d="100"/>
        </p:scale>
        <p:origin x="150" y="84"/>
      </p:cViewPr>
      <p:guideLst>
        <p:guide orient="horz" pos="2160"/>
        <p:guide pos="3840"/>
      </p:guideLst>
    </p:cSldViewPr>
  </p:slideViewPr>
  <p:notesTextViewPr>
    <p:cViewPr>
      <p:scale>
        <a:sx n="75" d="100"/>
        <a:sy n="75" d="100"/>
      </p:scale>
      <p:origin x="0" y="0"/>
    </p:cViewPr>
  </p:notesText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3F0B9D-B156-4F93-A7B3-9C940893DDC9}" type="datetimeFigureOut">
              <a:rPr lang="de-DE" smtClean="0"/>
              <a:t>19.08.24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ECEBCD-6A17-420C-9F1F-E63A774F647B}" type="slidenum">
              <a:rPr lang="de-DE" smtClean="0"/>
              <a:t>‹Nr.›</a:t>
            </a:fld>
            <a:endParaRPr lang="de-DE"/>
          </a:p>
        </p:txBody>
      </p:sp>
    </p:spTree>
    <p:extLst>
      <p:ext uri="{BB962C8B-B14F-4D97-AF65-F5344CB8AC3E}">
        <p14:creationId xmlns:p14="http://schemas.microsoft.com/office/powerpoint/2010/main" val="4167053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lnSpc>
                <a:spcPct val="100000"/>
              </a:lnSpc>
            </a:pPr>
            <a:r>
              <a:rPr lang="de-DE" sz="1800" dirty="0">
                <a:effectLst/>
                <a:latin typeface="Times New Roman" panose="02020603050405020304" pitchFamily="18" charset="0"/>
              </a:rPr>
              <a:t>A. </a:t>
            </a:r>
            <a:r>
              <a:rPr lang="de-DE" sz="1800" dirty="0" err="1">
                <a:effectLst/>
                <a:latin typeface="Times New Roman" panose="02020603050405020304" pitchFamily="18" charset="0"/>
              </a:rPr>
              <a:t>Zendler</a:t>
            </a:r>
            <a:r>
              <a:rPr lang="de-DE" sz="1800" dirty="0">
                <a:effectLst/>
                <a:latin typeface="Times New Roman" panose="02020603050405020304" pitchFamily="18" charset="0"/>
              </a:rPr>
              <a:t> und D. </a:t>
            </a:r>
            <a:r>
              <a:rPr lang="de-DE" sz="1800" dirty="0" err="1">
                <a:effectLst/>
                <a:latin typeface="Times New Roman" panose="02020603050405020304" pitchFamily="18" charset="0"/>
              </a:rPr>
              <a:t>Klaudt</a:t>
            </a:r>
            <a:r>
              <a:rPr lang="de-DE" sz="1800" dirty="0">
                <a:effectLst/>
                <a:latin typeface="Times New Roman" panose="02020603050405020304" pitchFamily="18" charset="0"/>
              </a:rPr>
              <a:t>, „</a:t>
            </a:r>
            <a:r>
              <a:rPr lang="de-DE" sz="1800" dirty="0" err="1">
                <a:effectLst/>
                <a:latin typeface="Times New Roman" panose="02020603050405020304" pitchFamily="18" charset="0"/>
              </a:rPr>
              <a:t>Instructional</a:t>
            </a:r>
            <a:r>
              <a:rPr lang="de-DE" sz="1800" dirty="0">
                <a:effectLst/>
                <a:latin typeface="Times New Roman" panose="02020603050405020304" pitchFamily="18" charset="0"/>
              </a:rPr>
              <a:t> </a:t>
            </a:r>
            <a:r>
              <a:rPr lang="de-DE" sz="1800" dirty="0" err="1">
                <a:effectLst/>
                <a:latin typeface="Times New Roman" panose="02020603050405020304" pitchFamily="18" charset="0"/>
              </a:rPr>
              <a:t>methods</a:t>
            </a:r>
            <a:r>
              <a:rPr lang="de-DE" sz="1800" dirty="0">
                <a:effectLst/>
                <a:latin typeface="Times New Roman" panose="02020603050405020304" pitchFamily="18" charset="0"/>
              </a:rPr>
              <a:t> </a:t>
            </a:r>
            <a:r>
              <a:rPr lang="de-DE" sz="1800" dirty="0" err="1">
                <a:effectLst/>
                <a:latin typeface="Times New Roman" panose="02020603050405020304" pitchFamily="18" charset="0"/>
              </a:rPr>
              <a:t>to</a:t>
            </a:r>
            <a:r>
              <a:rPr lang="de-DE" sz="1800" dirty="0">
                <a:effectLst/>
                <a:latin typeface="Times New Roman" panose="02020603050405020304" pitchFamily="18" charset="0"/>
              </a:rPr>
              <a:t> Computer </a:t>
            </a:r>
            <a:r>
              <a:rPr lang="de-DE" sz="1800" dirty="0" err="1">
                <a:effectLst/>
                <a:latin typeface="Times New Roman" panose="02020603050405020304" pitchFamily="18" charset="0"/>
              </a:rPr>
              <a:t>science</a:t>
            </a:r>
            <a:r>
              <a:rPr lang="de-DE" sz="1800" dirty="0">
                <a:effectLst/>
                <a:latin typeface="Times New Roman" panose="02020603050405020304" pitchFamily="18" charset="0"/>
              </a:rPr>
              <a:t> Education </a:t>
            </a:r>
            <a:r>
              <a:rPr lang="de-DE" sz="1800" dirty="0" err="1">
                <a:effectLst/>
                <a:latin typeface="Times New Roman" panose="02020603050405020304" pitchFamily="18" charset="0"/>
              </a:rPr>
              <a:t>as</a:t>
            </a:r>
            <a:r>
              <a:rPr lang="de-DE" sz="1800" dirty="0">
                <a:effectLst/>
                <a:latin typeface="Times New Roman" panose="02020603050405020304" pitchFamily="18" charset="0"/>
              </a:rPr>
              <a:t> </a:t>
            </a:r>
            <a:r>
              <a:rPr lang="de-DE" sz="1800" dirty="0" err="1">
                <a:effectLst/>
                <a:latin typeface="Times New Roman" panose="02020603050405020304" pitchFamily="18" charset="0"/>
              </a:rPr>
              <a:t>investigated</a:t>
            </a:r>
            <a:r>
              <a:rPr lang="de-DE" sz="1800" dirty="0">
                <a:effectLst/>
                <a:latin typeface="Times New Roman" panose="02020603050405020304" pitchFamily="18" charset="0"/>
              </a:rPr>
              <a:t> </a:t>
            </a:r>
            <a:r>
              <a:rPr lang="de-DE" sz="1800" dirty="0" err="1">
                <a:effectLst/>
                <a:latin typeface="Times New Roman" panose="02020603050405020304" pitchFamily="18" charset="0"/>
              </a:rPr>
              <a:t>by</a:t>
            </a:r>
            <a:r>
              <a:rPr lang="de-DE" sz="1800" dirty="0">
                <a:effectLst/>
                <a:latin typeface="Times New Roman" panose="02020603050405020304" pitchFamily="18" charset="0"/>
              </a:rPr>
              <a:t> Computer </a:t>
            </a:r>
            <a:r>
              <a:rPr lang="de-DE" sz="1800" dirty="0" err="1">
                <a:effectLst/>
                <a:latin typeface="Times New Roman" panose="02020603050405020304" pitchFamily="18" charset="0"/>
              </a:rPr>
              <a:t>science</a:t>
            </a:r>
            <a:r>
              <a:rPr lang="de-DE" sz="1800" dirty="0">
                <a:effectLst/>
                <a:latin typeface="Times New Roman" panose="02020603050405020304" pitchFamily="18" charset="0"/>
              </a:rPr>
              <a:t> Teachers“, </a:t>
            </a:r>
            <a:r>
              <a:rPr lang="de-DE" sz="1800" i="1" dirty="0">
                <a:effectLst/>
                <a:latin typeface="Times New Roman" panose="02020603050405020304" pitchFamily="18" charset="0"/>
              </a:rPr>
              <a:t>Journal </a:t>
            </a:r>
            <a:r>
              <a:rPr lang="de-DE" sz="1800" i="1" dirty="0" err="1">
                <a:effectLst/>
                <a:latin typeface="Times New Roman" panose="02020603050405020304" pitchFamily="18" charset="0"/>
              </a:rPr>
              <a:t>of</a:t>
            </a:r>
            <a:r>
              <a:rPr lang="de-DE" sz="1800" i="1" dirty="0">
                <a:effectLst/>
                <a:latin typeface="Times New Roman" panose="02020603050405020304" pitchFamily="18" charset="0"/>
              </a:rPr>
              <a:t> Computer Science</a:t>
            </a:r>
            <a:r>
              <a:rPr lang="de-DE" sz="1800" dirty="0">
                <a:effectLst/>
                <a:latin typeface="Times New Roman" panose="02020603050405020304" pitchFamily="18" charset="0"/>
              </a:rPr>
              <a:t>, Bd. 11, Nr. 8, S. 915–927, Aug. 2015.</a:t>
            </a:r>
          </a:p>
          <a:p>
            <a:pPr marL="0" indent="0">
              <a:lnSpc>
                <a:spcPct val="100000"/>
              </a:lnSpc>
            </a:pPr>
            <a:r>
              <a:rPr lang="de-DE" sz="1800" dirty="0">
                <a:effectLst/>
                <a:latin typeface="Times New Roman" panose="02020603050405020304" pitchFamily="18" charset="0"/>
              </a:rPr>
              <a:t>A. </a:t>
            </a:r>
            <a:r>
              <a:rPr lang="de-DE" sz="1800" dirty="0" err="1">
                <a:effectLst/>
                <a:latin typeface="Times New Roman" panose="02020603050405020304" pitchFamily="18" charset="0"/>
              </a:rPr>
              <a:t>Zendler</a:t>
            </a:r>
            <a:r>
              <a:rPr lang="de-DE" sz="1800" dirty="0">
                <a:effectLst/>
                <a:latin typeface="Times New Roman" panose="02020603050405020304" pitchFamily="18" charset="0"/>
              </a:rPr>
              <a:t>, </a:t>
            </a:r>
            <a:r>
              <a:rPr lang="de-DE" sz="1800" i="1" dirty="0">
                <a:effectLst/>
                <a:latin typeface="Times New Roman" panose="02020603050405020304" pitchFamily="18" charset="0"/>
              </a:rPr>
              <a:t>Unterrichtsmethoden für den Informatikunterricht: Mit praktischen Beispielen für prozess- und ergebnisorientiertes Lehren</a:t>
            </a:r>
            <a:r>
              <a:rPr lang="de-DE" sz="1800" dirty="0">
                <a:effectLst/>
                <a:latin typeface="Times New Roman" panose="02020603050405020304" pitchFamily="18" charset="0"/>
              </a:rPr>
              <a:t>. Springer Vieweg, 2018.</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effectLst/>
                <a:latin typeface="Times New Roman" panose="02020603050405020304" pitchFamily="18" charset="0"/>
              </a:rPr>
              <a:t>H. Moser, „</a:t>
            </a:r>
            <a:r>
              <a:rPr lang="de-DE" sz="1200" dirty="0" err="1">
                <a:effectLst/>
                <a:latin typeface="Times New Roman" panose="02020603050405020304" pitchFamily="18" charset="0"/>
              </a:rPr>
              <a:t>WebQuests</a:t>
            </a:r>
            <a:r>
              <a:rPr lang="de-DE" sz="1200" dirty="0">
                <a:effectLst/>
                <a:latin typeface="Times New Roman" panose="02020603050405020304" pitchFamily="18" charset="0"/>
              </a:rPr>
              <a:t>“, in </a:t>
            </a:r>
            <a:r>
              <a:rPr lang="de-DE" sz="1200" i="1" dirty="0">
                <a:effectLst/>
                <a:latin typeface="Times New Roman" panose="02020603050405020304" pitchFamily="18" charset="0"/>
              </a:rPr>
              <a:t>Zwölf Unterrichtsmethoden - Vielfalt für die Praxis</a:t>
            </a:r>
            <a:r>
              <a:rPr lang="de-DE" sz="1200" dirty="0">
                <a:effectLst/>
                <a:latin typeface="Times New Roman" panose="02020603050405020304" pitchFamily="18" charset="0"/>
              </a:rPr>
              <a:t>, 6. Aufl., J. Wiechmann und S. Wildhirt, Hrsg. Beltz Verlag, 2015, S. 183–195.</a:t>
            </a:r>
          </a:p>
        </p:txBody>
      </p:sp>
      <p:sp>
        <p:nvSpPr>
          <p:cNvPr id="4" name="Foliennummernplatzhalter 3"/>
          <p:cNvSpPr>
            <a:spLocks noGrp="1"/>
          </p:cNvSpPr>
          <p:nvPr>
            <p:ph type="sldNum" sz="quarter" idx="5"/>
          </p:nvPr>
        </p:nvSpPr>
        <p:spPr/>
        <p:txBody>
          <a:bodyPr/>
          <a:lstStyle/>
          <a:p>
            <a:fld id="{EDECEBCD-6A17-420C-9F1F-E63A774F647B}" type="slidenum">
              <a:rPr lang="de-DE" smtClean="0"/>
              <a:t>1</a:t>
            </a:fld>
            <a:endParaRPr lang="de-DE"/>
          </a:p>
        </p:txBody>
      </p:sp>
    </p:spTree>
    <p:extLst>
      <p:ext uri="{BB962C8B-B14F-4D97-AF65-F5344CB8AC3E}">
        <p14:creationId xmlns:p14="http://schemas.microsoft.com/office/powerpoint/2010/main" val="1879480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D2B287-A794-78E1-5EC4-25677C190588}"/>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2341BFAE-26BD-0E86-FBEB-9C228DE5A9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156FC612-F28F-B74F-697B-A749BC87FB73}"/>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29C5DC81-78E1-EB95-D29C-ACF4F60AFE0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BB3B108-71C5-14D9-F9AF-D3E20234FF85}"/>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812375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B97BBF-7319-2659-B274-C5667684B91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ED7D4141-E86D-23B1-5C15-B94B5B37717D}"/>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FD202F2-C13D-1932-94E6-8B353BAD50F5}"/>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1494AF08-97E5-8D06-940D-6EA0675DD9B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D81C3E2-06A8-7A6F-61AF-7B7AA4CFA32F}"/>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1619176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F2D2F43E-959C-1CD8-0D34-5C3A45DCE86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D24F058-5C4C-C94C-5AF9-494459E45902}"/>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067B8D9-61ED-F0B5-9387-4A6A6CCEF5B9}"/>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F45E8CF5-A55B-50C6-B450-6D2CFC1E2AF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D8BD32B-35EB-669C-433B-472ED9D12B8C}"/>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1794138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E46ADA-D7E4-49CC-6B6A-75A8E938065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C15E58C-F931-7618-184D-E7FB3CB0C5E7}"/>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5685DE-4C94-B51B-6C6D-DDA2F1D41545}"/>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6CCE25D9-BE53-E1D3-7F00-190ADEC9A1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FD4AF83-946A-929B-3CD1-968EA2C374E6}"/>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306548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7F4145-01CD-9FCA-C04C-7575CC72233D}"/>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F357CC91-6D46-75BB-D4D2-5938AA0943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40084371-6805-049B-4637-A556170E649E}"/>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04F12C93-4D54-3622-967D-B0451B57944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C98B0C4-EAF9-B46A-0C05-8F2431563A80}"/>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988478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6EAF00-66A5-5AA5-F68B-91E4F2450F1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07BCA7-665F-6699-810D-494464232C42}"/>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F994D4C-B6E1-E456-B286-B1AE65F97F6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DF95CEC-4BA3-760D-DCAF-9C39CD1DC1AA}"/>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6" name="Fußzeilenplatzhalter 5">
            <a:extLst>
              <a:ext uri="{FF2B5EF4-FFF2-40B4-BE49-F238E27FC236}">
                <a16:creationId xmlns:a16="http://schemas.microsoft.com/office/drawing/2014/main" id="{C6F32841-BB3E-2DDD-9A57-7D09B9FC8E9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B70ABBE-C94E-A338-FD09-8F514F7D19B9}"/>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149359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66DEC9-F6B4-4161-0B37-6814203BC140}"/>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5570138-F6E3-670E-015D-8E94EFF75F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5BAC846-B17F-E511-7A8B-97081CFEFB4B}"/>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594C9D7-87AD-19A8-0BD7-FD07FA564F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58763A7-5FF2-8D05-18EF-A798D7747FF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83B157C-64F9-1523-22EC-F060E6F16AA2}"/>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8" name="Fußzeilenplatzhalter 7">
            <a:extLst>
              <a:ext uri="{FF2B5EF4-FFF2-40B4-BE49-F238E27FC236}">
                <a16:creationId xmlns:a16="http://schemas.microsoft.com/office/drawing/2014/main" id="{A720E89F-8DDA-BAAB-C296-42F5D2CD53B7}"/>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27380588-82E6-5383-6033-5E2DBD586A8D}"/>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2801107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4BE2E2-D22A-3E44-1045-1E53754C52A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6F74B5C-7C6A-52E5-8546-D646B382B148}"/>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4" name="Fußzeilenplatzhalter 3">
            <a:extLst>
              <a:ext uri="{FF2B5EF4-FFF2-40B4-BE49-F238E27FC236}">
                <a16:creationId xmlns:a16="http://schemas.microsoft.com/office/drawing/2014/main" id="{FC2EE347-C510-3F1E-4165-6172FF9667D5}"/>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72DCB32-6CE5-6BC0-26DB-727DD3DB7C98}"/>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923549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F03E496-DB6D-6BC8-4681-67C6B3E07BB8}"/>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3" name="Fußzeilenplatzhalter 2">
            <a:extLst>
              <a:ext uri="{FF2B5EF4-FFF2-40B4-BE49-F238E27FC236}">
                <a16:creationId xmlns:a16="http://schemas.microsoft.com/office/drawing/2014/main" id="{11076C1E-E719-E355-743C-4CC722A4FFFE}"/>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C055A2C9-21E3-BC79-3B53-8E869CCCEEBC}"/>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206518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EE130B-3C7B-DB2E-E296-F778955D73B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D8615E83-873E-DFB6-9225-EEFFF2484B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6C8E16B3-A192-E7BB-0EE9-328DD70A5C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A99FF44-8385-5C51-9F7B-7C8D481FB730}"/>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6" name="Fußzeilenplatzhalter 5">
            <a:extLst>
              <a:ext uri="{FF2B5EF4-FFF2-40B4-BE49-F238E27FC236}">
                <a16:creationId xmlns:a16="http://schemas.microsoft.com/office/drawing/2014/main" id="{60F72A45-CC05-DF2B-D129-5EC2E75321F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7F5A305-E78E-E4BE-9457-D257C2353B08}"/>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3340643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4ADDA1-D614-6CAD-7E99-BBF523EDA5F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FFA658ED-78E6-A0F2-E219-2835AC6993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6E91CC90-2BC6-8036-2C53-1278B3F2F6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02918FD-DF4C-7B92-0745-FB60FFD0C109}"/>
              </a:ext>
            </a:extLst>
          </p:cNvPr>
          <p:cNvSpPr>
            <a:spLocks noGrp="1"/>
          </p:cNvSpPr>
          <p:nvPr>
            <p:ph type="dt" sz="half" idx="10"/>
          </p:nvPr>
        </p:nvSpPr>
        <p:spPr/>
        <p:txBody>
          <a:bodyPr/>
          <a:lstStyle/>
          <a:p>
            <a:fld id="{D85737DF-DE34-4ADB-A90D-BA105D57F7EA}" type="datetimeFigureOut">
              <a:rPr lang="de-DE" smtClean="0"/>
              <a:t>19.08.24</a:t>
            </a:fld>
            <a:endParaRPr lang="de-DE"/>
          </a:p>
        </p:txBody>
      </p:sp>
      <p:sp>
        <p:nvSpPr>
          <p:cNvPr id="6" name="Fußzeilenplatzhalter 5">
            <a:extLst>
              <a:ext uri="{FF2B5EF4-FFF2-40B4-BE49-F238E27FC236}">
                <a16:creationId xmlns:a16="http://schemas.microsoft.com/office/drawing/2014/main" id="{4F8FB51C-A518-3A89-3494-7AAC92784B2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1275B2D-A92B-7242-61BE-B1DE63FC07B2}"/>
              </a:ext>
            </a:extLst>
          </p:cNvPr>
          <p:cNvSpPr>
            <a:spLocks noGrp="1"/>
          </p:cNvSpPr>
          <p:nvPr>
            <p:ph type="sldNum" sz="quarter" idx="12"/>
          </p:nvPr>
        </p:nvSpPr>
        <p:spPr/>
        <p:txBody>
          <a:bodyPr/>
          <a:lstStyle/>
          <a:p>
            <a:fld id="{4D20204A-825F-4B2D-916F-C4D3326D9D55}" type="slidenum">
              <a:rPr lang="de-DE" smtClean="0"/>
              <a:t>‹Nr.›</a:t>
            </a:fld>
            <a:endParaRPr lang="de-DE"/>
          </a:p>
        </p:txBody>
      </p:sp>
    </p:spTree>
    <p:extLst>
      <p:ext uri="{BB962C8B-B14F-4D97-AF65-F5344CB8AC3E}">
        <p14:creationId xmlns:p14="http://schemas.microsoft.com/office/powerpoint/2010/main" val="4060959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CD97B789-3C3E-135C-856F-F0580DE4F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69860DF-E8B3-C4D9-7501-67A6EEE416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05D8C15-F7B4-2CB3-51E4-2DABC0000F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5737DF-DE34-4ADB-A90D-BA105D57F7EA}" type="datetimeFigureOut">
              <a:rPr lang="de-DE" smtClean="0"/>
              <a:t>19.08.24</a:t>
            </a:fld>
            <a:endParaRPr lang="de-DE"/>
          </a:p>
        </p:txBody>
      </p:sp>
      <p:sp>
        <p:nvSpPr>
          <p:cNvPr id="5" name="Fußzeilenplatzhalter 4">
            <a:extLst>
              <a:ext uri="{FF2B5EF4-FFF2-40B4-BE49-F238E27FC236}">
                <a16:creationId xmlns:a16="http://schemas.microsoft.com/office/drawing/2014/main" id="{D8FADC60-8B91-134F-E3DC-D1BFE1694B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013FAEC1-D606-1EC6-C179-00B4F50987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20204A-825F-4B2D-916F-C4D3326D9D55}" type="slidenum">
              <a:rPr lang="de-DE" smtClean="0"/>
              <a:t>‹Nr.›</a:t>
            </a:fld>
            <a:endParaRPr lang="de-DE"/>
          </a:p>
        </p:txBody>
      </p:sp>
    </p:spTree>
    <p:extLst>
      <p:ext uri="{BB962C8B-B14F-4D97-AF65-F5344CB8AC3E}">
        <p14:creationId xmlns:p14="http://schemas.microsoft.com/office/powerpoint/2010/main" val="2851003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4.png"/><Relationship Id="rId3" Type="http://schemas.openxmlformats.org/officeDocument/2006/relationships/image" Target="../media/image6.svg"/><Relationship Id="rId7" Type="http://schemas.openxmlformats.org/officeDocument/2006/relationships/hyperlink" Target="https://www.orca.nrw/" TargetMode="External"/><Relationship Id="rId12" Type="http://schemas.openxmlformats.org/officeDocument/2006/relationships/image" Target="../media/image13.sv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12.png"/><Relationship Id="rId5" Type="http://schemas.openxmlformats.org/officeDocument/2006/relationships/image" Target="../media/image8.svg"/><Relationship Id="rId10" Type="http://schemas.openxmlformats.org/officeDocument/2006/relationships/hyperlink" Target="https://creativecommons.org/licenses/by/4.0/deed.de" TargetMode="External"/><Relationship Id="rId4" Type="http://schemas.openxmlformats.org/officeDocument/2006/relationships/image" Target="../media/image7.png"/><Relationship Id="rId9" Type="http://schemas.openxmlformats.org/officeDocument/2006/relationships/image" Target="../media/image11.svg"/><Relationship Id="rId14" Type="http://schemas.openxmlformats.org/officeDocument/2006/relationships/image" Target="../media/image1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FB4CB0E6-DE88-8434-ECB6-6FEFD5874D5E}"/>
              </a:ext>
            </a:extLst>
          </p:cNvPr>
          <p:cNvSpPr>
            <a:spLocks noGrp="1"/>
          </p:cNvSpPr>
          <p:nvPr>
            <p:ph type="subTitle" idx="1"/>
          </p:nvPr>
        </p:nvSpPr>
        <p:spPr>
          <a:xfrm>
            <a:off x="94598" y="91087"/>
            <a:ext cx="11981786" cy="1655762"/>
          </a:xfrm>
        </p:spPr>
        <p:txBody>
          <a:bodyPr/>
          <a:lstStyle/>
          <a:p>
            <a:pPr algn="l"/>
            <a:r>
              <a:rPr lang="de-DE" dirty="0">
                <a:solidFill>
                  <a:schemeClr val="accent4">
                    <a:lumMod val="75000"/>
                  </a:schemeClr>
                </a:solidFill>
              </a:rPr>
              <a:t>Leit</a:t>
            </a:r>
            <a:r>
              <a:rPr lang="de-DE" dirty="0"/>
              <a:t>methode </a:t>
            </a:r>
            <a:r>
              <a:rPr lang="de-DE" b="1" dirty="0" err="1"/>
              <a:t>WebQuest</a:t>
            </a:r>
            <a:endParaRPr lang="de-DE" b="1" dirty="0"/>
          </a:p>
        </p:txBody>
      </p:sp>
      <p:sp>
        <p:nvSpPr>
          <p:cNvPr id="45" name="Textfeld 44">
            <a:extLst>
              <a:ext uri="{FF2B5EF4-FFF2-40B4-BE49-F238E27FC236}">
                <a16:creationId xmlns:a16="http://schemas.microsoft.com/office/drawing/2014/main" id="{DF4DEF61-58CF-8501-3914-69C0EABAEAED}"/>
              </a:ext>
            </a:extLst>
          </p:cNvPr>
          <p:cNvSpPr txBox="1"/>
          <p:nvPr/>
        </p:nvSpPr>
        <p:spPr>
          <a:xfrm>
            <a:off x="115616" y="1162320"/>
            <a:ext cx="3265526" cy="523220"/>
          </a:xfrm>
          <a:prstGeom prst="rect">
            <a:avLst/>
          </a:prstGeom>
          <a:noFill/>
        </p:spPr>
        <p:txBody>
          <a:bodyPr wrap="square" rtlCol="0">
            <a:spAutoFit/>
          </a:bodyPr>
          <a:lstStyle/>
          <a:p>
            <a:r>
              <a:rPr lang="de-DE" sz="1400" b="1" dirty="0"/>
              <a:t>Umsetzung nach </a:t>
            </a:r>
            <a:r>
              <a:rPr lang="de-DE" sz="1400" b="1" dirty="0">
                <a:solidFill>
                  <a:schemeClr val="accent2"/>
                </a:solidFill>
              </a:rPr>
              <a:t>Moser 2015</a:t>
            </a:r>
            <a:br>
              <a:rPr lang="de-DE" sz="1400" b="1" dirty="0"/>
            </a:br>
            <a:r>
              <a:rPr lang="de-DE" sz="1400" b="1" dirty="0"/>
              <a:t>Interpretation nach </a:t>
            </a:r>
            <a:r>
              <a:rPr lang="de-DE" sz="1400" b="1" dirty="0" err="1">
                <a:solidFill>
                  <a:schemeClr val="accent1"/>
                </a:solidFill>
              </a:rPr>
              <a:t>Zendler</a:t>
            </a:r>
            <a:r>
              <a:rPr lang="de-DE" sz="1400" b="1" dirty="0"/>
              <a:t> </a:t>
            </a:r>
            <a:r>
              <a:rPr lang="de-DE" sz="1400" b="1" dirty="0">
                <a:solidFill>
                  <a:schemeClr val="accent1"/>
                </a:solidFill>
              </a:rPr>
              <a:t>2018</a:t>
            </a:r>
          </a:p>
        </p:txBody>
      </p:sp>
      <p:sp>
        <p:nvSpPr>
          <p:cNvPr id="56" name="Rechteck 55">
            <a:extLst>
              <a:ext uri="{FF2B5EF4-FFF2-40B4-BE49-F238E27FC236}">
                <a16:creationId xmlns:a16="http://schemas.microsoft.com/office/drawing/2014/main" id="{35500221-D8AC-D373-3189-136B9E797126}"/>
              </a:ext>
            </a:extLst>
          </p:cNvPr>
          <p:cNvSpPr/>
          <p:nvPr/>
        </p:nvSpPr>
        <p:spPr>
          <a:xfrm>
            <a:off x="9064142" y="4930286"/>
            <a:ext cx="2885936" cy="1715034"/>
          </a:xfrm>
          <a:prstGeom prst="rect">
            <a:avLst/>
          </a:prstGeom>
          <a:noFill/>
          <a:ln w="19050">
            <a:solidFill>
              <a:srgbClr val="4472C4"/>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lnSpc>
                <a:spcPct val="150000"/>
              </a:lnSpc>
              <a:buFont typeface="Wingdings" panose="05000000000000000000" pitchFamily="2" charset="2"/>
              <a:buChar char="§"/>
            </a:pPr>
            <a:r>
              <a:rPr lang="de-DE" sz="1400" dirty="0">
                <a:solidFill>
                  <a:schemeClr val="tx1"/>
                </a:solidFill>
              </a:rPr>
              <a:t>Einzel- oder Gruppenarbeit</a:t>
            </a:r>
          </a:p>
          <a:p>
            <a:pPr marL="285750" indent="-285750">
              <a:lnSpc>
                <a:spcPct val="150000"/>
              </a:lnSpc>
              <a:buFont typeface="Wingdings" panose="05000000000000000000" pitchFamily="2" charset="2"/>
              <a:buChar char="§"/>
            </a:pPr>
            <a:r>
              <a:rPr lang="de-DE" sz="1400" dirty="0">
                <a:solidFill>
                  <a:schemeClr val="tx1"/>
                </a:solidFill>
              </a:rPr>
              <a:t>Internet und Endgeräte</a:t>
            </a:r>
          </a:p>
          <a:p>
            <a:pPr marL="285750" indent="-285750">
              <a:lnSpc>
                <a:spcPct val="150000"/>
              </a:lnSpc>
              <a:buFont typeface="Wingdings" panose="05000000000000000000" pitchFamily="2" charset="2"/>
              <a:buChar char="§"/>
            </a:pPr>
            <a:r>
              <a:rPr lang="de-DE" sz="1400" dirty="0">
                <a:solidFill>
                  <a:schemeClr val="tx1"/>
                </a:solidFill>
              </a:rPr>
              <a:t>Einsatz ab Klasse 5 möglich</a:t>
            </a:r>
          </a:p>
          <a:p>
            <a:pPr marL="285750" indent="-285750">
              <a:lnSpc>
                <a:spcPct val="150000"/>
              </a:lnSpc>
              <a:buFont typeface="Wingdings" panose="05000000000000000000" pitchFamily="2" charset="2"/>
              <a:buChar char="§"/>
            </a:pPr>
            <a:r>
              <a:rPr lang="de-DE" sz="1400" dirty="0">
                <a:solidFill>
                  <a:schemeClr val="tx1"/>
                </a:solidFill>
              </a:rPr>
              <a:t>Durchführung in einer bis mehrere Stunden</a:t>
            </a:r>
          </a:p>
        </p:txBody>
      </p:sp>
      <p:sp>
        <p:nvSpPr>
          <p:cNvPr id="57" name="Rechteck 56">
            <a:extLst>
              <a:ext uri="{FF2B5EF4-FFF2-40B4-BE49-F238E27FC236}">
                <a16:creationId xmlns:a16="http://schemas.microsoft.com/office/drawing/2014/main" id="{CAFB2DDD-BE43-E324-F90A-43CFA1C78936}"/>
              </a:ext>
            </a:extLst>
          </p:cNvPr>
          <p:cNvSpPr/>
          <p:nvPr/>
        </p:nvSpPr>
        <p:spPr>
          <a:xfrm>
            <a:off x="9064141" y="4647006"/>
            <a:ext cx="1781677" cy="283279"/>
          </a:xfrm>
          <a:prstGeom prst="rect">
            <a:avLst/>
          </a:prstGeom>
          <a:ln w="19050">
            <a:solidFill>
              <a:srgbClr val="4472C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e-DE" sz="1400" dirty="0"/>
              <a:t>Rahmenbedingungen</a:t>
            </a:r>
          </a:p>
        </p:txBody>
      </p:sp>
      <p:sp>
        <p:nvSpPr>
          <p:cNvPr id="53" name="Freihandform: Form 52">
            <a:extLst>
              <a:ext uri="{FF2B5EF4-FFF2-40B4-BE49-F238E27FC236}">
                <a16:creationId xmlns:a16="http://schemas.microsoft.com/office/drawing/2014/main" id="{CB613C84-A4F7-0CB6-D851-4595A216A441}"/>
              </a:ext>
            </a:extLst>
          </p:cNvPr>
          <p:cNvSpPr/>
          <p:nvPr/>
        </p:nvSpPr>
        <p:spPr>
          <a:xfrm>
            <a:off x="919414" y="3670705"/>
            <a:ext cx="1278377" cy="473313"/>
          </a:xfrm>
          <a:custGeom>
            <a:avLst/>
            <a:gdLst>
              <a:gd name="connsiteX0" fmla="*/ 0 w 1278377"/>
              <a:gd name="connsiteY0" fmla="*/ 76703 h 767026"/>
              <a:gd name="connsiteX1" fmla="*/ 76703 w 1278377"/>
              <a:gd name="connsiteY1" fmla="*/ 0 h 767026"/>
              <a:gd name="connsiteX2" fmla="*/ 1201674 w 1278377"/>
              <a:gd name="connsiteY2" fmla="*/ 0 h 767026"/>
              <a:gd name="connsiteX3" fmla="*/ 1278377 w 1278377"/>
              <a:gd name="connsiteY3" fmla="*/ 76703 h 767026"/>
              <a:gd name="connsiteX4" fmla="*/ 1278377 w 1278377"/>
              <a:gd name="connsiteY4" fmla="*/ 690323 h 767026"/>
              <a:gd name="connsiteX5" fmla="*/ 1201674 w 1278377"/>
              <a:gd name="connsiteY5" fmla="*/ 767026 h 767026"/>
              <a:gd name="connsiteX6" fmla="*/ 76703 w 1278377"/>
              <a:gd name="connsiteY6" fmla="*/ 767026 h 767026"/>
              <a:gd name="connsiteX7" fmla="*/ 0 w 1278377"/>
              <a:gd name="connsiteY7" fmla="*/ 690323 h 767026"/>
              <a:gd name="connsiteX8" fmla="*/ 0 w 1278377"/>
              <a:gd name="connsiteY8" fmla="*/ 76703 h 76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8377" h="767026">
                <a:moveTo>
                  <a:pt x="0" y="76703"/>
                </a:moveTo>
                <a:cubicBezTo>
                  <a:pt x="0" y="34341"/>
                  <a:pt x="34341" y="0"/>
                  <a:pt x="76703" y="0"/>
                </a:cubicBezTo>
                <a:lnTo>
                  <a:pt x="1201674" y="0"/>
                </a:lnTo>
                <a:cubicBezTo>
                  <a:pt x="1244036" y="0"/>
                  <a:pt x="1278377" y="34341"/>
                  <a:pt x="1278377" y="76703"/>
                </a:cubicBezTo>
                <a:lnTo>
                  <a:pt x="1278377" y="690323"/>
                </a:lnTo>
                <a:cubicBezTo>
                  <a:pt x="1278377" y="732685"/>
                  <a:pt x="1244036" y="767026"/>
                  <a:pt x="1201674" y="767026"/>
                </a:cubicBezTo>
                <a:lnTo>
                  <a:pt x="76703" y="767026"/>
                </a:lnTo>
                <a:cubicBezTo>
                  <a:pt x="34341" y="767026"/>
                  <a:pt x="0" y="732685"/>
                  <a:pt x="0" y="690323"/>
                </a:cubicBezTo>
                <a:lnTo>
                  <a:pt x="0" y="76703"/>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75805" tIns="75805" rIns="75805" bIns="75805" numCol="1" spcCol="1270" anchor="ctr" anchorCtr="0">
            <a:noAutofit/>
          </a:bodyPr>
          <a:lstStyle/>
          <a:p>
            <a:pPr marL="0" lvl="0" indent="0" algn="ctr" defTabSz="622300">
              <a:lnSpc>
                <a:spcPct val="90000"/>
              </a:lnSpc>
              <a:spcBef>
                <a:spcPct val="0"/>
              </a:spcBef>
              <a:spcAft>
                <a:spcPct val="35000"/>
              </a:spcAft>
              <a:buNone/>
            </a:pPr>
            <a:r>
              <a:rPr lang="de-DE" sz="1400" kern="1200" dirty="0"/>
              <a:t>Thema</a:t>
            </a:r>
          </a:p>
        </p:txBody>
      </p:sp>
      <p:sp>
        <p:nvSpPr>
          <p:cNvPr id="54" name="Freihandform: Form 53">
            <a:extLst>
              <a:ext uri="{FF2B5EF4-FFF2-40B4-BE49-F238E27FC236}">
                <a16:creationId xmlns:a16="http://schemas.microsoft.com/office/drawing/2014/main" id="{F51D4450-C1D6-A92F-97B9-02FF81653BDA}"/>
              </a:ext>
            </a:extLst>
          </p:cNvPr>
          <p:cNvSpPr/>
          <p:nvPr/>
        </p:nvSpPr>
        <p:spPr>
          <a:xfrm>
            <a:off x="2325629" y="3895699"/>
            <a:ext cx="271016" cy="317037"/>
          </a:xfrm>
          <a:custGeom>
            <a:avLst/>
            <a:gdLst>
              <a:gd name="connsiteX0" fmla="*/ 0 w 271016"/>
              <a:gd name="connsiteY0" fmla="*/ 63407 h 317037"/>
              <a:gd name="connsiteX1" fmla="*/ 135508 w 271016"/>
              <a:gd name="connsiteY1" fmla="*/ 63407 h 317037"/>
              <a:gd name="connsiteX2" fmla="*/ 135508 w 271016"/>
              <a:gd name="connsiteY2" fmla="*/ 0 h 317037"/>
              <a:gd name="connsiteX3" fmla="*/ 271016 w 271016"/>
              <a:gd name="connsiteY3" fmla="*/ 158519 h 317037"/>
              <a:gd name="connsiteX4" fmla="*/ 135508 w 271016"/>
              <a:gd name="connsiteY4" fmla="*/ 317037 h 317037"/>
              <a:gd name="connsiteX5" fmla="*/ 135508 w 271016"/>
              <a:gd name="connsiteY5" fmla="*/ 253630 h 317037"/>
              <a:gd name="connsiteX6" fmla="*/ 0 w 271016"/>
              <a:gd name="connsiteY6" fmla="*/ 253630 h 317037"/>
              <a:gd name="connsiteX7" fmla="*/ 0 w 271016"/>
              <a:gd name="connsiteY7" fmla="*/ 63407 h 317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1016" h="317037">
                <a:moveTo>
                  <a:pt x="0" y="63407"/>
                </a:moveTo>
                <a:lnTo>
                  <a:pt x="135508" y="63407"/>
                </a:lnTo>
                <a:lnTo>
                  <a:pt x="135508" y="0"/>
                </a:lnTo>
                <a:lnTo>
                  <a:pt x="271016" y="158519"/>
                </a:lnTo>
                <a:lnTo>
                  <a:pt x="135508" y="317037"/>
                </a:lnTo>
                <a:lnTo>
                  <a:pt x="135508" y="253630"/>
                </a:lnTo>
                <a:lnTo>
                  <a:pt x="0" y="253630"/>
                </a:lnTo>
                <a:lnTo>
                  <a:pt x="0" y="63407"/>
                </a:lnTo>
                <a:close/>
              </a:path>
            </a:pathLst>
          </a:cu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lt1"/>
          </a:fontRef>
        </p:style>
        <p:txBody>
          <a:bodyPr spcFirstLastPara="0" vert="horz" wrap="square" lIns="0" tIns="63407" rIns="81305" bIns="63407" numCol="1" spcCol="1270" anchor="ctr" anchorCtr="0">
            <a:noAutofit/>
          </a:bodyPr>
          <a:lstStyle/>
          <a:p>
            <a:pPr marL="0" lvl="0" indent="0" algn="ctr" defTabSz="466725">
              <a:lnSpc>
                <a:spcPct val="90000"/>
              </a:lnSpc>
              <a:spcBef>
                <a:spcPct val="0"/>
              </a:spcBef>
              <a:spcAft>
                <a:spcPct val="35000"/>
              </a:spcAft>
              <a:buNone/>
            </a:pPr>
            <a:endParaRPr lang="de-DE" sz="1050" kern="1200"/>
          </a:p>
        </p:txBody>
      </p:sp>
      <p:sp>
        <p:nvSpPr>
          <p:cNvPr id="55" name="Freihandform: Form 54">
            <a:extLst>
              <a:ext uri="{FF2B5EF4-FFF2-40B4-BE49-F238E27FC236}">
                <a16:creationId xmlns:a16="http://schemas.microsoft.com/office/drawing/2014/main" id="{24A6A14E-1460-3C8F-6C30-8530C73CEAEF}"/>
              </a:ext>
            </a:extLst>
          </p:cNvPr>
          <p:cNvSpPr/>
          <p:nvPr/>
        </p:nvSpPr>
        <p:spPr>
          <a:xfrm>
            <a:off x="2709142" y="3670705"/>
            <a:ext cx="1278377" cy="473313"/>
          </a:xfrm>
          <a:custGeom>
            <a:avLst/>
            <a:gdLst>
              <a:gd name="connsiteX0" fmla="*/ 0 w 1278377"/>
              <a:gd name="connsiteY0" fmla="*/ 76703 h 767026"/>
              <a:gd name="connsiteX1" fmla="*/ 76703 w 1278377"/>
              <a:gd name="connsiteY1" fmla="*/ 0 h 767026"/>
              <a:gd name="connsiteX2" fmla="*/ 1201674 w 1278377"/>
              <a:gd name="connsiteY2" fmla="*/ 0 h 767026"/>
              <a:gd name="connsiteX3" fmla="*/ 1278377 w 1278377"/>
              <a:gd name="connsiteY3" fmla="*/ 76703 h 767026"/>
              <a:gd name="connsiteX4" fmla="*/ 1278377 w 1278377"/>
              <a:gd name="connsiteY4" fmla="*/ 690323 h 767026"/>
              <a:gd name="connsiteX5" fmla="*/ 1201674 w 1278377"/>
              <a:gd name="connsiteY5" fmla="*/ 767026 h 767026"/>
              <a:gd name="connsiteX6" fmla="*/ 76703 w 1278377"/>
              <a:gd name="connsiteY6" fmla="*/ 767026 h 767026"/>
              <a:gd name="connsiteX7" fmla="*/ 0 w 1278377"/>
              <a:gd name="connsiteY7" fmla="*/ 690323 h 767026"/>
              <a:gd name="connsiteX8" fmla="*/ 0 w 1278377"/>
              <a:gd name="connsiteY8" fmla="*/ 76703 h 76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8377" h="767026">
                <a:moveTo>
                  <a:pt x="0" y="76703"/>
                </a:moveTo>
                <a:cubicBezTo>
                  <a:pt x="0" y="34341"/>
                  <a:pt x="34341" y="0"/>
                  <a:pt x="76703" y="0"/>
                </a:cubicBezTo>
                <a:lnTo>
                  <a:pt x="1201674" y="0"/>
                </a:lnTo>
                <a:cubicBezTo>
                  <a:pt x="1244036" y="0"/>
                  <a:pt x="1278377" y="34341"/>
                  <a:pt x="1278377" y="76703"/>
                </a:cubicBezTo>
                <a:lnTo>
                  <a:pt x="1278377" y="690323"/>
                </a:lnTo>
                <a:cubicBezTo>
                  <a:pt x="1278377" y="732685"/>
                  <a:pt x="1244036" y="767026"/>
                  <a:pt x="1201674" y="767026"/>
                </a:cubicBezTo>
                <a:lnTo>
                  <a:pt x="76703" y="767026"/>
                </a:lnTo>
                <a:cubicBezTo>
                  <a:pt x="34341" y="767026"/>
                  <a:pt x="0" y="732685"/>
                  <a:pt x="0" y="690323"/>
                </a:cubicBezTo>
                <a:lnTo>
                  <a:pt x="0" y="76703"/>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75805" tIns="75805" rIns="75805" bIns="75805" numCol="1" spcCol="1270" anchor="ctr" anchorCtr="0">
            <a:noAutofit/>
          </a:bodyPr>
          <a:lstStyle/>
          <a:p>
            <a:pPr marL="0" lvl="0" indent="0" algn="ctr" defTabSz="622300">
              <a:lnSpc>
                <a:spcPct val="90000"/>
              </a:lnSpc>
              <a:spcBef>
                <a:spcPct val="0"/>
              </a:spcBef>
              <a:spcAft>
                <a:spcPct val="35000"/>
              </a:spcAft>
              <a:buNone/>
            </a:pPr>
            <a:r>
              <a:rPr lang="de-DE" sz="1400" kern="1200"/>
              <a:t>Aufgaben</a:t>
            </a:r>
            <a:endParaRPr lang="de-DE" sz="1400" kern="1200" dirty="0"/>
          </a:p>
        </p:txBody>
      </p:sp>
      <p:sp>
        <p:nvSpPr>
          <p:cNvPr id="58" name="Freihandform: Form 57">
            <a:extLst>
              <a:ext uri="{FF2B5EF4-FFF2-40B4-BE49-F238E27FC236}">
                <a16:creationId xmlns:a16="http://schemas.microsoft.com/office/drawing/2014/main" id="{719C64EA-A3C2-19C8-7A79-77333B6A5A88}"/>
              </a:ext>
            </a:extLst>
          </p:cNvPr>
          <p:cNvSpPr/>
          <p:nvPr/>
        </p:nvSpPr>
        <p:spPr>
          <a:xfrm>
            <a:off x="4115357" y="3895699"/>
            <a:ext cx="271016" cy="317037"/>
          </a:xfrm>
          <a:custGeom>
            <a:avLst/>
            <a:gdLst>
              <a:gd name="connsiteX0" fmla="*/ 0 w 271016"/>
              <a:gd name="connsiteY0" fmla="*/ 63407 h 317037"/>
              <a:gd name="connsiteX1" fmla="*/ 135508 w 271016"/>
              <a:gd name="connsiteY1" fmla="*/ 63407 h 317037"/>
              <a:gd name="connsiteX2" fmla="*/ 135508 w 271016"/>
              <a:gd name="connsiteY2" fmla="*/ 0 h 317037"/>
              <a:gd name="connsiteX3" fmla="*/ 271016 w 271016"/>
              <a:gd name="connsiteY3" fmla="*/ 158519 h 317037"/>
              <a:gd name="connsiteX4" fmla="*/ 135508 w 271016"/>
              <a:gd name="connsiteY4" fmla="*/ 317037 h 317037"/>
              <a:gd name="connsiteX5" fmla="*/ 135508 w 271016"/>
              <a:gd name="connsiteY5" fmla="*/ 253630 h 317037"/>
              <a:gd name="connsiteX6" fmla="*/ 0 w 271016"/>
              <a:gd name="connsiteY6" fmla="*/ 253630 h 317037"/>
              <a:gd name="connsiteX7" fmla="*/ 0 w 271016"/>
              <a:gd name="connsiteY7" fmla="*/ 63407 h 317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1016" h="317037">
                <a:moveTo>
                  <a:pt x="0" y="63407"/>
                </a:moveTo>
                <a:lnTo>
                  <a:pt x="135508" y="63407"/>
                </a:lnTo>
                <a:lnTo>
                  <a:pt x="135508" y="0"/>
                </a:lnTo>
                <a:lnTo>
                  <a:pt x="271016" y="158519"/>
                </a:lnTo>
                <a:lnTo>
                  <a:pt x="135508" y="317037"/>
                </a:lnTo>
                <a:lnTo>
                  <a:pt x="135508" y="253630"/>
                </a:lnTo>
                <a:lnTo>
                  <a:pt x="0" y="253630"/>
                </a:lnTo>
                <a:lnTo>
                  <a:pt x="0" y="63407"/>
                </a:lnTo>
                <a:close/>
              </a:path>
            </a:pathLst>
          </a:cu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lt1"/>
          </a:fontRef>
        </p:style>
        <p:txBody>
          <a:bodyPr spcFirstLastPara="0" vert="horz" wrap="square" lIns="0" tIns="63407" rIns="81305" bIns="63407" numCol="1" spcCol="1270" anchor="ctr" anchorCtr="0">
            <a:noAutofit/>
          </a:bodyPr>
          <a:lstStyle/>
          <a:p>
            <a:pPr marL="0" lvl="0" indent="0" algn="ctr" defTabSz="466725">
              <a:lnSpc>
                <a:spcPct val="90000"/>
              </a:lnSpc>
              <a:spcBef>
                <a:spcPct val="0"/>
              </a:spcBef>
              <a:spcAft>
                <a:spcPct val="35000"/>
              </a:spcAft>
              <a:buNone/>
            </a:pPr>
            <a:endParaRPr lang="de-DE" sz="1050" kern="1200"/>
          </a:p>
        </p:txBody>
      </p:sp>
      <p:sp>
        <p:nvSpPr>
          <p:cNvPr id="59" name="Freihandform: Form 58">
            <a:extLst>
              <a:ext uri="{FF2B5EF4-FFF2-40B4-BE49-F238E27FC236}">
                <a16:creationId xmlns:a16="http://schemas.microsoft.com/office/drawing/2014/main" id="{7CBB547E-157F-DBE8-1482-48ED8ECCB47C}"/>
              </a:ext>
            </a:extLst>
          </p:cNvPr>
          <p:cNvSpPr/>
          <p:nvPr/>
        </p:nvSpPr>
        <p:spPr>
          <a:xfrm>
            <a:off x="4498870" y="3670705"/>
            <a:ext cx="1278377" cy="473313"/>
          </a:xfrm>
          <a:custGeom>
            <a:avLst/>
            <a:gdLst>
              <a:gd name="connsiteX0" fmla="*/ 0 w 1278377"/>
              <a:gd name="connsiteY0" fmla="*/ 76703 h 767026"/>
              <a:gd name="connsiteX1" fmla="*/ 76703 w 1278377"/>
              <a:gd name="connsiteY1" fmla="*/ 0 h 767026"/>
              <a:gd name="connsiteX2" fmla="*/ 1201674 w 1278377"/>
              <a:gd name="connsiteY2" fmla="*/ 0 h 767026"/>
              <a:gd name="connsiteX3" fmla="*/ 1278377 w 1278377"/>
              <a:gd name="connsiteY3" fmla="*/ 76703 h 767026"/>
              <a:gd name="connsiteX4" fmla="*/ 1278377 w 1278377"/>
              <a:gd name="connsiteY4" fmla="*/ 690323 h 767026"/>
              <a:gd name="connsiteX5" fmla="*/ 1201674 w 1278377"/>
              <a:gd name="connsiteY5" fmla="*/ 767026 h 767026"/>
              <a:gd name="connsiteX6" fmla="*/ 76703 w 1278377"/>
              <a:gd name="connsiteY6" fmla="*/ 767026 h 767026"/>
              <a:gd name="connsiteX7" fmla="*/ 0 w 1278377"/>
              <a:gd name="connsiteY7" fmla="*/ 690323 h 767026"/>
              <a:gd name="connsiteX8" fmla="*/ 0 w 1278377"/>
              <a:gd name="connsiteY8" fmla="*/ 76703 h 76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8377" h="767026">
                <a:moveTo>
                  <a:pt x="0" y="76703"/>
                </a:moveTo>
                <a:cubicBezTo>
                  <a:pt x="0" y="34341"/>
                  <a:pt x="34341" y="0"/>
                  <a:pt x="76703" y="0"/>
                </a:cubicBezTo>
                <a:lnTo>
                  <a:pt x="1201674" y="0"/>
                </a:lnTo>
                <a:cubicBezTo>
                  <a:pt x="1244036" y="0"/>
                  <a:pt x="1278377" y="34341"/>
                  <a:pt x="1278377" y="76703"/>
                </a:cubicBezTo>
                <a:lnTo>
                  <a:pt x="1278377" y="690323"/>
                </a:lnTo>
                <a:cubicBezTo>
                  <a:pt x="1278377" y="732685"/>
                  <a:pt x="1244036" y="767026"/>
                  <a:pt x="1201674" y="767026"/>
                </a:cubicBezTo>
                <a:lnTo>
                  <a:pt x="76703" y="767026"/>
                </a:lnTo>
                <a:cubicBezTo>
                  <a:pt x="34341" y="767026"/>
                  <a:pt x="0" y="732685"/>
                  <a:pt x="0" y="690323"/>
                </a:cubicBezTo>
                <a:lnTo>
                  <a:pt x="0" y="76703"/>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75805" tIns="75805" rIns="75805" bIns="75805" numCol="1" spcCol="1270" anchor="ctr" anchorCtr="0">
            <a:noAutofit/>
          </a:bodyPr>
          <a:lstStyle/>
          <a:p>
            <a:pPr marL="0" lvl="0" indent="0" algn="ctr" defTabSz="622300">
              <a:lnSpc>
                <a:spcPct val="90000"/>
              </a:lnSpc>
              <a:spcBef>
                <a:spcPct val="0"/>
              </a:spcBef>
              <a:spcAft>
                <a:spcPct val="35000"/>
              </a:spcAft>
              <a:buNone/>
            </a:pPr>
            <a:r>
              <a:rPr lang="de-DE" sz="1400" kern="1200" dirty="0"/>
              <a:t>Ressourcen</a:t>
            </a:r>
          </a:p>
        </p:txBody>
      </p:sp>
      <p:sp>
        <p:nvSpPr>
          <p:cNvPr id="60" name="Freihandform: Form 59">
            <a:extLst>
              <a:ext uri="{FF2B5EF4-FFF2-40B4-BE49-F238E27FC236}">
                <a16:creationId xmlns:a16="http://schemas.microsoft.com/office/drawing/2014/main" id="{5B502A56-80F2-D128-D635-46AC37C588BB}"/>
              </a:ext>
            </a:extLst>
          </p:cNvPr>
          <p:cNvSpPr/>
          <p:nvPr/>
        </p:nvSpPr>
        <p:spPr>
          <a:xfrm>
            <a:off x="5905085" y="3895699"/>
            <a:ext cx="271016" cy="317037"/>
          </a:xfrm>
          <a:custGeom>
            <a:avLst/>
            <a:gdLst>
              <a:gd name="connsiteX0" fmla="*/ 0 w 271016"/>
              <a:gd name="connsiteY0" fmla="*/ 63407 h 317037"/>
              <a:gd name="connsiteX1" fmla="*/ 135508 w 271016"/>
              <a:gd name="connsiteY1" fmla="*/ 63407 h 317037"/>
              <a:gd name="connsiteX2" fmla="*/ 135508 w 271016"/>
              <a:gd name="connsiteY2" fmla="*/ 0 h 317037"/>
              <a:gd name="connsiteX3" fmla="*/ 271016 w 271016"/>
              <a:gd name="connsiteY3" fmla="*/ 158519 h 317037"/>
              <a:gd name="connsiteX4" fmla="*/ 135508 w 271016"/>
              <a:gd name="connsiteY4" fmla="*/ 317037 h 317037"/>
              <a:gd name="connsiteX5" fmla="*/ 135508 w 271016"/>
              <a:gd name="connsiteY5" fmla="*/ 253630 h 317037"/>
              <a:gd name="connsiteX6" fmla="*/ 0 w 271016"/>
              <a:gd name="connsiteY6" fmla="*/ 253630 h 317037"/>
              <a:gd name="connsiteX7" fmla="*/ 0 w 271016"/>
              <a:gd name="connsiteY7" fmla="*/ 63407 h 317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1016" h="317037">
                <a:moveTo>
                  <a:pt x="0" y="63407"/>
                </a:moveTo>
                <a:lnTo>
                  <a:pt x="135508" y="63407"/>
                </a:lnTo>
                <a:lnTo>
                  <a:pt x="135508" y="0"/>
                </a:lnTo>
                <a:lnTo>
                  <a:pt x="271016" y="158519"/>
                </a:lnTo>
                <a:lnTo>
                  <a:pt x="135508" y="317037"/>
                </a:lnTo>
                <a:lnTo>
                  <a:pt x="135508" y="253630"/>
                </a:lnTo>
                <a:lnTo>
                  <a:pt x="0" y="253630"/>
                </a:lnTo>
                <a:lnTo>
                  <a:pt x="0" y="63407"/>
                </a:lnTo>
                <a:close/>
              </a:path>
            </a:pathLst>
          </a:cu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lt1"/>
          </a:fontRef>
        </p:style>
        <p:txBody>
          <a:bodyPr spcFirstLastPara="0" vert="horz" wrap="square" lIns="0" tIns="63407" rIns="81305" bIns="63407" numCol="1" spcCol="1270" anchor="ctr" anchorCtr="0">
            <a:noAutofit/>
          </a:bodyPr>
          <a:lstStyle/>
          <a:p>
            <a:pPr marL="0" lvl="0" indent="0" algn="ctr" defTabSz="466725">
              <a:lnSpc>
                <a:spcPct val="90000"/>
              </a:lnSpc>
              <a:spcBef>
                <a:spcPct val="0"/>
              </a:spcBef>
              <a:spcAft>
                <a:spcPct val="35000"/>
              </a:spcAft>
              <a:buNone/>
            </a:pPr>
            <a:endParaRPr lang="de-DE" sz="1050" kern="1200"/>
          </a:p>
        </p:txBody>
      </p:sp>
      <p:sp>
        <p:nvSpPr>
          <p:cNvPr id="61" name="Freihandform: Form 60">
            <a:extLst>
              <a:ext uri="{FF2B5EF4-FFF2-40B4-BE49-F238E27FC236}">
                <a16:creationId xmlns:a16="http://schemas.microsoft.com/office/drawing/2014/main" id="{08DB8D66-16B2-BCC4-8926-4C2BB61C3C5C}"/>
              </a:ext>
            </a:extLst>
          </p:cNvPr>
          <p:cNvSpPr/>
          <p:nvPr/>
        </p:nvSpPr>
        <p:spPr>
          <a:xfrm>
            <a:off x="6288598" y="3670705"/>
            <a:ext cx="1278377" cy="473313"/>
          </a:xfrm>
          <a:custGeom>
            <a:avLst/>
            <a:gdLst>
              <a:gd name="connsiteX0" fmla="*/ 0 w 1278377"/>
              <a:gd name="connsiteY0" fmla="*/ 76703 h 767026"/>
              <a:gd name="connsiteX1" fmla="*/ 76703 w 1278377"/>
              <a:gd name="connsiteY1" fmla="*/ 0 h 767026"/>
              <a:gd name="connsiteX2" fmla="*/ 1201674 w 1278377"/>
              <a:gd name="connsiteY2" fmla="*/ 0 h 767026"/>
              <a:gd name="connsiteX3" fmla="*/ 1278377 w 1278377"/>
              <a:gd name="connsiteY3" fmla="*/ 76703 h 767026"/>
              <a:gd name="connsiteX4" fmla="*/ 1278377 w 1278377"/>
              <a:gd name="connsiteY4" fmla="*/ 690323 h 767026"/>
              <a:gd name="connsiteX5" fmla="*/ 1201674 w 1278377"/>
              <a:gd name="connsiteY5" fmla="*/ 767026 h 767026"/>
              <a:gd name="connsiteX6" fmla="*/ 76703 w 1278377"/>
              <a:gd name="connsiteY6" fmla="*/ 767026 h 767026"/>
              <a:gd name="connsiteX7" fmla="*/ 0 w 1278377"/>
              <a:gd name="connsiteY7" fmla="*/ 690323 h 767026"/>
              <a:gd name="connsiteX8" fmla="*/ 0 w 1278377"/>
              <a:gd name="connsiteY8" fmla="*/ 76703 h 76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8377" h="767026">
                <a:moveTo>
                  <a:pt x="0" y="76703"/>
                </a:moveTo>
                <a:cubicBezTo>
                  <a:pt x="0" y="34341"/>
                  <a:pt x="34341" y="0"/>
                  <a:pt x="76703" y="0"/>
                </a:cubicBezTo>
                <a:lnTo>
                  <a:pt x="1201674" y="0"/>
                </a:lnTo>
                <a:cubicBezTo>
                  <a:pt x="1244036" y="0"/>
                  <a:pt x="1278377" y="34341"/>
                  <a:pt x="1278377" y="76703"/>
                </a:cubicBezTo>
                <a:lnTo>
                  <a:pt x="1278377" y="690323"/>
                </a:lnTo>
                <a:cubicBezTo>
                  <a:pt x="1278377" y="732685"/>
                  <a:pt x="1244036" y="767026"/>
                  <a:pt x="1201674" y="767026"/>
                </a:cubicBezTo>
                <a:lnTo>
                  <a:pt x="76703" y="767026"/>
                </a:lnTo>
                <a:cubicBezTo>
                  <a:pt x="34341" y="767026"/>
                  <a:pt x="0" y="732685"/>
                  <a:pt x="0" y="690323"/>
                </a:cubicBezTo>
                <a:lnTo>
                  <a:pt x="0" y="76703"/>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75805" tIns="75805" rIns="75805" bIns="75805" numCol="1" spcCol="1270" anchor="ctr" anchorCtr="0">
            <a:noAutofit/>
          </a:bodyPr>
          <a:lstStyle/>
          <a:p>
            <a:pPr marL="0" lvl="0" indent="0" algn="ctr" defTabSz="622300">
              <a:lnSpc>
                <a:spcPct val="90000"/>
              </a:lnSpc>
              <a:spcBef>
                <a:spcPct val="0"/>
              </a:spcBef>
              <a:spcAft>
                <a:spcPct val="35000"/>
              </a:spcAft>
              <a:buNone/>
            </a:pPr>
            <a:r>
              <a:rPr lang="de-DE" sz="1400" kern="1200" dirty="0"/>
              <a:t>Prozess</a:t>
            </a:r>
          </a:p>
        </p:txBody>
      </p:sp>
      <p:sp>
        <p:nvSpPr>
          <p:cNvPr id="62" name="Freihandform: Form 61">
            <a:extLst>
              <a:ext uri="{FF2B5EF4-FFF2-40B4-BE49-F238E27FC236}">
                <a16:creationId xmlns:a16="http://schemas.microsoft.com/office/drawing/2014/main" id="{BFEE2C08-13C0-C490-8A6E-9D8A252D5406}"/>
              </a:ext>
            </a:extLst>
          </p:cNvPr>
          <p:cNvSpPr/>
          <p:nvPr/>
        </p:nvSpPr>
        <p:spPr>
          <a:xfrm>
            <a:off x="7694814" y="3895699"/>
            <a:ext cx="271016" cy="317037"/>
          </a:xfrm>
          <a:custGeom>
            <a:avLst/>
            <a:gdLst>
              <a:gd name="connsiteX0" fmla="*/ 0 w 271016"/>
              <a:gd name="connsiteY0" fmla="*/ 63407 h 317037"/>
              <a:gd name="connsiteX1" fmla="*/ 135508 w 271016"/>
              <a:gd name="connsiteY1" fmla="*/ 63407 h 317037"/>
              <a:gd name="connsiteX2" fmla="*/ 135508 w 271016"/>
              <a:gd name="connsiteY2" fmla="*/ 0 h 317037"/>
              <a:gd name="connsiteX3" fmla="*/ 271016 w 271016"/>
              <a:gd name="connsiteY3" fmla="*/ 158519 h 317037"/>
              <a:gd name="connsiteX4" fmla="*/ 135508 w 271016"/>
              <a:gd name="connsiteY4" fmla="*/ 317037 h 317037"/>
              <a:gd name="connsiteX5" fmla="*/ 135508 w 271016"/>
              <a:gd name="connsiteY5" fmla="*/ 253630 h 317037"/>
              <a:gd name="connsiteX6" fmla="*/ 0 w 271016"/>
              <a:gd name="connsiteY6" fmla="*/ 253630 h 317037"/>
              <a:gd name="connsiteX7" fmla="*/ 0 w 271016"/>
              <a:gd name="connsiteY7" fmla="*/ 63407 h 317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1016" h="317037">
                <a:moveTo>
                  <a:pt x="0" y="63407"/>
                </a:moveTo>
                <a:lnTo>
                  <a:pt x="135508" y="63407"/>
                </a:lnTo>
                <a:lnTo>
                  <a:pt x="135508" y="0"/>
                </a:lnTo>
                <a:lnTo>
                  <a:pt x="271016" y="158519"/>
                </a:lnTo>
                <a:lnTo>
                  <a:pt x="135508" y="317037"/>
                </a:lnTo>
                <a:lnTo>
                  <a:pt x="135508" y="253630"/>
                </a:lnTo>
                <a:lnTo>
                  <a:pt x="0" y="253630"/>
                </a:lnTo>
                <a:lnTo>
                  <a:pt x="0" y="63407"/>
                </a:lnTo>
                <a:close/>
              </a:path>
            </a:pathLst>
          </a:cu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lt1"/>
          </a:fontRef>
        </p:style>
        <p:txBody>
          <a:bodyPr spcFirstLastPara="0" vert="horz" wrap="square" lIns="0" tIns="63407" rIns="81305" bIns="63407" numCol="1" spcCol="1270" anchor="ctr" anchorCtr="0">
            <a:noAutofit/>
          </a:bodyPr>
          <a:lstStyle/>
          <a:p>
            <a:pPr marL="0" lvl="0" indent="0" algn="ctr" defTabSz="466725">
              <a:lnSpc>
                <a:spcPct val="90000"/>
              </a:lnSpc>
              <a:spcBef>
                <a:spcPct val="0"/>
              </a:spcBef>
              <a:spcAft>
                <a:spcPct val="35000"/>
              </a:spcAft>
              <a:buNone/>
            </a:pPr>
            <a:endParaRPr lang="de-DE" sz="1050" kern="1200"/>
          </a:p>
        </p:txBody>
      </p:sp>
      <p:sp>
        <p:nvSpPr>
          <p:cNvPr id="63" name="Freihandform: Form 62">
            <a:extLst>
              <a:ext uri="{FF2B5EF4-FFF2-40B4-BE49-F238E27FC236}">
                <a16:creationId xmlns:a16="http://schemas.microsoft.com/office/drawing/2014/main" id="{E0A73CAC-1814-0D57-FF85-3A66DD8B75A3}"/>
              </a:ext>
            </a:extLst>
          </p:cNvPr>
          <p:cNvSpPr/>
          <p:nvPr/>
        </p:nvSpPr>
        <p:spPr>
          <a:xfrm>
            <a:off x="8078327" y="3670705"/>
            <a:ext cx="1278377" cy="473313"/>
          </a:xfrm>
          <a:custGeom>
            <a:avLst/>
            <a:gdLst>
              <a:gd name="connsiteX0" fmla="*/ 0 w 1278377"/>
              <a:gd name="connsiteY0" fmla="*/ 76703 h 767026"/>
              <a:gd name="connsiteX1" fmla="*/ 76703 w 1278377"/>
              <a:gd name="connsiteY1" fmla="*/ 0 h 767026"/>
              <a:gd name="connsiteX2" fmla="*/ 1201674 w 1278377"/>
              <a:gd name="connsiteY2" fmla="*/ 0 h 767026"/>
              <a:gd name="connsiteX3" fmla="*/ 1278377 w 1278377"/>
              <a:gd name="connsiteY3" fmla="*/ 76703 h 767026"/>
              <a:gd name="connsiteX4" fmla="*/ 1278377 w 1278377"/>
              <a:gd name="connsiteY4" fmla="*/ 690323 h 767026"/>
              <a:gd name="connsiteX5" fmla="*/ 1201674 w 1278377"/>
              <a:gd name="connsiteY5" fmla="*/ 767026 h 767026"/>
              <a:gd name="connsiteX6" fmla="*/ 76703 w 1278377"/>
              <a:gd name="connsiteY6" fmla="*/ 767026 h 767026"/>
              <a:gd name="connsiteX7" fmla="*/ 0 w 1278377"/>
              <a:gd name="connsiteY7" fmla="*/ 690323 h 767026"/>
              <a:gd name="connsiteX8" fmla="*/ 0 w 1278377"/>
              <a:gd name="connsiteY8" fmla="*/ 76703 h 76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8377" h="767026">
                <a:moveTo>
                  <a:pt x="0" y="76703"/>
                </a:moveTo>
                <a:cubicBezTo>
                  <a:pt x="0" y="34341"/>
                  <a:pt x="34341" y="0"/>
                  <a:pt x="76703" y="0"/>
                </a:cubicBezTo>
                <a:lnTo>
                  <a:pt x="1201674" y="0"/>
                </a:lnTo>
                <a:cubicBezTo>
                  <a:pt x="1244036" y="0"/>
                  <a:pt x="1278377" y="34341"/>
                  <a:pt x="1278377" y="76703"/>
                </a:cubicBezTo>
                <a:lnTo>
                  <a:pt x="1278377" y="690323"/>
                </a:lnTo>
                <a:cubicBezTo>
                  <a:pt x="1278377" y="732685"/>
                  <a:pt x="1244036" y="767026"/>
                  <a:pt x="1201674" y="767026"/>
                </a:cubicBezTo>
                <a:lnTo>
                  <a:pt x="76703" y="767026"/>
                </a:lnTo>
                <a:cubicBezTo>
                  <a:pt x="34341" y="767026"/>
                  <a:pt x="0" y="732685"/>
                  <a:pt x="0" y="690323"/>
                </a:cubicBezTo>
                <a:lnTo>
                  <a:pt x="0" y="76703"/>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75805" tIns="75805" rIns="75805" bIns="75805" numCol="1" spcCol="1270" anchor="ctr" anchorCtr="0">
            <a:noAutofit/>
          </a:bodyPr>
          <a:lstStyle/>
          <a:p>
            <a:pPr marL="0" lvl="0" indent="0" algn="ctr" defTabSz="622300">
              <a:lnSpc>
                <a:spcPct val="90000"/>
              </a:lnSpc>
              <a:spcBef>
                <a:spcPct val="0"/>
              </a:spcBef>
              <a:spcAft>
                <a:spcPct val="35000"/>
              </a:spcAft>
              <a:buNone/>
            </a:pPr>
            <a:r>
              <a:rPr lang="de-DE" sz="1400" kern="1200" dirty="0"/>
              <a:t>Präsentation</a:t>
            </a:r>
          </a:p>
        </p:txBody>
      </p:sp>
      <p:sp>
        <p:nvSpPr>
          <p:cNvPr id="64" name="Freihandform: Form 63">
            <a:extLst>
              <a:ext uri="{FF2B5EF4-FFF2-40B4-BE49-F238E27FC236}">
                <a16:creationId xmlns:a16="http://schemas.microsoft.com/office/drawing/2014/main" id="{71964625-8CDA-299A-2989-1B00D3C28A2C}"/>
              </a:ext>
            </a:extLst>
          </p:cNvPr>
          <p:cNvSpPr/>
          <p:nvPr/>
        </p:nvSpPr>
        <p:spPr>
          <a:xfrm>
            <a:off x="9484542" y="3895699"/>
            <a:ext cx="271016" cy="317037"/>
          </a:xfrm>
          <a:custGeom>
            <a:avLst/>
            <a:gdLst>
              <a:gd name="connsiteX0" fmla="*/ 0 w 271016"/>
              <a:gd name="connsiteY0" fmla="*/ 63407 h 317037"/>
              <a:gd name="connsiteX1" fmla="*/ 135508 w 271016"/>
              <a:gd name="connsiteY1" fmla="*/ 63407 h 317037"/>
              <a:gd name="connsiteX2" fmla="*/ 135508 w 271016"/>
              <a:gd name="connsiteY2" fmla="*/ 0 h 317037"/>
              <a:gd name="connsiteX3" fmla="*/ 271016 w 271016"/>
              <a:gd name="connsiteY3" fmla="*/ 158519 h 317037"/>
              <a:gd name="connsiteX4" fmla="*/ 135508 w 271016"/>
              <a:gd name="connsiteY4" fmla="*/ 317037 h 317037"/>
              <a:gd name="connsiteX5" fmla="*/ 135508 w 271016"/>
              <a:gd name="connsiteY5" fmla="*/ 253630 h 317037"/>
              <a:gd name="connsiteX6" fmla="*/ 0 w 271016"/>
              <a:gd name="connsiteY6" fmla="*/ 253630 h 317037"/>
              <a:gd name="connsiteX7" fmla="*/ 0 w 271016"/>
              <a:gd name="connsiteY7" fmla="*/ 63407 h 317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1016" h="317037">
                <a:moveTo>
                  <a:pt x="0" y="63407"/>
                </a:moveTo>
                <a:lnTo>
                  <a:pt x="135508" y="63407"/>
                </a:lnTo>
                <a:lnTo>
                  <a:pt x="135508" y="0"/>
                </a:lnTo>
                <a:lnTo>
                  <a:pt x="271016" y="158519"/>
                </a:lnTo>
                <a:lnTo>
                  <a:pt x="135508" y="317037"/>
                </a:lnTo>
                <a:lnTo>
                  <a:pt x="135508" y="253630"/>
                </a:lnTo>
                <a:lnTo>
                  <a:pt x="0" y="253630"/>
                </a:lnTo>
                <a:lnTo>
                  <a:pt x="0" y="63407"/>
                </a:lnTo>
                <a:close/>
              </a:path>
            </a:pathLst>
          </a:cu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lt1"/>
          </a:fontRef>
        </p:style>
        <p:txBody>
          <a:bodyPr spcFirstLastPara="0" vert="horz" wrap="square" lIns="0" tIns="63407" rIns="81305" bIns="63407" numCol="1" spcCol="1270" anchor="ctr" anchorCtr="0">
            <a:noAutofit/>
          </a:bodyPr>
          <a:lstStyle/>
          <a:p>
            <a:pPr marL="0" lvl="0" indent="0" algn="ctr" defTabSz="466725">
              <a:lnSpc>
                <a:spcPct val="90000"/>
              </a:lnSpc>
              <a:spcBef>
                <a:spcPct val="0"/>
              </a:spcBef>
              <a:spcAft>
                <a:spcPct val="35000"/>
              </a:spcAft>
              <a:buNone/>
            </a:pPr>
            <a:endParaRPr lang="de-DE" sz="1050" kern="1200"/>
          </a:p>
        </p:txBody>
      </p:sp>
      <p:sp>
        <p:nvSpPr>
          <p:cNvPr id="65" name="Freihandform: Form 64">
            <a:extLst>
              <a:ext uri="{FF2B5EF4-FFF2-40B4-BE49-F238E27FC236}">
                <a16:creationId xmlns:a16="http://schemas.microsoft.com/office/drawing/2014/main" id="{A55A5CF9-BE05-35A4-F4FE-85737305B4E2}"/>
              </a:ext>
            </a:extLst>
          </p:cNvPr>
          <p:cNvSpPr/>
          <p:nvPr/>
        </p:nvSpPr>
        <p:spPr>
          <a:xfrm>
            <a:off x="9868055" y="3670705"/>
            <a:ext cx="1278377" cy="473313"/>
          </a:xfrm>
          <a:custGeom>
            <a:avLst/>
            <a:gdLst>
              <a:gd name="connsiteX0" fmla="*/ 0 w 1278377"/>
              <a:gd name="connsiteY0" fmla="*/ 76703 h 767026"/>
              <a:gd name="connsiteX1" fmla="*/ 76703 w 1278377"/>
              <a:gd name="connsiteY1" fmla="*/ 0 h 767026"/>
              <a:gd name="connsiteX2" fmla="*/ 1201674 w 1278377"/>
              <a:gd name="connsiteY2" fmla="*/ 0 h 767026"/>
              <a:gd name="connsiteX3" fmla="*/ 1278377 w 1278377"/>
              <a:gd name="connsiteY3" fmla="*/ 76703 h 767026"/>
              <a:gd name="connsiteX4" fmla="*/ 1278377 w 1278377"/>
              <a:gd name="connsiteY4" fmla="*/ 690323 h 767026"/>
              <a:gd name="connsiteX5" fmla="*/ 1201674 w 1278377"/>
              <a:gd name="connsiteY5" fmla="*/ 767026 h 767026"/>
              <a:gd name="connsiteX6" fmla="*/ 76703 w 1278377"/>
              <a:gd name="connsiteY6" fmla="*/ 767026 h 767026"/>
              <a:gd name="connsiteX7" fmla="*/ 0 w 1278377"/>
              <a:gd name="connsiteY7" fmla="*/ 690323 h 767026"/>
              <a:gd name="connsiteX8" fmla="*/ 0 w 1278377"/>
              <a:gd name="connsiteY8" fmla="*/ 76703 h 76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78377" h="767026">
                <a:moveTo>
                  <a:pt x="0" y="76703"/>
                </a:moveTo>
                <a:cubicBezTo>
                  <a:pt x="0" y="34341"/>
                  <a:pt x="34341" y="0"/>
                  <a:pt x="76703" y="0"/>
                </a:cubicBezTo>
                <a:lnTo>
                  <a:pt x="1201674" y="0"/>
                </a:lnTo>
                <a:cubicBezTo>
                  <a:pt x="1244036" y="0"/>
                  <a:pt x="1278377" y="34341"/>
                  <a:pt x="1278377" y="76703"/>
                </a:cubicBezTo>
                <a:lnTo>
                  <a:pt x="1278377" y="690323"/>
                </a:lnTo>
                <a:cubicBezTo>
                  <a:pt x="1278377" y="732685"/>
                  <a:pt x="1244036" y="767026"/>
                  <a:pt x="1201674" y="767026"/>
                </a:cubicBezTo>
                <a:lnTo>
                  <a:pt x="76703" y="767026"/>
                </a:lnTo>
                <a:cubicBezTo>
                  <a:pt x="34341" y="767026"/>
                  <a:pt x="0" y="732685"/>
                  <a:pt x="0" y="690323"/>
                </a:cubicBezTo>
                <a:lnTo>
                  <a:pt x="0" y="76703"/>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75805" tIns="75805" rIns="75805" bIns="75805" numCol="1" spcCol="1270" anchor="ctr" anchorCtr="0">
            <a:noAutofit/>
          </a:bodyPr>
          <a:lstStyle/>
          <a:p>
            <a:pPr marL="0" lvl="0" indent="0" algn="ctr" defTabSz="622300">
              <a:lnSpc>
                <a:spcPct val="90000"/>
              </a:lnSpc>
              <a:spcBef>
                <a:spcPct val="0"/>
              </a:spcBef>
              <a:spcAft>
                <a:spcPct val="35000"/>
              </a:spcAft>
              <a:buNone/>
            </a:pPr>
            <a:r>
              <a:rPr lang="de-DE" sz="1400" kern="1200" dirty="0"/>
              <a:t>Evaluation</a:t>
            </a:r>
          </a:p>
        </p:txBody>
      </p:sp>
      <p:grpSp>
        <p:nvGrpSpPr>
          <p:cNvPr id="15" name="Gruppieren 14">
            <a:extLst>
              <a:ext uri="{FF2B5EF4-FFF2-40B4-BE49-F238E27FC236}">
                <a16:creationId xmlns:a16="http://schemas.microsoft.com/office/drawing/2014/main" id="{28B9903D-1ABF-0211-5399-30BE3A6CE5A6}"/>
              </a:ext>
            </a:extLst>
          </p:cNvPr>
          <p:cNvGrpSpPr/>
          <p:nvPr/>
        </p:nvGrpSpPr>
        <p:grpSpPr>
          <a:xfrm>
            <a:off x="280225" y="4767839"/>
            <a:ext cx="1278377" cy="468080"/>
            <a:chOff x="1789728" y="2325820"/>
            <a:chExt cx="1278377" cy="767026"/>
          </a:xfrm>
          <a:solidFill>
            <a:schemeClr val="accent1"/>
          </a:solidFill>
        </p:grpSpPr>
        <p:sp>
          <p:nvSpPr>
            <p:cNvPr id="31" name="Rechteck: abgerundete Ecken 30">
              <a:extLst>
                <a:ext uri="{FF2B5EF4-FFF2-40B4-BE49-F238E27FC236}">
                  <a16:creationId xmlns:a16="http://schemas.microsoft.com/office/drawing/2014/main" id="{71125080-C877-9C6B-C2C8-17D4DC0E6C70}"/>
                </a:ext>
              </a:extLst>
            </p:cNvPr>
            <p:cNvSpPr/>
            <p:nvPr/>
          </p:nvSpPr>
          <p:spPr>
            <a:xfrm>
              <a:off x="1789728" y="2325820"/>
              <a:ext cx="1278377" cy="767026"/>
            </a:xfrm>
            <a:prstGeom prst="roundRect">
              <a:avLst>
                <a:gd name="adj" fmla="val 10000"/>
              </a:avLst>
            </a:prstGeom>
            <a:grp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a:lstStyle/>
            <a:p>
              <a:endParaRPr lang="de-DE"/>
            </a:p>
          </p:txBody>
        </p:sp>
        <p:sp>
          <p:nvSpPr>
            <p:cNvPr id="32" name="Rechteck: abgerundete Ecken 6">
              <a:extLst>
                <a:ext uri="{FF2B5EF4-FFF2-40B4-BE49-F238E27FC236}">
                  <a16:creationId xmlns:a16="http://schemas.microsoft.com/office/drawing/2014/main" id="{C2E391E2-0A59-1B76-9270-3AAF35D06F4E}"/>
                </a:ext>
              </a:extLst>
            </p:cNvPr>
            <p:cNvSpPr txBox="1"/>
            <p:nvPr/>
          </p:nvSpPr>
          <p:spPr>
            <a:xfrm>
              <a:off x="1812193" y="2348285"/>
              <a:ext cx="1233447" cy="72209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dirty="0"/>
                <a:t>Vorbereitung</a:t>
              </a:r>
            </a:p>
          </p:txBody>
        </p:sp>
      </p:grpSp>
      <p:grpSp>
        <p:nvGrpSpPr>
          <p:cNvPr id="24" name="Gruppieren 23">
            <a:extLst>
              <a:ext uri="{FF2B5EF4-FFF2-40B4-BE49-F238E27FC236}">
                <a16:creationId xmlns:a16="http://schemas.microsoft.com/office/drawing/2014/main" id="{D8BF16BC-9B58-2BDE-74F5-C627842CF1A2}"/>
              </a:ext>
            </a:extLst>
          </p:cNvPr>
          <p:cNvGrpSpPr/>
          <p:nvPr/>
        </p:nvGrpSpPr>
        <p:grpSpPr>
          <a:xfrm rot="18552001">
            <a:off x="1664953" y="4551148"/>
            <a:ext cx="271016" cy="317037"/>
            <a:chOff x="3195943" y="2550814"/>
            <a:chExt cx="271016" cy="317037"/>
          </a:xfrm>
          <a:solidFill>
            <a:schemeClr val="accent1">
              <a:lumMod val="40000"/>
              <a:lumOff val="60000"/>
            </a:schemeClr>
          </a:solidFill>
        </p:grpSpPr>
        <p:sp>
          <p:nvSpPr>
            <p:cNvPr id="29" name="Pfeil: nach rechts 28">
              <a:extLst>
                <a:ext uri="{FF2B5EF4-FFF2-40B4-BE49-F238E27FC236}">
                  <a16:creationId xmlns:a16="http://schemas.microsoft.com/office/drawing/2014/main" id="{E2198515-841F-CA6D-8F7C-FF99B18A99D6}"/>
                </a:ext>
              </a:extLst>
            </p:cNvPr>
            <p:cNvSpPr/>
            <p:nvPr/>
          </p:nvSpPr>
          <p:spPr>
            <a:xfrm>
              <a:off x="3195943" y="2550814"/>
              <a:ext cx="271016" cy="317037"/>
            </a:xfrm>
            <a:prstGeom prst="rightArrow">
              <a:avLst>
                <a:gd name="adj1" fmla="val 60000"/>
                <a:gd name="adj2" fmla="val 50000"/>
              </a:avLst>
            </a:prstGeom>
            <a:grpFill/>
          </p:spPr>
          <p:style>
            <a:lnRef idx="0">
              <a:schemeClr val="accent2">
                <a:tint val="60000"/>
                <a:hueOff val="0"/>
                <a:satOff val="0"/>
                <a:lumOff val="0"/>
                <a:alphaOff val="0"/>
              </a:schemeClr>
            </a:lnRef>
            <a:fillRef idx="1">
              <a:schemeClr val="accent2">
                <a:tint val="60000"/>
                <a:hueOff val="0"/>
                <a:satOff val="0"/>
                <a:lumOff val="0"/>
                <a:alphaOff val="0"/>
              </a:schemeClr>
            </a:fillRef>
            <a:effectRef idx="0">
              <a:schemeClr val="accent2">
                <a:tint val="60000"/>
                <a:hueOff val="0"/>
                <a:satOff val="0"/>
                <a:lumOff val="0"/>
                <a:alphaOff val="0"/>
              </a:schemeClr>
            </a:effectRef>
            <a:fontRef idx="minor">
              <a:schemeClr val="lt1"/>
            </a:fontRef>
          </p:style>
          <p:txBody>
            <a:bodyPr/>
            <a:lstStyle/>
            <a:p>
              <a:endParaRPr lang="de-DE"/>
            </a:p>
          </p:txBody>
        </p:sp>
        <p:sp>
          <p:nvSpPr>
            <p:cNvPr id="30" name="Pfeil: nach rechts 8">
              <a:extLst>
                <a:ext uri="{FF2B5EF4-FFF2-40B4-BE49-F238E27FC236}">
                  <a16:creationId xmlns:a16="http://schemas.microsoft.com/office/drawing/2014/main" id="{CFA17074-DF92-C94B-38C2-E5C008118A03}"/>
                </a:ext>
              </a:extLst>
            </p:cNvPr>
            <p:cNvSpPr txBox="1"/>
            <p:nvPr/>
          </p:nvSpPr>
          <p:spPr>
            <a:xfrm>
              <a:off x="3195943" y="2614221"/>
              <a:ext cx="189711" cy="190223"/>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466725">
                <a:lnSpc>
                  <a:spcPct val="90000"/>
                </a:lnSpc>
                <a:spcBef>
                  <a:spcPct val="0"/>
                </a:spcBef>
                <a:spcAft>
                  <a:spcPct val="35000"/>
                </a:spcAft>
                <a:buNone/>
              </a:pPr>
              <a:endParaRPr lang="de-DE" sz="1050" kern="1200"/>
            </a:p>
          </p:txBody>
        </p:sp>
      </p:grpSp>
      <p:grpSp>
        <p:nvGrpSpPr>
          <p:cNvPr id="47" name="Gruppieren 46">
            <a:extLst>
              <a:ext uri="{FF2B5EF4-FFF2-40B4-BE49-F238E27FC236}">
                <a16:creationId xmlns:a16="http://schemas.microsoft.com/office/drawing/2014/main" id="{5C9D1833-DB30-E389-B4B0-9A34E314ED8B}"/>
              </a:ext>
            </a:extLst>
          </p:cNvPr>
          <p:cNvGrpSpPr/>
          <p:nvPr/>
        </p:nvGrpSpPr>
        <p:grpSpPr>
          <a:xfrm rot="5400000">
            <a:off x="9443817" y="2352967"/>
            <a:ext cx="288213" cy="2160000"/>
            <a:chOff x="5691000" y="1180578"/>
            <a:chExt cx="495000" cy="1046440"/>
          </a:xfrm>
          <a:solidFill>
            <a:schemeClr val="accent1"/>
          </a:solidFill>
        </p:grpSpPr>
        <p:sp>
          <p:nvSpPr>
            <p:cNvPr id="40" name="Pfeil: gebogen 39">
              <a:extLst>
                <a:ext uri="{FF2B5EF4-FFF2-40B4-BE49-F238E27FC236}">
                  <a16:creationId xmlns:a16="http://schemas.microsoft.com/office/drawing/2014/main" id="{01628159-2E35-DB81-B78D-7F8DC32857D8}"/>
                </a:ext>
              </a:extLst>
            </p:cNvPr>
            <p:cNvSpPr/>
            <p:nvPr/>
          </p:nvSpPr>
          <p:spPr>
            <a:xfrm>
              <a:off x="5691000" y="1180578"/>
              <a:ext cx="495000" cy="523220"/>
            </a:xfrm>
            <a:prstGeom prst="bentArrow">
              <a:avLst/>
            </a:prstGeom>
            <a:grp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solidFill>
              </a:endParaRPr>
            </a:p>
          </p:txBody>
        </p:sp>
        <p:sp>
          <p:nvSpPr>
            <p:cNvPr id="46" name="Pfeil: gebogen 45">
              <a:extLst>
                <a:ext uri="{FF2B5EF4-FFF2-40B4-BE49-F238E27FC236}">
                  <a16:creationId xmlns:a16="http://schemas.microsoft.com/office/drawing/2014/main" id="{5608E241-A700-73B6-5324-8E4F571CE802}"/>
                </a:ext>
              </a:extLst>
            </p:cNvPr>
            <p:cNvSpPr/>
            <p:nvPr/>
          </p:nvSpPr>
          <p:spPr>
            <a:xfrm flipV="1">
              <a:off x="5691000" y="1703798"/>
              <a:ext cx="495000" cy="523220"/>
            </a:xfrm>
            <a:prstGeom prst="bentArrow">
              <a:avLst/>
            </a:prstGeom>
            <a:grp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cxnSp>
        <p:nvCxnSpPr>
          <p:cNvPr id="67" name="Gerader Verbinder 66">
            <a:extLst>
              <a:ext uri="{FF2B5EF4-FFF2-40B4-BE49-F238E27FC236}">
                <a16:creationId xmlns:a16="http://schemas.microsoft.com/office/drawing/2014/main" id="{F6E30034-CB6D-19DA-1057-13E1E90BFD26}"/>
              </a:ext>
            </a:extLst>
          </p:cNvPr>
          <p:cNvCxnSpPr>
            <a:cxnSpLocks/>
            <a:stCxn id="53" idx="1"/>
            <a:endCxn id="68" idx="2"/>
          </p:cNvCxnSpPr>
          <p:nvPr/>
        </p:nvCxnSpPr>
        <p:spPr>
          <a:xfrm flipV="1">
            <a:off x="996117" y="3087721"/>
            <a:ext cx="535960" cy="582984"/>
          </a:xfrm>
          <a:prstGeom prst="line">
            <a:avLst/>
          </a:prstGeom>
          <a:ln w="19050"/>
        </p:spPr>
        <p:style>
          <a:lnRef idx="1">
            <a:schemeClr val="dk1"/>
          </a:lnRef>
          <a:fillRef idx="0">
            <a:schemeClr val="dk1"/>
          </a:fillRef>
          <a:effectRef idx="0">
            <a:schemeClr val="dk1"/>
          </a:effectRef>
          <a:fontRef idx="minor">
            <a:schemeClr val="tx1"/>
          </a:fontRef>
        </p:style>
      </p:cxnSp>
      <p:sp>
        <p:nvSpPr>
          <p:cNvPr id="68" name="Textfeld 67">
            <a:extLst>
              <a:ext uri="{FF2B5EF4-FFF2-40B4-BE49-F238E27FC236}">
                <a16:creationId xmlns:a16="http://schemas.microsoft.com/office/drawing/2014/main" id="{AFA4784D-F8F7-A243-BD5E-E16D541E6D7F}"/>
              </a:ext>
            </a:extLst>
          </p:cNvPr>
          <p:cNvSpPr txBox="1"/>
          <p:nvPr/>
        </p:nvSpPr>
        <p:spPr>
          <a:xfrm>
            <a:off x="243006" y="2626056"/>
            <a:ext cx="2578142" cy="461665"/>
          </a:xfrm>
          <a:prstGeom prst="rect">
            <a:avLst/>
          </a:prstGeom>
          <a:noFill/>
          <a:ln w="19050">
            <a:solidFill>
              <a:schemeClr val="accent2"/>
            </a:solidFill>
          </a:ln>
        </p:spPr>
        <p:txBody>
          <a:bodyPr wrap="none" rtlCol="0">
            <a:spAutoFit/>
          </a:bodyPr>
          <a:lstStyle/>
          <a:p>
            <a:r>
              <a:rPr lang="de-DE" sz="1200" dirty="0"/>
              <a:t>Anschauliche Entwicklung des Themas</a:t>
            </a:r>
            <a:br>
              <a:rPr lang="de-DE" sz="1200" dirty="0"/>
            </a:br>
            <a:r>
              <a:rPr lang="de-DE" sz="1200" dirty="0"/>
              <a:t>oder einer Fragestellung </a:t>
            </a:r>
          </a:p>
        </p:txBody>
      </p:sp>
      <p:cxnSp>
        <p:nvCxnSpPr>
          <p:cNvPr id="70" name="Gerader Verbinder 69">
            <a:extLst>
              <a:ext uri="{FF2B5EF4-FFF2-40B4-BE49-F238E27FC236}">
                <a16:creationId xmlns:a16="http://schemas.microsoft.com/office/drawing/2014/main" id="{610CAE4F-E51F-16EA-D273-BA8DCB1CAF59}"/>
              </a:ext>
            </a:extLst>
          </p:cNvPr>
          <p:cNvCxnSpPr>
            <a:cxnSpLocks/>
            <a:stCxn id="31" idx="3"/>
            <a:endCxn id="71" idx="0"/>
          </p:cNvCxnSpPr>
          <p:nvPr/>
        </p:nvCxnSpPr>
        <p:spPr>
          <a:xfrm>
            <a:off x="1558602" y="5001879"/>
            <a:ext cx="1098605" cy="655357"/>
          </a:xfrm>
          <a:prstGeom prst="line">
            <a:avLst/>
          </a:prstGeom>
          <a:ln w="19050"/>
        </p:spPr>
        <p:style>
          <a:lnRef idx="1">
            <a:schemeClr val="dk1"/>
          </a:lnRef>
          <a:fillRef idx="0">
            <a:schemeClr val="dk1"/>
          </a:fillRef>
          <a:effectRef idx="0">
            <a:schemeClr val="dk1"/>
          </a:effectRef>
          <a:fontRef idx="minor">
            <a:schemeClr val="tx1"/>
          </a:fontRef>
        </p:style>
      </p:cxnSp>
      <p:sp>
        <p:nvSpPr>
          <p:cNvPr id="71" name="Textfeld 70">
            <a:extLst>
              <a:ext uri="{FF2B5EF4-FFF2-40B4-BE49-F238E27FC236}">
                <a16:creationId xmlns:a16="http://schemas.microsoft.com/office/drawing/2014/main" id="{FCAF987B-347E-E029-B4CD-2ABD4D5276BC}"/>
              </a:ext>
            </a:extLst>
          </p:cNvPr>
          <p:cNvSpPr txBox="1"/>
          <p:nvPr/>
        </p:nvSpPr>
        <p:spPr>
          <a:xfrm>
            <a:off x="1285581" y="5657236"/>
            <a:ext cx="2743251" cy="276999"/>
          </a:xfrm>
          <a:prstGeom prst="rect">
            <a:avLst/>
          </a:prstGeom>
          <a:noFill/>
          <a:ln w="19050">
            <a:solidFill>
              <a:schemeClr val="accent1"/>
            </a:solidFill>
          </a:ln>
        </p:spPr>
        <p:txBody>
          <a:bodyPr wrap="none" rtlCol="0">
            <a:spAutoFit/>
          </a:bodyPr>
          <a:lstStyle/>
          <a:p>
            <a:r>
              <a:rPr lang="de-DE" sz="1200" dirty="0"/>
              <a:t>Organisation und Reflexion des Materials</a:t>
            </a:r>
          </a:p>
        </p:txBody>
      </p:sp>
      <p:cxnSp>
        <p:nvCxnSpPr>
          <p:cNvPr id="74" name="Gerader Verbinder 73">
            <a:extLst>
              <a:ext uri="{FF2B5EF4-FFF2-40B4-BE49-F238E27FC236}">
                <a16:creationId xmlns:a16="http://schemas.microsoft.com/office/drawing/2014/main" id="{8156504F-68E7-A077-DC03-5FC7A4D3E035}"/>
              </a:ext>
            </a:extLst>
          </p:cNvPr>
          <p:cNvCxnSpPr>
            <a:cxnSpLocks/>
            <a:stCxn id="55" idx="6"/>
            <a:endCxn id="75" idx="0"/>
          </p:cNvCxnSpPr>
          <p:nvPr/>
        </p:nvCxnSpPr>
        <p:spPr>
          <a:xfrm>
            <a:off x="2785845" y="4144018"/>
            <a:ext cx="1812441" cy="628303"/>
          </a:xfrm>
          <a:prstGeom prst="line">
            <a:avLst/>
          </a:prstGeom>
          <a:ln w="19050"/>
        </p:spPr>
        <p:style>
          <a:lnRef idx="1">
            <a:schemeClr val="dk1"/>
          </a:lnRef>
          <a:fillRef idx="0">
            <a:schemeClr val="dk1"/>
          </a:fillRef>
          <a:effectRef idx="0">
            <a:schemeClr val="dk1"/>
          </a:effectRef>
          <a:fontRef idx="minor">
            <a:schemeClr val="tx1"/>
          </a:fontRef>
        </p:style>
      </p:cxnSp>
      <p:cxnSp>
        <p:nvCxnSpPr>
          <p:cNvPr id="79" name="Gerader Verbinder 78">
            <a:extLst>
              <a:ext uri="{FF2B5EF4-FFF2-40B4-BE49-F238E27FC236}">
                <a16:creationId xmlns:a16="http://schemas.microsoft.com/office/drawing/2014/main" id="{1067C57A-5783-FCBA-ABEB-F002C13AE3FA}"/>
              </a:ext>
            </a:extLst>
          </p:cNvPr>
          <p:cNvCxnSpPr>
            <a:cxnSpLocks/>
            <a:stCxn id="59" idx="1"/>
            <a:endCxn id="80" idx="2"/>
          </p:cNvCxnSpPr>
          <p:nvPr/>
        </p:nvCxnSpPr>
        <p:spPr>
          <a:xfrm flipH="1" flipV="1">
            <a:off x="4499092" y="3110883"/>
            <a:ext cx="76481" cy="559822"/>
          </a:xfrm>
          <a:prstGeom prst="line">
            <a:avLst/>
          </a:prstGeom>
          <a:ln w="19050"/>
        </p:spPr>
        <p:style>
          <a:lnRef idx="1">
            <a:schemeClr val="dk1"/>
          </a:lnRef>
          <a:fillRef idx="0">
            <a:schemeClr val="dk1"/>
          </a:fillRef>
          <a:effectRef idx="0">
            <a:schemeClr val="dk1"/>
          </a:effectRef>
          <a:fontRef idx="minor">
            <a:schemeClr val="tx1"/>
          </a:fontRef>
        </p:style>
      </p:cxnSp>
      <p:sp>
        <p:nvSpPr>
          <p:cNvPr id="80" name="Textfeld 79">
            <a:extLst>
              <a:ext uri="{FF2B5EF4-FFF2-40B4-BE49-F238E27FC236}">
                <a16:creationId xmlns:a16="http://schemas.microsoft.com/office/drawing/2014/main" id="{7720C880-F710-E002-2F39-D82E975508C9}"/>
              </a:ext>
            </a:extLst>
          </p:cNvPr>
          <p:cNvSpPr txBox="1"/>
          <p:nvPr/>
        </p:nvSpPr>
        <p:spPr>
          <a:xfrm>
            <a:off x="3001823" y="2464552"/>
            <a:ext cx="2994538" cy="646331"/>
          </a:xfrm>
          <a:prstGeom prst="rect">
            <a:avLst/>
          </a:prstGeom>
          <a:noFill/>
          <a:ln w="19050">
            <a:solidFill>
              <a:schemeClr val="accent2"/>
            </a:solidFill>
          </a:ln>
        </p:spPr>
        <p:txBody>
          <a:bodyPr wrap="none" rtlCol="0">
            <a:spAutoFit/>
          </a:bodyPr>
          <a:lstStyle/>
          <a:p>
            <a:r>
              <a:rPr lang="de-DE" sz="1200" dirty="0"/>
              <a:t>Bereitstellung einer Liste mit </a:t>
            </a:r>
            <a:br>
              <a:rPr lang="de-DE" sz="1200" dirty="0"/>
            </a:br>
            <a:r>
              <a:rPr lang="de-DE" sz="1200" dirty="0"/>
              <a:t>altersgerechten Weblinks zur </a:t>
            </a:r>
            <a:br>
              <a:rPr lang="de-DE" sz="1200" dirty="0"/>
            </a:br>
            <a:r>
              <a:rPr lang="de-DE" sz="1200" dirty="0"/>
              <a:t>Informationsgewinnung durch die Lernenden</a:t>
            </a:r>
          </a:p>
        </p:txBody>
      </p:sp>
      <p:cxnSp>
        <p:nvCxnSpPr>
          <p:cNvPr id="84" name="Gerader Verbinder 83">
            <a:extLst>
              <a:ext uri="{FF2B5EF4-FFF2-40B4-BE49-F238E27FC236}">
                <a16:creationId xmlns:a16="http://schemas.microsoft.com/office/drawing/2014/main" id="{E291B0EB-8125-47B2-7545-3ABB5D988CFD}"/>
              </a:ext>
            </a:extLst>
          </p:cNvPr>
          <p:cNvCxnSpPr>
            <a:cxnSpLocks/>
            <a:stCxn id="61" idx="6"/>
            <a:endCxn id="85" idx="0"/>
          </p:cNvCxnSpPr>
          <p:nvPr/>
        </p:nvCxnSpPr>
        <p:spPr>
          <a:xfrm>
            <a:off x="6365301" y="4144018"/>
            <a:ext cx="899356" cy="1396796"/>
          </a:xfrm>
          <a:prstGeom prst="line">
            <a:avLst/>
          </a:prstGeom>
          <a:ln w="19050"/>
        </p:spPr>
        <p:style>
          <a:lnRef idx="1">
            <a:schemeClr val="dk1"/>
          </a:lnRef>
          <a:fillRef idx="0">
            <a:schemeClr val="dk1"/>
          </a:fillRef>
          <a:effectRef idx="0">
            <a:schemeClr val="dk1"/>
          </a:effectRef>
          <a:fontRef idx="minor">
            <a:schemeClr val="tx1"/>
          </a:fontRef>
        </p:style>
      </p:cxnSp>
      <p:sp>
        <p:nvSpPr>
          <p:cNvPr id="85" name="Textfeld 84">
            <a:extLst>
              <a:ext uri="{FF2B5EF4-FFF2-40B4-BE49-F238E27FC236}">
                <a16:creationId xmlns:a16="http://schemas.microsoft.com/office/drawing/2014/main" id="{5CF22090-8D7B-AD2A-70F9-9EC0AAA34D2E}"/>
              </a:ext>
            </a:extLst>
          </p:cNvPr>
          <p:cNvSpPr txBox="1"/>
          <p:nvPr/>
        </p:nvSpPr>
        <p:spPr>
          <a:xfrm>
            <a:off x="5905085" y="5540814"/>
            <a:ext cx="2719143" cy="461665"/>
          </a:xfrm>
          <a:prstGeom prst="rect">
            <a:avLst/>
          </a:prstGeom>
          <a:noFill/>
          <a:ln w="19050">
            <a:solidFill>
              <a:schemeClr val="accent2"/>
            </a:solidFill>
          </a:ln>
        </p:spPr>
        <p:txBody>
          <a:bodyPr wrap="square" rtlCol="0">
            <a:spAutoFit/>
          </a:bodyPr>
          <a:lstStyle/>
          <a:p>
            <a:r>
              <a:rPr lang="de-DE" sz="1200" i="1" dirty="0"/>
              <a:t>Selbstständiges</a:t>
            </a:r>
            <a:r>
              <a:rPr lang="de-DE" sz="1200" dirty="0"/>
              <a:t> Recherchieren der Lernenden mit und zu  den Materialien</a:t>
            </a:r>
          </a:p>
        </p:txBody>
      </p:sp>
      <p:sp>
        <p:nvSpPr>
          <p:cNvPr id="75" name="Textfeld 74">
            <a:extLst>
              <a:ext uri="{FF2B5EF4-FFF2-40B4-BE49-F238E27FC236}">
                <a16:creationId xmlns:a16="http://schemas.microsoft.com/office/drawing/2014/main" id="{E42FE273-3463-56B3-FF5E-F6C0FA1CA2CF}"/>
              </a:ext>
            </a:extLst>
          </p:cNvPr>
          <p:cNvSpPr txBox="1"/>
          <p:nvPr/>
        </p:nvSpPr>
        <p:spPr>
          <a:xfrm>
            <a:off x="3051227" y="4772321"/>
            <a:ext cx="3094117" cy="461665"/>
          </a:xfrm>
          <a:prstGeom prst="rect">
            <a:avLst/>
          </a:prstGeom>
          <a:solidFill>
            <a:schemeClr val="bg1"/>
          </a:solidFill>
          <a:ln w="19050">
            <a:solidFill>
              <a:schemeClr val="accent2"/>
            </a:solidFill>
          </a:ln>
        </p:spPr>
        <p:txBody>
          <a:bodyPr wrap="square" rtlCol="0">
            <a:spAutoFit/>
          </a:bodyPr>
          <a:lstStyle/>
          <a:p>
            <a:r>
              <a:rPr lang="de-DE" sz="1200" i="1" dirty="0"/>
              <a:t>Gemeinsame</a:t>
            </a:r>
            <a:r>
              <a:rPr lang="de-DE" sz="1200" dirty="0"/>
              <a:t> Entwicklung von Aufgaben und</a:t>
            </a:r>
            <a:br>
              <a:rPr lang="de-DE" sz="1200" dirty="0"/>
            </a:br>
            <a:r>
              <a:rPr lang="de-DE" sz="1200" dirty="0"/>
              <a:t>übergreifender Zielsetzung für die Bearbeitung</a:t>
            </a:r>
          </a:p>
        </p:txBody>
      </p:sp>
      <p:cxnSp>
        <p:nvCxnSpPr>
          <p:cNvPr id="104" name="Gerader Verbinder 103">
            <a:extLst>
              <a:ext uri="{FF2B5EF4-FFF2-40B4-BE49-F238E27FC236}">
                <a16:creationId xmlns:a16="http://schemas.microsoft.com/office/drawing/2014/main" id="{0E0B47A3-26DE-5182-8F48-89F09AC0DCA1}"/>
              </a:ext>
            </a:extLst>
          </p:cNvPr>
          <p:cNvCxnSpPr>
            <a:cxnSpLocks/>
            <a:stCxn id="63" idx="1"/>
            <a:endCxn id="105" idx="2"/>
          </p:cNvCxnSpPr>
          <p:nvPr/>
        </p:nvCxnSpPr>
        <p:spPr>
          <a:xfrm flipH="1" flipV="1">
            <a:off x="7583967" y="3111933"/>
            <a:ext cx="571063" cy="558772"/>
          </a:xfrm>
          <a:prstGeom prst="line">
            <a:avLst/>
          </a:prstGeom>
          <a:ln w="19050"/>
        </p:spPr>
        <p:style>
          <a:lnRef idx="1">
            <a:schemeClr val="dk1"/>
          </a:lnRef>
          <a:fillRef idx="0">
            <a:schemeClr val="dk1"/>
          </a:fillRef>
          <a:effectRef idx="0">
            <a:schemeClr val="dk1"/>
          </a:effectRef>
          <a:fontRef idx="minor">
            <a:schemeClr val="tx1"/>
          </a:fontRef>
        </p:style>
      </p:cxnSp>
      <p:sp>
        <p:nvSpPr>
          <p:cNvPr id="105" name="Textfeld 104">
            <a:extLst>
              <a:ext uri="{FF2B5EF4-FFF2-40B4-BE49-F238E27FC236}">
                <a16:creationId xmlns:a16="http://schemas.microsoft.com/office/drawing/2014/main" id="{14652D33-EBCA-4851-888A-D2A0A1A02C52}"/>
              </a:ext>
            </a:extLst>
          </p:cNvPr>
          <p:cNvSpPr txBox="1"/>
          <p:nvPr/>
        </p:nvSpPr>
        <p:spPr>
          <a:xfrm>
            <a:off x="6224395" y="2465602"/>
            <a:ext cx="2719143" cy="646331"/>
          </a:xfrm>
          <a:prstGeom prst="rect">
            <a:avLst/>
          </a:prstGeom>
          <a:noFill/>
          <a:ln w="19050">
            <a:solidFill>
              <a:schemeClr val="accent2"/>
            </a:solidFill>
          </a:ln>
        </p:spPr>
        <p:txBody>
          <a:bodyPr wrap="square" rtlCol="0">
            <a:spAutoFit/>
          </a:bodyPr>
          <a:lstStyle/>
          <a:p>
            <a:r>
              <a:rPr lang="de-DE" sz="1200" dirty="0"/>
              <a:t>Präsentation der Ergebnisse auf über verschiedenste Medien </a:t>
            </a:r>
            <a:r>
              <a:rPr lang="de-DE" sz="1200" dirty="0">
                <a:sym typeface="Wingdings" panose="05000000000000000000" pitchFamily="2" charset="2"/>
              </a:rPr>
              <a:t> Internet, </a:t>
            </a:r>
            <a:r>
              <a:rPr lang="de-DE" sz="1200" dirty="0" err="1">
                <a:sym typeface="Wingdings" panose="05000000000000000000" pitchFamily="2" charset="2"/>
              </a:rPr>
              <a:t>Powerpoint</a:t>
            </a:r>
            <a:r>
              <a:rPr lang="de-DE" sz="1200" dirty="0">
                <a:sym typeface="Wingdings" panose="05000000000000000000" pitchFamily="2" charset="2"/>
              </a:rPr>
              <a:t>, Plakate, Gallery-Walk</a:t>
            </a:r>
            <a:endParaRPr lang="de-DE" sz="1200" dirty="0"/>
          </a:p>
        </p:txBody>
      </p:sp>
      <p:cxnSp>
        <p:nvCxnSpPr>
          <p:cNvPr id="108" name="Gerader Verbinder 107">
            <a:extLst>
              <a:ext uri="{FF2B5EF4-FFF2-40B4-BE49-F238E27FC236}">
                <a16:creationId xmlns:a16="http://schemas.microsoft.com/office/drawing/2014/main" id="{03A2CFC3-6ECF-38A7-464A-913D21B248C7}"/>
              </a:ext>
            </a:extLst>
          </p:cNvPr>
          <p:cNvCxnSpPr>
            <a:cxnSpLocks/>
            <a:stCxn id="65" idx="2"/>
            <a:endCxn id="112" idx="2"/>
          </p:cNvCxnSpPr>
          <p:nvPr/>
        </p:nvCxnSpPr>
        <p:spPr>
          <a:xfrm flipH="1" flipV="1">
            <a:off x="10567181" y="2997285"/>
            <a:ext cx="502548" cy="673420"/>
          </a:xfrm>
          <a:prstGeom prst="line">
            <a:avLst/>
          </a:prstGeom>
          <a:ln w="19050"/>
        </p:spPr>
        <p:style>
          <a:lnRef idx="1">
            <a:schemeClr val="dk1"/>
          </a:lnRef>
          <a:fillRef idx="0">
            <a:schemeClr val="dk1"/>
          </a:fillRef>
          <a:effectRef idx="0">
            <a:schemeClr val="dk1"/>
          </a:effectRef>
          <a:fontRef idx="minor">
            <a:schemeClr val="tx1"/>
          </a:fontRef>
        </p:style>
      </p:cxnSp>
      <p:sp>
        <p:nvSpPr>
          <p:cNvPr id="112" name="Textfeld 111">
            <a:extLst>
              <a:ext uri="{FF2B5EF4-FFF2-40B4-BE49-F238E27FC236}">
                <a16:creationId xmlns:a16="http://schemas.microsoft.com/office/drawing/2014/main" id="{A2D65827-6D90-0BBD-7EE6-08BAEC9F97F7}"/>
              </a:ext>
            </a:extLst>
          </p:cNvPr>
          <p:cNvSpPr txBox="1"/>
          <p:nvPr/>
        </p:nvSpPr>
        <p:spPr>
          <a:xfrm>
            <a:off x="9124213" y="2535620"/>
            <a:ext cx="2885936" cy="461665"/>
          </a:xfrm>
          <a:prstGeom prst="rect">
            <a:avLst/>
          </a:prstGeom>
          <a:noFill/>
          <a:ln w="19050">
            <a:solidFill>
              <a:schemeClr val="accent2"/>
            </a:solidFill>
          </a:ln>
        </p:spPr>
        <p:txBody>
          <a:bodyPr wrap="square" rtlCol="0">
            <a:spAutoFit/>
          </a:bodyPr>
          <a:lstStyle/>
          <a:p>
            <a:r>
              <a:rPr lang="de-DE" sz="1200" dirty="0"/>
              <a:t>Nachvollziehbares, transparentes Feedback zur Reflexion durch die Lernenden</a:t>
            </a:r>
          </a:p>
        </p:txBody>
      </p:sp>
      <p:sp>
        <p:nvSpPr>
          <p:cNvPr id="48" name="Rechteck: abgerundete Ecken 47">
            <a:extLst>
              <a:ext uri="{FF2B5EF4-FFF2-40B4-BE49-F238E27FC236}">
                <a16:creationId xmlns:a16="http://schemas.microsoft.com/office/drawing/2014/main" id="{610C0295-2378-0D66-38DA-84D84B4BC1F6}"/>
              </a:ext>
            </a:extLst>
          </p:cNvPr>
          <p:cNvSpPr/>
          <p:nvPr/>
        </p:nvSpPr>
        <p:spPr>
          <a:xfrm>
            <a:off x="5595257" y="810558"/>
            <a:ext cx="2370573" cy="914747"/>
          </a:xfrm>
          <a:prstGeom prst="roundRect">
            <a:avLst/>
          </a:prstGeom>
          <a:solidFill>
            <a:srgbClr val="A5075A"/>
          </a:solidFill>
          <a:ln w="381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1400" dirty="0">
                <a:solidFill>
                  <a:schemeClr val="bg1"/>
                </a:solidFill>
              </a:rPr>
              <a:t>Eigenständiges Recherchieren anhand offener Frage- oder Aufgabenstellungen</a:t>
            </a:r>
          </a:p>
        </p:txBody>
      </p:sp>
      <p:sp>
        <p:nvSpPr>
          <p:cNvPr id="91" name="Rechteck: abgerundete Ecken 90">
            <a:extLst>
              <a:ext uri="{FF2B5EF4-FFF2-40B4-BE49-F238E27FC236}">
                <a16:creationId xmlns:a16="http://schemas.microsoft.com/office/drawing/2014/main" id="{F6CE145D-328B-BCD5-3512-CFAF3665C38C}"/>
              </a:ext>
            </a:extLst>
          </p:cNvPr>
          <p:cNvSpPr/>
          <p:nvPr/>
        </p:nvSpPr>
        <p:spPr>
          <a:xfrm flipH="1">
            <a:off x="8252260" y="810558"/>
            <a:ext cx="2370573" cy="914747"/>
          </a:xfrm>
          <a:prstGeom prst="roundRect">
            <a:avLst/>
          </a:prstGeom>
          <a:solidFill>
            <a:srgbClr val="A5075A"/>
          </a:solidFill>
          <a:ln w="381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1400" dirty="0">
                <a:solidFill>
                  <a:schemeClr val="bg1"/>
                </a:solidFill>
              </a:rPr>
              <a:t>Abarbeiten von kurzen, geschlossenen Aufgaben ohne selbständiges Erforschen des Themas</a:t>
            </a:r>
          </a:p>
        </p:txBody>
      </p:sp>
      <p:sp>
        <p:nvSpPr>
          <p:cNvPr id="93" name="Textfeld 92">
            <a:extLst>
              <a:ext uri="{FF2B5EF4-FFF2-40B4-BE49-F238E27FC236}">
                <a16:creationId xmlns:a16="http://schemas.microsoft.com/office/drawing/2014/main" id="{A329BE02-3F4A-AD41-3E36-B27F49DCA241}"/>
              </a:ext>
            </a:extLst>
          </p:cNvPr>
          <p:cNvSpPr txBox="1"/>
          <p:nvPr/>
        </p:nvSpPr>
        <p:spPr>
          <a:xfrm>
            <a:off x="5595257" y="441226"/>
            <a:ext cx="963212" cy="307777"/>
          </a:xfrm>
          <a:prstGeom prst="rect">
            <a:avLst/>
          </a:prstGeom>
          <a:noFill/>
        </p:spPr>
        <p:txBody>
          <a:bodyPr wrap="none" rtlCol="0">
            <a:spAutoFit/>
          </a:bodyPr>
          <a:lstStyle/>
          <a:p>
            <a:r>
              <a:rPr lang="de-DE" sz="1400" b="1" dirty="0" err="1"/>
              <a:t>Web</a:t>
            </a:r>
            <a:r>
              <a:rPr lang="de-DE" sz="1400" b="1" i="1" dirty="0" err="1"/>
              <a:t>Quest</a:t>
            </a:r>
            <a:endParaRPr lang="de-DE" sz="1400" b="1" i="1" dirty="0"/>
          </a:p>
        </p:txBody>
      </p:sp>
      <p:sp>
        <p:nvSpPr>
          <p:cNvPr id="94" name="Textfeld 93">
            <a:extLst>
              <a:ext uri="{FF2B5EF4-FFF2-40B4-BE49-F238E27FC236}">
                <a16:creationId xmlns:a16="http://schemas.microsoft.com/office/drawing/2014/main" id="{067367CD-D683-649F-CE95-540D4188FD50}"/>
              </a:ext>
            </a:extLst>
          </p:cNvPr>
          <p:cNvSpPr txBox="1"/>
          <p:nvPr/>
        </p:nvSpPr>
        <p:spPr>
          <a:xfrm>
            <a:off x="9528174" y="441226"/>
            <a:ext cx="1094659" cy="307777"/>
          </a:xfrm>
          <a:prstGeom prst="rect">
            <a:avLst/>
          </a:prstGeom>
          <a:noFill/>
        </p:spPr>
        <p:txBody>
          <a:bodyPr wrap="none" rtlCol="0">
            <a:spAutoFit/>
          </a:bodyPr>
          <a:lstStyle/>
          <a:p>
            <a:r>
              <a:rPr lang="de-DE" sz="1400" b="1" dirty="0" err="1"/>
              <a:t>Web</a:t>
            </a:r>
            <a:r>
              <a:rPr lang="de-DE" sz="1400" b="1" i="1" dirty="0" err="1"/>
              <a:t>Instruct</a:t>
            </a:r>
            <a:endParaRPr lang="de-DE" sz="1400" b="1" i="1" dirty="0"/>
          </a:p>
        </p:txBody>
      </p:sp>
      <p:pic>
        <p:nvPicPr>
          <p:cNvPr id="97" name="Grafik 96" descr="Gehirn im Kopf mit einfarbiger Füllung">
            <a:extLst>
              <a:ext uri="{FF2B5EF4-FFF2-40B4-BE49-F238E27FC236}">
                <a16:creationId xmlns:a16="http://schemas.microsoft.com/office/drawing/2014/main" id="{2AE9E1E7-D5EB-C34A-9FE9-E8162D3FE91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99143" y="813240"/>
            <a:ext cx="914400" cy="914400"/>
          </a:xfrm>
          <a:prstGeom prst="rect">
            <a:avLst/>
          </a:prstGeom>
        </p:spPr>
      </p:pic>
      <p:pic>
        <p:nvPicPr>
          <p:cNvPr id="98" name="Grafik 97" descr="Dokument mit einfarbiger Füllung">
            <a:extLst>
              <a:ext uri="{FF2B5EF4-FFF2-40B4-BE49-F238E27FC236}">
                <a16:creationId xmlns:a16="http://schemas.microsoft.com/office/drawing/2014/main" id="{71D365F2-440E-DD3D-D434-6F1178212BD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0617269" y="810905"/>
            <a:ext cx="914400" cy="914400"/>
          </a:xfrm>
          <a:prstGeom prst="rect">
            <a:avLst/>
          </a:prstGeom>
        </p:spPr>
      </p:pic>
    </p:spTree>
    <p:extLst>
      <p:ext uri="{BB962C8B-B14F-4D97-AF65-F5344CB8AC3E}">
        <p14:creationId xmlns:p14="http://schemas.microsoft.com/office/powerpoint/2010/main" val="1462457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rafik 10">
            <a:extLst>
              <a:ext uri="{FF2B5EF4-FFF2-40B4-BE49-F238E27FC236}">
                <a16:creationId xmlns:a16="http://schemas.microsoft.com/office/drawing/2014/main" id="{81BE4FA3-AC4B-2FC9-B79F-5B73562B21C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7159" y="5906279"/>
            <a:ext cx="1604865" cy="557333"/>
          </a:xfrm>
          <a:prstGeom prst="rect">
            <a:avLst/>
          </a:prstGeom>
        </p:spPr>
      </p:pic>
      <p:pic>
        <p:nvPicPr>
          <p:cNvPr id="13" name="Grafik 12">
            <a:extLst>
              <a:ext uri="{FF2B5EF4-FFF2-40B4-BE49-F238E27FC236}">
                <a16:creationId xmlns:a16="http://schemas.microsoft.com/office/drawing/2014/main" id="{44B8956A-225D-8F15-907E-86B4B0364A2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410645" y="5704781"/>
            <a:ext cx="2276475" cy="828675"/>
          </a:xfrm>
          <a:prstGeom prst="rect">
            <a:avLst/>
          </a:prstGeom>
        </p:spPr>
      </p:pic>
      <p:pic>
        <p:nvPicPr>
          <p:cNvPr id="16" name="Grafik 15">
            <a:extLst>
              <a:ext uri="{FF2B5EF4-FFF2-40B4-BE49-F238E27FC236}">
                <a16:creationId xmlns:a16="http://schemas.microsoft.com/office/drawing/2014/main" id="{C8DC80B3-F432-92CA-17FE-9FA4377350A6}"/>
              </a:ext>
            </a:extLst>
          </p:cNvPr>
          <p:cNvPicPr>
            <a:picLocks noChangeAspect="1"/>
          </p:cNvPicPr>
          <p:nvPr/>
        </p:nvPicPr>
        <p:blipFill>
          <a:blip r:embed="rId6"/>
          <a:stretch>
            <a:fillRect/>
          </a:stretch>
        </p:blipFill>
        <p:spPr>
          <a:xfrm>
            <a:off x="6960636" y="5755755"/>
            <a:ext cx="1306286" cy="707857"/>
          </a:xfrm>
          <a:prstGeom prst="rect">
            <a:avLst/>
          </a:prstGeom>
        </p:spPr>
      </p:pic>
      <p:sp>
        <p:nvSpPr>
          <p:cNvPr id="18" name="Textfeld 17">
            <a:extLst>
              <a:ext uri="{FF2B5EF4-FFF2-40B4-BE49-F238E27FC236}">
                <a16:creationId xmlns:a16="http://schemas.microsoft.com/office/drawing/2014/main" id="{0BC685B1-6D36-FE7B-6ED6-90005B5A3DA0}"/>
              </a:ext>
            </a:extLst>
          </p:cNvPr>
          <p:cNvSpPr txBox="1"/>
          <p:nvPr/>
        </p:nvSpPr>
        <p:spPr>
          <a:xfrm>
            <a:off x="597159" y="541176"/>
            <a:ext cx="8244837" cy="3785652"/>
          </a:xfrm>
          <a:prstGeom prst="rect">
            <a:avLst/>
          </a:prstGeom>
          <a:noFill/>
        </p:spPr>
        <p:txBody>
          <a:bodyPr wrap="square" rtlCol="0">
            <a:spAutoFit/>
          </a:bodyPr>
          <a:lstStyle/>
          <a:p>
            <a:pPr algn="just"/>
            <a:r>
              <a:rPr lang="de-DE" sz="1600" dirty="0"/>
              <a:t>Die hier vorliegenden Methodenkarten wurden im Rahmen des Projektes </a:t>
            </a:r>
            <a:r>
              <a:rPr lang="de-DE" sz="1600" dirty="0" err="1"/>
              <a:t>FAIBLE.nrw</a:t>
            </a:r>
            <a:r>
              <a:rPr lang="de-DE" sz="1600" dirty="0"/>
              <a:t> von der</a:t>
            </a:r>
          </a:p>
          <a:p>
            <a:pPr algn="just"/>
            <a:r>
              <a:rPr lang="de-DE" sz="1600" dirty="0"/>
              <a:t>WWU-Münster und der RWTH-Aachen erstellt und sind unter der (CC BY 4.0) - Lizenz veröffentlicht. Ausdrücklich ausgenommen von dieser Lizenz sind alle Logos! Weiterhin kann die Lizenz einzelner verwendeter Materialien, wie gekennzeichnet, abweichen. Nicht gekennzeichnete Bilder sind entweder gemeinfrei oder selbst erstellt und stehen unter der Lizenz des Gesamtwerkes (CC BY 4.0).</a:t>
            </a:r>
          </a:p>
          <a:p>
            <a:pPr algn="just"/>
            <a:endParaRPr lang="de-DE" sz="1600" dirty="0"/>
          </a:p>
          <a:p>
            <a:pPr algn="just"/>
            <a:r>
              <a:rPr lang="de-DE" sz="1600" dirty="0"/>
              <a:t>Sonderregelung für die Verwendung im Bildungskontext: </a:t>
            </a:r>
          </a:p>
          <a:p>
            <a:pPr algn="just"/>
            <a:r>
              <a:rPr lang="de-DE" sz="1600" dirty="0"/>
              <a:t>Die CC BY 4.0-Lizenz verlangt die Namensnennung bei der Übernahme von Materialien. Da dies den gewünschten Anwendungsfall erschweren kann, genügt dem Projekt FAIBLE.nrw bei der Verwendung in informatikdidaktischen Kontexten (Hochschule, Weiterbildung etc.) ein Verweis auf das Gesamtwerk anstelle der aufwändigeren Einzelangaben nach der TULLU-Regel. In allen anderen Kontexten gilt diese Sonderregel nicht!</a:t>
            </a:r>
          </a:p>
          <a:p>
            <a:pPr algn="just"/>
            <a:endParaRPr lang="de-DE" sz="1600" dirty="0"/>
          </a:p>
          <a:p>
            <a:pPr algn="just"/>
            <a:r>
              <a:rPr lang="de-DE" sz="1600" dirty="0"/>
              <a:t>Das Werk ist Online unter </a:t>
            </a:r>
            <a:r>
              <a:rPr lang="de-DE" sz="1600" dirty="0">
                <a:hlinkClick r:id="rId7"/>
              </a:rPr>
              <a:t>https://www.orca.nrw/</a:t>
            </a:r>
            <a:r>
              <a:rPr lang="de-DE" sz="1600" dirty="0"/>
              <a:t> verfügbar. </a:t>
            </a:r>
          </a:p>
        </p:txBody>
      </p:sp>
      <p:pic>
        <p:nvPicPr>
          <p:cNvPr id="20" name="Grafik 19">
            <a:extLst>
              <a:ext uri="{FF2B5EF4-FFF2-40B4-BE49-F238E27FC236}">
                <a16:creationId xmlns:a16="http://schemas.microsoft.com/office/drawing/2014/main" id="{6FCD7A78-66A4-5DEC-207C-A43A5C74DC7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95789" y="4681289"/>
            <a:ext cx="1143000" cy="400050"/>
          </a:xfrm>
          <a:prstGeom prst="rect">
            <a:avLst/>
          </a:prstGeom>
        </p:spPr>
      </p:pic>
      <p:sp>
        <p:nvSpPr>
          <p:cNvPr id="22" name="Textfeld 21">
            <a:extLst>
              <a:ext uri="{FF2B5EF4-FFF2-40B4-BE49-F238E27FC236}">
                <a16:creationId xmlns:a16="http://schemas.microsoft.com/office/drawing/2014/main" id="{8CB68AB2-E096-EA38-0D0C-AA813099036B}"/>
              </a:ext>
            </a:extLst>
          </p:cNvPr>
          <p:cNvSpPr txBox="1"/>
          <p:nvPr/>
        </p:nvSpPr>
        <p:spPr>
          <a:xfrm>
            <a:off x="486546" y="5081339"/>
            <a:ext cx="6094602" cy="276999"/>
          </a:xfrm>
          <a:prstGeom prst="rect">
            <a:avLst/>
          </a:prstGeom>
          <a:noFill/>
        </p:spPr>
        <p:txBody>
          <a:bodyPr wrap="square">
            <a:spAutoFit/>
          </a:bodyPr>
          <a:lstStyle/>
          <a:p>
            <a:r>
              <a:rPr lang="de-DE" sz="1200" dirty="0">
                <a:hlinkClick r:id="rId10"/>
              </a:rPr>
              <a:t>(https://creativecommons.org/licenses/by/4.0/deed.de)</a:t>
            </a:r>
            <a:endParaRPr lang="de-DE" sz="1200" dirty="0"/>
          </a:p>
        </p:txBody>
      </p:sp>
      <p:sp>
        <p:nvSpPr>
          <p:cNvPr id="25" name="Textfeld 24">
            <a:extLst>
              <a:ext uri="{FF2B5EF4-FFF2-40B4-BE49-F238E27FC236}">
                <a16:creationId xmlns:a16="http://schemas.microsoft.com/office/drawing/2014/main" id="{DE95745B-BB7C-DC8F-E2CE-388135E92674}"/>
              </a:ext>
            </a:extLst>
          </p:cNvPr>
          <p:cNvSpPr txBox="1"/>
          <p:nvPr/>
        </p:nvSpPr>
        <p:spPr>
          <a:xfrm>
            <a:off x="9068500" y="1484851"/>
            <a:ext cx="1317990" cy="230832"/>
          </a:xfrm>
          <a:prstGeom prst="rect">
            <a:avLst/>
          </a:prstGeom>
          <a:noFill/>
        </p:spPr>
        <p:txBody>
          <a:bodyPr wrap="none" rtlCol="0">
            <a:spAutoFit/>
          </a:bodyPr>
          <a:lstStyle/>
          <a:p>
            <a:r>
              <a:rPr lang="de-DE" sz="900" dirty="0"/>
              <a:t>Beteiligte Hochschulen: </a:t>
            </a:r>
          </a:p>
        </p:txBody>
      </p:sp>
      <p:grpSp>
        <p:nvGrpSpPr>
          <p:cNvPr id="31" name="Gruppieren 30">
            <a:extLst>
              <a:ext uri="{FF2B5EF4-FFF2-40B4-BE49-F238E27FC236}">
                <a16:creationId xmlns:a16="http://schemas.microsoft.com/office/drawing/2014/main" id="{33E872C0-8BFA-BC27-94FE-E9056F62F486}"/>
              </a:ext>
            </a:extLst>
          </p:cNvPr>
          <p:cNvGrpSpPr/>
          <p:nvPr/>
        </p:nvGrpSpPr>
        <p:grpSpPr>
          <a:xfrm>
            <a:off x="9068500" y="2142353"/>
            <a:ext cx="2301656" cy="523220"/>
            <a:chOff x="9149034" y="1823146"/>
            <a:chExt cx="2301656" cy="523220"/>
          </a:xfrm>
        </p:grpSpPr>
        <p:sp>
          <p:nvSpPr>
            <p:cNvPr id="32" name="Textfeld 31">
              <a:extLst>
                <a:ext uri="{FF2B5EF4-FFF2-40B4-BE49-F238E27FC236}">
                  <a16:creationId xmlns:a16="http://schemas.microsoft.com/office/drawing/2014/main" id="{33DB10BB-7F43-A3A9-955C-4EFC8D42D879}"/>
                </a:ext>
              </a:extLst>
            </p:cNvPr>
            <p:cNvSpPr txBox="1"/>
            <p:nvPr/>
          </p:nvSpPr>
          <p:spPr>
            <a:xfrm>
              <a:off x="9564533" y="1823146"/>
              <a:ext cx="1886157" cy="523220"/>
            </a:xfrm>
            <a:prstGeom prst="rect">
              <a:avLst/>
            </a:prstGeom>
            <a:noFill/>
          </p:spPr>
          <p:txBody>
            <a:bodyPr wrap="none" rtlCol="0">
              <a:spAutoFit/>
            </a:bodyPr>
            <a:lstStyle/>
            <a:p>
              <a:r>
                <a:rPr lang="de-DE" sz="1400" dirty="0"/>
                <a:t>Westfälische Wilhelms-</a:t>
              </a:r>
            </a:p>
            <a:p>
              <a:r>
                <a:rPr lang="de-DE" sz="1400" dirty="0"/>
                <a:t>Universität Münster </a:t>
              </a:r>
            </a:p>
          </p:txBody>
        </p:sp>
        <p:pic>
          <p:nvPicPr>
            <p:cNvPr id="33" name="Grafik 32" descr="Schulgebäude Silhouette">
              <a:extLst>
                <a:ext uri="{FF2B5EF4-FFF2-40B4-BE49-F238E27FC236}">
                  <a16:creationId xmlns:a16="http://schemas.microsoft.com/office/drawing/2014/main" id="{F731E133-32A0-8139-14A5-B0A9062786B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149034" y="1859572"/>
              <a:ext cx="415499" cy="415499"/>
            </a:xfrm>
            <a:prstGeom prst="rect">
              <a:avLst/>
            </a:prstGeom>
          </p:spPr>
        </p:pic>
      </p:grpSp>
      <p:grpSp>
        <p:nvGrpSpPr>
          <p:cNvPr id="34" name="Gruppieren 33">
            <a:extLst>
              <a:ext uri="{FF2B5EF4-FFF2-40B4-BE49-F238E27FC236}">
                <a16:creationId xmlns:a16="http://schemas.microsoft.com/office/drawing/2014/main" id="{459BCE12-0386-9CA9-4386-9963EF94FAD1}"/>
              </a:ext>
            </a:extLst>
          </p:cNvPr>
          <p:cNvGrpSpPr/>
          <p:nvPr/>
        </p:nvGrpSpPr>
        <p:grpSpPr>
          <a:xfrm>
            <a:off x="9068500" y="1714573"/>
            <a:ext cx="1656544" cy="415499"/>
            <a:chOff x="9227112" y="1877006"/>
            <a:chExt cx="1656544" cy="415499"/>
          </a:xfrm>
        </p:grpSpPr>
        <p:sp>
          <p:nvSpPr>
            <p:cNvPr id="35" name="Textfeld 34">
              <a:extLst>
                <a:ext uri="{FF2B5EF4-FFF2-40B4-BE49-F238E27FC236}">
                  <a16:creationId xmlns:a16="http://schemas.microsoft.com/office/drawing/2014/main" id="{23DF5600-94F8-9ABA-12E8-A475EA584441}"/>
                </a:ext>
              </a:extLst>
            </p:cNvPr>
            <p:cNvSpPr txBox="1"/>
            <p:nvPr/>
          </p:nvSpPr>
          <p:spPr>
            <a:xfrm>
              <a:off x="9642611" y="1964924"/>
              <a:ext cx="1241045" cy="307777"/>
            </a:xfrm>
            <a:prstGeom prst="rect">
              <a:avLst/>
            </a:prstGeom>
            <a:noFill/>
          </p:spPr>
          <p:txBody>
            <a:bodyPr wrap="none" rtlCol="0">
              <a:spAutoFit/>
            </a:bodyPr>
            <a:lstStyle/>
            <a:p>
              <a:r>
                <a:rPr lang="de-DE" sz="1400" dirty="0"/>
                <a:t>RWTH-Aachen</a:t>
              </a:r>
            </a:p>
          </p:txBody>
        </p:sp>
        <p:pic>
          <p:nvPicPr>
            <p:cNvPr id="36" name="Grafik 35" descr="Schulgebäude Silhouette">
              <a:extLst>
                <a:ext uri="{FF2B5EF4-FFF2-40B4-BE49-F238E27FC236}">
                  <a16:creationId xmlns:a16="http://schemas.microsoft.com/office/drawing/2014/main" id="{298F5BB9-0A2C-BAE2-563F-DDA47EE8DF5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37" name="Gruppieren 36">
            <a:extLst>
              <a:ext uri="{FF2B5EF4-FFF2-40B4-BE49-F238E27FC236}">
                <a16:creationId xmlns:a16="http://schemas.microsoft.com/office/drawing/2014/main" id="{E79D517F-4281-CF54-EC73-428BFD1E0540}"/>
              </a:ext>
            </a:extLst>
          </p:cNvPr>
          <p:cNvGrpSpPr/>
          <p:nvPr/>
        </p:nvGrpSpPr>
        <p:grpSpPr>
          <a:xfrm>
            <a:off x="9068500" y="2589935"/>
            <a:ext cx="2597635" cy="415499"/>
            <a:chOff x="9227112" y="1877006"/>
            <a:chExt cx="2597635" cy="415499"/>
          </a:xfrm>
        </p:grpSpPr>
        <p:sp>
          <p:nvSpPr>
            <p:cNvPr id="38" name="Textfeld 37">
              <a:extLst>
                <a:ext uri="{FF2B5EF4-FFF2-40B4-BE49-F238E27FC236}">
                  <a16:creationId xmlns:a16="http://schemas.microsoft.com/office/drawing/2014/main" id="{A91E6119-101A-2855-73A2-65756DBB4D07}"/>
                </a:ext>
              </a:extLst>
            </p:cNvPr>
            <p:cNvSpPr txBox="1"/>
            <p:nvPr/>
          </p:nvSpPr>
          <p:spPr>
            <a:xfrm>
              <a:off x="9642611" y="1964924"/>
              <a:ext cx="2182136" cy="307777"/>
            </a:xfrm>
            <a:prstGeom prst="rect">
              <a:avLst/>
            </a:prstGeom>
            <a:noFill/>
          </p:spPr>
          <p:txBody>
            <a:bodyPr wrap="none" rtlCol="0">
              <a:spAutoFit/>
            </a:bodyPr>
            <a:lstStyle/>
            <a:p>
              <a:r>
                <a:rPr lang="de-DE" sz="1400" dirty="0"/>
                <a:t>Universität Duisburg-Essen </a:t>
              </a:r>
            </a:p>
          </p:txBody>
        </p:sp>
        <p:pic>
          <p:nvPicPr>
            <p:cNvPr id="39" name="Grafik 38" descr="Schulgebäude Silhouette">
              <a:extLst>
                <a:ext uri="{FF2B5EF4-FFF2-40B4-BE49-F238E27FC236}">
                  <a16:creationId xmlns:a16="http://schemas.microsoft.com/office/drawing/2014/main" id="{B33C6787-FF2C-652E-B2C0-9D9E15A68C3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0" name="Gruppieren 39">
            <a:extLst>
              <a:ext uri="{FF2B5EF4-FFF2-40B4-BE49-F238E27FC236}">
                <a16:creationId xmlns:a16="http://schemas.microsoft.com/office/drawing/2014/main" id="{EEA86DE1-BDBF-1E33-D796-8079976AE513}"/>
              </a:ext>
            </a:extLst>
          </p:cNvPr>
          <p:cNvGrpSpPr/>
          <p:nvPr/>
        </p:nvGrpSpPr>
        <p:grpSpPr>
          <a:xfrm>
            <a:off x="9068757" y="2941615"/>
            <a:ext cx="1859484" cy="415499"/>
            <a:chOff x="9227112" y="1877006"/>
            <a:chExt cx="1859484" cy="415499"/>
          </a:xfrm>
        </p:grpSpPr>
        <p:sp>
          <p:nvSpPr>
            <p:cNvPr id="41" name="Textfeld 40">
              <a:extLst>
                <a:ext uri="{FF2B5EF4-FFF2-40B4-BE49-F238E27FC236}">
                  <a16:creationId xmlns:a16="http://schemas.microsoft.com/office/drawing/2014/main" id="{1B39D1CF-5E7E-A39B-C215-FF9C4222D9B1}"/>
                </a:ext>
              </a:extLst>
            </p:cNvPr>
            <p:cNvSpPr txBox="1"/>
            <p:nvPr/>
          </p:nvSpPr>
          <p:spPr>
            <a:xfrm>
              <a:off x="9642611" y="1964924"/>
              <a:ext cx="1443985" cy="307777"/>
            </a:xfrm>
            <a:prstGeom prst="rect">
              <a:avLst/>
            </a:prstGeom>
            <a:noFill/>
          </p:spPr>
          <p:txBody>
            <a:bodyPr wrap="none" rtlCol="0">
              <a:spAutoFit/>
            </a:bodyPr>
            <a:lstStyle/>
            <a:p>
              <a:r>
                <a:rPr lang="de-DE" sz="1400" dirty="0"/>
                <a:t>Universität Bonn </a:t>
              </a:r>
            </a:p>
          </p:txBody>
        </p:sp>
        <p:pic>
          <p:nvPicPr>
            <p:cNvPr id="42" name="Grafik 41" descr="Schulgebäude Silhouette">
              <a:extLst>
                <a:ext uri="{FF2B5EF4-FFF2-40B4-BE49-F238E27FC236}">
                  <a16:creationId xmlns:a16="http://schemas.microsoft.com/office/drawing/2014/main" id="{E4077173-01D0-FC9C-296C-47D9065D688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3" name="Gruppieren 42">
            <a:extLst>
              <a:ext uri="{FF2B5EF4-FFF2-40B4-BE49-F238E27FC236}">
                <a16:creationId xmlns:a16="http://schemas.microsoft.com/office/drawing/2014/main" id="{3CFC84D2-547C-472D-6933-86C86E9B90FD}"/>
              </a:ext>
            </a:extLst>
          </p:cNvPr>
          <p:cNvGrpSpPr/>
          <p:nvPr/>
        </p:nvGrpSpPr>
        <p:grpSpPr>
          <a:xfrm>
            <a:off x="9068757" y="3288952"/>
            <a:ext cx="2246770" cy="415499"/>
            <a:chOff x="9227112" y="1877006"/>
            <a:chExt cx="2246770" cy="415499"/>
          </a:xfrm>
        </p:grpSpPr>
        <p:sp>
          <p:nvSpPr>
            <p:cNvPr id="44" name="Textfeld 43">
              <a:extLst>
                <a:ext uri="{FF2B5EF4-FFF2-40B4-BE49-F238E27FC236}">
                  <a16:creationId xmlns:a16="http://schemas.microsoft.com/office/drawing/2014/main" id="{DC055A3E-83C3-7448-A2C3-BBA355BEEADE}"/>
                </a:ext>
              </a:extLst>
            </p:cNvPr>
            <p:cNvSpPr txBox="1"/>
            <p:nvPr/>
          </p:nvSpPr>
          <p:spPr>
            <a:xfrm>
              <a:off x="9642611" y="1964924"/>
              <a:ext cx="1831271" cy="307777"/>
            </a:xfrm>
            <a:prstGeom prst="rect">
              <a:avLst/>
            </a:prstGeom>
            <a:noFill/>
          </p:spPr>
          <p:txBody>
            <a:bodyPr wrap="none" rtlCol="0">
              <a:spAutoFit/>
            </a:bodyPr>
            <a:lstStyle/>
            <a:p>
              <a:r>
                <a:rPr lang="de-DE" sz="1400" dirty="0"/>
                <a:t>Universität Paderborn </a:t>
              </a:r>
            </a:p>
          </p:txBody>
        </p:sp>
        <p:pic>
          <p:nvPicPr>
            <p:cNvPr id="45" name="Grafik 44" descr="Schulgebäude Silhouette">
              <a:extLst>
                <a:ext uri="{FF2B5EF4-FFF2-40B4-BE49-F238E27FC236}">
                  <a16:creationId xmlns:a16="http://schemas.microsoft.com/office/drawing/2014/main" id="{38508A31-BF47-C829-7520-ECB3014F89F0}"/>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6" name="Gruppieren 45">
            <a:extLst>
              <a:ext uri="{FF2B5EF4-FFF2-40B4-BE49-F238E27FC236}">
                <a16:creationId xmlns:a16="http://schemas.microsoft.com/office/drawing/2014/main" id="{3AA81F93-FB06-3133-C2F2-10144CFDEAEF}"/>
              </a:ext>
            </a:extLst>
          </p:cNvPr>
          <p:cNvGrpSpPr/>
          <p:nvPr/>
        </p:nvGrpSpPr>
        <p:grpSpPr>
          <a:xfrm>
            <a:off x="9068500" y="3627633"/>
            <a:ext cx="2926379" cy="415499"/>
            <a:chOff x="9227112" y="1877006"/>
            <a:chExt cx="2926379" cy="415499"/>
          </a:xfrm>
        </p:grpSpPr>
        <p:sp>
          <p:nvSpPr>
            <p:cNvPr id="47" name="Textfeld 46">
              <a:extLst>
                <a:ext uri="{FF2B5EF4-FFF2-40B4-BE49-F238E27FC236}">
                  <a16:creationId xmlns:a16="http://schemas.microsoft.com/office/drawing/2014/main" id="{95F2000D-BDCB-3F91-90B6-31C360FED96F}"/>
                </a:ext>
              </a:extLst>
            </p:cNvPr>
            <p:cNvSpPr txBox="1"/>
            <p:nvPr/>
          </p:nvSpPr>
          <p:spPr>
            <a:xfrm>
              <a:off x="9642611" y="1964924"/>
              <a:ext cx="2510880" cy="307777"/>
            </a:xfrm>
            <a:prstGeom prst="rect">
              <a:avLst/>
            </a:prstGeom>
            <a:noFill/>
          </p:spPr>
          <p:txBody>
            <a:bodyPr wrap="none" rtlCol="0">
              <a:spAutoFit/>
            </a:bodyPr>
            <a:lstStyle/>
            <a:p>
              <a:r>
                <a:rPr lang="de-DE" sz="1400" dirty="0"/>
                <a:t>Technische Universität Dresden</a:t>
              </a:r>
            </a:p>
          </p:txBody>
        </p:sp>
        <p:pic>
          <p:nvPicPr>
            <p:cNvPr id="48" name="Grafik 47" descr="Schulgebäude Silhouette">
              <a:extLst>
                <a:ext uri="{FF2B5EF4-FFF2-40B4-BE49-F238E27FC236}">
                  <a16:creationId xmlns:a16="http://schemas.microsoft.com/office/drawing/2014/main" id="{6E2FA530-A3C8-2B95-ADB5-26C16526119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227112" y="1877006"/>
              <a:ext cx="415499" cy="415499"/>
            </a:xfrm>
            <a:prstGeom prst="rect">
              <a:avLst/>
            </a:prstGeom>
          </p:spPr>
        </p:pic>
      </p:grpSp>
      <p:grpSp>
        <p:nvGrpSpPr>
          <p:cNvPr id="49" name="Gruppieren 48">
            <a:extLst>
              <a:ext uri="{FF2B5EF4-FFF2-40B4-BE49-F238E27FC236}">
                <a16:creationId xmlns:a16="http://schemas.microsoft.com/office/drawing/2014/main" id="{910A27A0-7C89-8C8A-B68A-256FE9625CA2}"/>
              </a:ext>
            </a:extLst>
          </p:cNvPr>
          <p:cNvGrpSpPr/>
          <p:nvPr/>
        </p:nvGrpSpPr>
        <p:grpSpPr>
          <a:xfrm>
            <a:off x="9068500" y="4012055"/>
            <a:ext cx="2211312" cy="523220"/>
            <a:chOff x="9149034" y="1823146"/>
            <a:chExt cx="2211312" cy="523220"/>
          </a:xfrm>
        </p:grpSpPr>
        <p:sp>
          <p:nvSpPr>
            <p:cNvPr id="50" name="Textfeld 49">
              <a:extLst>
                <a:ext uri="{FF2B5EF4-FFF2-40B4-BE49-F238E27FC236}">
                  <a16:creationId xmlns:a16="http://schemas.microsoft.com/office/drawing/2014/main" id="{A5BD2530-E4F2-9270-395D-59AE5C0AC577}"/>
                </a:ext>
              </a:extLst>
            </p:cNvPr>
            <p:cNvSpPr txBox="1"/>
            <p:nvPr/>
          </p:nvSpPr>
          <p:spPr>
            <a:xfrm>
              <a:off x="9564533" y="1823146"/>
              <a:ext cx="1795813" cy="523220"/>
            </a:xfrm>
            <a:prstGeom prst="rect">
              <a:avLst/>
            </a:prstGeom>
            <a:noFill/>
          </p:spPr>
          <p:txBody>
            <a:bodyPr wrap="none" rtlCol="0">
              <a:spAutoFit/>
            </a:bodyPr>
            <a:lstStyle/>
            <a:p>
              <a:r>
                <a:rPr lang="de-DE" sz="1400" dirty="0"/>
                <a:t>Carl von Ossietzky </a:t>
              </a:r>
            </a:p>
            <a:p>
              <a:r>
                <a:rPr lang="de-DE" sz="1400" dirty="0"/>
                <a:t>Universität Oldenburg</a:t>
              </a:r>
            </a:p>
          </p:txBody>
        </p:sp>
        <p:pic>
          <p:nvPicPr>
            <p:cNvPr id="51" name="Grafik 50" descr="Schulgebäude Silhouette">
              <a:extLst>
                <a:ext uri="{FF2B5EF4-FFF2-40B4-BE49-F238E27FC236}">
                  <a16:creationId xmlns:a16="http://schemas.microsoft.com/office/drawing/2014/main" id="{63524D8E-2D5F-25D4-B024-BF7A4428B798}"/>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149034" y="1859572"/>
              <a:ext cx="415499" cy="415499"/>
            </a:xfrm>
            <a:prstGeom prst="rect">
              <a:avLst/>
            </a:prstGeom>
          </p:spPr>
        </p:pic>
      </p:grpSp>
      <p:pic>
        <p:nvPicPr>
          <p:cNvPr id="4" name="Grafik 3">
            <a:extLst>
              <a:ext uri="{FF2B5EF4-FFF2-40B4-BE49-F238E27FC236}">
                <a16:creationId xmlns:a16="http://schemas.microsoft.com/office/drawing/2014/main" id="{7C17C847-02DA-6E37-84EB-78B1BC5CB89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068500" y="598486"/>
            <a:ext cx="2926379" cy="799557"/>
          </a:xfrm>
          <a:prstGeom prst="rect">
            <a:avLst/>
          </a:prstGeom>
        </p:spPr>
      </p:pic>
    </p:spTree>
    <p:extLst>
      <p:ext uri="{BB962C8B-B14F-4D97-AF65-F5344CB8AC3E}">
        <p14:creationId xmlns:p14="http://schemas.microsoft.com/office/powerpoint/2010/main" val="164536448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682603D20DF0B14F9A63DF3C0EFFA05C" ma:contentTypeVersion="7" ma:contentTypeDescription="Ein neues Dokument erstellen." ma:contentTypeScope="" ma:versionID="a0276f4e81184926b4206acecece04de">
  <xsd:schema xmlns:xsd="http://www.w3.org/2001/XMLSchema" xmlns:xs="http://www.w3.org/2001/XMLSchema" xmlns:p="http://schemas.microsoft.com/office/2006/metadata/properties" xmlns:ns3="affef302-ea91-472d-bf74-2f6f43fc6fd8" xmlns:ns4="f99a1cd1-7fbf-49cd-bfc3-e423025e9943" targetNamespace="http://schemas.microsoft.com/office/2006/metadata/properties" ma:root="true" ma:fieldsID="83a825e6ccfe084945235872c94b40b6" ns3:_="" ns4:_="">
    <xsd:import namespace="affef302-ea91-472d-bf74-2f6f43fc6fd8"/>
    <xsd:import namespace="f99a1cd1-7fbf-49cd-bfc3-e423025e994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fef302-ea91-472d-bf74-2f6f43fc6f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99a1cd1-7fbf-49cd-bfc3-e423025e9943" elementFormDefault="qualified">
    <xsd:import namespace="http://schemas.microsoft.com/office/2006/documentManagement/types"/>
    <xsd:import namespace="http://schemas.microsoft.com/office/infopath/2007/PartnerControls"/>
    <xsd:element name="SharedWithUsers" ma:index="10"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Freigegeben für - Details" ma:internalName="SharedWithDetails" ma:readOnly="true">
      <xsd:simpleType>
        <xsd:restriction base="dms:Note">
          <xsd:maxLength value="255"/>
        </xsd:restriction>
      </xsd:simpleType>
    </xsd:element>
    <xsd:element name="SharingHintHash" ma:index="12" nillable="true" ma:displayName="Freigabehinweis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affef302-ea91-472d-bf74-2f6f43fc6fd8" xsi:nil="true"/>
  </documentManagement>
</p:properties>
</file>

<file path=customXml/itemProps1.xml><?xml version="1.0" encoding="utf-8"?>
<ds:datastoreItem xmlns:ds="http://schemas.openxmlformats.org/officeDocument/2006/customXml" ds:itemID="{0BC2FD8C-75FF-4010-ABFC-31BA620B3C48}">
  <ds:schemaRefs>
    <ds:schemaRef ds:uri="http://schemas.microsoft.com/sharepoint/v3/contenttype/forms"/>
  </ds:schemaRefs>
</ds:datastoreItem>
</file>

<file path=customXml/itemProps2.xml><?xml version="1.0" encoding="utf-8"?>
<ds:datastoreItem xmlns:ds="http://schemas.openxmlformats.org/officeDocument/2006/customXml" ds:itemID="{46BD74A8-33F6-40F0-9B92-A9BEF0FAB0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fef302-ea91-472d-bf74-2f6f43fc6fd8"/>
    <ds:schemaRef ds:uri="f99a1cd1-7fbf-49cd-bfc3-e423025e99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B2A1067-F9FD-4358-A248-599F62D7633A}">
  <ds:schemaRefs>
    <ds:schemaRef ds:uri="f99a1cd1-7fbf-49cd-bfc3-e423025e9943"/>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http://purl.org/dc/terms/"/>
    <ds:schemaRef ds:uri="affef302-ea91-472d-bf74-2f6f43fc6fd8"/>
    <ds:schemaRef ds:uri="http://www.w3.org/XML/1998/namespace"/>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429</Words>
  <Application>Microsoft Office PowerPoint</Application>
  <PresentationFormat>Breitbild</PresentationFormat>
  <Paragraphs>47</Paragraphs>
  <Slides>2</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Arial</vt:lpstr>
      <vt:lpstr>Calibri</vt:lpstr>
      <vt:lpstr>Calibri Light</vt:lpstr>
      <vt:lpstr>Times New Roman</vt:lpstr>
      <vt:lpstr>Wingdings</vt:lpstr>
      <vt:lpstr>Office</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Robin Kreft</dc:creator>
  <cp:lastModifiedBy>Robin Kreft</cp:lastModifiedBy>
  <cp:revision>7</cp:revision>
  <dcterms:created xsi:type="dcterms:W3CDTF">2023-07-19T09:45:04Z</dcterms:created>
  <dcterms:modified xsi:type="dcterms:W3CDTF">2024-08-19T07:17:55Z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0x010100682603D20DF0B14F9A63DF3C0EFFA05C</vt:lpwstr>
  </property>
</Properties>
</file>