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75A"/>
    <a:srgbClr val="C8086D"/>
    <a:srgbClr val="44546A"/>
    <a:srgbClr val="D1824D"/>
    <a:srgbClr val="BB8763"/>
    <a:srgbClr val="ED7D31"/>
    <a:srgbClr val="F6BF9A"/>
    <a:srgbClr val="F4B183"/>
    <a:srgbClr val="F1975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933C5F-2375-4AD2-B00E-334BB9FBCA14}" v="165" dt="2023-08-18T14:08:04.961"/>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p:cViewPr varScale="1">
        <p:scale>
          <a:sx n="78" d="100"/>
          <a:sy n="78" d="100"/>
        </p:scale>
        <p:origin x="150" y="84"/>
      </p:cViewPr>
      <p:guideLst>
        <p:guide orient="horz" pos="2160"/>
        <p:guide pos="3840"/>
      </p:guideLst>
    </p:cSldViewPr>
  </p:slideViewPr>
  <p:notesTextViewPr>
    <p:cViewPr>
      <p:scale>
        <a:sx n="75" d="100"/>
        <a:sy n="75"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und D. </a:t>
            </a:r>
            <a:r>
              <a:rPr lang="de-DE" sz="1800" dirty="0" err="1">
                <a:effectLst/>
                <a:latin typeface="Times New Roman" panose="02020603050405020304" pitchFamily="18" charset="0"/>
              </a:rPr>
              <a:t>Klaudt</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Instructional</a:t>
            </a:r>
            <a:r>
              <a:rPr lang="de-DE" sz="1800" dirty="0">
                <a:effectLst/>
                <a:latin typeface="Times New Roman" panose="02020603050405020304" pitchFamily="18" charset="0"/>
              </a:rPr>
              <a:t> </a:t>
            </a:r>
            <a:r>
              <a:rPr lang="de-DE" sz="1800" dirty="0" err="1">
                <a:effectLst/>
                <a:latin typeface="Times New Roman" panose="02020603050405020304" pitchFamily="18" charset="0"/>
              </a:rPr>
              <a:t>methods</a:t>
            </a:r>
            <a:r>
              <a:rPr lang="de-DE" sz="1800" dirty="0">
                <a:effectLst/>
                <a:latin typeface="Times New Roman" panose="02020603050405020304" pitchFamily="18" charset="0"/>
              </a:rPr>
              <a:t> </a:t>
            </a:r>
            <a:r>
              <a:rPr lang="de-DE" sz="1800" dirty="0" err="1">
                <a:effectLst/>
                <a:latin typeface="Times New Roman" panose="02020603050405020304" pitchFamily="18" charset="0"/>
              </a:rPr>
              <a:t>to</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Education </a:t>
            </a:r>
            <a:r>
              <a:rPr lang="de-DE" sz="1800" dirty="0" err="1">
                <a:effectLst/>
                <a:latin typeface="Times New Roman" panose="02020603050405020304" pitchFamily="18" charset="0"/>
              </a:rPr>
              <a:t>as</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investigated</a:t>
            </a:r>
            <a:r>
              <a:rPr lang="de-DE" sz="1800" dirty="0">
                <a:effectLst/>
                <a:latin typeface="Times New Roman" panose="02020603050405020304" pitchFamily="18" charset="0"/>
              </a:rPr>
              <a:t> </a:t>
            </a:r>
            <a:r>
              <a:rPr lang="de-DE" sz="1800" dirty="0" err="1">
                <a:effectLst/>
                <a:latin typeface="Times New Roman" panose="02020603050405020304" pitchFamily="18" charset="0"/>
              </a:rPr>
              <a:t>by</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Teachers“, </a:t>
            </a:r>
            <a:r>
              <a:rPr lang="de-DE" sz="1800" i="1" dirty="0">
                <a:effectLst/>
                <a:latin typeface="Times New Roman" panose="02020603050405020304" pitchFamily="18" charset="0"/>
              </a:rPr>
              <a:t>Journal </a:t>
            </a:r>
            <a:r>
              <a:rPr lang="de-DE" sz="1800" i="1" dirty="0" err="1">
                <a:effectLst/>
                <a:latin typeface="Times New Roman" panose="02020603050405020304" pitchFamily="18" charset="0"/>
              </a:rPr>
              <a:t>of</a:t>
            </a:r>
            <a:r>
              <a:rPr lang="de-DE" sz="1800" i="1" dirty="0">
                <a:effectLst/>
                <a:latin typeface="Times New Roman" panose="02020603050405020304" pitchFamily="18" charset="0"/>
              </a:rPr>
              <a:t> Computer Science</a:t>
            </a:r>
            <a:r>
              <a:rPr lang="de-DE" sz="1800" dirty="0">
                <a:effectLst/>
                <a:latin typeface="Times New Roman" panose="02020603050405020304" pitchFamily="18" charset="0"/>
              </a:rPr>
              <a:t>, Bd. 11, Nr. 8, S. 915–927, Aug. 2015.</a:t>
            </a:r>
          </a:p>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a:t>
            </a:r>
            <a:r>
              <a:rPr lang="de-DE" sz="1800" i="1" dirty="0">
                <a:effectLst/>
                <a:latin typeface="Times New Roman" panose="02020603050405020304" pitchFamily="18" charset="0"/>
              </a:rPr>
              <a:t>Unterrichtsmethoden für den Informatikunterricht: Mit praktischen Beispielen für prozess- und ergebnisorientiertes Lehren</a:t>
            </a:r>
            <a:r>
              <a:rPr lang="de-DE" sz="1800" dirty="0">
                <a:effectLst/>
                <a:latin typeface="Times New Roman" panose="02020603050405020304" pitchFamily="18" charset="0"/>
              </a:rPr>
              <a:t>. Springer Vieweg, 2018.</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dirty="0">
                <a:effectLst/>
                <a:latin typeface="Times New Roman" panose="02020603050405020304" pitchFamily="18" charset="0"/>
              </a:rPr>
              <a:t>H. Moser, „</a:t>
            </a:r>
            <a:r>
              <a:rPr lang="de-DE" sz="1200" dirty="0" err="1">
                <a:effectLst/>
                <a:latin typeface="Times New Roman" panose="02020603050405020304" pitchFamily="18" charset="0"/>
              </a:rPr>
              <a:t>WebQuests</a:t>
            </a:r>
            <a:r>
              <a:rPr lang="de-DE" sz="1200" dirty="0">
                <a:effectLst/>
                <a:latin typeface="Times New Roman" panose="02020603050405020304" pitchFamily="18" charset="0"/>
              </a:rPr>
              <a:t>“, in </a:t>
            </a:r>
            <a:r>
              <a:rPr lang="de-DE" sz="1200" i="1" dirty="0">
                <a:effectLst/>
                <a:latin typeface="Times New Roman" panose="02020603050405020304" pitchFamily="18" charset="0"/>
              </a:rPr>
              <a:t>Zwölf Unterrichtsmethoden - Vielfalt für die Praxis</a:t>
            </a:r>
            <a:r>
              <a:rPr lang="de-DE" sz="1200" dirty="0">
                <a:effectLst/>
                <a:latin typeface="Times New Roman" panose="02020603050405020304" pitchFamily="18" charset="0"/>
              </a:rPr>
              <a:t>, 6. Aufl., J. Wiechmann und S. Wildhirt, Hrsg. Beltz Verlag, 2015, S. 183–195.</a:t>
            </a:r>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4.png"/><Relationship Id="rId3" Type="http://schemas.openxmlformats.org/officeDocument/2006/relationships/image" Target="../media/image6.svg"/><Relationship Id="rId7" Type="http://schemas.openxmlformats.org/officeDocument/2006/relationships/hyperlink" Target="https://www.orca.nrw/" TargetMode="External"/><Relationship Id="rId12" Type="http://schemas.openxmlformats.org/officeDocument/2006/relationships/image" Target="../media/image13.sv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2.png"/><Relationship Id="rId5" Type="http://schemas.openxmlformats.org/officeDocument/2006/relationships/image" Target="../media/image8.svg"/><Relationship Id="rId10" Type="http://schemas.openxmlformats.org/officeDocument/2006/relationships/hyperlink" Target="https://creativecommons.org/licenses/by/4.0/deed.de" TargetMode="External"/><Relationship Id="rId4" Type="http://schemas.openxmlformats.org/officeDocument/2006/relationships/image" Target="../media/image7.png"/><Relationship Id="rId9" Type="http://schemas.openxmlformats.org/officeDocument/2006/relationships/image" Target="../media/image11.svg"/><Relationship Id="rId14"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94598" y="91087"/>
            <a:ext cx="11981786" cy="1655762"/>
          </a:xfrm>
        </p:spPr>
        <p:txBody>
          <a:bodyPr/>
          <a:lstStyle/>
          <a:p>
            <a:pPr algn="l"/>
            <a:r>
              <a:rPr lang="de-DE" dirty="0">
                <a:solidFill>
                  <a:schemeClr val="accent4">
                    <a:lumMod val="75000"/>
                  </a:schemeClr>
                </a:solidFill>
              </a:rPr>
              <a:t>Leit</a:t>
            </a:r>
            <a:r>
              <a:rPr lang="de-DE" dirty="0"/>
              <a:t>methode </a:t>
            </a:r>
            <a:r>
              <a:rPr lang="de-DE" b="1" dirty="0" err="1"/>
              <a:t>WebQuest</a:t>
            </a:r>
            <a:endParaRPr lang="de-DE" b="1" dirty="0"/>
          </a:p>
        </p:txBody>
      </p:sp>
      <p:sp>
        <p:nvSpPr>
          <p:cNvPr id="45" name="Textfeld 44">
            <a:extLst>
              <a:ext uri="{FF2B5EF4-FFF2-40B4-BE49-F238E27FC236}">
                <a16:creationId xmlns:a16="http://schemas.microsoft.com/office/drawing/2014/main" id="{DF4DEF61-58CF-8501-3914-69C0EABAEAED}"/>
              </a:ext>
            </a:extLst>
          </p:cNvPr>
          <p:cNvSpPr txBox="1"/>
          <p:nvPr/>
        </p:nvSpPr>
        <p:spPr>
          <a:xfrm>
            <a:off x="115616" y="1162320"/>
            <a:ext cx="3265526" cy="523220"/>
          </a:xfrm>
          <a:prstGeom prst="rect">
            <a:avLst/>
          </a:prstGeom>
          <a:noFill/>
        </p:spPr>
        <p:txBody>
          <a:bodyPr wrap="square" rtlCol="0">
            <a:spAutoFit/>
          </a:bodyPr>
          <a:lstStyle/>
          <a:p>
            <a:r>
              <a:rPr lang="de-DE" sz="1400" b="1" dirty="0"/>
              <a:t>Umsetzung nach </a:t>
            </a:r>
            <a:r>
              <a:rPr lang="de-DE" sz="1400" b="1" dirty="0">
                <a:solidFill>
                  <a:schemeClr val="accent2"/>
                </a:solidFill>
              </a:rPr>
              <a:t>Moser 2015</a:t>
            </a:r>
            <a:br>
              <a:rPr lang="de-DE" sz="1400" b="1" dirty="0"/>
            </a:br>
            <a:r>
              <a:rPr lang="de-DE" sz="1400" b="1" dirty="0"/>
              <a:t>Interpretation nach </a:t>
            </a:r>
            <a:r>
              <a:rPr lang="de-DE" sz="1400" b="1" dirty="0" err="1">
                <a:solidFill>
                  <a:schemeClr val="accent1"/>
                </a:solidFill>
              </a:rPr>
              <a:t>Zendler</a:t>
            </a:r>
            <a:r>
              <a:rPr lang="de-DE" sz="1400" b="1" dirty="0"/>
              <a:t> </a:t>
            </a:r>
            <a:r>
              <a:rPr lang="de-DE" sz="1400" b="1" dirty="0">
                <a:solidFill>
                  <a:schemeClr val="accent1"/>
                </a:solidFill>
              </a:rPr>
              <a:t>2018</a:t>
            </a:r>
          </a:p>
        </p:txBody>
      </p:sp>
      <p:sp>
        <p:nvSpPr>
          <p:cNvPr id="56" name="Rechteck 55">
            <a:extLst>
              <a:ext uri="{FF2B5EF4-FFF2-40B4-BE49-F238E27FC236}">
                <a16:creationId xmlns:a16="http://schemas.microsoft.com/office/drawing/2014/main" id="{35500221-D8AC-D373-3189-136B9E797126}"/>
              </a:ext>
            </a:extLst>
          </p:cNvPr>
          <p:cNvSpPr/>
          <p:nvPr/>
        </p:nvSpPr>
        <p:spPr>
          <a:xfrm>
            <a:off x="9064142" y="4930286"/>
            <a:ext cx="2885936" cy="1715034"/>
          </a:xfrm>
          <a:prstGeom prst="rect">
            <a:avLst/>
          </a:prstGeom>
          <a:no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Wingdings" panose="05000000000000000000" pitchFamily="2" charset="2"/>
              <a:buChar char="§"/>
            </a:pPr>
            <a:r>
              <a:rPr lang="de-DE" sz="1400" dirty="0">
                <a:solidFill>
                  <a:schemeClr val="tx1"/>
                </a:solidFill>
              </a:rPr>
              <a:t>Einzel- oder Gruppenarbeit</a:t>
            </a:r>
          </a:p>
          <a:p>
            <a:pPr marL="285750" indent="-285750">
              <a:lnSpc>
                <a:spcPct val="150000"/>
              </a:lnSpc>
              <a:buFont typeface="Wingdings" panose="05000000000000000000" pitchFamily="2" charset="2"/>
              <a:buChar char="§"/>
            </a:pPr>
            <a:r>
              <a:rPr lang="de-DE" sz="1400" dirty="0">
                <a:solidFill>
                  <a:schemeClr val="tx1"/>
                </a:solidFill>
              </a:rPr>
              <a:t>Internet und Endgeräte</a:t>
            </a:r>
          </a:p>
          <a:p>
            <a:pPr marL="285750" indent="-285750">
              <a:lnSpc>
                <a:spcPct val="150000"/>
              </a:lnSpc>
              <a:buFont typeface="Wingdings" panose="05000000000000000000" pitchFamily="2" charset="2"/>
              <a:buChar char="§"/>
            </a:pPr>
            <a:r>
              <a:rPr lang="de-DE" sz="1400" dirty="0">
                <a:solidFill>
                  <a:schemeClr val="tx1"/>
                </a:solidFill>
              </a:rPr>
              <a:t>Einsatz ab Klasse 5 möglich</a:t>
            </a:r>
          </a:p>
          <a:p>
            <a:pPr marL="285750" indent="-285750">
              <a:lnSpc>
                <a:spcPct val="150000"/>
              </a:lnSpc>
              <a:buFont typeface="Wingdings" panose="05000000000000000000" pitchFamily="2" charset="2"/>
              <a:buChar char="§"/>
            </a:pPr>
            <a:r>
              <a:rPr lang="de-DE" sz="1400" dirty="0">
                <a:solidFill>
                  <a:schemeClr val="tx1"/>
                </a:solidFill>
              </a:rPr>
              <a:t>Durchführung in einer bis mehrere Stunden</a:t>
            </a:r>
          </a:p>
        </p:txBody>
      </p:sp>
      <p:sp>
        <p:nvSpPr>
          <p:cNvPr id="57" name="Rechteck 56">
            <a:extLst>
              <a:ext uri="{FF2B5EF4-FFF2-40B4-BE49-F238E27FC236}">
                <a16:creationId xmlns:a16="http://schemas.microsoft.com/office/drawing/2014/main" id="{CAFB2DDD-BE43-E324-F90A-43CFA1C78936}"/>
              </a:ext>
            </a:extLst>
          </p:cNvPr>
          <p:cNvSpPr/>
          <p:nvPr/>
        </p:nvSpPr>
        <p:spPr>
          <a:xfrm>
            <a:off x="9064141" y="4647006"/>
            <a:ext cx="1781677" cy="283279"/>
          </a:xfrm>
          <a:prstGeom prst="rect">
            <a:avLst/>
          </a:prstGeom>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Rahmenbedingungen</a:t>
            </a:r>
          </a:p>
        </p:txBody>
      </p:sp>
      <p:sp>
        <p:nvSpPr>
          <p:cNvPr id="53" name="Freihandform: Form 52">
            <a:extLst>
              <a:ext uri="{FF2B5EF4-FFF2-40B4-BE49-F238E27FC236}">
                <a16:creationId xmlns:a16="http://schemas.microsoft.com/office/drawing/2014/main" id="{CB613C84-A4F7-0CB6-D851-4595A216A441}"/>
              </a:ext>
            </a:extLst>
          </p:cNvPr>
          <p:cNvSpPr/>
          <p:nvPr/>
        </p:nvSpPr>
        <p:spPr>
          <a:xfrm>
            <a:off x="919414" y="3670705"/>
            <a:ext cx="1278377" cy="473313"/>
          </a:xfrm>
          <a:custGeom>
            <a:avLst/>
            <a:gdLst>
              <a:gd name="connsiteX0" fmla="*/ 0 w 1278377"/>
              <a:gd name="connsiteY0" fmla="*/ 76703 h 767026"/>
              <a:gd name="connsiteX1" fmla="*/ 76703 w 1278377"/>
              <a:gd name="connsiteY1" fmla="*/ 0 h 767026"/>
              <a:gd name="connsiteX2" fmla="*/ 1201674 w 1278377"/>
              <a:gd name="connsiteY2" fmla="*/ 0 h 767026"/>
              <a:gd name="connsiteX3" fmla="*/ 1278377 w 1278377"/>
              <a:gd name="connsiteY3" fmla="*/ 76703 h 767026"/>
              <a:gd name="connsiteX4" fmla="*/ 1278377 w 1278377"/>
              <a:gd name="connsiteY4" fmla="*/ 690323 h 767026"/>
              <a:gd name="connsiteX5" fmla="*/ 1201674 w 1278377"/>
              <a:gd name="connsiteY5" fmla="*/ 767026 h 767026"/>
              <a:gd name="connsiteX6" fmla="*/ 76703 w 1278377"/>
              <a:gd name="connsiteY6" fmla="*/ 767026 h 767026"/>
              <a:gd name="connsiteX7" fmla="*/ 0 w 1278377"/>
              <a:gd name="connsiteY7" fmla="*/ 690323 h 767026"/>
              <a:gd name="connsiteX8" fmla="*/ 0 w 1278377"/>
              <a:gd name="connsiteY8" fmla="*/ 76703 h 7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8377" h="767026">
                <a:moveTo>
                  <a:pt x="0" y="76703"/>
                </a:moveTo>
                <a:cubicBezTo>
                  <a:pt x="0" y="34341"/>
                  <a:pt x="34341" y="0"/>
                  <a:pt x="76703" y="0"/>
                </a:cubicBezTo>
                <a:lnTo>
                  <a:pt x="1201674" y="0"/>
                </a:lnTo>
                <a:cubicBezTo>
                  <a:pt x="1244036" y="0"/>
                  <a:pt x="1278377" y="34341"/>
                  <a:pt x="1278377" y="76703"/>
                </a:cubicBezTo>
                <a:lnTo>
                  <a:pt x="1278377" y="690323"/>
                </a:lnTo>
                <a:cubicBezTo>
                  <a:pt x="1278377" y="732685"/>
                  <a:pt x="1244036" y="767026"/>
                  <a:pt x="1201674" y="767026"/>
                </a:cubicBezTo>
                <a:lnTo>
                  <a:pt x="76703" y="767026"/>
                </a:lnTo>
                <a:cubicBezTo>
                  <a:pt x="34341" y="767026"/>
                  <a:pt x="0" y="732685"/>
                  <a:pt x="0" y="690323"/>
                </a:cubicBezTo>
                <a:lnTo>
                  <a:pt x="0" y="7670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5805" tIns="75805" rIns="75805" bIns="75805" numCol="1" spcCol="1270" anchor="ctr" anchorCtr="0">
            <a:noAutofit/>
          </a:bodyPr>
          <a:lstStyle/>
          <a:p>
            <a:pPr marL="0" lvl="0" indent="0" algn="ctr" defTabSz="622300">
              <a:lnSpc>
                <a:spcPct val="90000"/>
              </a:lnSpc>
              <a:spcBef>
                <a:spcPct val="0"/>
              </a:spcBef>
              <a:spcAft>
                <a:spcPct val="35000"/>
              </a:spcAft>
              <a:buNone/>
            </a:pPr>
            <a:r>
              <a:rPr lang="de-DE" sz="1400" kern="1200" dirty="0"/>
              <a:t>Thema</a:t>
            </a:r>
          </a:p>
        </p:txBody>
      </p:sp>
      <p:sp>
        <p:nvSpPr>
          <p:cNvPr id="54" name="Freihandform: Form 53">
            <a:extLst>
              <a:ext uri="{FF2B5EF4-FFF2-40B4-BE49-F238E27FC236}">
                <a16:creationId xmlns:a16="http://schemas.microsoft.com/office/drawing/2014/main" id="{F51D4450-C1D6-A92F-97B9-02FF81653BDA}"/>
              </a:ext>
            </a:extLst>
          </p:cNvPr>
          <p:cNvSpPr/>
          <p:nvPr/>
        </p:nvSpPr>
        <p:spPr>
          <a:xfrm>
            <a:off x="2325629" y="3895699"/>
            <a:ext cx="271016" cy="317037"/>
          </a:xfrm>
          <a:custGeom>
            <a:avLst/>
            <a:gdLst>
              <a:gd name="connsiteX0" fmla="*/ 0 w 271016"/>
              <a:gd name="connsiteY0" fmla="*/ 63407 h 317037"/>
              <a:gd name="connsiteX1" fmla="*/ 135508 w 271016"/>
              <a:gd name="connsiteY1" fmla="*/ 63407 h 317037"/>
              <a:gd name="connsiteX2" fmla="*/ 135508 w 271016"/>
              <a:gd name="connsiteY2" fmla="*/ 0 h 317037"/>
              <a:gd name="connsiteX3" fmla="*/ 271016 w 271016"/>
              <a:gd name="connsiteY3" fmla="*/ 158519 h 317037"/>
              <a:gd name="connsiteX4" fmla="*/ 135508 w 271016"/>
              <a:gd name="connsiteY4" fmla="*/ 317037 h 317037"/>
              <a:gd name="connsiteX5" fmla="*/ 135508 w 271016"/>
              <a:gd name="connsiteY5" fmla="*/ 253630 h 317037"/>
              <a:gd name="connsiteX6" fmla="*/ 0 w 271016"/>
              <a:gd name="connsiteY6" fmla="*/ 253630 h 317037"/>
              <a:gd name="connsiteX7" fmla="*/ 0 w 271016"/>
              <a:gd name="connsiteY7" fmla="*/ 63407 h 317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1016" h="317037">
                <a:moveTo>
                  <a:pt x="0" y="63407"/>
                </a:moveTo>
                <a:lnTo>
                  <a:pt x="135508" y="63407"/>
                </a:lnTo>
                <a:lnTo>
                  <a:pt x="135508" y="0"/>
                </a:lnTo>
                <a:lnTo>
                  <a:pt x="271016" y="158519"/>
                </a:lnTo>
                <a:lnTo>
                  <a:pt x="135508" y="317037"/>
                </a:lnTo>
                <a:lnTo>
                  <a:pt x="135508" y="253630"/>
                </a:lnTo>
                <a:lnTo>
                  <a:pt x="0" y="253630"/>
                </a:lnTo>
                <a:lnTo>
                  <a:pt x="0" y="63407"/>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txBody>
          <a:bodyPr spcFirstLastPara="0" vert="horz" wrap="square" lIns="0" tIns="63407" rIns="81305" bIns="63407" numCol="1" spcCol="1270" anchor="ctr" anchorCtr="0">
            <a:noAutofit/>
          </a:bodyPr>
          <a:lstStyle/>
          <a:p>
            <a:pPr marL="0" lvl="0" indent="0" algn="ctr" defTabSz="466725">
              <a:lnSpc>
                <a:spcPct val="90000"/>
              </a:lnSpc>
              <a:spcBef>
                <a:spcPct val="0"/>
              </a:spcBef>
              <a:spcAft>
                <a:spcPct val="35000"/>
              </a:spcAft>
              <a:buNone/>
            </a:pPr>
            <a:endParaRPr lang="de-DE" sz="1050" kern="1200"/>
          </a:p>
        </p:txBody>
      </p:sp>
      <p:sp>
        <p:nvSpPr>
          <p:cNvPr id="55" name="Freihandform: Form 54">
            <a:extLst>
              <a:ext uri="{FF2B5EF4-FFF2-40B4-BE49-F238E27FC236}">
                <a16:creationId xmlns:a16="http://schemas.microsoft.com/office/drawing/2014/main" id="{24A6A14E-1460-3C8F-6C30-8530C73CEAEF}"/>
              </a:ext>
            </a:extLst>
          </p:cNvPr>
          <p:cNvSpPr/>
          <p:nvPr/>
        </p:nvSpPr>
        <p:spPr>
          <a:xfrm>
            <a:off x="2709142" y="3670705"/>
            <a:ext cx="1278377" cy="473313"/>
          </a:xfrm>
          <a:custGeom>
            <a:avLst/>
            <a:gdLst>
              <a:gd name="connsiteX0" fmla="*/ 0 w 1278377"/>
              <a:gd name="connsiteY0" fmla="*/ 76703 h 767026"/>
              <a:gd name="connsiteX1" fmla="*/ 76703 w 1278377"/>
              <a:gd name="connsiteY1" fmla="*/ 0 h 767026"/>
              <a:gd name="connsiteX2" fmla="*/ 1201674 w 1278377"/>
              <a:gd name="connsiteY2" fmla="*/ 0 h 767026"/>
              <a:gd name="connsiteX3" fmla="*/ 1278377 w 1278377"/>
              <a:gd name="connsiteY3" fmla="*/ 76703 h 767026"/>
              <a:gd name="connsiteX4" fmla="*/ 1278377 w 1278377"/>
              <a:gd name="connsiteY4" fmla="*/ 690323 h 767026"/>
              <a:gd name="connsiteX5" fmla="*/ 1201674 w 1278377"/>
              <a:gd name="connsiteY5" fmla="*/ 767026 h 767026"/>
              <a:gd name="connsiteX6" fmla="*/ 76703 w 1278377"/>
              <a:gd name="connsiteY6" fmla="*/ 767026 h 767026"/>
              <a:gd name="connsiteX7" fmla="*/ 0 w 1278377"/>
              <a:gd name="connsiteY7" fmla="*/ 690323 h 767026"/>
              <a:gd name="connsiteX8" fmla="*/ 0 w 1278377"/>
              <a:gd name="connsiteY8" fmla="*/ 76703 h 7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8377" h="767026">
                <a:moveTo>
                  <a:pt x="0" y="76703"/>
                </a:moveTo>
                <a:cubicBezTo>
                  <a:pt x="0" y="34341"/>
                  <a:pt x="34341" y="0"/>
                  <a:pt x="76703" y="0"/>
                </a:cubicBezTo>
                <a:lnTo>
                  <a:pt x="1201674" y="0"/>
                </a:lnTo>
                <a:cubicBezTo>
                  <a:pt x="1244036" y="0"/>
                  <a:pt x="1278377" y="34341"/>
                  <a:pt x="1278377" y="76703"/>
                </a:cubicBezTo>
                <a:lnTo>
                  <a:pt x="1278377" y="690323"/>
                </a:lnTo>
                <a:cubicBezTo>
                  <a:pt x="1278377" y="732685"/>
                  <a:pt x="1244036" y="767026"/>
                  <a:pt x="1201674" y="767026"/>
                </a:cubicBezTo>
                <a:lnTo>
                  <a:pt x="76703" y="767026"/>
                </a:lnTo>
                <a:cubicBezTo>
                  <a:pt x="34341" y="767026"/>
                  <a:pt x="0" y="732685"/>
                  <a:pt x="0" y="690323"/>
                </a:cubicBezTo>
                <a:lnTo>
                  <a:pt x="0" y="7670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5805" tIns="75805" rIns="75805" bIns="75805" numCol="1" spcCol="1270" anchor="ctr" anchorCtr="0">
            <a:noAutofit/>
          </a:bodyPr>
          <a:lstStyle/>
          <a:p>
            <a:pPr marL="0" lvl="0" indent="0" algn="ctr" defTabSz="622300">
              <a:lnSpc>
                <a:spcPct val="90000"/>
              </a:lnSpc>
              <a:spcBef>
                <a:spcPct val="0"/>
              </a:spcBef>
              <a:spcAft>
                <a:spcPct val="35000"/>
              </a:spcAft>
              <a:buNone/>
            </a:pPr>
            <a:r>
              <a:rPr lang="de-DE" sz="1400" kern="1200"/>
              <a:t>Aufgaben</a:t>
            </a:r>
            <a:endParaRPr lang="de-DE" sz="1400" kern="1200" dirty="0"/>
          </a:p>
        </p:txBody>
      </p:sp>
      <p:sp>
        <p:nvSpPr>
          <p:cNvPr id="58" name="Freihandform: Form 57">
            <a:extLst>
              <a:ext uri="{FF2B5EF4-FFF2-40B4-BE49-F238E27FC236}">
                <a16:creationId xmlns:a16="http://schemas.microsoft.com/office/drawing/2014/main" id="{719C64EA-A3C2-19C8-7A79-77333B6A5A88}"/>
              </a:ext>
            </a:extLst>
          </p:cNvPr>
          <p:cNvSpPr/>
          <p:nvPr/>
        </p:nvSpPr>
        <p:spPr>
          <a:xfrm>
            <a:off x="4115357" y="3895699"/>
            <a:ext cx="271016" cy="317037"/>
          </a:xfrm>
          <a:custGeom>
            <a:avLst/>
            <a:gdLst>
              <a:gd name="connsiteX0" fmla="*/ 0 w 271016"/>
              <a:gd name="connsiteY0" fmla="*/ 63407 h 317037"/>
              <a:gd name="connsiteX1" fmla="*/ 135508 w 271016"/>
              <a:gd name="connsiteY1" fmla="*/ 63407 h 317037"/>
              <a:gd name="connsiteX2" fmla="*/ 135508 w 271016"/>
              <a:gd name="connsiteY2" fmla="*/ 0 h 317037"/>
              <a:gd name="connsiteX3" fmla="*/ 271016 w 271016"/>
              <a:gd name="connsiteY3" fmla="*/ 158519 h 317037"/>
              <a:gd name="connsiteX4" fmla="*/ 135508 w 271016"/>
              <a:gd name="connsiteY4" fmla="*/ 317037 h 317037"/>
              <a:gd name="connsiteX5" fmla="*/ 135508 w 271016"/>
              <a:gd name="connsiteY5" fmla="*/ 253630 h 317037"/>
              <a:gd name="connsiteX6" fmla="*/ 0 w 271016"/>
              <a:gd name="connsiteY6" fmla="*/ 253630 h 317037"/>
              <a:gd name="connsiteX7" fmla="*/ 0 w 271016"/>
              <a:gd name="connsiteY7" fmla="*/ 63407 h 317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1016" h="317037">
                <a:moveTo>
                  <a:pt x="0" y="63407"/>
                </a:moveTo>
                <a:lnTo>
                  <a:pt x="135508" y="63407"/>
                </a:lnTo>
                <a:lnTo>
                  <a:pt x="135508" y="0"/>
                </a:lnTo>
                <a:lnTo>
                  <a:pt x="271016" y="158519"/>
                </a:lnTo>
                <a:lnTo>
                  <a:pt x="135508" y="317037"/>
                </a:lnTo>
                <a:lnTo>
                  <a:pt x="135508" y="253630"/>
                </a:lnTo>
                <a:lnTo>
                  <a:pt x="0" y="253630"/>
                </a:lnTo>
                <a:lnTo>
                  <a:pt x="0" y="63407"/>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txBody>
          <a:bodyPr spcFirstLastPara="0" vert="horz" wrap="square" lIns="0" tIns="63407" rIns="81305" bIns="63407" numCol="1" spcCol="1270" anchor="ctr" anchorCtr="0">
            <a:noAutofit/>
          </a:bodyPr>
          <a:lstStyle/>
          <a:p>
            <a:pPr marL="0" lvl="0" indent="0" algn="ctr" defTabSz="466725">
              <a:lnSpc>
                <a:spcPct val="90000"/>
              </a:lnSpc>
              <a:spcBef>
                <a:spcPct val="0"/>
              </a:spcBef>
              <a:spcAft>
                <a:spcPct val="35000"/>
              </a:spcAft>
              <a:buNone/>
            </a:pPr>
            <a:endParaRPr lang="de-DE" sz="1050" kern="1200"/>
          </a:p>
        </p:txBody>
      </p:sp>
      <p:sp>
        <p:nvSpPr>
          <p:cNvPr id="59" name="Freihandform: Form 58">
            <a:extLst>
              <a:ext uri="{FF2B5EF4-FFF2-40B4-BE49-F238E27FC236}">
                <a16:creationId xmlns:a16="http://schemas.microsoft.com/office/drawing/2014/main" id="{7CBB547E-157F-DBE8-1482-48ED8ECCB47C}"/>
              </a:ext>
            </a:extLst>
          </p:cNvPr>
          <p:cNvSpPr/>
          <p:nvPr/>
        </p:nvSpPr>
        <p:spPr>
          <a:xfrm>
            <a:off x="4498870" y="3670705"/>
            <a:ext cx="1278377" cy="473313"/>
          </a:xfrm>
          <a:custGeom>
            <a:avLst/>
            <a:gdLst>
              <a:gd name="connsiteX0" fmla="*/ 0 w 1278377"/>
              <a:gd name="connsiteY0" fmla="*/ 76703 h 767026"/>
              <a:gd name="connsiteX1" fmla="*/ 76703 w 1278377"/>
              <a:gd name="connsiteY1" fmla="*/ 0 h 767026"/>
              <a:gd name="connsiteX2" fmla="*/ 1201674 w 1278377"/>
              <a:gd name="connsiteY2" fmla="*/ 0 h 767026"/>
              <a:gd name="connsiteX3" fmla="*/ 1278377 w 1278377"/>
              <a:gd name="connsiteY3" fmla="*/ 76703 h 767026"/>
              <a:gd name="connsiteX4" fmla="*/ 1278377 w 1278377"/>
              <a:gd name="connsiteY4" fmla="*/ 690323 h 767026"/>
              <a:gd name="connsiteX5" fmla="*/ 1201674 w 1278377"/>
              <a:gd name="connsiteY5" fmla="*/ 767026 h 767026"/>
              <a:gd name="connsiteX6" fmla="*/ 76703 w 1278377"/>
              <a:gd name="connsiteY6" fmla="*/ 767026 h 767026"/>
              <a:gd name="connsiteX7" fmla="*/ 0 w 1278377"/>
              <a:gd name="connsiteY7" fmla="*/ 690323 h 767026"/>
              <a:gd name="connsiteX8" fmla="*/ 0 w 1278377"/>
              <a:gd name="connsiteY8" fmla="*/ 76703 h 7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8377" h="767026">
                <a:moveTo>
                  <a:pt x="0" y="76703"/>
                </a:moveTo>
                <a:cubicBezTo>
                  <a:pt x="0" y="34341"/>
                  <a:pt x="34341" y="0"/>
                  <a:pt x="76703" y="0"/>
                </a:cubicBezTo>
                <a:lnTo>
                  <a:pt x="1201674" y="0"/>
                </a:lnTo>
                <a:cubicBezTo>
                  <a:pt x="1244036" y="0"/>
                  <a:pt x="1278377" y="34341"/>
                  <a:pt x="1278377" y="76703"/>
                </a:cubicBezTo>
                <a:lnTo>
                  <a:pt x="1278377" y="690323"/>
                </a:lnTo>
                <a:cubicBezTo>
                  <a:pt x="1278377" y="732685"/>
                  <a:pt x="1244036" y="767026"/>
                  <a:pt x="1201674" y="767026"/>
                </a:cubicBezTo>
                <a:lnTo>
                  <a:pt x="76703" y="767026"/>
                </a:lnTo>
                <a:cubicBezTo>
                  <a:pt x="34341" y="767026"/>
                  <a:pt x="0" y="732685"/>
                  <a:pt x="0" y="690323"/>
                </a:cubicBezTo>
                <a:lnTo>
                  <a:pt x="0" y="7670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5805" tIns="75805" rIns="75805" bIns="75805" numCol="1" spcCol="1270" anchor="ctr" anchorCtr="0">
            <a:noAutofit/>
          </a:bodyPr>
          <a:lstStyle/>
          <a:p>
            <a:pPr marL="0" lvl="0" indent="0" algn="ctr" defTabSz="622300">
              <a:lnSpc>
                <a:spcPct val="90000"/>
              </a:lnSpc>
              <a:spcBef>
                <a:spcPct val="0"/>
              </a:spcBef>
              <a:spcAft>
                <a:spcPct val="35000"/>
              </a:spcAft>
              <a:buNone/>
            </a:pPr>
            <a:r>
              <a:rPr lang="de-DE" sz="1400" kern="1200" dirty="0"/>
              <a:t>Ressourcen</a:t>
            </a:r>
          </a:p>
        </p:txBody>
      </p:sp>
      <p:sp>
        <p:nvSpPr>
          <p:cNvPr id="60" name="Freihandform: Form 59">
            <a:extLst>
              <a:ext uri="{FF2B5EF4-FFF2-40B4-BE49-F238E27FC236}">
                <a16:creationId xmlns:a16="http://schemas.microsoft.com/office/drawing/2014/main" id="{5B502A56-80F2-D128-D635-46AC37C588BB}"/>
              </a:ext>
            </a:extLst>
          </p:cNvPr>
          <p:cNvSpPr/>
          <p:nvPr/>
        </p:nvSpPr>
        <p:spPr>
          <a:xfrm>
            <a:off x="5905085" y="3895699"/>
            <a:ext cx="271016" cy="317037"/>
          </a:xfrm>
          <a:custGeom>
            <a:avLst/>
            <a:gdLst>
              <a:gd name="connsiteX0" fmla="*/ 0 w 271016"/>
              <a:gd name="connsiteY0" fmla="*/ 63407 h 317037"/>
              <a:gd name="connsiteX1" fmla="*/ 135508 w 271016"/>
              <a:gd name="connsiteY1" fmla="*/ 63407 h 317037"/>
              <a:gd name="connsiteX2" fmla="*/ 135508 w 271016"/>
              <a:gd name="connsiteY2" fmla="*/ 0 h 317037"/>
              <a:gd name="connsiteX3" fmla="*/ 271016 w 271016"/>
              <a:gd name="connsiteY3" fmla="*/ 158519 h 317037"/>
              <a:gd name="connsiteX4" fmla="*/ 135508 w 271016"/>
              <a:gd name="connsiteY4" fmla="*/ 317037 h 317037"/>
              <a:gd name="connsiteX5" fmla="*/ 135508 w 271016"/>
              <a:gd name="connsiteY5" fmla="*/ 253630 h 317037"/>
              <a:gd name="connsiteX6" fmla="*/ 0 w 271016"/>
              <a:gd name="connsiteY6" fmla="*/ 253630 h 317037"/>
              <a:gd name="connsiteX7" fmla="*/ 0 w 271016"/>
              <a:gd name="connsiteY7" fmla="*/ 63407 h 317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1016" h="317037">
                <a:moveTo>
                  <a:pt x="0" y="63407"/>
                </a:moveTo>
                <a:lnTo>
                  <a:pt x="135508" y="63407"/>
                </a:lnTo>
                <a:lnTo>
                  <a:pt x="135508" y="0"/>
                </a:lnTo>
                <a:lnTo>
                  <a:pt x="271016" y="158519"/>
                </a:lnTo>
                <a:lnTo>
                  <a:pt x="135508" y="317037"/>
                </a:lnTo>
                <a:lnTo>
                  <a:pt x="135508" y="253630"/>
                </a:lnTo>
                <a:lnTo>
                  <a:pt x="0" y="253630"/>
                </a:lnTo>
                <a:lnTo>
                  <a:pt x="0" y="63407"/>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txBody>
          <a:bodyPr spcFirstLastPara="0" vert="horz" wrap="square" lIns="0" tIns="63407" rIns="81305" bIns="63407" numCol="1" spcCol="1270" anchor="ctr" anchorCtr="0">
            <a:noAutofit/>
          </a:bodyPr>
          <a:lstStyle/>
          <a:p>
            <a:pPr marL="0" lvl="0" indent="0" algn="ctr" defTabSz="466725">
              <a:lnSpc>
                <a:spcPct val="90000"/>
              </a:lnSpc>
              <a:spcBef>
                <a:spcPct val="0"/>
              </a:spcBef>
              <a:spcAft>
                <a:spcPct val="35000"/>
              </a:spcAft>
              <a:buNone/>
            </a:pPr>
            <a:endParaRPr lang="de-DE" sz="1050" kern="1200"/>
          </a:p>
        </p:txBody>
      </p:sp>
      <p:sp>
        <p:nvSpPr>
          <p:cNvPr id="61" name="Freihandform: Form 60">
            <a:extLst>
              <a:ext uri="{FF2B5EF4-FFF2-40B4-BE49-F238E27FC236}">
                <a16:creationId xmlns:a16="http://schemas.microsoft.com/office/drawing/2014/main" id="{08DB8D66-16B2-BCC4-8926-4C2BB61C3C5C}"/>
              </a:ext>
            </a:extLst>
          </p:cNvPr>
          <p:cNvSpPr/>
          <p:nvPr/>
        </p:nvSpPr>
        <p:spPr>
          <a:xfrm>
            <a:off x="6288598" y="3670705"/>
            <a:ext cx="1278377" cy="473313"/>
          </a:xfrm>
          <a:custGeom>
            <a:avLst/>
            <a:gdLst>
              <a:gd name="connsiteX0" fmla="*/ 0 w 1278377"/>
              <a:gd name="connsiteY0" fmla="*/ 76703 h 767026"/>
              <a:gd name="connsiteX1" fmla="*/ 76703 w 1278377"/>
              <a:gd name="connsiteY1" fmla="*/ 0 h 767026"/>
              <a:gd name="connsiteX2" fmla="*/ 1201674 w 1278377"/>
              <a:gd name="connsiteY2" fmla="*/ 0 h 767026"/>
              <a:gd name="connsiteX3" fmla="*/ 1278377 w 1278377"/>
              <a:gd name="connsiteY3" fmla="*/ 76703 h 767026"/>
              <a:gd name="connsiteX4" fmla="*/ 1278377 w 1278377"/>
              <a:gd name="connsiteY4" fmla="*/ 690323 h 767026"/>
              <a:gd name="connsiteX5" fmla="*/ 1201674 w 1278377"/>
              <a:gd name="connsiteY5" fmla="*/ 767026 h 767026"/>
              <a:gd name="connsiteX6" fmla="*/ 76703 w 1278377"/>
              <a:gd name="connsiteY6" fmla="*/ 767026 h 767026"/>
              <a:gd name="connsiteX7" fmla="*/ 0 w 1278377"/>
              <a:gd name="connsiteY7" fmla="*/ 690323 h 767026"/>
              <a:gd name="connsiteX8" fmla="*/ 0 w 1278377"/>
              <a:gd name="connsiteY8" fmla="*/ 76703 h 7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8377" h="767026">
                <a:moveTo>
                  <a:pt x="0" y="76703"/>
                </a:moveTo>
                <a:cubicBezTo>
                  <a:pt x="0" y="34341"/>
                  <a:pt x="34341" y="0"/>
                  <a:pt x="76703" y="0"/>
                </a:cubicBezTo>
                <a:lnTo>
                  <a:pt x="1201674" y="0"/>
                </a:lnTo>
                <a:cubicBezTo>
                  <a:pt x="1244036" y="0"/>
                  <a:pt x="1278377" y="34341"/>
                  <a:pt x="1278377" y="76703"/>
                </a:cubicBezTo>
                <a:lnTo>
                  <a:pt x="1278377" y="690323"/>
                </a:lnTo>
                <a:cubicBezTo>
                  <a:pt x="1278377" y="732685"/>
                  <a:pt x="1244036" y="767026"/>
                  <a:pt x="1201674" y="767026"/>
                </a:cubicBezTo>
                <a:lnTo>
                  <a:pt x="76703" y="767026"/>
                </a:lnTo>
                <a:cubicBezTo>
                  <a:pt x="34341" y="767026"/>
                  <a:pt x="0" y="732685"/>
                  <a:pt x="0" y="690323"/>
                </a:cubicBezTo>
                <a:lnTo>
                  <a:pt x="0" y="7670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5805" tIns="75805" rIns="75805" bIns="75805" numCol="1" spcCol="1270" anchor="ctr" anchorCtr="0">
            <a:noAutofit/>
          </a:bodyPr>
          <a:lstStyle/>
          <a:p>
            <a:pPr marL="0" lvl="0" indent="0" algn="ctr" defTabSz="622300">
              <a:lnSpc>
                <a:spcPct val="90000"/>
              </a:lnSpc>
              <a:spcBef>
                <a:spcPct val="0"/>
              </a:spcBef>
              <a:spcAft>
                <a:spcPct val="35000"/>
              </a:spcAft>
              <a:buNone/>
            </a:pPr>
            <a:r>
              <a:rPr lang="de-DE" sz="1400" kern="1200" dirty="0"/>
              <a:t>Prozess</a:t>
            </a:r>
          </a:p>
        </p:txBody>
      </p:sp>
      <p:sp>
        <p:nvSpPr>
          <p:cNvPr id="62" name="Freihandform: Form 61">
            <a:extLst>
              <a:ext uri="{FF2B5EF4-FFF2-40B4-BE49-F238E27FC236}">
                <a16:creationId xmlns:a16="http://schemas.microsoft.com/office/drawing/2014/main" id="{BFEE2C08-13C0-C490-8A6E-9D8A252D5406}"/>
              </a:ext>
            </a:extLst>
          </p:cNvPr>
          <p:cNvSpPr/>
          <p:nvPr/>
        </p:nvSpPr>
        <p:spPr>
          <a:xfrm>
            <a:off x="7694814" y="3895699"/>
            <a:ext cx="271016" cy="317037"/>
          </a:xfrm>
          <a:custGeom>
            <a:avLst/>
            <a:gdLst>
              <a:gd name="connsiteX0" fmla="*/ 0 w 271016"/>
              <a:gd name="connsiteY0" fmla="*/ 63407 h 317037"/>
              <a:gd name="connsiteX1" fmla="*/ 135508 w 271016"/>
              <a:gd name="connsiteY1" fmla="*/ 63407 h 317037"/>
              <a:gd name="connsiteX2" fmla="*/ 135508 w 271016"/>
              <a:gd name="connsiteY2" fmla="*/ 0 h 317037"/>
              <a:gd name="connsiteX3" fmla="*/ 271016 w 271016"/>
              <a:gd name="connsiteY3" fmla="*/ 158519 h 317037"/>
              <a:gd name="connsiteX4" fmla="*/ 135508 w 271016"/>
              <a:gd name="connsiteY4" fmla="*/ 317037 h 317037"/>
              <a:gd name="connsiteX5" fmla="*/ 135508 w 271016"/>
              <a:gd name="connsiteY5" fmla="*/ 253630 h 317037"/>
              <a:gd name="connsiteX6" fmla="*/ 0 w 271016"/>
              <a:gd name="connsiteY6" fmla="*/ 253630 h 317037"/>
              <a:gd name="connsiteX7" fmla="*/ 0 w 271016"/>
              <a:gd name="connsiteY7" fmla="*/ 63407 h 317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1016" h="317037">
                <a:moveTo>
                  <a:pt x="0" y="63407"/>
                </a:moveTo>
                <a:lnTo>
                  <a:pt x="135508" y="63407"/>
                </a:lnTo>
                <a:lnTo>
                  <a:pt x="135508" y="0"/>
                </a:lnTo>
                <a:lnTo>
                  <a:pt x="271016" y="158519"/>
                </a:lnTo>
                <a:lnTo>
                  <a:pt x="135508" y="317037"/>
                </a:lnTo>
                <a:lnTo>
                  <a:pt x="135508" y="253630"/>
                </a:lnTo>
                <a:lnTo>
                  <a:pt x="0" y="253630"/>
                </a:lnTo>
                <a:lnTo>
                  <a:pt x="0" y="63407"/>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txBody>
          <a:bodyPr spcFirstLastPara="0" vert="horz" wrap="square" lIns="0" tIns="63407" rIns="81305" bIns="63407" numCol="1" spcCol="1270" anchor="ctr" anchorCtr="0">
            <a:noAutofit/>
          </a:bodyPr>
          <a:lstStyle/>
          <a:p>
            <a:pPr marL="0" lvl="0" indent="0" algn="ctr" defTabSz="466725">
              <a:lnSpc>
                <a:spcPct val="90000"/>
              </a:lnSpc>
              <a:spcBef>
                <a:spcPct val="0"/>
              </a:spcBef>
              <a:spcAft>
                <a:spcPct val="35000"/>
              </a:spcAft>
              <a:buNone/>
            </a:pPr>
            <a:endParaRPr lang="de-DE" sz="1050" kern="1200"/>
          </a:p>
        </p:txBody>
      </p:sp>
      <p:sp>
        <p:nvSpPr>
          <p:cNvPr id="63" name="Freihandform: Form 62">
            <a:extLst>
              <a:ext uri="{FF2B5EF4-FFF2-40B4-BE49-F238E27FC236}">
                <a16:creationId xmlns:a16="http://schemas.microsoft.com/office/drawing/2014/main" id="{E0A73CAC-1814-0D57-FF85-3A66DD8B75A3}"/>
              </a:ext>
            </a:extLst>
          </p:cNvPr>
          <p:cNvSpPr/>
          <p:nvPr/>
        </p:nvSpPr>
        <p:spPr>
          <a:xfrm>
            <a:off x="8078327" y="3670705"/>
            <a:ext cx="1278377" cy="473313"/>
          </a:xfrm>
          <a:custGeom>
            <a:avLst/>
            <a:gdLst>
              <a:gd name="connsiteX0" fmla="*/ 0 w 1278377"/>
              <a:gd name="connsiteY0" fmla="*/ 76703 h 767026"/>
              <a:gd name="connsiteX1" fmla="*/ 76703 w 1278377"/>
              <a:gd name="connsiteY1" fmla="*/ 0 h 767026"/>
              <a:gd name="connsiteX2" fmla="*/ 1201674 w 1278377"/>
              <a:gd name="connsiteY2" fmla="*/ 0 h 767026"/>
              <a:gd name="connsiteX3" fmla="*/ 1278377 w 1278377"/>
              <a:gd name="connsiteY3" fmla="*/ 76703 h 767026"/>
              <a:gd name="connsiteX4" fmla="*/ 1278377 w 1278377"/>
              <a:gd name="connsiteY4" fmla="*/ 690323 h 767026"/>
              <a:gd name="connsiteX5" fmla="*/ 1201674 w 1278377"/>
              <a:gd name="connsiteY5" fmla="*/ 767026 h 767026"/>
              <a:gd name="connsiteX6" fmla="*/ 76703 w 1278377"/>
              <a:gd name="connsiteY6" fmla="*/ 767026 h 767026"/>
              <a:gd name="connsiteX7" fmla="*/ 0 w 1278377"/>
              <a:gd name="connsiteY7" fmla="*/ 690323 h 767026"/>
              <a:gd name="connsiteX8" fmla="*/ 0 w 1278377"/>
              <a:gd name="connsiteY8" fmla="*/ 76703 h 7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8377" h="767026">
                <a:moveTo>
                  <a:pt x="0" y="76703"/>
                </a:moveTo>
                <a:cubicBezTo>
                  <a:pt x="0" y="34341"/>
                  <a:pt x="34341" y="0"/>
                  <a:pt x="76703" y="0"/>
                </a:cubicBezTo>
                <a:lnTo>
                  <a:pt x="1201674" y="0"/>
                </a:lnTo>
                <a:cubicBezTo>
                  <a:pt x="1244036" y="0"/>
                  <a:pt x="1278377" y="34341"/>
                  <a:pt x="1278377" y="76703"/>
                </a:cubicBezTo>
                <a:lnTo>
                  <a:pt x="1278377" y="690323"/>
                </a:lnTo>
                <a:cubicBezTo>
                  <a:pt x="1278377" y="732685"/>
                  <a:pt x="1244036" y="767026"/>
                  <a:pt x="1201674" y="767026"/>
                </a:cubicBezTo>
                <a:lnTo>
                  <a:pt x="76703" y="767026"/>
                </a:lnTo>
                <a:cubicBezTo>
                  <a:pt x="34341" y="767026"/>
                  <a:pt x="0" y="732685"/>
                  <a:pt x="0" y="690323"/>
                </a:cubicBezTo>
                <a:lnTo>
                  <a:pt x="0" y="7670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5805" tIns="75805" rIns="75805" bIns="75805" numCol="1" spcCol="1270" anchor="ctr" anchorCtr="0">
            <a:noAutofit/>
          </a:bodyPr>
          <a:lstStyle/>
          <a:p>
            <a:pPr marL="0" lvl="0" indent="0" algn="ctr" defTabSz="622300">
              <a:lnSpc>
                <a:spcPct val="90000"/>
              </a:lnSpc>
              <a:spcBef>
                <a:spcPct val="0"/>
              </a:spcBef>
              <a:spcAft>
                <a:spcPct val="35000"/>
              </a:spcAft>
              <a:buNone/>
            </a:pPr>
            <a:r>
              <a:rPr lang="de-DE" sz="1400" kern="1200" dirty="0"/>
              <a:t>Präsentation</a:t>
            </a:r>
          </a:p>
        </p:txBody>
      </p:sp>
      <p:sp>
        <p:nvSpPr>
          <p:cNvPr id="64" name="Freihandform: Form 63">
            <a:extLst>
              <a:ext uri="{FF2B5EF4-FFF2-40B4-BE49-F238E27FC236}">
                <a16:creationId xmlns:a16="http://schemas.microsoft.com/office/drawing/2014/main" id="{71964625-8CDA-299A-2989-1B00D3C28A2C}"/>
              </a:ext>
            </a:extLst>
          </p:cNvPr>
          <p:cNvSpPr/>
          <p:nvPr/>
        </p:nvSpPr>
        <p:spPr>
          <a:xfrm>
            <a:off x="9484542" y="3895699"/>
            <a:ext cx="271016" cy="317037"/>
          </a:xfrm>
          <a:custGeom>
            <a:avLst/>
            <a:gdLst>
              <a:gd name="connsiteX0" fmla="*/ 0 w 271016"/>
              <a:gd name="connsiteY0" fmla="*/ 63407 h 317037"/>
              <a:gd name="connsiteX1" fmla="*/ 135508 w 271016"/>
              <a:gd name="connsiteY1" fmla="*/ 63407 h 317037"/>
              <a:gd name="connsiteX2" fmla="*/ 135508 w 271016"/>
              <a:gd name="connsiteY2" fmla="*/ 0 h 317037"/>
              <a:gd name="connsiteX3" fmla="*/ 271016 w 271016"/>
              <a:gd name="connsiteY3" fmla="*/ 158519 h 317037"/>
              <a:gd name="connsiteX4" fmla="*/ 135508 w 271016"/>
              <a:gd name="connsiteY4" fmla="*/ 317037 h 317037"/>
              <a:gd name="connsiteX5" fmla="*/ 135508 w 271016"/>
              <a:gd name="connsiteY5" fmla="*/ 253630 h 317037"/>
              <a:gd name="connsiteX6" fmla="*/ 0 w 271016"/>
              <a:gd name="connsiteY6" fmla="*/ 253630 h 317037"/>
              <a:gd name="connsiteX7" fmla="*/ 0 w 271016"/>
              <a:gd name="connsiteY7" fmla="*/ 63407 h 317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1016" h="317037">
                <a:moveTo>
                  <a:pt x="0" y="63407"/>
                </a:moveTo>
                <a:lnTo>
                  <a:pt x="135508" y="63407"/>
                </a:lnTo>
                <a:lnTo>
                  <a:pt x="135508" y="0"/>
                </a:lnTo>
                <a:lnTo>
                  <a:pt x="271016" y="158519"/>
                </a:lnTo>
                <a:lnTo>
                  <a:pt x="135508" y="317037"/>
                </a:lnTo>
                <a:lnTo>
                  <a:pt x="135508" y="253630"/>
                </a:lnTo>
                <a:lnTo>
                  <a:pt x="0" y="253630"/>
                </a:lnTo>
                <a:lnTo>
                  <a:pt x="0" y="63407"/>
                </a:lnTo>
                <a:close/>
              </a:path>
            </a:pathLst>
          </a:custGeom>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txBody>
          <a:bodyPr spcFirstLastPara="0" vert="horz" wrap="square" lIns="0" tIns="63407" rIns="81305" bIns="63407" numCol="1" spcCol="1270" anchor="ctr" anchorCtr="0">
            <a:noAutofit/>
          </a:bodyPr>
          <a:lstStyle/>
          <a:p>
            <a:pPr marL="0" lvl="0" indent="0" algn="ctr" defTabSz="466725">
              <a:lnSpc>
                <a:spcPct val="90000"/>
              </a:lnSpc>
              <a:spcBef>
                <a:spcPct val="0"/>
              </a:spcBef>
              <a:spcAft>
                <a:spcPct val="35000"/>
              </a:spcAft>
              <a:buNone/>
            </a:pPr>
            <a:endParaRPr lang="de-DE" sz="1050" kern="1200"/>
          </a:p>
        </p:txBody>
      </p:sp>
      <p:sp>
        <p:nvSpPr>
          <p:cNvPr id="65" name="Freihandform: Form 64">
            <a:extLst>
              <a:ext uri="{FF2B5EF4-FFF2-40B4-BE49-F238E27FC236}">
                <a16:creationId xmlns:a16="http://schemas.microsoft.com/office/drawing/2014/main" id="{A55A5CF9-BE05-35A4-F4FE-85737305B4E2}"/>
              </a:ext>
            </a:extLst>
          </p:cNvPr>
          <p:cNvSpPr/>
          <p:nvPr/>
        </p:nvSpPr>
        <p:spPr>
          <a:xfrm>
            <a:off x="9868055" y="3670705"/>
            <a:ext cx="1278377" cy="473313"/>
          </a:xfrm>
          <a:custGeom>
            <a:avLst/>
            <a:gdLst>
              <a:gd name="connsiteX0" fmla="*/ 0 w 1278377"/>
              <a:gd name="connsiteY0" fmla="*/ 76703 h 767026"/>
              <a:gd name="connsiteX1" fmla="*/ 76703 w 1278377"/>
              <a:gd name="connsiteY1" fmla="*/ 0 h 767026"/>
              <a:gd name="connsiteX2" fmla="*/ 1201674 w 1278377"/>
              <a:gd name="connsiteY2" fmla="*/ 0 h 767026"/>
              <a:gd name="connsiteX3" fmla="*/ 1278377 w 1278377"/>
              <a:gd name="connsiteY3" fmla="*/ 76703 h 767026"/>
              <a:gd name="connsiteX4" fmla="*/ 1278377 w 1278377"/>
              <a:gd name="connsiteY4" fmla="*/ 690323 h 767026"/>
              <a:gd name="connsiteX5" fmla="*/ 1201674 w 1278377"/>
              <a:gd name="connsiteY5" fmla="*/ 767026 h 767026"/>
              <a:gd name="connsiteX6" fmla="*/ 76703 w 1278377"/>
              <a:gd name="connsiteY6" fmla="*/ 767026 h 767026"/>
              <a:gd name="connsiteX7" fmla="*/ 0 w 1278377"/>
              <a:gd name="connsiteY7" fmla="*/ 690323 h 767026"/>
              <a:gd name="connsiteX8" fmla="*/ 0 w 1278377"/>
              <a:gd name="connsiteY8" fmla="*/ 76703 h 7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78377" h="767026">
                <a:moveTo>
                  <a:pt x="0" y="76703"/>
                </a:moveTo>
                <a:cubicBezTo>
                  <a:pt x="0" y="34341"/>
                  <a:pt x="34341" y="0"/>
                  <a:pt x="76703" y="0"/>
                </a:cubicBezTo>
                <a:lnTo>
                  <a:pt x="1201674" y="0"/>
                </a:lnTo>
                <a:cubicBezTo>
                  <a:pt x="1244036" y="0"/>
                  <a:pt x="1278377" y="34341"/>
                  <a:pt x="1278377" y="76703"/>
                </a:cubicBezTo>
                <a:lnTo>
                  <a:pt x="1278377" y="690323"/>
                </a:lnTo>
                <a:cubicBezTo>
                  <a:pt x="1278377" y="732685"/>
                  <a:pt x="1244036" y="767026"/>
                  <a:pt x="1201674" y="767026"/>
                </a:cubicBezTo>
                <a:lnTo>
                  <a:pt x="76703" y="767026"/>
                </a:lnTo>
                <a:cubicBezTo>
                  <a:pt x="34341" y="767026"/>
                  <a:pt x="0" y="732685"/>
                  <a:pt x="0" y="690323"/>
                </a:cubicBezTo>
                <a:lnTo>
                  <a:pt x="0" y="7670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75805" tIns="75805" rIns="75805" bIns="75805" numCol="1" spcCol="1270" anchor="ctr" anchorCtr="0">
            <a:noAutofit/>
          </a:bodyPr>
          <a:lstStyle/>
          <a:p>
            <a:pPr marL="0" lvl="0" indent="0" algn="ctr" defTabSz="622300">
              <a:lnSpc>
                <a:spcPct val="90000"/>
              </a:lnSpc>
              <a:spcBef>
                <a:spcPct val="0"/>
              </a:spcBef>
              <a:spcAft>
                <a:spcPct val="35000"/>
              </a:spcAft>
              <a:buNone/>
            </a:pPr>
            <a:r>
              <a:rPr lang="de-DE" sz="1400" kern="1200" dirty="0"/>
              <a:t>Evaluation</a:t>
            </a:r>
          </a:p>
        </p:txBody>
      </p:sp>
      <p:grpSp>
        <p:nvGrpSpPr>
          <p:cNvPr id="15" name="Gruppieren 14">
            <a:extLst>
              <a:ext uri="{FF2B5EF4-FFF2-40B4-BE49-F238E27FC236}">
                <a16:creationId xmlns:a16="http://schemas.microsoft.com/office/drawing/2014/main" id="{28B9903D-1ABF-0211-5399-30BE3A6CE5A6}"/>
              </a:ext>
            </a:extLst>
          </p:cNvPr>
          <p:cNvGrpSpPr/>
          <p:nvPr/>
        </p:nvGrpSpPr>
        <p:grpSpPr>
          <a:xfrm>
            <a:off x="280225" y="4767839"/>
            <a:ext cx="1278377" cy="468080"/>
            <a:chOff x="1789728" y="2325820"/>
            <a:chExt cx="1278377" cy="767026"/>
          </a:xfrm>
          <a:solidFill>
            <a:schemeClr val="accent1"/>
          </a:solidFill>
        </p:grpSpPr>
        <p:sp>
          <p:nvSpPr>
            <p:cNvPr id="31" name="Rechteck: abgerundete Ecken 30">
              <a:extLst>
                <a:ext uri="{FF2B5EF4-FFF2-40B4-BE49-F238E27FC236}">
                  <a16:creationId xmlns:a16="http://schemas.microsoft.com/office/drawing/2014/main" id="{71125080-C877-9C6B-C2C8-17D4DC0E6C70}"/>
                </a:ext>
              </a:extLst>
            </p:cNvPr>
            <p:cNvSpPr/>
            <p:nvPr/>
          </p:nvSpPr>
          <p:spPr>
            <a:xfrm>
              <a:off x="1789728" y="2325820"/>
              <a:ext cx="1278377" cy="767026"/>
            </a:xfrm>
            <a:prstGeom prst="roundRect">
              <a:avLst>
                <a:gd name="adj" fmla="val 10000"/>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lstStyle/>
            <a:p>
              <a:endParaRPr lang="de-DE"/>
            </a:p>
          </p:txBody>
        </p:sp>
        <p:sp>
          <p:nvSpPr>
            <p:cNvPr id="32" name="Rechteck: abgerundete Ecken 6">
              <a:extLst>
                <a:ext uri="{FF2B5EF4-FFF2-40B4-BE49-F238E27FC236}">
                  <a16:creationId xmlns:a16="http://schemas.microsoft.com/office/drawing/2014/main" id="{C2E391E2-0A59-1B76-9270-3AAF35D06F4E}"/>
                </a:ext>
              </a:extLst>
            </p:cNvPr>
            <p:cNvSpPr txBox="1"/>
            <p:nvPr/>
          </p:nvSpPr>
          <p:spPr>
            <a:xfrm>
              <a:off x="1812193" y="2348285"/>
              <a:ext cx="1233447" cy="72209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Vorbereitung</a:t>
              </a:r>
            </a:p>
          </p:txBody>
        </p:sp>
      </p:grpSp>
      <p:grpSp>
        <p:nvGrpSpPr>
          <p:cNvPr id="24" name="Gruppieren 23">
            <a:extLst>
              <a:ext uri="{FF2B5EF4-FFF2-40B4-BE49-F238E27FC236}">
                <a16:creationId xmlns:a16="http://schemas.microsoft.com/office/drawing/2014/main" id="{D8BF16BC-9B58-2BDE-74F5-C627842CF1A2}"/>
              </a:ext>
            </a:extLst>
          </p:cNvPr>
          <p:cNvGrpSpPr/>
          <p:nvPr/>
        </p:nvGrpSpPr>
        <p:grpSpPr>
          <a:xfrm rot="18552001">
            <a:off x="1664953" y="4551148"/>
            <a:ext cx="271016" cy="317037"/>
            <a:chOff x="3195943" y="2550814"/>
            <a:chExt cx="271016" cy="317037"/>
          </a:xfrm>
          <a:solidFill>
            <a:schemeClr val="accent1">
              <a:lumMod val="40000"/>
              <a:lumOff val="60000"/>
            </a:schemeClr>
          </a:solidFill>
        </p:grpSpPr>
        <p:sp>
          <p:nvSpPr>
            <p:cNvPr id="29" name="Pfeil: nach rechts 28">
              <a:extLst>
                <a:ext uri="{FF2B5EF4-FFF2-40B4-BE49-F238E27FC236}">
                  <a16:creationId xmlns:a16="http://schemas.microsoft.com/office/drawing/2014/main" id="{E2198515-841F-CA6D-8F7C-FF99B18A99D6}"/>
                </a:ext>
              </a:extLst>
            </p:cNvPr>
            <p:cNvSpPr/>
            <p:nvPr/>
          </p:nvSpPr>
          <p:spPr>
            <a:xfrm>
              <a:off x="3195943" y="2550814"/>
              <a:ext cx="271016" cy="317037"/>
            </a:xfrm>
            <a:prstGeom prst="rightArrow">
              <a:avLst>
                <a:gd name="adj1" fmla="val 60000"/>
                <a:gd name="adj2" fmla="val 50000"/>
              </a:avLst>
            </a:prstGeom>
            <a:grpFill/>
          </p:spPr>
          <p:style>
            <a:lnRef idx="0">
              <a:schemeClr val="accent2">
                <a:tint val="60000"/>
                <a:hueOff val="0"/>
                <a:satOff val="0"/>
                <a:lumOff val="0"/>
                <a:alphaOff val="0"/>
              </a:schemeClr>
            </a:lnRef>
            <a:fillRef idx="1">
              <a:schemeClr val="accent2">
                <a:tint val="60000"/>
                <a:hueOff val="0"/>
                <a:satOff val="0"/>
                <a:lumOff val="0"/>
                <a:alphaOff val="0"/>
              </a:schemeClr>
            </a:fillRef>
            <a:effectRef idx="0">
              <a:schemeClr val="accent2">
                <a:tint val="60000"/>
                <a:hueOff val="0"/>
                <a:satOff val="0"/>
                <a:lumOff val="0"/>
                <a:alphaOff val="0"/>
              </a:schemeClr>
            </a:effectRef>
            <a:fontRef idx="minor">
              <a:schemeClr val="lt1"/>
            </a:fontRef>
          </p:style>
          <p:txBody>
            <a:bodyPr/>
            <a:lstStyle/>
            <a:p>
              <a:endParaRPr lang="de-DE"/>
            </a:p>
          </p:txBody>
        </p:sp>
        <p:sp>
          <p:nvSpPr>
            <p:cNvPr id="30" name="Pfeil: nach rechts 8">
              <a:extLst>
                <a:ext uri="{FF2B5EF4-FFF2-40B4-BE49-F238E27FC236}">
                  <a16:creationId xmlns:a16="http://schemas.microsoft.com/office/drawing/2014/main" id="{CFA17074-DF92-C94B-38C2-E5C008118A03}"/>
                </a:ext>
              </a:extLst>
            </p:cNvPr>
            <p:cNvSpPr txBox="1"/>
            <p:nvPr/>
          </p:nvSpPr>
          <p:spPr>
            <a:xfrm>
              <a:off x="3195943" y="2614221"/>
              <a:ext cx="189711" cy="19022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466725">
                <a:lnSpc>
                  <a:spcPct val="90000"/>
                </a:lnSpc>
                <a:spcBef>
                  <a:spcPct val="0"/>
                </a:spcBef>
                <a:spcAft>
                  <a:spcPct val="35000"/>
                </a:spcAft>
                <a:buNone/>
              </a:pPr>
              <a:endParaRPr lang="de-DE" sz="1050" kern="1200"/>
            </a:p>
          </p:txBody>
        </p:sp>
      </p:grpSp>
      <p:grpSp>
        <p:nvGrpSpPr>
          <p:cNvPr id="47" name="Gruppieren 46">
            <a:extLst>
              <a:ext uri="{FF2B5EF4-FFF2-40B4-BE49-F238E27FC236}">
                <a16:creationId xmlns:a16="http://schemas.microsoft.com/office/drawing/2014/main" id="{5C9D1833-DB30-E389-B4B0-9A34E314ED8B}"/>
              </a:ext>
            </a:extLst>
          </p:cNvPr>
          <p:cNvGrpSpPr/>
          <p:nvPr/>
        </p:nvGrpSpPr>
        <p:grpSpPr>
          <a:xfrm rot="5400000">
            <a:off x="9443817" y="2352967"/>
            <a:ext cx="288213" cy="2160000"/>
            <a:chOff x="5691000" y="1180578"/>
            <a:chExt cx="495000" cy="1046440"/>
          </a:xfrm>
          <a:solidFill>
            <a:schemeClr val="accent1"/>
          </a:solidFill>
        </p:grpSpPr>
        <p:sp>
          <p:nvSpPr>
            <p:cNvPr id="40" name="Pfeil: gebogen 39">
              <a:extLst>
                <a:ext uri="{FF2B5EF4-FFF2-40B4-BE49-F238E27FC236}">
                  <a16:creationId xmlns:a16="http://schemas.microsoft.com/office/drawing/2014/main" id="{01628159-2E35-DB81-B78D-7F8DC32857D8}"/>
                </a:ext>
              </a:extLst>
            </p:cNvPr>
            <p:cNvSpPr/>
            <p:nvPr/>
          </p:nvSpPr>
          <p:spPr>
            <a:xfrm>
              <a:off x="5691000" y="1180578"/>
              <a:ext cx="495000" cy="523220"/>
            </a:xfrm>
            <a:prstGeom prst="bentArrow">
              <a:avLst/>
            </a:prstGeom>
            <a:grp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tx1"/>
                </a:solidFill>
              </a:endParaRPr>
            </a:p>
          </p:txBody>
        </p:sp>
        <p:sp>
          <p:nvSpPr>
            <p:cNvPr id="46" name="Pfeil: gebogen 45">
              <a:extLst>
                <a:ext uri="{FF2B5EF4-FFF2-40B4-BE49-F238E27FC236}">
                  <a16:creationId xmlns:a16="http://schemas.microsoft.com/office/drawing/2014/main" id="{5608E241-A700-73B6-5324-8E4F571CE802}"/>
                </a:ext>
              </a:extLst>
            </p:cNvPr>
            <p:cNvSpPr/>
            <p:nvPr/>
          </p:nvSpPr>
          <p:spPr>
            <a:xfrm flipV="1">
              <a:off x="5691000" y="1703798"/>
              <a:ext cx="495000" cy="523220"/>
            </a:xfrm>
            <a:prstGeom prst="bentArrow">
              <a:avLst/>
            </a:prstGeom>
            <a:grp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solidFill>
                  <a:schemeClr val="tx1"/>
                </a:solidFill>
              </a:endParaRPr>
            </a:p>
          </p:txBody>
        </p:sp>
      </p:grpSp>
      <p:cxnSp>
        <p:nvCxnSpPr>
          <p:cNvPr id="67" name="Gerader Verbinder 66">
            <a:extLst>
              <a:ext uri="{FF2B5EF4-FFF2-40B4-BE49-F238E27FC236}">
                <a16:creationId xmlns:a16="http://schemas.microsoft.com/office/drawing/2014/main" id="{F6E30034-CB6D-19DA-1057-13E1E90BFD26}"/>
              </a:ext>
            </a:extLst>
          </p:cNvPr>
          <p:cNvCxnSpPr>
            <a:cxnSpLocks/>
            <a:stCxn id="53" idx="1"/>
            <a:endCxn id="68" idx="2"/>
          </p:cNvCxnSpPr>
          <p:nvPr/>
        </p:nvCxnSpPr>
        <p:spPr>
          <a:xfrm flipV="1">
            <a:off x="996117" y="3087721"/>
            <a:ext cx="535960" cy="582984"/>
          </a:xfrm>
          <a:prstGeom prst="line">
            <a:avLst/>
          </a:prstGeom>
          <a:ln w="19050"/>
        </p:spPr>
        <p:style>
          <a:lnRef idx="1">
            <a:schemeClr val="dk1"/>
          </a:lnRef>
          <a:fillRef idx="0">
            <a:schemeClr val="dk1"/>
          </a:fillRef>
          <a:effectRef idx="0">
            <a:schemeClr val="dk1"/>
          </a:effectRef>
          <a:fontRef idx="minor">
            <a:schemeClr val="tx1"/>
          </a:fontRef>
        </p:style>
      </p:cxnSp>
      <p:sp>
        <p:nvSpPr>
          <p:cNvPr id="68" name="Textfeld 67">
            <a:extLst>
              <a:ext uri="{FF2B5EF4-FFF2-40B4-BE49-F238E27FC236}">
                <a16:creationId xmlns:a16="http://schemas.microsoft.com/office/drawing/2014/main" id="{AFA4784D-F8F7-A243-BD5E-E16D541E6D7F}"/>
              </a:ext>
            </a:extLst>
          </p:cNvPr>
          <p:cNvSpPr txBox="1"/>
          <p:nvPr/>
        </p:nvSpPr>
        <p:spPr>
          <a:xfrm>
            <a:off x="243006" y="2626056"/>
            <a:ext cx="2578142" cy="461665"/>
          </a:xfrm>
          <a:prstGeom prst="rect">
            <a:avLst/>
          </a:prstGeom>
          <a:noFill/>
          <a:ln w="19050">
            <a:solidFill>
              <a:schemeClr val="accent2"/>
            </a:solidFill>
          </a:ln>
        </p:spPr>
        <p:txBody>
          <a:bodyPr wrap="none" rtlCol="0">
            <a:spAutoFit/>
          </a:bodyPr>
          <a:lstStyle/>
          <a:p>
            <a:r>
              <a:rPr lang="de-DE" sz="1200" dirty="0"/>
              <a:t>Anschauliche Entwicklung des Themas</a:t>
            </a:r>
            <a:br>
              <a:rPr lang="de-DE" sz="1200" dirty="0"/>
            </a:br>
            <a:r>
              <a:rPr lang="de-DE" sz="1200" dirty="0"/>
              <a:t>oder einer Fragestellung </a:t>
            </a:r>
          </a:p>
        </p:txBody>
      </p:sp>
      <p:cxnSp>
        <p:nvCxnSpPr>
          <p:cNvPr id="70" name="Gerader Verbinder 69">
            <a:extLst>
              <a:ext uri="{FF2B5EF4-FFF2-40B4-BE49-F238E27FC236}">
                <a16:creationId xmlns:a16="http://schemas.microsoft.com/office/drawing/2014/main" id="{610CAE4F-E51F-16EA-D273-BA8DCB1CAF59}"/>
              </a:ext>
            </a:extLst>
          </p:cNvPr>
          <p:cNvCxnSpPr>
            <a:cxnSpLocks/>
            <a:stCxn id="31" idx="3"/>
            <a:endCxn id="71" idx="0"/>
          </p:cNvCxnSpPr>
          <p:nvPr/>
        </p:nvCxnSpPr>
        <p:spPr>
          <a:xfrm>
            <a:off x="1558602" y="5001879"/>
            <a:ext cx="1098605" cy="655357"/>
          </a:xfrm>
          <a:prstGeom prst="line">
            <a:avLst/>
          </a:prstGeom>
          <a:ln w="19050"/>
        </p:spPr>
        <p:style>
          <a:lnRef idx="1">
            <a:schemeClr val="dk1"/>
          </a:lnRef>
          <a:fillRef idx="0">
            <a:schemeClr val="dk1"/>
          </a:fillRef>
          <a:effectRef idx="0">
            <a:schemeClr val="dk1"/>
          </a:effectRef>
          <a:fontRef idx="minor">
            <a:schemeClr val="tx1"/>
          </a:fontRef>
        </p:style>
      </p:cxnSp>
      <p:sp>
        <p:nvSpPr>
          <p:cNvPr id="71" name="Textfeld 70">
            <a:extLst>
              <a:ext uri="{FF2B5EF4-FFF2-40B4-BE49-F238E27FC236}">
                <a16:creationId xmlns:a16="http://schemas.microsoft.com/office/drawing/2014/main" id="{FCAF987B-347E-E029-B4CD-2ABD4D5276BC}"/>
              </a:ext>
            </a:extLst>
          </p:cNvPr>
          <p:cNvSpPr txBox="1"/>
          <p:nvPr/>
        </p:nvSpPr>
        <p:spPr>
          <a:xfrm>
            <a:off x="1285581" y="5657236"/>
            <a:ext cx="2743251" cy="276999"/>
          </a:xfrm>
          <a:prstGeom prst="rect">
            <a:avLst/>
          </a:prstGeom>
          <a:noFill/>
          <a:ln w="19050">
            <a:solidFill>
              <a:schemeClr val="accent1"/>
            </a:solidFill>
          </a:ln>
        </p:spPr>
        <p:txBody>
          <a:bodyPr wrap="none" rtlCol="0">
            <a:spAutoFit/>
          </a:bodyPr>
          <a:lstStyle/>
          <a:p>
            <a:r>
              <a:rPr lang="de-DE" sz="1200" dirty="0"/>
              <a:t>Organisation und Reflexion des Materials</a:t>
            </a:r>
          </a:p>
        </p:txBody>
      </p:sp>
      <p:cxnSp>
        <p:nvCxnSpPr>
          <p:cNvPr id="74" name="Gerader Verbinder 73">
            <a:extLst>
              <a:ext uri="{FF2B5EF4-FFF2-40B4-BE49-F238E27FC236}">
                <a16:creationId xmlns:a16="http://schemas.microsoft.com/office/drawing/2014/main" id="{8156504F-68E7-A077-DC03-5FC7A4D3E035}"/>
              </a:ext>
            </a:extLst>
          </p:cNvPr>
          <p:cNvCxnSpPr>
            <a:cxnSpLocks/>
            <a:stCxn id="55" idx="6"/>
            <a:endCxn id="75" idx="0"/>
          </p:cNvCxnSpPr>
          <p:nvPr/>
        </p:nvCxnSpPr>
        <p:spPr>
          <a:xfrm>
            <a:off x="2785845" y="4144018"/>
            <a:ext cx="1812441" cy="628303"/>
          </a:xfrm>
          <a:prstGeom prst="line">
            <a:avLst/>
          </a:prstGeom>
          <a:ln w="19050"/>
        </p:spPr>
        <p:style>
          <a:lnRef idx="1">
            <a:schemeClr val="dk1"/>
          </a:lnRef>
          <a:fillRef idx="0">
            <a:schemeClr val="dk1"/>
          </a:fillRef>
          <a:effectRef idx="0">
            <a:schemeClr val="dk1"/>
          </a:effectRef>
          <a:fontRef idx="minor">
            <a:schemeClr val="tx1"/>
          </a:fontRef>
        </p:style>
      </p:cxnSp>
      <p:cxnSp>
        <p:nvCxnSpPr>
          <p:cNvPr id="79" name="Gerader Verbinder 78">
            <a:extLst>
              <a:ext uri="{FF2B5EF4-FFF2-40B4-BE49-F238E27FC236}">
                <a16:creationId xmlns:a16="http://schemas.microsoft.com/office/drawing/2014/main" id="{1067C57A-5783-FCBA-ABEB-F002C13AE3FA}"/>
              </a:ext>
            </a:extLst>
          </p:cNvPr>
          <p:cNvCxnSpPr>
            <a:cxnSpLocks/>
            <a:stCxn id="59" idx="1"/>
            <a:endCxn id="80" idx="2"/>
          </p:cNvCxnSpPr>
          <p:nvPr/>
        </p:nvCxnSpPr>
        <p:spPr>
          <a:xfrm flipH="1" flipV="1">
            <a:off x="4499092" y="3110883"/>
            <a:ext cx="76481" cy="559822"/>
          </a:xfrm>
          <a:prstGeom prst="line">
            <a:avLst/>
          </a:prstGeom>
          <a:ln w="19050"/>
        </p:spPr>
        <p:style>
          <a:lnRef idx="1">
            <a:schemeClr val="dk1"/>
          </a:lnRef>
          <a:fillRef idx="0">
            <a:schemeClr val="dk1"/>
          </a:fillRef>
          <a:effectRef idx="0">
            <a:schemeClr val="dk1"/>
          </a:effectRef>
          <a:fontRef idx="minor">
            <a:schemeClr val="tx1"/>
          </a:fontRef>
        </p:style>
      </p:cxnSp>
      <p:sp>
        <p:nvSpPr>
          <p:cNvPr id="80" name="Textfeld 79">
            <a:extLst>
              <a:ext uri="{FF2B5EF4-FFF2-40B4-BE49-F238E27FC236}">
                <a16:creationId xmlns:a16="http://schemas.microsoft.com/office/drawing/2014/main" id="{7720C880-F710-E002-2F39-D82E975508C9}"/>
              </a:ext>
            </a:extLst>
          </p:cNvPr>
          <p:cNvSpPr txBox="1"/>
          <p:nvPr/>
        </p:nvSpPr>
        <p:spPr>
          <a:xfrm>
            <a:off x="3001823" y="2464552"/>
            <a:ext cx="2994538" cy="646331"/>
          </a:xfrm>
          <a:prstGeom prst="rect">
            <a:avLst/>
          </a:prstGeom>
          <a:noFill/>
          <a:ln w="19050">
            <a:solidFill>
              <a:schemeClr val="accent2"/>
            </a:solidFill>
          </a:ln>
        </p:spPr>
        <p:txBody>
          <a:bodyPr wrap="none" rtlCol="0">
            <a:spAutoFit/>
          </a:bodyPr>
          <a:lstStyle/>
          <a:p>
            <a:r>
              <a:rPr lang="de-DE" sz="1200" dirty="0"/>
              <a:t>Bereitstellung einer Liste mit </a:t>
            </a:r>
            <a:br>
              <a:rPr lang="de-DE" sz="1200" dirty="0"/>
            </a:br>
            <a:r>
              <a:rPr lang="de-DE" sz="1200" dirty="0"/>
              <a:t>altersgerechten Weblinks zur </a:t>
            </a:r>
            <a:br>
              <a:rPr lang="de-DE" sz="1200" dirty="0"/>
            </a:br>
            <a:r>
              <a:rPr lang="de-DE" sz="1200" dirty="0"/>
              <a:t>Informationsgewinnung durch die Lernenden</a:t>
            </a:r>
          </a:p>
        </p:txBody>
      </p:sp>
      <p:cxnSp>
        <p:nvCxnSpPr>
          <p:cNvPr id="84" name="Gerader Verbinder 83">
            <a:extLst>
              <a:ext uri="{FF2B5EF4-FFF2-40B4-BE49-F238E27FC236}">
                <a16:creationId xmlns:a16="http://schemas.microsoft.com/office/drawing/2014/main" id="{E291B0EB-8125-47B2-7545-3ABB5D988CFD}"/>
              </a:ext>
            </a:extLst>
          </p:cNvPr>
          <p:cNvCxnSpPr>
            <a:cxnSpLocks/>
            <a:stCxn id="61" idx="6"/>
            <a:endCxn id="85" idx="0"/>
          </p:cNvCxnSpPr>
          <p:nvPr/>
        </p:nvCxnSpPr>
        <p:spPr>
          <a:xfrm>
            <a:off x="6365301" y="4144018"/>
            <a:ext cx="899356" cy="1396796"/>
          </a:xfrm>
          <a:prstGeom prst="line">
            <a:avLst/>
          </a:prstGeom>
          <a:ln w="19050"/>
        </p:spPr>
        <p:style>
          <a:lnRef idx="1">
            <a:schemeClr val="dk1"/>
          </a:lnRef>
          <a:fillRef idx="0">
            <a:schemeClr val="dk1"/>
          </a:fillRef>
          <a:effectRef idx="0">
            <a:schemeClr val="dk1"/>
          </a:effectRef>
          <a:fontRef idx="minor">
            <a:schemeClr val="tx1"/>
          </a:fontRef>
        </p:style>
      </p:cxnSp>
      <p:sp>
        <p:nvSpPr>
          <p:cNvPr id="85" name="Textfeld 84">
            <a:extLst>
              <a:ext uri="{FF2B5EF4-FFF2-40B4-BE49-F238E27FC236}">
                <a16:creationId xmlns:a16="http://schemas.microsoft.com/office/drawing/2014/main" id="{5CF22090-8D7B-AD2A-70F9-9EC0AAA34D2E}"/>
              </a:ext>
            </a:extLst>
          </p:cNvPr>
          <p:cNvSpPr txBox="1"/>
          <p:nvPr/>
        </p:nvSpPr>
        <p:spPr>
          <a:xfrm>
            <a:off x="5905085" y="5540814"/>
            <a:ext cx="2719143" cy="461665"/>
          </a:xfrm>
          <a:prstGeom prst="rect">
            <a:avLst/>
          </a:prstGeom>
          <a:noFill/>
          <a:ln w="19050">
            <a:solidFill>
              <a:schemeClr val="accent2"/>
            </a:solidFill>
          </a:ln>
        </p:spPr>
        <p:txBody>
          <a:bodyPr wrap="square" rtlCol="0">
            <a:spAutoFit/>
          </a:bodyPr>
          <a:lstStyle/>
          <a:p>
            <a:r>
              <a:rPr lang="de-DE" sz="1200" i="1" dirty="0"/>
              <a:t>Selbstständiges</a:t>
            </a:r>
            <a:r>
              <a:rPr lang="de-DE" sz="1200" dirty="0"/>
              <a:t> Recherchieren der Lernenden mit und zu  den Materialien</a:t>
            </a:r>
          </a:p>
        </p:txBody>
      </p:sp>
      <p:sp>
        <p:nvSpPr>
          <p:cNvPr id="75" name="Textfeld 74">
            <a:extLst>
              <a:ext uri="{FF2B5EF4-FFF2-40B4-BE49-F238E27FC236}">
                <a16:creationId xmlns:a16="http://schemas.microsoft.com/office/drawing/2014/main" id="{E42FE273-3463-56B3-FF5E-F6C0FA1CA2CF}"/>
              </a:ext>
            </a:extLst>
          </p:cNvPr>
          <p:cNvSpPr txBox="1"/>
          <p:nvPr/>
        </p:nvSpPr>
        <p:spPr>
          <a:xfrm>
            <a:off x="3051227" y="4772321"/>
            <a:ext cx="3094117" cy="461665"/>
          </a:xfrm>
          <a:prstGeom prst="rect">
            <a:avLst/>
          </a:prstGeom>
          <a:solidFill>
            <a:schemeClr val="bg1"/>
          </a:solidFill>
          <a:ln w="19050">
            <a:solidFill>
              <a:schemeClr val="accent2"/>
            </a:solidFill>
          </a:ln>
        </p:spPr>
        <p:txBody>
          <a:bodyPr wrap="square" rtlCol="0">
            <a:spAutoFit/>
          </a:bodyPr>
          <a:lstStyle/>
          <a:p>
            <a:r>
              <a:rPr lang="de-DE" sz="1200" i="1" dirty="0"/>
              <a:t>Gemeinsame</a:t>
            </a:r>
            <a:r>
              <a:rPr lang="de-DE" sz="1200" dirty="0"/>
              <a:t> Entwicklung von Aufgaben und</a:t>
            </a:r>
            <a:br>
              <a:rPr lang="de-DE" sz="1200" dirty="0"/>
            </a:br>
            <a:r>
              <a:rPr lang="de-DE" sz="1200" dirty="0"/>
              <a:t>übergreifender Zielsetzung für die Bearbeitung</a:t>
            </a:r>
          </a:p>
        </p:txBody>
      </p:sp>
      <p:cxnSp>
        <p:nvCxnSpPr>
          <p:cNvPr id="104" name="Gerader Verbinder 103">
            <a:extLst>
              <a:ext uri="{FF2B5EF4-FFF2-40B4-BE49-F238E27FC236}">
                <a16:creationId xmlns:a16="http://schemas.microsoft.com/office/drawing/2014/main" id="{0E0B47A3-26DE-5182-8F48-89F09AC0DCA1}"/>
              </a:ext>
            </a:extLst>
          </p:cNvPr>
          <p:cNvCxnSpPr>
            <a:cxnSpLocks/>
            <a:stCxn id="63" idx="1"/>
            <a:endCxn id="105" idx="2"/>
          </p:cNvCxnSpPr>
          <p:nvPr/>
        </p:nvCxnSpPr>
        <p:spPr>
          <a:xfrm flipH="1" flipV="1">
            <a:off x="7583967" y="3111933"/>
            <a:ext cx="571063" cy="558772"/>
          </a:xfrm>
          <a:prstGeom prst="line">
            <a:avLst/>
          </a:prstGeom>
          <a:ln w="19050"/>
        </p:spPr>
        <p:style>
          <a:lnRef idx="1">
            <a:schemeClr val="dk1"/>
          </a:lnRef>
          <a:fillRef idx="0">
            <a:schemeClr val="dk1"/>
          </a:fillRef>
          <a:effectRef idx="0">
            <a:schemeClr val="dk1"/>
          </a:effectRef>
          <a:fontRef idx="minor">
            <a:schemeClr val="tx1"/>
          </a:fontRef>
        </p:style>
      </p:cxnSp>
      <p:sp>
        <p:nvSpPr>
          <p:cNvPr id="105" name="Textfeld 104">
            <a:extLst>
              <a:ext uri="{FF2B5EF4-FFF2-40B4-BE49-F238E27FC236}">
                <a16:creationId xmlns:a16="http://schemas.microsoft.com/office/drawing/2014/main" id="{14652D33-EBCA-4851-888A-D2A0A1A02C52}"/>
              </a:ext>
            </a:extLst>
          </p:cNvPr>
          <p:cNvSpPr txBox="1"/>
          <p:nvPr/>
        </p:nvSpPr>
        <p:spPr>
          <a:xfrm>
            <a:off x="6224395" y="2465602"/>
            <a:ext cx="2719143" cy="646331"/>
          </a:xfrm>
          <a:prstGeom prst="rect">
            <a:avLst/>
          </a:prstGeom>
          <a:noFill/>
          <a:ln w="19050">
            <a:solidFill>
              <a:schemeClr val="accent2"/>
            </a:solidFill>
          </a:ln>
        </p:spPr>
        <p:txBody>
          <a:bodyPr wrap="square" rtlCol="0">
            <a:spAutoFit/>
          </a:bodyPr>
          <a:lstStyle/>
          <a:p>
            <a:r>
              <a:rPr lang="de-DE" sz="1200" dirty="0"/>
              <a:t>Präsentation der Ergebnisse auf über verschiedenste Medien </a:t>
            </a:r>
            <a:r>
              <a:rPr lang="de-DE" sz="1200" dirty="0">
                <a:sym typeface="Wingdings" panose="05000000000000000000" pitchFamily="2" charset="2"/>
              </a:rPr>
              <a:t> Internet, </a:t>
            </a:r>
            <a:r>
              <a:rPr lang="de-DE" sz="1200" dirty="0" err="1">
                <a:sym typeface="Wingdings" panose="05000000000000000000" pitchFamily="2" charset="2"/>
              </a:rPr>
              <a:t>Powerpoint</a:t>
            </a:r>
            <a:r>
              <a:rPr lang="de-DE" sz="1200" dirty="0">
                <a:sym typeface="Wingdings" panose="05000000000000000000" pitchFamily="2" charset="2"/>
              </a:rPr>
              <a:t>, Plakate, Gallery-Walk</a:t>
            </a:r>
            <a:endParaRPr lang="de-DE" sz="1200" dirty="0"/>
          </a:p>
        </p:txBody>
      </p:sp>
      <p:cxnSp>
        <p:nvCxnSpPr>
          <p:cNvPr id="108" name="Gerader Verbinder 107">
            <a:extLst>
              <a:ext uri="{FF2B5EF4-FFF2-40B4-BE49-F238E27FC236}">
                <a16:creationId xmlns:a16="http://schemas.microsoft.com/office/drawing/2014/main" id="{03A2CFC3-6ECF-38A7-464A-913D21B248C7}"/>
              </a:ext>
            </a:extLst>
          </p:cNvPr>
          <p:cNvCxnSpPr>
            <a:cxnSpLocks/>
            <a:stCxn id="65" idx="2"/>
            <a:endCxn id="112" idx="2"/>
          </p:cNvCxnSpPr>
          <p:nvPr/>
        </p:nvCxnSpPr>
        <p:spPr>
          <a:xfrm flipH="1" flipV="1">
            <a:off x="10567181" y="2997285"/>
            <a:ext cx="502548" cy="673420"/>
          </a:xfrm>
          <a:prstGeom prst="line">
            <a:avLst/>
          </a:prstGeom>
          <a:ln w="19050"/>
        </p:spPr>
        <p:style>
          <a:lnRef idx="1">
            <a:schemeClr val="dk1"/>
          </a:lnRef>
          <a:fillRef idx="0">
            <a:schemeClr val="dk1"/>
          </a:fillRef>
          <a:effectRef idx="0">
            <a:schemeClr val="dk1"/>
          </a:effectRef>
          <a:fontRef idx="minor">
            <a:schemeClr val="tx1"/>
          </a:fontRef>
        </p:style>
      </p:cxnSp>
      <p:sp>
        <p:nvSpPr>
          <p:cNvPr id="112" name="Textfeld 111">
            <a:extLst>
              <a:ext uri="{FF2B5EF4-FFF2-40B4-BE49-F238E27FC236}">
                <a16:creationId xmlns:a16="http://schemas.microsoft.com/office/drawing/2014/main" id="{A2D65827-6D90-0BBD-7EE6-08BAEC9F97F7}"/>
              </a:ext>
            </a:extLst>
          </p:cNvPr>
          <p:cNvSpPr txBox="1"/>
          <p:nvPr/>
        </p:nvSpPr>
        <p:spPr>
          <a:xfrm>
            <a:off x="9124213" y="2535620"/>
            <a:ext cx="2885936" cy="461665"/>
          </a:xfrm>
          <a:prstGeom prst="rect">
            <a:avLst/>
          </a:prstGeom>
          <a:noFill/>
          <a:ln w="19050">
            <a:solidFill>
              <a:schemeClr val="accent2"/>
            </a:solidFill>
          </a:ln>
        </p:spPr>
        <p:txBody>
          <a:bodyPr wrap="square" rtlCol="0">
            <a:spAutoFit/>
          </a:bodyPr>
          <a:lstStyle/>
          <a:p>
            <a:r>
              <a:rPr lang="de-DE" sz="1200" dirty="0"/>
              <a:t>Nachvollziehbares, transparentes Feedback zur Reflexion durch die Lernenden</a:t>
            </a:r>
          </a:p>
        </p:txBody>
      </p:sp>
      <p:sp>
        <p:nvSpPr>
          <p:cNvPr id="48" name="Rechteck: abgerundete Ecken 47">
            <a:extLst>
              <a:ext uri="{FF2B5EF4-FFF2-40B4-BE49-F238E27FC236}">
                <a16:creationId xmlns:a16="http://schemas.microsoft.com/office/drawing/2014/main" id="{610C0295-2378-0D66-38DA-84D84B4BC1F6}"/>
              </a:ext>
            </a:extLst>
          </p:cNvPr>
          <p:cNvSpPr/>
          <p:nvPr/>
        </p:nvSpPr>
        <p:spPr>
          <a:xfrm>
            <a:off x="5595257" y="810558"/>
            <a:ext cx="2370573" cy="914747"/>
          </a:xfrm>
          <a:prstGeom prst="roundRect">
            <a:avLst/>
          </a:prstGeom>
          <a:solidFill>
            <a:srgbClr val="A5075A"/>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bg1"/>
                </a:solidFill>
              </a:rPr>
              <a:t>Eigenständiges Recherchieren anhand offener Frage- oder Aufgabenstellungen</a:t>
            </a:r>
          </a:p>
        </p:txBody>
      </p:sp>
      <p:sp>
        <p:nvSpPr>
          <p:cNvPr id="91" name="Rechteck: abgerundete Ecken 90">
            <a:extLst>
              <a:ext uri="{FF2B5EF4-FFF2-40B4-BE49-F238E27FC236}">
                <a16:creationId xmlns:a16="http://schemas.microsoft.com/office/drawing/2014/main" id="{F6CE145D-328B-BCD5-3512-CFAF3665C38C}"/>
              </a:ext>
            </a:extLst>
          </p:cNvPr>
          <p:cNvSpPr/>
          <p:nvPr/>
        </p:nvSpPr>
        <p:spPr>
          <a:xfrm flipH="1">
            <a:off x="8252260" y="810558"/>
            <a:ext cx="2370573" cy="914747"/>
          </a:xfrm>
          <a:prstGeom prst="roundRect">
            <a:avLst/>
          </a:prstGeom>
          <a:solidFill>
            <a:srgbClr val="A5075A"/>
          </a:solidFill>
          <a:ln w="381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e-DE" sz="1400" dirty="0">
                <a:solidFill>
                  <a:schemeClr val="bg1"/>
                </a:solidFill>
              </a:rPr>
              <a:t>Abarbeiten von kurzen, geschlossenen Aufgaben ohne selbständiges Erforschen des Themas</a:t>
            </a:r>
          </a:p>
        </p:txBody>
      </p:sp>
      <p:sp>
        <p:nvSpPr>
          <p:cNvPr id="93" name="Textfeld 92">
            <a:extLst>
              <a:ext uri="{FF2B5EF4-FFF2-40B4-BE49-F238E27FC236}">
                <a16:creationId xmlns:a16="http://schemas.microsoft.com/office/drawing/2014/main" id="{A329BE02-3F4A-AD41-3E36-B27F49DCA241}"/>
              </a:ext>
            </a:extLst>
          </p:cNvPr>
          <p:cNvSpPr txBox="1"/>
          <p:nvPr/>
        </p:nvSpPr>
        <p:spPr>
          <a:xfrm>
            <a:off x="5595257" y="441226"/>
            <a:ext cx="963212" cy="307777"/>
          </a:xfrm>
          <a:prstGeom prst="rect">
            <a:avLst/>
          </a:prstGeom>
          <a:noFill/>
        </p:spPr>
        <p:txBody>
          <a:bodyPr wrap="none" rtlCol="0">
            <a:spAutoFit/>
          </a:bodyPr>
          <a:lstStyle/>
          <a:p>
            <a:r>
              <a:rPr lang="de-DE" sz="1400" b="1" dirty="0" err="1"/>
              <a:t>Web</a:t>
            </a:r>
            <a:r>
              <a:rPr lang="de-DE" sz="1400" b="1" i="1" dirty="0" err="1"/>
              <a:t>Quest</a:t>
            </a:r>
            <a:endParaRPr lang="de-DE" sz="1400" b="1" i="1" dirty="0"/>
          </a:p>
        </p:txBody>
      </p:sp>
      <p:sp>
        <p:nvSpPr>
          <p:cNvPr id="94" name="Textfeld 93">
            <a:extLst>
              <a:ext uri="{FF2B5EF4-FFF2-40B4-BE49-F238E27FC236}">
                <a16:creationId xmlns:a16="http://schemas.microsoft.com/office/drawing/2014/main" id="{067367CD-D683-649F-CE95-540D4188FD50}"/>
              </a:ext>
            </a:extLst>
          </p:cNvPr>
          <p:cNvSpPr txBox="1"/>
          <p:nvPr/>
        </p:nvSpPr>
        <p:spPr>
          <a:xfrm>
            <a:off x="9528174" y="441226"/>
            <a:ext cx="1094659" cy="307777"/>
          </a:xfrm>
          <a:prstGeom prst="rect">
            <a:avLst/>
          </a:prstGeom>
          <a:noFill/>
        </p:spPr>
        <p:txBody>
          <a:bodyPr wrap="none" rtlCol="0">
            <a:spAutoFit/>
          </a:bodyPr>
          <a:lstStyle/>
          <a:p>
            <a:r>
              <a:rPr lang="de-DE" sz="1400" b="1" dirty="0" err="1"/>
              <a:t>Web</a:t>
            </a:r>
            <a:r>
              <a:rPr lang="de-DE" sz="1400" b="1" i="1" dirty="0" err="1"/>
              <a:t>Instruct</a:t>
            </a:r>
            <a:endParaRPr lang="de-DE" sz="1400" b="1" i="1" dirty="0"/>
          </a:p>
        </p:txBody>
      </p:sp>
      <p:pic>
        <p:nvPicPr>
          <p:cNvPr id="97" name="Grafik 96" descr="Gehirn im Kopf mit einfarbiger Füllung">
            <a:extLst>
              <a:ext uri="{FF2B5EF4-FFF2-40B4-BE49-F238E27FC236}">
                <a16:creationId xmlns:a16="http://schemas.microsoft.com/office/drawing/2014/main" id="{2AE9E1E7-D5EB-C34A-9FE9-E8162D3FE9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9143" y="813240"/>
            <a:ext cx="914400" cy="914400"/>
          </a:xfrm>
          <a:prstGeom prst="rect">
            <a:avLst/>
          </a:prstGeom>
        </p:spPr>
      </p:pic>
      <p:pic>
        <p:nvPicPr>
          <p:cNvPr id="98" name="Grafik 97" descr="Dokument mit einfarbiger Füllung">
            <a:extLst>
              <a:ext uri="{FF2B5EF4-FFF2-40B4-BE49-F238E27FC236}">
                <a16:creationId xmlns:a16="http://schemas.microsoft.com/office/drawing/2014/main" id="{71D365F2-440E-DD3D-D434-6F1178212BD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0617269" y="810905"/>
            <a:ext cx="914400" cy="914400"/>
          </a:xfrm>
          <a:prstGeom prst="rect">
            <a:avLst/>
          </a:prstGeom>
        </p:spPr>
      </p:pic>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7" ma:contentTypeDescription="Ein neues Dokument erstellen." ma:contentTypeScope="" ma:versionID="a0276f4e81184926b4206acecece04de">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83a825e6ccfe084945235872c94b40b6"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Props1.xml><?xml version="1.0" encoding="utf-8"?>
<ds:datastoreItem xmlns:ds="http://schemas.openxmlformats.org/officeDocument/2006/customXml" ds:itemID="{0BC2FD8C-75FF-4010-ABFC-31BA620B3C48}">
  <ds:schemaRefs>
    <ds:schemaRef ds:uri="http://schemas.microsoft.com/sharepoint/v3/contenttype/forms"/>
  </ds:schemaRefs>
</ds:datastoreItem>
</file>

<file path=customXml/itemProps2.xml><?xml version="1.0" encoding="utf-8"?>
<ds:datastoreItem xmlns:ds="http://schemas.openxmlformats.org/officeDocument/2006/customXml" ds:itemID="{46BD74A8-33F6-40F0-9B92-A9BEF0FA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2A1067-F9FD-4358-A248-599F62D7633A}">
  <ds:schemaRefs>
    <ds:schemaRef ds:uri="f99a1cd1-7fbf-49cd-bfc3-e423025e9943"/>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purl.org/dc/terms/"/>
    <ds:schemaRef ds:uri="affef302-ea91-472d-bf74-2f6f43fc6fd8"/>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429</Words>
  <Application>Microsoft Office PowerPoint</Application>
  <PresentationFormat>Breitbild</PresentationFormat>
  <Paragraphs>47</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7</cp:revision>
  <dcterms:created xsi:type="dcterms:W3CDTF">2023-07-19T09:45:04Z</dcterms:created>
  <dcterms:modified xsi:type="dcterms:W3CDTF">2024-08-19T07:17:55Z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