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FBE009-2134-09A2-995F-7C3AFD77450B}" name="Robin Kreft" initials="RK" userId="S::69vtjz6ts2pwbxpc@students.rwth-aachen.de::58e84aa3-ddcc-4467-8e3b-e261acc42323" providerId="AD"/>
  <p188:author id="{941F6EDF-893E-AA09-FC10-5005F3DEED43}" name="Richard Werkes" initials="RW" userId="S::bfrte4dvzhrvymrs@m365.rwth-aachen.de::4de9c668-a44c-4a66-90a6-e09e86b657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8E950F-F656-4476-A5DD-187F16A2D4FF}" v="13" dt="2023-07-19T11:19:14.198"/>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2567" autoAdjust="0"/>
  </p:normalViewPr>
  <p:slideViewPr>
    <p:cSldViewPr snapToGrid="0">
      <p:cViewPr varScale="1">
        <p:scale>
          <a:sx n="78" d="100"/>
          <a:sy n="78" d="100"/>
        </p:scale>
        <p:origin x="15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F0B9D-B156-4F93-A7B3-9C940893DDC9}" type="datetimeFigureOut">
              <a:rPr lang="de-DE" smtClean="0"/>
              <a:t>19.08.24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CEBCD-6A17-420C-9F1F-E63A774F647B}" type="slidenum">
              <a:rPr lang="de-DE" smtClean="0"/>
              <a:t>‹Nr.›</a:t>
            </a:fld>
            <a:endParaRPr lang="de-DE"/>
          </a:p>
        </p:txBody>
      </p:sp>
    </p:spTree>
    <p:extLst>
      <p:ext uri="{BB962C8B-B14F-4D97-AF65-F5344CB8AC3E}">
        <p14:creationId xmlns:p14="http://schemas.microsoft.com/office/powerpoint/2010/main" val="4167053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nSpc>
                <a:spcPct val="100000"/>
              </a:lnSpc>
            </a:pPr>
            <a:r>
              <a:rPr lang="de-DE" sz="1800" dirty="0">
                <a:effectLst/>
                <a:latin typeface="Times New Roman" panose="02020603050405020304" pitchFamily="18" charset="0"/>
              </a:rPr>
              <a:t>P. </a:t>
            </a:r>
            <a:r>
              <a:rPr lang="de-DE" sz="1800" dirty="0" err="1">
                <a:effectLst/>
                <a:latin typeface="Times New Roman" panose="02020603050405020304" pitchFamily="18" charset="0"/>
              </a:rPr>
              <a:t>Hubwieser</a:t>
            </a:r>
            <a:r>
              <a:rPr lang="de-DE" sz="1800" dirty="0">
                <a:effectLst/>
                <a:latin typeface="Times New Roman" panose="02020603050405020304" pitchFamily="18" charset="0"/>
              </a:rPr>
              <a:t>, </a:t>
            </a:r>
            <a:r>
              <a:rPr lang="de-DE" sz="1800" i="1" dirty="0">
                <a:effectLst/>
                <a:latin typeface="Times New Roman" panose="02020603050405020304" pitchFamily="18" charset="0"/>
              </a:rPr>
              <a:t>Didaktik der Informatik: Grundlagen, Konzepte, Beispiele</a:t>
            </a:r>
            <a:r>
              <a:rPr lang="de-DE" sz="1800" dirty="0">
                <a:effectLst/>
                <a:latin typeface="Times New Roman" panose="02020603050405020304" pitchFamily="18" charset="0"/>
              </a:rPr>
              <a:t>. Springer, 2007.</a:t>
            </a:r>
          </a:p>
          <a:p>
            <a:pPr marL="0" indent="0">
              <a:lnSpc>
                <a:spcPct val="100000"/>
              </a:lnSpc>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und D. </a:t>
            </a:r>
            <a:r>
              <a:rPr lang="de-DE" sz="1800" dirty="0" err="1">
                <a:effectLst/>
                <a:latin typeface="Times New Roman" panose="02020603050405020304" pitchFamily="18" charset="0"/>
              </a:rPr>
              <a:t>Klaudt</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Instructional</a:t>
            </a:r>
            <a:r>
              <a:rPr lang="de-DE" sz="1800" dirty="0">
                <a:effectLst/>
                <a:latin typeface="Times New Roman" panose="02020603050405020304" pitchFamily="18" charset="0"/>
              </a:rPr>
              <a:t> </a:t>
            </a:r>
            <a:r>
              <a:rPr lang="de-DE" sz="1800" dirty="0" err="1">
                <a:effectLst/>
                <a:latin typeface="Times New Roman" panose="02020603050405020304" pitchFamily="18" charset="0"/>
              </a:rPr>
              <a:t>methods</a:t>
            </a:r>
            <a:r>
              <a:rPr lang="de-DE" sz="1800" dirty="0">
                <a:effectLst/>
                <a:latin typeface="Times New Roman" panose="02020603050405020304" pitchFamily="18" charset="0"/>
              </a:rPr>
              <a:t> </a:t>
            </a:r>
            <a:r>
              <a:rPr lang="de-DE" sz="1800" dirty="0" err="1">
                <a:effectLst/>
                <a:latin typeface="Times New Roman" panose="02020603050405020304" pitchFamily="18" charset="0"/>
              </a:rPr>
              <a:t>to</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Education </a:t>
            </a:r>
            <a:r>
              <a:rPr lang="de-DE" sz="1800" dirty="0" err="1">
                <a:effectLst/>
                <a:latin typeface="Times New Roman" panose="02020603050405020304" pitchFamily="18" charset="0"/>
              </a:rPr>
              <a:t>as</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investigated</a:t>
            </a:r>
            <a:r>
              <a:rPr lang="de-DE" sz="1800" dirty="0">
                <a:effectLst/>
                <a:latin typeface="Times New Roman" panose="02020603050405020304" pitchFamily="18" charset="0"/>
              </a:rPr>
              <a:t> </a:t>
            </a:r>
            <a:r>
              <a:rPr lang="de-DE" sz="1800" dirty="0" err="1">
                <a:effectLst/>
                <a:latin typeface="Times New Roman" panose="02020603050405020304" pitchFamily="18" charset="0"/>
              </a:rPr>
              <a:t>by</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Teachers“, </a:t>
            </a:r>
            <a:r>
              <a:rPr lang="de-DE" sz="1800" i="1" dirty="0">
                <a:effectLst/>
                <a:latin typeface="Times New Roman" panose="02020603050405020304" pitchFamily="18" charset="0"/>
              </a:rPr>
              <a:t>Journal </a:t>
            </a:r>
            <a:r>
              <a:rPr lang="de-DE" sz="1800" i="1" dirty="0" err="1">
                <a:effectLst/>
                <a:latin typeface="Times New Roman" panose="02020603050405020304" pitchFamily="18" charset="0"/>
              </a:rPr>
              <a:t>of</a:t>
            </a:r>
            <a:r>
              <a:rPr lang="de-DE" sz="1800" i="1" dirty="0">
                <a:effectLst/>
                <a:latin typeface="Times New Roman" panose="02020603050405020304" pitchFamily="18" charset="0"/>
              </a:rPr>
              <a:t> Computer Science</a:t>
            </a:r>
            <a:r>
              <a:rPr lang="de-DE" sz="1800" dirty="0">
                <a:effectLst/>
                <a:latin typeface="Times New Roman" panose="02020603050405020304" pitchFamily="18" charset="0"/>
              </a:rPr>
              <a:t>, Bd. 11, Nr. 8, S. 915–927, Aug. 2015.</a:t>
            </a:r>
          </a:p>
          <a:p>
            <a:pPr marL="0" indent="0">
              <a:lnSpc>
                <a:spcPct val="100000"/>
              </a:lnSpc>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a:t>
            </a:r>
            <a:r>
              <a:rPr lang="de-DE" sz="1800" i="1" dirty="0">
                <a:effectLst/>
                <a:latin typeface="Times New Roman" panose="02020603050405020304" pitchFamily="18" charset="0"/>
              </a:rPr>
              <a:t>Unterrichtsmethoden für den Informatikunterricht: Mit praktischen Beispielen für prozess- und ergebnisorientiertes Lehren</a:t>
            </a:r>
            <a:r>
              <a:rPr lang="de-DE" sz="1800" dirty="0">
                <a:effectLst/>
                <a:latin typeface="Times New Roman" panose="02020603050405020304" pitchFamily="18" charset="0"/>
              </a:rPr>
              <a:t>. Springer Vieweg, 2018.</a:t>
            </a:r>
          </a:p>
          <a:p>
            <a:endParaRPr lang="de-DE" dirty="0"/>
          </a:p>
        </p:txBody>
      </p:sp>
      <p:sp>
        <p:nvSpPr>
          <p:cNvPr id="4" name="Foliennummernplatzhalter 3"/>
          <p:cNvSpPr>
            <a:spLocks noGrp="1"/>
          </p:cNvSpPr>
          <p:nvPr>
            <p:ph type="sldNum" sz="quarter" idx="5"/>
          </p:nvPr>
        </p:nvSpPr>
        <p:spPr/>
        <p:txBody>
          <a:bodyPr/>
          <a:lstStyle/>
          <a:p>
            <a:fld id="{EDECEBCD-6A17-420C-9F1F-E63A774F647B}" type="slidenum">
              <a:rPr lang="de-DE" smtClean="0"/>
              <a:t>1</a:t>
            </a:fld>
            <a:endParaRPr lang="de-DE"/>
          </a:p>
        </p:txBody>
      </p:sp>
    </p:spTree>
    <p:extLst>
      <p:ext uri="{BB962C8B-B14F-4D97-AF65-F5344CB8AC3E}">
        <p14:creationId xmlns:p14="http://schemas.microsoft.com/office/powerpoint/2010/main" val="187948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2B287-A794-78E1-5EC4-25677C19058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341BFAE-26BD-0E86-FBEB-9C228DE5A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56FC612-F28F-B74F-697B-A749BC87FB73}"/>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29C5DC81-78E1-EB95-D29C-ACF4F60AFE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B3B108-71C5-14D9-F9AF-D3E20234FF85}"/>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81237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B97BBF-7319-2659-B274-C5667684B91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D7D4141-E86D-23B1-5C15-B94B5B37717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FD202F2-C13D-1932-94E6-8B353BAD50F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1494AF08-97E5-8D06-940D-6EA0675DD9B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81C3E2-06A8-7A6F-61AF-7B7AA4CFA32F}"/>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619176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2D2F43E-959C-1CD8-0D34-5C3A45DCE86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D24F058-5C4C-C94C-5AF9-494459E4590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67B8D9-61ED-F0B5-9387-4A6A6CCEF5B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F45E8CF5-A55B-50C6-B450-6D2CFC1E2A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D8BD32B-35EB-669C-433B-472ED9D12B8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79413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E46ADA-D7E4-49CC-6B6A-75A8E938065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C15E58C-F931-7618-184D-E7FB3CB0C5E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B5685DE-4C94-B51B-6C6D-DDA2F1D4154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6CCE25D9-BE53-E1D3-7F00-190ADEC9A1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FD4AF83-946A-929B-3CD1-968EA2C374E6}"/>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0654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F4145-01CD-9FCA-C04C-7575CC72233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357CC91-6D46-75BB-D4D2-5938AA0943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0084371-6805-049B-4637-A556170E649E}"/>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04F12C93-4D54-3622-967D-B0451B57944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C98B0C4-EAF9-B46A-0C05-8F2431563A80}"/>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98847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6EAF00-66A5-5AA5-F68B-91E4F2450F1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07BCA7-665F-6699-810D-494464232C4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F994D4C-B6E1-E456-B286-B1AE65F97F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DF95CEC-4BA3-760D-DCAF-9C39CD1DC1AA}"/>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C6F32841-BB3E-2DDD-9A57-7D09B9FC8E9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B70ABBE-C94E-A338-FD09-8F514F7D19B9}"/>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4935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6DEC9-F6B4-4161-0B37-6814203BC14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5570138-F6E3-670E-015D-8E94EFF75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5BAC846-B17F-E511-7A8B-97081CFEFB4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594C9D7-87AD-19A8-0BD7-FD07FA564F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58763A7-5FF2-8D05-18EF-A798D7747FF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83B157C-64F9-1523-22EC-F060E6F16AA2}"/>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8" name="Fußzeilenplatzhalter 7">
            <a:extLst>
              <a:ext uri="{FF2B5EF4-FFF2-40B4-BE49-F238E27FC236}">
                <a16:creationId xmlns:a16="http://schemas.microsoft.com/office/drawing/2014/main" id="{A720E89F-8DDA-BAAB-C296-42F5D2CD53B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7380588-82E6-5383-6033-5E2DBD586A8D}"/>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80110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BE2E2-D22A-3E44-1045-1E53754C52A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6F74B5C-7C6A-52E5-8546-D646B382B14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4" name="Fußzeilenplatzhalter 3">
            <a:extLst>
              <a:ext uri="{FF2B5EF4-FFF2-40B4-BE49-F238E27FC236}">
                <a16:creationId xmlns:a16="http://schemas.microsoft.com/office/drawing/2014/main" id="{FC2EE347-C510-3F1E-4165-6172FF9667D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72DCB32-6CE5-6BC0-26DB-727DD3DB7C9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92354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F03E496-DB6D-6BC8-4681-67C6B3E07BB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3" name="Fußzeilenplatzhalter 2">
            <a:extLst>
              <a:ext uri="{FF2B5EF4-FFF2-40B4-BE49-F238E27FC236}">
                <a16:creationId xmlns:a16="http://schemas.microsoft.com/office/drawing/2014/main" id="{11076C1E-E719-E355-743C-4CC722A4FFF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055A2C9-21E3-BC79-3B53-8E869CCCEEB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0651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E130B-3C7B-DB2E-E296-F778955D73B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8615E83-873E-DFB6-9225-EEFFF2484B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C8E16B3-A192-E7BB-0EE9-328DD70A5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A99FF44-8385-5C51-9F7B-7C8D481FB730}"/>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60F72A45-CC05-DF2B-D129-5EC2E75321F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7F5A305-E78E-E4BE-9457-D257C2353B0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4064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4ADDA1-D614-6CAD-7E99-BBF523EDA5F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FA658ED-78E6-A0F2-E219-2835AC6993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E91CC90-2BC6-8036-2C53-1278B3F2F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02918FD-DF4C-7B92-0745-FB60FFD0C10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4F8FB51C-A518-3A89-3494-7AAC92784B2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1275B2D-A92B-7242-61BE-B1DE63FC07B2}"/>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406095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D97B789-3C3E-135C-856F-F0580DE4F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69860DF-E8B3-C4D9-7501-67A6EEE41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05D8C15-F7B4-2CB3-51E4-2DABC0000F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D8FADC60-8B91-134F-E3DC-D1BFE1694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13FAEC1-D606-1EC6-C179-00B4F5098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0204A-825F-4B2D-916F-C4D3326D9D55}" type="slidenum">
              <a:rPr lang="de-DE" smtClean="0"/>
              <a:t>‹Nr.›</a:t>
            </a:fld>
            <a:endParaRPr lang="de-DE"/>
          </a:p>
        </p:txBody>
      </p:sp>
    </p:spTree>
    <p:extLst>
      <p:ext uri="{BB962C8B-B14F-4D97-AF65-F5344CB8AC3E}">
        <p14:creationId xmlns:p14="http://schemas.microsoft.com/office/powerpoint/2010/main" val="2851003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2.png"/><Relationship Id="rId3" Type="http://schemas.openxmlformats.org/officeDocument/2006/relationships/image" Target="../media/image4.svg"/><Relationship Id="rId7" Type="http://schemas.openxmlformats.org/officeDocument/2006/relationships/hyperlink" Target="https://www.orca.nrw/" TargetMode="External"/><Relationship Id="rId12" Type="http://schemas.openxmlformats.org/officeDocument/2006/relationships/image" Target="../media/image11.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0.png"/><Relationship Id="rId5" Type="http://schemas.openxmlformats.org/officeDocument/2006/relationships/image" Target="../media/image6.svg"/><Relationship Id="rId10" Type="http://schemas.openxmlformats.org/officeDocument/2006/relationships/hyperlink" Target="https://creativecommons.org/licenses/by/4.0/deed.de" TargetMode="External"/><Relationship Id="rId4" Type="http://schemas.openxmlformats.org/officeDocument/2006/relationships/image" Target="../media/image5.png"/><Relationship Id="rId9" Type="http://schemas.openxmlformats.org/officeDocument/2006/relationships/image" Target="../media/image9.svg"/><Relationship Id="rId1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hteck 52">
            <a:extLst>
              <a:ext uri="{FF2B5EF4-FFF2-40B4-BE49-F238E27FC236}">
                <a16:creationId xmlns:a16="http://schemas.microsoft.com/office/drawing/2014/main" id="{81B8567B-CD5B-D043-EFEC-9436D444BBBC}"/>
              </a:ext>
            </a:extLst>
          </p:cNvPr>
          <p:cNvSpPr/>
          <p:nvPr/>
        </p:nvSpPr>
        <p:spPr>
          <a:xfrm>
            <a:off x="9479213" y="480077"/>
            <a:ext cx="1146769" cy="236781"/>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a:extLst>
              <a:ext uri="{FF2B5EF4-FFF2-40B4-BE49-F238E27FC236}">
                <a16:creationId xmlns:a16="http://schemas.microsoft.com/office/drawing/2014/main" id="{20FB6697-4C17-2E6E-34FA-FDF69BF6586B}"/>
              </a:ext>
            </a:extLst>
          </p:cNvPr>
          <p:cNvSpPr txBox="1"/>
          <p:nvPr/>
        </p:nvSpPr>
        <p:spPr>
          <a:xfrm>
            <a:off x="9469525" y="437973"/>
            <a:ext cx="2534364" cy="2462213"/>
          </a:xfrm>
          <a:prstGeom prst="rect">
            <a:avLst/>
          </a:prstGeom>
          <a:noFill/>
          <a:ln>
            <a:noFill/>
          </a:ln>
        </p:spPr>
        <p:txBody>
          <a:bodyPr wrap="square" rtlCol="0">
            <a:spAutoFit/>
          </a:bodyPr>
          <a:lstStyle/>
          <a:p>
            <a:r>
              <a:rPr lang="de-DE" sz="1400" dirty="0">
                <a:solidFill>
                  <a:schemeClr val="bg1"/>
                </a:solidFill>
              </a:rPr>
              <a:t>Das Problem</a:t>
            </a:r>
          </a:p>
          <a:p>
            <a:endParaRPr lang="de-DE" sz="1400" dirty="0">
              <a:solidFill>
                <a:srgbClr val="C00000"/>
              </a:solidFill>
            </a:endParaRPr>
          </a:p>
          <a:p>
            <a:pPr marL="285750" indent="-285750">
              <a:buFont typeface="Symbol" panose="05050102010706020507" pitchFamily="18" charset="2"/>
              <a:buChar char="-"/>
            </a:pPr>
            <a:r>
              <a:rPr lang="de-DE" sz="1400" dirty="0"/>
              <a:t>Entstammt der Erfahrungswelt der </a:t>
            </a:r>
            <a:r>
              <a:rPr lang="de-DE" sz="1400" dirty="0" err="1"/>
              <a:t>SuS</a:t>
            </a:r>
            <a:endParaRPr lang="de-DE" sz="1400" dirty="0"/>
          </a:p>
          <a:p>
            <a:pPr marL="285750" indent="-285750">
              <a:buFont typeface="Symbol" panose="05050102010706020507" pitchFamily="18" charset="2"/>
              <a:buChar char="-"/>
            </a:pPr>
            <a:r>
              <a:rPr lang="de-DE" sz="1400" dirty="0"/>
              <a:t>liegt leicht über dem Kompetenzniveau der </a:t>
            </a:r>
            <a:r>
              <a:rPr lang="de-DE" sz="1400" dirty="0" err="1"/>
              <a:t>SuS</a:t>
            </a:r>
            <a:endParaRPr lang="de-DE" sz="1400" dirty="0"/>
          </a:p>
          <a:p>
            <a:endParaRPr lang="de-DE" sz="1400" dirty="0"/>
          </a:p>
          <a:p>
            <a:pPr marL="285750" indent="-285750">
              <a:buFont typeface="Wingdings" panose="05000000000000000000" pitchFamily="2" charset="2"/>
              <a:buChar char="Ø"/>
            </a:pPr>
            <a:r>
              <a:rPr lang="de-DE" sz="1400" dirty="0"/>
              <a:t>Schafft erhöhte Aufnahmebereitschaft</a:t>
            </a:r>
          </a:p>
          <a:p>
            <a:pPr marL="285750" indent="-285750">
              <a:buFont typeface="Wingdings" panose="05000000000000000000" pitchFamily="2" charset="2"/>
              <a:buChar char="Ø"/>
            </a:pPr>
            <a:r>
              <a:rPr lang="de-DE" sz="1400" dirty="0"/>
              <a:t>Verhindert reine </a:t>
            </a:r>
            <a:r>
              <a:rPr lang="de-DE" sz="1400" i="1" dirty="0"/>
              <a:t>Produktschau</a:t>
            </a:r>
            <a:endParaRPr lang="de-DE" sz="1400" dirty="0"/>
          </a:p>
        </p:txBody>
      </p:sp>
      <p:sp>
        <p:nvSpPr>
          <p:cNvPr id="41" name="Gleichschenkliges Dreieck 40">
            <a:extLst>
              <a:ext uri="{FF2B5EF4-FFF2-40B4-BE49-F238E27FC236}">
                <a16:creationId xmlns:a16="http://schemas.microsoft.com/office/drawing/2014/main" id="{79747F62-868C-EDD5-19C9-8891D695F606}"/>
              </a:ext>
            </a:extLst>
          </p:cNvPr>
          <p:cNvSpPr/>
          <p:nvPr/>
        </p:nvSpPr>
        <p:spPr>
          <a:xfrm rot="5400000">
            <a:off x="2044134" y="3612240"/>
            <a:ext cx="278135" cy="194276"/>
          </a:xfrm>
          <a:prstGeom prst="triangl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Untertitel 2">
            <a:extLst>
              <a:ext uri="{FF2B5EF4-FFF2-40B4-BE49-F238E27FC236}">
                <a16:creationId xmlns:a16="http://schemas.microsoft.com/office/drawing/2014/main" id="{FB4CB0E6-DE88-8434-ECB6-6FEFD5874D5E}"/>
              </a:ext>
            </a:extLst>
          </p:cNvPr>
          <p:cNvSpPr>
            <a:spLocks noGrp="1"/>
          </p:cNvSpPr>
          <p:nvPr>
            <p:ph type="subTitle" idx="1"/>
          </p:nvPr>
        </p:nvSpPr>
        <p:spPr>
          <a:xfrm>
            <a:off x="94598" y="91087"/>
            <a:ext cx="11981786" cy="1655762"/>
          </a:xfrm>
        </p:spPr>
        <p:txBody>
          <a:bodyPr/>
          <a:lstStyle/>
          <a:p>
            <a:pPr algn="l"/>
            <a:r>
              <a:rPr lang="de-DE" dirty="0">
                <a:solidFill>
                  <a:schemeClr val="accent4">
                    <a:lumMod val="75000"/>
                  </a:schemeClr>
                </a:solidFill>
              </a:rPr>
              <a:t>Leit</a:t>
            </a:r>
            <a:r>
              <a:rPr lang="de-DE" dirty="0"/>
              <a:t>methode </a:t>
            </a:r>
            <a:r>
              <a:rPr lang="de-DE" b="1" dirty="0"/>
              <a:t>Problem-</a:t>
            </a:r>
            <a:r>
              <a:rPr lang="de-DE" b="1" dirty="0" err="1"/>
              <a:t>based</a:t>
            </a:r>
            <a:r>
              <a:rPr lang="de-DE" b="1" dirty="0"/>
              <a:t> </a:t>
            </a:r>
            <a:r>
              <a:rPr lang="de-DE" b="1" dirty="0" err="1"/>
              <a:t>learning</a:t>
            </a:r>
            <a:endParaRPr lang="de-DE" b="1" dirty="0"/>
          </a:p>
        </p:txBody>
      </p:sp>
      <p:sp>
        <p:nvSpPr>
          <p:cNvPr id="4" name="Pfeil: nach rechts 3">
            <a:extLst>
              <a:ext uri="{FF2B5EF4-FFF2-40B4-BE49-F238E27FC236}">
                <a16:creationId xmlns:a16="http://schemas.microsoft.com/office/drawing/2014/main" id="{6032AA66-CC1D-C557-307B-8ABA8DD25FBC}"/>
              </a:ext>
            </a:extLst>
          </p:cNvPr>
          <p:cNvSpPr/>
          <p:nvPr/>
        </p:nvSpPr>
        <p:spPr>
          <a:xfrm>
            <a:off x="2086064" y="1669080"/>
            <a:ext cx="5650301" cy="526212"/>
          </a:xfrm>
          <a:prstGeom prst="rightArrow">
            <a:avLst>
              <a:gd name="adj1" fmla="val 31540"/>
              <a:gd name="adj2" fmla="val 4846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aute 5">
            <a:extLst>
              <a:ext uri="{FF2B5EF4-FFF2-40B4-BE49-F238E27FC236}">
                <a16:creationId xmlns:a16="http://schemas.microsoft.com/office/drawing/2014/main" id="{060D6A1D-CE6C-56E4-3CDC-0A881FC6EB54}"/>
              </a:ext>
            </a:extLst>
          </p:cNvPr>
          <p:cNvSpPr/>
          <p:nvPr/>
        </p:nvSpPr>
        <p:spPr>
          <a:xfrm>
            <a:off x="1247446" y="1669080"/>
            <a:ext cx="578803" cy="526212"/>
          </a:xfrm>
          <a:prstGeom prst="diamond">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dirty="0"/>
          </a:p>
        </p:txBody>
      </p:sp>
      <p:grpSp>
        <p:nvGrpSpPr>
          <p:cNvPr id="11" name="Gruppieren 10">
            <a:extLst>
              <a:ext uri="{FF2B5EF4-FFF2-40B4-BE49-F238E27FC236}">
                <a16:creationId xmlns:a16="http://schemas.microsoft.com/office/drawing/2014/main" id="{76C5B558-E8A5-1B4E-EED4-87F049E8022A}"/>
              </a:ext>
            </a:extLst>
          </p:cNvPr>
          <p:cNvGrpSpPr/>
          <p:nvPr/>
        </p:nvGrpSpPr>
        <p:grpSpPr>
          <a:xfrm>
            <a:off x="6919548" y="1172616"/>
            <a:ext cx="45719" cy="755487"/>
            <a:chOff x="5966604" y="2277374"/>
            <a:chExt cx="43132" cy="1595886"/>
          </a:xfrm>
        </p:grpSpPr>
        <p:cxnSp>
          <p:nvCxnSpPr>
            <p:cNvPr id="9" name="Gerader Verbinder 8">
              <a:extLst>
                <a:ext uri="{FF2B5EF4-FFF2-40B4-BE49-F238E27FC236}">
                  <a16:creationId xmlns:a16="http://schemas.microsoft.com/office/drawing/2014/main" id="{5A7904A5-62AB-1DB2-3060-8787FAEABC12}"/>
                </a:ext>
              </a:extLst>
            </p:cNvPr>
            <p:cNvCxnSpPr/>
            <p:nvPr/>
          </p:nvCxnSpPr>
          <p:spPr>
            <a:xfrm>
              <a:off x="6009736" y="2277374"/>
              <a:ext cx="0" cy="1595886"/>
            </a:xfrm>
            <a:prstGeom prst="line">
              <a:avLst/>
            </a:prstGeom>
            <a:ln w="63500">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10" name="Gerader Verbinder 9">
              <a:extLst>
                <a:ext uri="{FF2B5EF4-FFF2-40B4-BE49-F238E27FC236}">
                  <a16:creationId xmlns:a16="http://schemas.microsoft.com/office/drawing/2014/main" id="{48D53422-FBE5-B4D6-C320-D861F88DFF43}"/>
                </a:ext>
              </a:extLst>
            </p:cNvPr>
            <p:cNvCxnSpPr/>
            <p:nvPr/>
          </p:nvCxnSpPr>
          <p:spPr>
            <a:xfrm>
              <a:off x="5966604" y="2277374"/>
              <a:ext cx="0" cy="1595886"/>
            </a:xfrm>
            <a:prstGeom prst="line">
              <a:avLst/>
            </a:prstGeom>
            <a:ln w="63500">
              <a:solidFill>
                <a:srgbClr val="C00000"/>
              </a:solidFill>
              <a:prstDash val="sysDash"/>
            </a:ln>
          </p:spPr>
          <p:style>
            <a:lnRef idx="1">
              <a:schemeClr val="accent1"/>
            </a:lnRef>
            <a:fillRef idx="0">
              <a:schemeClr val="accent1"/>
            </a:fillRef>
            <a:effectRef idx="0">
              <a:schemeClr val="accent1"/>
            </a:effectRef>
            <a:fontRef idx="minor">
              <a:schemeClr val="tx1"/>
            </a:fontRef>
          </p:style>
        </p:cxnSp>
      </p:grpSp>
      <p:sp>
        <p:nvSpPr>
          <p:cNvPr id="12" name="Textfeld 11">
            <a:extLst>
              <a:ext uri="{FF2B5EF4-FFF2-40B4-BE49-F238E27FC236}">
                <a16:creationId xmlns:a16="http://schemas.microsoft.com/office/drawing/2014/main" id="{C2475599-FE11-87E8-1E41-393D363F88CC}"/>
              </a:ext>
            </a:extLst>
          </p:cNvPr>
          <p:cNvSpPr txBox="1"/>
          <p:nvPr/>
        </p:nvSpPr>
        <p:spPr>
          <a:xfrm>
            <a:off x="725603" y="2199916"/>
            <a:ext cx="1492653" cy="584775"/>
          </a:xfrm>
          <a:prstGeom prst="rect">
            <a:avLst/>
          </a:prstGeom>
          <a:noFill/>
        </p:spPr>
        <p:txBody>
          <a:bodyPr wrap="none" rtlCol="0">
            <a:spAutoFit/>
          </a:bodyPr>
          <a:lstStyle/>
          <a:p>
            <a:r>
              <a:rPr lang="de-DE" sz="1600" dirty="0"/>
              <a:t>Unerwünschter</a:t>
            </a:r>
            <a:br>
              <a:rPr lang="de-DE" sz="1600" dirty="0"/>
            </a:br>
            <a:r>
              <a:rPr lang="de-DE" sz="1600" dirty="0"/>
              <a:t>Anfangszustand</a:t>
            </a:r>
          </a:p>
        </p:txBody>
      </p:sp>
      <p:sp>
        <p:nvSpPr>
          <p:cNvPr id="13" name="Textfeld 12">
            <a:extLst>
              <a:ext uri="{FF2B5EF4-FFF2-40B4-BE49-F238E27FC236}">
                <a16:creationId xmlns:a16="http://schemas.microsoft.com/office/drawing/2014/main" id="{4A3895CE-49DB-AE6C-D0B4-FB21D213FDC2}"/>
              </a:ext>
            </a:extLst>
          </p:cNvPr>
          <p:cNvSpPr txBox="1"/>
          <p:nvPr/>
        </p:nvSpPr>
        <p:spPr>
          <a:xfrm>
            <a:off x="7713887" y="2199916"/>
            <a:ext cx="1234825" cy="584775"/>
          </a:xfrm>
          <a:prstGeom prst="rect">
            <a:avLst/>
          </a:prstGeom>
          <a:noFill/>
        </p:spPr>
        <p:txBody>
          <a:bodyPr wrap="none" rtlCol="0">
            <a:spAutoFit/>
          </a:bodyPr>
          <a:lstStyle/>
          <a:p>
            <a:pPr algn="ctr"/>
            <a:r>
              <a:rPr lang="de-DE" sz="1600" dirty="0"/>
              <a:t>Erwünschter</a:t>
            </a:r>
          </a:p>
          <a:p>
            <a:pPr algn="ctr"/>
            <a:r>
              <a:rPr lang="de-DE" sz="1600" dirty="0"/>
              <a:t>Zielzustand</a:t>
            </a:r>
          </a:p>
        </p:txBody>
      </p:sp>
      <p:sp>
        <p:nvSpPr>
          <p:cNvPr id="14" name="Textfeld 13">
            <a:extLst>
              <a:ext uri="{FF2B5EF4-FFF2-40B4-BE49-F238E27FC236}">
                <a16:creationId xmlns:a16="http://schemas.microsoft.com/office/drawing/2014/main" id="{D2088CF4-2B24-19CE-477E-611B2FFFB3CC}"/>
              </a:ext>
            </a:extLst>
          </p:cNvPr>
          <p:cNvSpPr txBox="1"/>
          <p:nvPr/>
        </p:nvSpPr>
        <p:spPr>
          <a:xfrm>
            <a:off x="6358547" y="2195292"/>
            <a:ext cx="1013291" cy="584775"/>
          </a:xfrm>
          <a:prstGeom prst="rect">
            <a:avLst/>
          </a:prstGeom>
          <a:noFill/>
        </p:spPr>
        <p:txBody>
          <a:bodyPr wrap="none" rtlCol="0">
            <a:spAutoFit/>
          </a:bodyPr>
          <a:lstStyle/>
          <a:p>
            <a:r>
              <a:rPr lang="de-DE" sz="1600" dirty="0"/>
              <a:t>Barriere</a:t>
            </a:r>
          </a:p>
          <a:p>
            <a:r>
              <a:rPr lang="de-DE" sz="1600" dirty="0"/>
              <a:t>(Problem)</a:t>
            </a:r>
          </a:p>
        </p:txBody>
      </p:sp>
      <p:sp>
        <p:nvSpPr>
          <p:cNvPr id="15" name="Raute 14">
            <a:extLst>
              <a:ext uri="{FF2B5EF4-FFF2-40B4-BE49-F238E27FC236}">
                <a16:creationId xmlns:a16="http://schemas.microsoft.com/office/drawing/2014/main" id="{18878444-375A-91AA-2B03-E26676E629C0}"/>
              </a:ext>
            </a:extLst>
          </p:cNvPr>
          <p:cNvSpPr/>
          <p:nvPr/>
        </p:nvSpPr>
        <p:spPr>
          <a:xfrm>
            <a:off x="7996178" y="1703585"/>
            <a:ext cx="578803" cy="526212"/>
          </a:xfrm>
          <a:prstGeom prst="diamond">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16" name="Pfeil: 180-Grad 15">
            <a:extLst>
              <a:ext uri="{FF2B5EF4-FFF2-40B4-BE49-F238E27FC236}">
                <a16:creationId xmlns:a16="http://schemas.microsoft.com/office/drawing/2014/main" id="{80FF97DC-423F-80B2-DE1E-E918BF8B5CBD}"/>
              </a:ext>
            </a:extLst>
          </p:cNvPr>
          <p:cNvSpPr/>
          <p:nvPr/>
        </p:nvSpPr>
        <p:spPr>
          <a:xfrm>
            <a:off x="6143172" y="892256"/>
            <a:ext cx="1630393" cy="526212"/>
          </a:xfrm>
          <a:prstGeom prst="utur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8" name="Textfeld 17">
            <a:extLst>
              <a:ext uri="{FF2B5EF4-FFF2-40B4-BE49-F238E27FC236}">
                <a16:creationId xmlns:a16="http://schemas.microsoft.com/office/drawing/2014/main" id="{8DB11BB9-A71D-F18E-2B84-7F154C97D260}"/>
              </a:ext>
            </a:extLst>
          </p:cNvPr>
          <p:cNvSpPr txBox="1"/>
          <p:nvPr/>
        </p:nvSpPr>
        <p:spPr>
          <a:xfrm>
            <a:off x="6205250" y="546366"/>
            <a:ext cx="1428596" cy="338554"/>
          </a:xfrm>
          <a:prstGeom prst="rect">
            <a:avLst/>
          </a:prstGeom>
          <a:noFill/>
        </p:spPr>
        <p:txBody>
          <a:bodyPr wrap="none" rtlCol="0">
            <a:spAutoFit/>
          </a:bodyPr>
          <a:lstStyle/>
          <a:p>
            <a:r>
              <a:rPr lang="de-DE" sz="1600" i="1" dirty="0"/>
              <a:t>Problemlösung</a:t>
            </a:r>
          </a:p>
        </p:txBody>
      </p:sp>
      <p:grpSp>
        <p:nvGrpSpPr>
          <p:cNvPr id="35" name="Gruppieren 34">
            <a:extLst>
              <a:ext uri="{FF2B5EF4-FFF2-40B4-BE49-F238E27FC236}">
                <a16:creationId xmlns:a16="http://schemas.microsoft.com/office/drawing/2014/main" id="{DDB4774D-C882-4F6D-2E7F-F3516F9C0943}"/>
              </a:ext>
            </a:extLst>
          </p:cNvPr>
          <p:cNvGrpSpPr/>
          <p:nvPr/>
        </p:nvGrpSpPr>
        <p:grpSpPr>
          <a:xfrm>
            <a:off x="2184239" y="3579111"/>
            <a:ext cx="5650301" cy="254287"/>
            <a:chOff x="3270849" y="3709004"/>
            <a:chExt cx="5798360" cy="175690"/>
          </a:xfrm>
          <a:solidFill>
            <a:schemeClr val="bg1"/>
          </a:solidFill>
        </p:grpSpPr>
        <p:sp>
          <p:nvSpPr>
            <p:cNvPr id="22" name="Rechteck 21">
              <a:extLst>
                <a:ext uri="{FF2B5EF4-FFF2-40B4-BE49-F238E27FC236}">
                  <a16:creationId xmlns:a16="http://schemas.microsoft.com/office/drawing/2014/main" id="{B97DCD27-FE9D-1DB6-F98C-B92E5E26600A}"/>
                </a:ext>
              </a:extLst>
            </p:cNvPr>
            <p:cNvSpPr/>
            <p:nvPr/>
          </p:nvSpPr>
          <p:spPr>
            <a:xfrm>
              <a:off x="3270849" y="3709007"/>
              <a:ext cx="828185" cy="175687"/>
            </a:xfrm>
            <a:prstGeom prst="rect">
              <a:avLst/>
            </a:prstGeom>
            <a:grp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1</a:t>
              </a:r>
            </a:p>
          </p:txBody>
        </p:sp>
        <p:sp>
          <p:nvSpPr>
            <p:cNvPr id="29" name="Rechteck 28">
              <a:extLst>
                <a:ext uri="{FF2B5EF4-FFF2-40B4-BE49-F238E27FC236}">
                  <a16:creationId xmlns:a16="http://schemas.microsoft.com/office/drawing/2014/main" id="{64BDD6E4-2AA0-CAE0-6D8B-9C7EAE8B63BB}"/>
                </a:ext>
              </a:extLst>
            </p:cNvPr>
            <p:cNvSpPr/>
            <p:nvPr/>
          </p:nvSpPr>
          <p:spPr>
            <a:xfrm>
              <a:off x="4100099" y="3709004"/>
              <a:ext cx="828185" cy="175687"/>
            </a:xfrm>
            <a:prstGeom prst="rect">
              <a:avLst/>
            </a:prstGeom>
            <a:grp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2</a:t>
              </a:r>
            </a:p>
          </p:txBody>
        </p:sp>
        <p:sp>
          <p:nvSpPr>
            <p:cNvPr id="30" name="Rechteck 29">
              <a:extLst>
                <a:ext uri="{FF2B5EF4-FFF2-40B4-BE49-F238E27FC236}">
                  <a16:creationId xmlns:a16="http://schemas.microsoft.com/office/drawing/2014/main" id="{1C1E224B-FE80-0083-C671-4881825C9243}"/>
                </a:ext>
              </a:extLst>
            </p:cNvPr>
            <p:cNvSpPr/>
            <p:nvPr/>
          </p:nvSpPr>
          <p:spPr>
            <a:xfrm>
              <a:off x="5756469" y="3709006"/>
              <a:ext cx="828185" cy="175687"/>
            </a:xfrm>
            <a:prstGeom prst="rect">
              <a:avLst/>
            </a:prstGeom>
            <a:grp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4</a:t>
              </a:r>
            </a:p>
          </p:txBody>
        </p:sp>
        <p:sp>
          <p:nvSpPr>
            <p:cNvPr id="31" name="Rechteck 30">
              <a:extLst>
                <a:ext uri="{FF2B5EF4-FFF2-40B4-BE49-F238E27FC236}">
                  <a16:creationId xmlns:a16="http://schemas.microsoft.com/office/drawing/2014/main" id="{05F0D6B5-87FA-30F5-B675-427B52F8F4EA}"/>
                </a:ext>
              </a:extLst>
            </p:cNvPr>
            <p:cNvSpPr/>
            <p:nvPr/>
          </p:nvSpPr>
          <p:spPr>
            <a:xfrm>
              <a:off x="7412839" y="3709005"/>
              <a:ext cx="828185" cy="175687"/>
            </a:xfrm>
            <a:prstGeom prst="rect">
              <a:avLst/>
            </a:prstGeom>
            <a:grp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6</a:t>
              </a:r>
            </a:p>
          </p:txBody>
        </p:sp>
        <p:sp>
          <p:nvSpPr>
            <p:cNvPr id="32" name="Rechteck 31">
              <a:extLst>
                <a:ext uri="{FF2B5EF4-FFF2-40B4-BE49-F238E27FC236}">
                  <a16:creationId xmlns:a16="http://schemas.microsoft.com/office/drawing/2014/main" id="{024F9AC5-FC42-0DBA-1390-467E41F50A65}"/>
                </a:ext>
              </a:extLst>
            </p:cNvPr>
            <p:cNvSpPr/>
            <p:nvPr/>
          </p:nvSpPr>
          <p:spPr>
            <a:xfrm>
              <a:off x="8241024" y="3709004"/>
              <a:ext cx="828185" cy="175688"/>
            </a:xfrm>
            <a:prstGeom prst="rect">
              <a:avLst/>
            </a:prstGeom>
            <a:grp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7</a:t>
              </a:r>
            </a:p>
          </p:txBody>
        </p:sp>
        <p:sp>
          <p:nvSpPr>
            <p:cNvPr id="33" name="Rechteck 32">
              <a:extLst>
                <a:ext uri="{FF2B5EF4-FFF2-40B4-BE49-F238E27FC236}">
                  <a16:creationId xmlns:a16="http://schemas.microsoft.com/office/drawing/2014/main" id="{FFD6F717-0145-68F2-BFD5-B9EEA13809BA}"/>
                </a:ext>
              </a:extLst>
            </p:cNvPr>
            <p:cNvSpPr/>
            <p:nvPr/>
          </p:nvSpPr>
          <p:spPr>
            <a:xfrm>
              <a:off x="6584654" y="3709005"/>
              <a:ext cx="828185" cy="175687"/>
            </a:xfrm>
            <a:prstGeom prst="rect">
              <a:avLst/>
            </a:prstGeom>
            <a:grp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5</a:t>
              </a:r>
            </a:p>
          </p:txBody>
        </p:sp>
        <p:sp>
          <p:nvSpPr>
            <p:cNvPr id="34" name="Rechteck 33">
              <a:extLst>
                <a:ext uri="{FF2B5EF4-FFF2-40B4-BE49-F238E27FC236}">
                  <a16:creationId xmlns:a16="http://schemas.microsoft.com/office/drawing/2014/main" id="{B80401B2-E8EA-1E98-7F48-048F6AD68A48}"/>
                </a:ext>
              </a:extLst>
            </p:cNvPr>
            <p:cNvSpPr/>
            <p:nvPr/>
          </p:nvSpPr>
          <p:spPr>
            <a:xfrm>
              <a:off x="4928284" y="3709006"/>
              <a:ext cx="828185" cy="175687"/>
            </a:xfrm>
            <a:prstGeom prst="rect">
              <a:avLst/>
            </a:prstGeom>
            <a:grp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3</a:t>
              </a:r>
            </a:p>
          </p:txBody>
        </p:sp>
      </p:grpSp>
      <p:sp>
        <p:nvSpPr>
          <p:cNvPr id="38" name="Textfeld 37">
            <a:extLst>
              <a:ext uri="{FF2B5EF4-FFF2-40B4-BE49-F238E27FC236}">
                <a16:creationId xmlns:a16="http://schemas.microsoft.com/office/drawing/2014/main" id="{7D29429D-E68F-26F8-5A5F-192B8D732EB3}"/>
              </a:ext>
            </a:extLst>
          </p:cNvPr>
          <p:cNvSpPr txBox="1"/>
          <p:nvPr/>
        </p:nvSpPr>
        <p:spPr>
          <a:xfrm>
            <a:off x="1389936" y="4235387"/>
            <a:ext cx="7329122" cy="2321085"/>
          </a:xfrm>
          <a:prstGeom prst="rect">
            <a:avLst/>
          </a:prstGeom>
          <a:noFill/>
        </p:spPr>
        <p:txBody>
          <a:bodyPr wrap="none" rtlCol="0">
            <a:spAutoFit/>
          </a:bodyPr>
          <a:lstStyle/>
          <a:p>
            <a:pPr marL="342900" indent="-342900">
              <a:lnSpc>
                <a:spcPct val="150000"/>
              </a:lnSpc>
              <a:buFont typeface="+mj-lt"/>
              <a:buAutoNum type="arabicPeriod"/>
            </a:pPr>
            <a:r>
              <a:rPr lang="de-DE" sz="1400" b="1" dirty="0">
                <a:solidFill>
                  <a:schemeClr val="accent1"/>
                </a:solidFill>
              </a:rPr>
              <a:t>Konfrontieren</a:t>
            </a:r>
            <a:r>
              <a:rPr lang="de-DE" sz="1400" dirty="0">
                <a:solidFill>
                  <a:schemeClr val="accent1"/>
                </a:solidFill>
              </a:rPr>
              <a:t>: </a:t>
            </a:r>
            <a:r>
              <a:rPr lang="de-DE" sz="1400" dirty="0"/>
              <a:t>		Kennenlernen des Problems durch </a:t>
            </a:r>
            <a:r>
              <a:rPr lang="de-DE" sz="1400" dirty="0" err="1"/>
              <a:t>SuS</a:t>
            </a:r>
            <a:r>
              <a:rPr lang="de-DE" sz="1400" dirty="0"/>
              <a:t>.</a:t>
            </a:r>
          </a:p>
          <a:p>
            <a:pPr marL="342900" indent="-342900">
              <a:lnSpc>
                <a:spcPct val="150000"/>
              </a:lnSpc>
              <a:buFont typeface="+mj-lt"/>
              <a:buAutoNum type="arabicPeriod"/>
            </a:pPr>
            <a:r>
              <a:rPr lang="de-DE" sz="1400" b="1" dirty="0">
                <a:solidFill>
                  <a:schemeClr val="accent1"/>
                </a:solidFill>
              </a:rPr>
              <a:t>Fragen</a:t>
            </a:r>
            <a:r>
              <a:rPr lang="de-DE" sz="1400" dirty="0">
                <a:solidFill>
                  <a:schemeClr val="accent1"/>
                </a:solidFill>
              </a:rPr>
              <a:t> </a:t>
            </a:r>
            <a:r>
              <a:rPr lang="de-DE" sz="1400" b="1" dirty="0">
                <a:solidFill>
                  <a:schemeClr val="accent1"/>
                </a:solidFill>
              </a:rPr>
              <a:t>stellen</a:t>
            </a:r>
            <a:r>
              <a:rPr lang="de-DE" sz="1400" dirty="0">
                <a:solidFill>
                  <a:schemeClr val="accent1"/>
                </a:solidFill>
              </a:rPr>
              <a:t>: </a:t>
            </a:r>
            <a:r>
              <a:rPr lang="de-DE" sz="1400" dirty="0"/>
              <a:t>		Definition des Problems, Formulierung von max. drei Fragen.</a:t>
            </a:r>
          </a:p>
          <a:p>
            <a:pPr marL="342900" indent="-342900">
              <a:lnSpc>
                <a:spcPct val="150000"/>
              </a:lnSpc>
              <a:buFont typeface="+mj-lt"/>
              <a:buAutoNum type="arabicPeriod"/>
            </a:pPr>
            <a:r>
              <a:rPr lang="de-DE" sz="1400" b="1" dirty="0">
                <a:solidFill>
                  <a:schemeClr val="accent1"/>
                </a:solidFill>
              </a:rPr>
              <a:t>Problem</a:t>
            </a:r>
            <a:r>
              <a:rPr lang="de-DE" sz="1400" dirty="0">
                <a:solidFill>
                  <a:schemeClr val="accent1"/>
                </a:solidFill>
              </a:rPr>
              <a:t> </a:t>
            </a:r>
            <a:r>
              <a:rPr lang="de-DE" sz="1400" b="1" dirty="0">
                <a:solidFill>
                  <a:schemeClr val="accent1"/>
                </a:solidFill>
              </a:rPr>
              <a:t>analysieren</a:t>
            </a:r>
            <a:r>
              <a:rPr lang="de-DE" sz="1400" dirty="0">
                <a:solidFill>
                  <a:schemeClr val="accent1"/>
                </a:solidFill>
              </a:rPr>
              <a:t>: </a:t>
            </a:r>
            <a:r>
              <a:rPr lang="de-DE" sz="1400" dirty="0"/>
              <a:t>	Bildung von Hypothesen durch </a:t>
            </a:r>
            <a:r>
              <a:rPr lang="de-DE" sz="1400" dirty="0" err="1"/>
              <a:t>SuS</a:t>
            </a:r>
            <a:r>
              <a:rPr lang="de-DE" sz="1400" dirty="0"/>
              <a:t>.</a:t>
            </a:r>
          </a:p>
          <a:p>
            <a:pPr marL="342900" indent="-342900">
              <a:lnSpc>
                <a:spcPct val="150000"/>
              </a:lnSpc>
              <a:buFont typeface="+mj-lt"/>
              <a:buAutoNum type="arabicPeriod"/>
            </a:pPr>
            <a:r>
              <a:rPr lang="de-DE" sz="1400" b="1" dirty="0">
                <a:solidFill>
                  <a:schemeClr val="accent1"/>
                </a:solidFill>
              </a:rPr>
              <a:t>Hypothesen</a:t>
            </a:r>
            <a:r>
              <a:rPr lang="de-DE" sz="1400" dirty="0">
                <a:solidFill>
                  <a:schemeClr val="accent1"/>
                </a:solidFill>
              </a:rPr>
              <a:t> </a:t>
            </a:r>
            <a:r>
              <a:rPr lang="de-DE" sz="1400" b="1" dirty="0">
                <a:solidFill>
                  <a:schemeClr val="accent1"/>
                </a:solidFill>
              </a:rPr>
              <a:t>vergleichen</a:t>
            </a:r>
            <a:r>
              <a:rPr lang="de-DE" sz="1400" dirty="0">
                <a:solidFill>
                  <a:schemeClr val="accent1"/>
                </a:solidFill>
              </a:rPr>
              <a:t>: </a:t>
            </a:r>
            <a:r>
              <a:rPr lang="de-DE" sz="1400" dirty="0"/>
              <a:t>	Vergleich der Hypothesen in der Lerngruppe.</a:t>
            </a:r>
          </a:p>
          <a:p>
            <a:pPr marL="342900" indent="-342900">
              <a:lnSpc>
                <a:spcPct val="150000"/>
              </a:lnSpc>
              <a:buFont typeface="+mj-lt"/>
              <a:buAutoNum type="arabicPeriod"/>
            </a:pPr>
            <a:r>
              <a:rPr lang="de-DE" sz="1400" b="1" dirty="0">
                <a:solidFill>
                  <a:schemeClr val="accent1"/>
                </a:solidFill>
              </a:rPr>
              <a:t>Lernfragen</a:t>
            </a:r>
            <a:r>
              <a:rPr lang="de-DE" sz="1400" dirty="0">
                <a:solidFill>
                  <a:schemeClr val="accent1"/>
                </a:solidFill>
              </a:rPr>
              <a:t> </a:t>
            </a:r>
            <a:r>
              <a:rPr lang="de-DE" sz="1400" b="1" dirty="0">
                <a:solidFill>
                  <a:schemeClr val="accent1"/>
                </a:solidFill>
              </a:rPr>
              <a:t>stellen</a:t>
            </a:r>
            <a:r>
              <a:rPr lang="de-DE" sz="1400" dirty="0">
                <a:solidFill>
                  <a:schemeClr val="accent1"/>
                </a:solidFill>
              </a:rPr>
              <a:t>: </a:t>
            </a:r>
            <a:r>
              <a:rPr lang="de-DE" sz="1400" dirty="0"/>
              <a:t>		Formulierung von Lernfragen zur Problemlösung durch </a:t>
            </a:r>
            <a:r>
              <a:rPr lang="de-DE" sz="1400" dirty="0" err="1"/>
              <a:t>SuS</a:t>
            </a:r>
            <a:r>
              <a:rPr lang="de-DE" sz="1400" dirty="0"/>
              <a:t>.</a:t>
            </a:r>
          </a:p>
          <a:p>
            <a:pPr marL="342900" indent="-342900">
              <a:lnSpc>
                <a:spcPct val="150000"/>
              </a:lnSpc>
              <a:buFont typeface="+mj-lt"/>
              <a:buAutoNum type="arabicPeriod"/>
            </a:pPr>
            <a:r>
              <a:rPr lang="de-DE" sz="1400" b="1" dirty="0">
                <a:solidFill>
                  <a:schemeClr val="accent1"/>
                </a:solidFill>
              </a:rPr>
              <a:t>Selbst</a:t>
            </a:r>
            <a:r>
              <a:rPr lang="de-DE" sz="1400" dirty="0">
                <a:solidFill>
                  <a:schemeClr val="accent1"/>
                </a:solidFill>
              </a:rPr>
              <a:t> </a:t>
            </a:r>
            <a:r>
              <a:rPr lang="de-DE" sz="1400" b="1" dirty="0">
                <a:solidFill>
                  <a:schemeClr val="accent1"/>
                </a:solidFill>
              </a:rPr>
              <a:t>Wissen</a:t>
            </a:r>
            <a:r>
              <a:rPr lang="de-DE" sz="1400" dirty="0">
                <a:solidFill>
                  <a:schemeClr val="accent1"/>
                </a:solidFill>
              </a:rPr>
              <a:t> </a:t>
            </a:r>
            <a:r>
              <a:rPr lang="de-DE" sz="1400" b="1" dirty="0">
                <a:solidFill>
                  <a:schemeClr val="accent1"/>
                </a:solidFill>
              </a:rPr>
              <a:t>aneignen</a:t>
            </a:r>
            <a:r>
              <a:rPr lang="de-DE" sz="1400" dirty="0">
                <a:solidFill>
                  <a:schemeClr val="accent1"/>
                </a:solidFill>
              </a:rPr>
              <a:t>: </a:t>
            </a:r>
            <a:r>
              <a:rPr lang="de-DE" sz="1400" dirty="0"/>
              <a:t>	Selbststudium der </a:t>
            </a:r>
            <a:r>
              <a:rPr lang="de-DE" sz="1400" dirty="0" err="1"/>
              <a:t>SuS</a:t>
            </a:r>
            <a:r>
              <a:rPr lang="de-DE" sz="1400" dirty="0"/>
              <a:t> zur Beantwortung der Lernfragen.</a:t>
            </a:r>
          </a:p>
          <a:p>
            <a:pPr marL="342900" indent="-342900">
              <a:lnSpc>
                <a:spcPct val="150000"/>
              </a:lnSpc>
              <a:buFont typeface="+mj-lt"/>
              <a:buAutoNum type="arabicPeriod"/>
            </a:pPr>
            <a:r>
              <a:rPr lang="de-DE" sz="1400" b="1" dirty="0">
                <a:solidFill>
                  <a:schemeClr val="accent1"/>
                </a:solidFill>
              </a:rPr>
              <a:t>Ergebnisse</a:t>
            </a:r>
            <a:r>
              <a:rPr lang="de-DE" sz="1400" dirty="0">
                <a:solidFill>
                  <a:schemeClr val="accent1"/>
                </a:solidFill>
              </a:rPr>
              <a:t> </a:t>
            </a:r>
            <a:r>
              <a:rPr lang="de-DE" sz="1400" b="1" dirty="0">
                <a:solidFill>
                  <a:schemeClr val="accent1"/>
                </a:solidFill>
              </a:rPr>
              <a:t>austauschen</a:t>
            </a:r>
            <a:r>
              <a:rPr lang="de-DE" sz="1400" dirty="0">
                <a:solidFill>
                  <a:schemeClr val="accent1"/>
                </a:solidFill>
              </a:rPr>
              <a:t>: </a:t>
            </a:r>
            <a:r>
              <a:rPr lang="de-DE" sz="1400" dirty="0"/>
              <a:t>	Vergleich der Ergebnisse und Überlegungen der </a:t>
            </a:r>
            <a:r>
              <a:rPr lang="de-DE" sz="1400" dirty="0" err="1"/>
              <a:t>SuS</a:t>
            </a:r>
            <a:r>
              <a:rPr lang="de-DE" sz="1400" dirty="0"/>
              <a:t>.</a:t>
            </a:r>
          </a:p>
        </p:txBody>
      </p:sp>
      <p:sp>
        <p:nvSpPr>
          <p:cNvPr id="40" name="Gleichschenkliges Dreieck 39">
            <a:extLst>
              <a:ext uri="{FF2B5EF4-FFF2-40B4-BE49-F238E27FC236}">
                <a16:creationId xmlns:a16="http://schemas.microsoft.com/office/drawing/2014/main" id="{4CDBC86B-B89D-EC24-DE92-2F05E6E9DC2F}"/>
              </a:ext>
            </a:extLst>
          </p:cNvPr>
          <p:cNvSpPr/>
          <p:nvPr/>
        </p:nvSpPr>
        <p:spPr>
          <a:xfrm rot="5400000">
            <a:off x="7792609" y="3607477"/>
            <a:ext cx="278135" cy="194276"/>
          </a:xfrm>
          <a:prstGeom prst="triangl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cxnSp>
        <p:nvCxnSpPr>
          <p:cNvPr id="43" name="Gerader Verbinder 42">
            <a:extLst>
              <a:ext uri="{FF2B5EF4-FFF2-40B4-BE49-F238E27FC236}">
                <a16:creationId xmlns:a16="http://schemas.microsoft.com/office/drawing/2014/main" id="{4E46347C-B69F-A6FF-0E22-0AE90A36D3DA}"/>
              </a:ext>
            </a:extLst>
          </p:cNvPr>
          <p:cNvCxnSpPr/>
          <p:nvPr/>
        </p:nvCxnSpPr>
        <p:spPr>
          <a:xfrm>
            <a:off x="0" y="3268717"/>
            <a:ext cx="12192000" cy="0"/>
          </a:xfrm>
          <a:prstGeom prst="line">
            <a:avLst/>
          </a:prstGeom>
          <a:ln w="19050"/>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44" name="Textfeld 43">
            <a:extLst>
              <a:ext uri="{FF2B5EF4-FFF2-40B4-BE49-F238E27FC236}">
                <a16:creationId xmlns:a16="http://schemas.microsoft.com/office/drawing/2014/main" id="{A120961B-CC37-2958-C47F-9E37EA25FD04}"/>
              </a:ext>
            </a:extLst>
          </p:cNvPr>
          <p:cNvSpPr txBox="1"/>
          <p:nvPr/>
        </p:nvSpPr>
        <p:spPr>
          <a:xfrm>
            <a:off x="220717" y="808281"/>
            <a:ext cx="2659117" cy="523220"/>
          </a:xfrm>
          <a:prstGeom prst="rect">
            <a:avLst/>
          </a:prstGeom>
          <a:noFill/>
        </p:spPr>
        <p:txBody>
          <a:bodyPr wrap="square" rtlCol="0">
            <a:spAutoFit/>
          </a:bodyPr>
          <a:lstStyle/>
          <a:p>
            <a:r>
              <a:rPr lang="de-DE" sz="1400" b="1" dirty="0"/>
              <a:t>Allgemeines Modell nach </a:t>
            </a:r>
            <a:r>
              <a:rPr lang="de-DE" sz="1400" b="1" dirty="0" err="1"/>
              <a:t>Hubwieser</a:t>
            </a:r>
            <a:r>
              <a:rPr lang="de-DE" sz="1400" b="1" dirty="0"/>
              <a:t> 2007</a:t>
            </a:r>
          </a:p>
        </p:txBody>
      </p:sp>
      <p:sp>
        <p:nvSpPr>
          <p:cNvPr id="45" name="Textfeld 44">
            <a:extLst>
              <a:ext uri="{FF2B5EF4-FFF2-40B4-BE49-F238E27FC236}">
                <a16:creationId xmlns:a16="http://schemas.microsoft.com/office/drawing/2014/main" id="{DF4DEF61-58CF-8501-3914-69C0EABAEAED}"/>
              </a:ext>
            </a:extLst>
          </p:cNvPr>
          <p:cNvSpPr txBox="1"/>
          <p:nvPr/>
        </p:nvSpPr>
        <p:spPr>
          <a:xfrm>
            <a:off x="220716" y="3465302"/>
            <a:ext cx="2659117" cy="523220"/>
          </a:xfrm>
          <a:prstGeom prst="rect">
            <a:avLst/>
          </a:prstGeom>
          <a:noFill/>
        </p:spPr>
        <p:txBody>
          <a:bodyPr wrap="square" rtlCol="0">
            <a:spAutoFit/>
          </a:bodyPr>
          <a:lstStyle/>
          <a:p>
            <a:r>
              <a:rPr lang="de-DE" sz="1400" b="1" dirty="0"/>
              <a:t>Umsetzung nach</a:t>
            </a:r>
            <a:br>
              <a:rPr lang="de-DE" sz="1400" b="1" dirty="0"/>
            </a:br>
            <a:r>
              <a:rPr lang="de-DE" sz="1400" b="1" dirty="0" err="1"/>
              <a:t>Zendler</a:t>
            </a:r>
            <a:r>
              <a:rPr lang="de-DE" sz="1400" b="1" dirty="0"/>
              <a:t> 2018</a:t>
            </a:r>
          </a:p>
        </p:txBody>
      </p:sp>
      <p:sp>
        <p:nvSpPr>
          <p:cNvPr id="46" name="Rechteck 45">
            <a:extLst>
              <a:ext uri="{FF2B5EF4-FFF2-40B4-BE49-F238E27FC236}">
                <a16:creationId xmlns:a16="http://schemas.microsoft.com/office/drawing/2014/main" id="{1B642252-4E51-8F1E-2EB8-378FA9CCF04F}"/>
              </a:ext>
            </a:extLst>
          </p:cNvPr>
          <p:cNvSpPr/>
          <p:nvPr/>
        </p:nvSpPr>
        <p:spPr>
          <a:xfrm>
            <a:off x="3638915" y="908833"/>
            <a:ext cx="2418195" cy="509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
            </a:pPr>
            <a:r>
              <a:rPr lang="de-DE" sz="1400" dirty="0"/>
              <a:t>Strukturierungshilfen</a:t>
            </a:r>
          </a:p>
          <a:p>
            <a:pPr marL="285750" indent="-285750">
              <a:buFont typeface="Wingdings" panose="05000000000000000000" pitchFamily="2" charset="2"/>
              <a:buChar char="§"/>
            </a:pPr>
            <a:r>
              <a:rPr lang="de-DE" sz="1400" dirty="0"/>
              <a:t>Simulationsmöglichkeiten</a:t>
            </a:r>
          </a:p>
        </p:txBody>
      </p:sp>
      <p:pic>
        <p:nvPicPr>
          <p:cNvPr id="48" name="Grafik 47" descr="Offene Hand Silhouette">
            <a:extLst>
              <a:ext uri="{FF2B5EF4-FFF2-40B4-BE49-F238E27FC236}">
                <a16:creationId xmlns:a16="http://schemas.microsoft.com/office/drawing/2014/main" id="{28EC5372-1659-0A9F-F620-6369BFCF18B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171409">
            <a:off x="3247206" y="1209913"/>
            <a:ext cx="664803" cy="664803"/>
          </a:xfrm>
          <a:prstGeom prst="rect">
            <a:avLst/>
          </a:prstGeom>
        </p:spPr>
      </p:pic>
      <p:cxnSp>
        <p:nvCxnSpPr>
          <p:cNvPr id="51" name="Gerader Verbinder 50">
            <a:extLst>
              <a:ext uri="{FF2B5EF4-FFF2-40B4-BE49-F238E27FC236}">
                <a16:creationId xmlns:a16="http://schemas.microsoft.com/office/drawing/2014/main" id="{AD8F30D1-2660-9E3E-9FE7-A1A3845D645B}"/>
              </a:ext>
            </a:extLst>
          </p:cNvPr>
          <p:cNvCxnSpPr>
            <a:cxnSpLocks/>
          </p:cNvCxnSpPr>
          <p:nvPr/>
        </p:nvCxnSpPr>
        <p:spPr>
          <a:xfrm>
            <a:off x="9479213" y="480077"/>
            <a:ext cx="0" cy="2420109"/>
          </a:xfrm>
          <a:prstGeom prst="line">
            <a:avLst/>
          </a:prstGeom>
          <a:ln w="57150">
            <a:solidFill>
              <a:srgbClr val="C000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56" name="Rechteck 55">
            <a:extLst>
              <a:ext uri="{FF2B5EF4-FFF2-40B4-BE49-F238E27FC236}">
                <a16:creationId xmlns:a16="http://schemas.microsoft.com/office/drawing/2014/main" id="{35500221-D8AC-D373-3189-136B9E797126}"/>
              </a:ext>
            </a:extLst>
          </p:cNvPr>
          <p:cNvSpPr/>
          <p:nvPr/>
        </p:nvSpPr>
        <p:spPr>
          <a:xfrm>
            <a:off x="8948712" y="4235387"/>
            <a:ext cx="2885936" cy="2321071"/>
          </a:xfrm>
          <a:prstGeom prst="rect">
            <a:avLst/>
          </a:prstGeom>
          <a:noFill/>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lnSpc>
                <a:spcPct val="150000"/>
              </a:lnSpc>
              <a:buFont typeface="Wingdings" panose="05000000000000000000" pitchFamily="2" charset="2"/>
              <a:buChar char="§"/>
            </a:pPr>
            <a:r>
              <a:rPr lang="de-DE" sz="1400" dirty="0">
                <a:solidFill>
                  <a:schemeClr val="tx1"/>
                </a:solidFill>
              </a:rPr>
              <a:t>Einzel- oder Gruppenarbeit</a:t>
            </a:r>
          </a:p>
          <a:p>
            <a:pPr marL="285750" indent="-285750">
              <a:lnSpc>
                <a:spcPct val="150000"/>
              </a:lnSpc>
              <a:buFont typeface="Wingdings" panose="05000000000000000000" pitchFamily="2" charset="2"/>
              <a:buChar char="§"/>
            </a:pPr>
            <a:r>
              <a:rPr lang="de-DE" sz="1400" dirty="0">
                <a:solidFill>
                  <a:schemeClr val="tx1"/>
                </a:solidFill>
              </a:rPr>
              <a:t>Medieneinsatz vielfältig möglich</a:t>
            </a:r>
          </a:p>
          <a:p>
            <a:pPr marL="285750" indent="-285750">
              <a:lnSpc>
                <a:spcPct val="150000"/>
              </a:lnSpc>
              <a:buFont typeface="Wingdings" panose="05000000000000000000" pitchFamily="2" charset="2"/>
              <a:buChar char="§"/>
            </a:pPr>
            <a:r>
              <a:rPr lang="de-DE" sz="1400" dirty="0">
                <a:solidFill>
                  <a:schemeClr val="tx1"/>
                </a:solidFill>
              </a:rPr>
              <a:t>Einsatz ab Klasse 9 empfohlen</a:t>
            </a:r>
          </a:p>
          <a:p>
            <a:pPr marL="285750" indent="-285750">
              <a:lnSpc>
                <a:spcPct val="150000"/>
              </a:lnSpc>
              <a:buFont typeface="Wingdings" panose="05000000000000000000" pitchFamily="2" charset="2"/>
              <a:buChar char="§"/>
            </a:pPr>
            <a:r>
              <a:rPr lang="de-DE" sz="1400" dirty="0">
                <a:solidFill>
                  <a:schemeClr val="tx1"/>
                </a:solidFill>
              </a:rPr>
              <a:t>Dauer der Phasen verschieden</a:t>
            </a:r>
          </a:p>
          <a:p>
            <a:pPr marL="742950" lvl="1" indent="-285750">
              <a:lnSpc>
                <a:spcPct val="150000"/>
              </a:lnSpc>
              <a:buFont typeface="Symbol" panose="05050102010706020507" pitchFamily="18" charset="2"/>
              <a:buChar char="-"/>
            </a:pPr>
            <a:r>
              <a:rPr lang="de-DE" sz="1400" dirty="0">
                <a:solidFill>
                  <a:schemeClr val="tx1"/>
                </a:solidFill>
              </a:rPr>
              <a:t>Phase 6 über mehrere Stunden</a:t>
            </a:r>
          </a:p>
          <a:p>
            <a:pPr marL="742950" lvl="1" indent="-285750">
              <a:lnSpc>
                <a:spcPct val="150000"/>
              </a:lnSpc>
              <a:buFont typeface="Symbol" panose="05050102010706020507" pitchFamily="18" charset="2"/>
              <a:buChar char="-"/>
            </a:pPr>
            <a:r>
              <a:rPr lang="de-DE" sz="1400" dirty="0">
                <a:solidFill>
                  <a:schemeClr val="tx1"/>
                </a:solidFill>
              </a:rPr>
              <a:t>Andere Phasen 45-60 min</a:t>
            </a:r>
          </a:p>
          <a:p>
            <a:pPr marL="285750" indent="-285750">
              <a:buFont typeface="Arial" panose="020B0604020202020204" pitchFamily="34" charset="0"/>
              <a:buChar char="•"/>
            </a:pPr>
            <a:endParaRPr lang="de-DE" dirty="0">
              <a:solidFill>
                <a:schemeClr val="tx1"/>
              </a:solidFill>
            </a:endParaRPr>
          </a:p>
        </p:txBody>
      </p:sp>
      <p:sp>
        <p:nvSpPr>
          <p:cNvPr id="57" name="Rechteck 56">
            <a:extLst>
              <a:ext uri="{FF2B5EF4-FFF2-40B4-BE49-F238E27FC236}">
                <a16:creationId xmlns:a16="http://schemas.microsoft.com/office/drawing/2014/main" id="{CAFB2DDD-BE43-E324-F90A-43CFA1C78936}"/>
              </a:ext>
            </a:extLst>
          </p:cNvPr>
          <p:cNvSpPr/>
          <p:nvPr/>
        </p:nvSpPr>
        <p:spPr>
          <a:xfrm>
            <a:off x="8955030" y="3952108"/>
            <a:ext cx="1781677" cy="283279"/>
          </a:xfrm>
          <a:prstGeom prst="rect">
            <a:avLst/>
          </a:prstGeom>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t>Rahmenbedingungen</a:t>
            </a:r>
          </a:p>
        </p:txBody>
      </p:sp>
    </p:spTree>
    <p:extLst>
      <p:ext uri="{BB962C8B-B14F-4D97-AF65-F5344CB8AC3E}">
        <p14:creationId xmlns:p14="http://schemas.microsoft.com/office/powerpoint/2010/main" val="1462457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6"/>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hier vorliegenden Methodenkarten wurden im Rahmen des Projektes </a:t>
            </a:r>
            <a:r>
              <a:rPr lang="de-DE" sz="1600" dirty="0" err="1"/>
              <a:t>FAIBLE.nrw</a:t>
            </a:r>
            <a:r>
              <a:rPr lang="de-DE" sz="1600" dirty="0"/>
              <a:t> von der</a:t>
            </a:r>
          </a:p>
          <a:p>
            <a:pPr algn="just"/>
            <a:r>
              <a:rPr lang="de-DE" sz="1600" dirty="0"/>
              <a:t>WWU-Münster und der RWTH-Aachen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7"/>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10"/>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16453644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682603D20DF0B14F9A63DF3C0EFFA05C" ma:contentTypeVersion="6" ma:contentTypeDescription="Ein neues Dokument erstellen." ma:contentTypeScope="" ma:versionID="51d48f6a39fd77e369419fcfa815e3a7">
  <xsd:schema xmlns:xsd="http://www.w3.org/2001/XMLSchema" xmlns:xs="http://www.w3.org/2001/XMLSchema" xmlns:p="http://schemas.microsoft.com/office/2006/metadata/properties" xmlns:ns3="affef302-ea91-472d-bf74-2f6f43fc6fd8" xmlns:ns4="f99a1cd1-7fbf-49cd-bfc3-e423025e9943" targetNamespace="http://schemas.microsoft.com/office/2006/metadata/properties" ma:root="true" ma:fieldsID="6e8e65f08fe72ee72bc7fb1548ea7891" ns3:_="" ns4:_="">
    <xsd:import namespace="affef302-ea91-472d-bf74-2f6f43fc6fd8"/>
    <xsd:import namespace="f99a1cd1-7fbf-49cd-bfc3-e423025e994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ef302-ea91-472d-bf74-2f6f43fc6f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99a1cd1-7fbf-49cd-bfc3-e423025e9943"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SharingHintHash" ma:index="12"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ffef302-ea91-472d-bf74-2f6f43fc6fd8" xsi:nil="true"/>
  </documentManagement>
</p:properties>
</file>

<file path=customXml/itemProps1.xml><?xml version="1.0" encoding="utf-8"?>
<ds:datastoreItem xmlns:ds="http://schemas.openxmlformats.org/officeDocument/2006/customXml" ds:itemID="{0BC2FD8C-75FF-4010-ABFC-31BA620B3C48}">
  <ds:schemaRefs>
    <ds:schemaRef ds:uri="http://schemas.microsoft.com/sharepoint/v3/contenttype/forms"/>
  </ds:schemaRefs>
</ds:datastoreItem>
</file>

<file path=customXml/itemProps2.xml><?xml version="1.0" encoding="utf-8"?>
<ds:datastoreItem xmlns:ds="http://schemas.openxmlformats.org/officeDocument/2006/customXml" ds:itemID="{40CE6F2B-1DA5-4A39-BE58-8BFFF79CBE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ef302-ea91-472d-bf74-2f6f43fc6fd8"/>
    <ds:schemaRef ds:uri="f99a1cd1-7fbf-49cd-bfc3-e423025e99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2A1067-F9FD-4358-A248-599F62D7633A}">
  <ds:schemaRefs>
    <ds:schemaRef ds:uri="http://www.w3.org/XML/1998/namespace"/>
    <ds:schemaRef ds:uri="http://schemas.microsoft.com/office/infopath/2007/PartnerControls"/>
    <ds:schemaRef ds:uri="http://purl.org/dc/dcmitype/"/>
    <ds:schemaRef ds:uri="f99a1cd1-7fbf-49cd-bfc3-e423025e9943"/>
    <ds:schemaRef ds:uri="http://schemas.openxmlformats.org/package/2006/metadata/core-properties"/>
    <ds:schemaRef ds:uri="http://schemas.microsoft.com/office/2006/documentManagement/types"/>
    <ds:schemaRef ds:uri="http://purl.org/dc/terms/"/>
    <ds:schemaRef ds:uri="http://purl.org/dc/elements/1.1/"/>
    <ds:schemaRef ds:uri="affef302-ea91-472d-bf74-2f6f43fc6fd8"/>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444</Words>
  <Application>Microsoft Office PowerPoint</Application>
  <PresentationFormat>Breitbild</PresentationFormat>
  <Paragraphs>61</Paragraphs>
  <Slides>2</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vt:i4>
      </vt:variant>
    </vt:vector>
  </HeadingPairs>
  <TitlesOfParts>
    <vt:vector size="9" baseType="lpstr">
      <vt:lpstr>Arial</vt:lpstr>
      <vt:lpstr>Calibri</vt:lpstr>
      <vt:lpstr>Calibri Light</vt:lpstr>
      <vt:lpstr>Symbol</vt:lpstr>
      <vt:lpstr>Times New Roman</vt:lpstr>
      <vt:lpstr>Wingdings</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Robin Kreft</dc:creator>
  <cp:lastModifiedBy>Robin Kreft</cp:lastModifiedBy>
  <cp:revision>8</cp:revision>
  <dcterms:created xsi:type="dcterms:W3CDTF">2023-07-19T09:45:04Z</dcterms:created>
  <dcterms:modified xsi:type="dcterms:W3CDTF">2024-08-19T07:18:10Z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0x010100682603D20DF0B14F9A63DF3C0EFFA05C</vt:lpwstr>
  </property>
</Properties>
</file>