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FBE009-2134-09A2-995F-7C3AFD77450B}" name="Robin Kreft" initials="RK" userId="S::69vtjz6ts2pwbxpc@students.rwth-aachen.de::58e84aa3-ddcc-4467-8e3b-e261acc42323" providerId="AD"/>
  <p188:author id="{941F6EDF-893E-AA09-FC10-5005F3DEED43}" name="Richard Werkes" initials="RW" userId="S::bfrte4dvzhrvymrs@m365.rwth-aachen.de::4de9c668-a44c-4a66-90a6-e09e86b657f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8E950F-F656-4476-A5DD-187F16A2D4FF}" v="13" dt="2023-07-19T11:19:14.19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snapToGrid="0">
      <p:cViewPr varScale="1">
        <p:scale>
          <a:sx n="78" d="100"/>
          <a:sy n="78" d="100"/>
        </p:scale>
        <p:origin x="1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P. </a:t>
            </a:r>
            <a:r>
              <a:rPr lang="de-DE" sz="1800" dirty="0" err="1">
                <a:effectLst/>
                <a:latin typeface="Times New Roman" panose="02020603050405020304" pitchFamily="18" charset="0"/>
              </a:rPr>
              <a:t>Hubwieser</a:t>
            </a:r>
            <a:r>
              <a:rPr lang="de-DE" sz="1800" dirty="0">
                <a:effectLst/>
                <a:latin typeface="Times New Roman" panose="02020603050405020304" pitchFamily="18" charset="0"/>
              </a:rPr>
              <a:t>, </a:t>
            </a:r>
            <a:r>
              <a:rPr lang="de-DE" sz="1800" i="1" dirty="0">
                <a:effectLst/>
                <a:latin typeface="Times New Roman" panose="02020603050405020304" pitchFamily="18" charset="0"/>
              </a:rPr>
              <a:t>Didaktik der Informatik: Grundlagen, Konzepte, Beispiele</a:t>
            </a:r>
            <a:r>
              <a:rPr lang="de-DE" sz="1800" dirty="0">
                <a:effectLst/>
                <a:latin typeface="Times New Roman" panose="02020603050405020304" pitchFamily="18" charset="0"/>
              </a:rPr>
              <a:t>. Springer, 2007.</a:t>
            </a:r>
          </a:p>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p>
          <a:p>
            <a:endParaRPr lang="de-DE" dirty="0"/>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3" Type="http://schemas.openxmlformats.org/officeDocument/2006/relationships/image" Target="../media/image4.svg"/><Relationship Id="rId7" Type="http://schemas.openxmlformats.org/officeDocument/2006/relationships/hyperlink" Target="https://www.orca.nrw/" TargetMode="External"/><Relationship Id="rId12" Type="http://schemas.openxmlformats.org/officeDocument/2006/relationships/image" Target="../media/image11.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0.png"/><Relationship Id="rId5" Type="http://schemas.openxmlformats.org/officeDocument/2006/relationships/image" Target="../media/image6.svg"/><Relationship Id="rId10" Type="http://schemas.openxmlformats.org/officeDocument/2006/relationships/hyperlink" Target="https://creativecommons.org/licenses/by/4.0/deed.de" TargetMode="External"/><Relationship Id="rId4" Type="http://schemas.openxmlformats.org/officeDocument/2006/relationships/image" Target="../media/image5.png"/><Relationship Id="rId9" Type="http://schemas.openxmlformats.org/officeDocument/2006/relationships/image" Target="../media/image9.svg"/><Relationship Id="rId1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hteck 52">
            <a:extLst>
              <a:ext uri="{FF2B5EF4-FFF2-40B4-BE49-F238E27FC236}">
                <a16:creationId xmlns:a16="http://schemas.microsoft.com/office/drawing/2014/main" id="{81B8567B-CD5B-D043-EFEC-9436D444BBBC}"/>
              </a:ext>
            </a:extLst>
          </p:cNvPr>
          <p:cNvSpPr/>
          <p:nvPr/>
        </p:nvSpPr>
        <p:spPr>
          <a:xfrm>
            <a:off x="9479213" y="480077"/>
            <a:ext cx="1146769" cy="236781"/>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a:extLst>
              <a:ext uri="{FF2B5EF4-FFF2-40B4-BE49-F238E27FC236}">
                <a16:creationId xmlns:a16="http://schemas.microsoft.com/office/drawing/2014/main" id="{20FB6697-4C17-2E6E-34FA-FDF69BF6586B}"/>
              </a:ext>
            </a:extLst>
          </p:cNvPr>
          <p:cNvSpPr txBox="1"/>
          <p:nvPr/>
        </p:nvSpPr>
        <p:spPr>
          <a:xfrm>
            <a:off x="9469525" y="437973"/>
            <a:ext cx="2534364" cy="2462213"/>
          </a:xfrm>
          <a:prstGeom prst="rect">
            <a:avLst/>
          </a:prstGeom>
          <a:noFill/>
          <a:ln>
            <a:noFill/>
          </a:ln>
        </p:spPr>
        <p:txBody>
          <a:bodyPr wrap="square" rtlCol="0">
            <a:spAutoFit/>
          </a:bodyPr>
          <a:lstStyle/>
          <a:p>
            <a:r>
              <a:rPr lang="de-DE" sz="1400" dirty="0">
                <a:solidFill>
                  <a:schemeClr val="bg1"/>
                </a:solidFill>
              </a:rPr>
              <a:t>Das Problem</a:t>
            </a:r>
          </a:p>
          <a:p>
            <a:endParaRPr lang="de-DE" sz="1400" dirty="0">
              <a:solidFill>
                <a:srgbClr val="C00000"/>
              </a:solidFill>
            </a:endParaRPr>
          </a:p>
          <a:p>
            <a:pPr marL="285750" indent="-285750">
              <a:buFont typeface="Symbol" panose="05050102010706020507" pitchFamily="18" charset="2"/>
              <a:buChar char="-"/>
            </a:pPr>
            <a:r>
              <a:rPr lang="de-DE" sz="1400" dirty="0"/>
              <a:t>Entstammt der Erfahrungswelt der </a:t>
            </a:r>
            <a:r>
              <a:rPr lang="de-DE" sz="1400" dirty="0" err="1"/>
              <a:t>SuS</a:t>
            </a:r>
            <a:endParaRPr lang="de-DE" sz="1400" dirty="0"/>
          </a:p>
          <a:p>
            <a:pPr marL="285750" indent="-285750">
              <a:buFont typeface="Symbol" panose="05050102010706020507" pitchFamily="18" charset="2"/>
              <a:buChar char="-"/>
            </a:pPr>
            <a:r>
              <a:rPr lang="de-DE" sz="1400" dirty="0"/>
              <a:t>liegt leicht über dem Kompetenzniveau der </a:t>
            </a:r>
            <a:r>
              <a:rPr lang="de-DE" sz="1400" dirty="0" err="1"/>
              <a:t>SuS</a:t>
            </a:r>
            <a:endParaRPr lang="de-DE" sz="1400" dirty="0"/>
          </a:p>
          <a:p>
            <a:endParaRPr lang="de-DE" sz="1400" dirty="0"/>
          </a:p>
          <a:p>
            <a:pPr marL="285750" indent="-285750">
              <a:buFont typeface="Wingdings" panose="05000000000000000000" pitchFamily="2" charset="2"/>
              <a:buChar char="Ø"/>
            </a:pPr>
            <a:r>
              <a:rPr lang="de-DE" sz="1400" dirty="0"/>
              <a:t>Schafft erhöhte Aufnahmebereitschaft</a:t>
            </a:r>
          </a:p>
          <a:p>
            <a:pPr marL="285750" indent="-285750">
              <a:buFont typeface="Wingdings" panose="05000000000000000000" pitchFamily="2" charset="2"/>
              <a:buChar char="Ø"/>
            </a:pPr>
            <a:r>
              <a:rPr lang="de-DE" sz="1400" dirty="0"/>
              <a:t>Verhindert reine </a:t>
            </a:r>
            <a:r>
              <a:rPr lang="de-DE" sz="1400" i="1" dirty="0"/>
              <a:t>Produktschau</a:t>
            </a:r>
            <a:endParaRPr lang="de-DE" sz="1400" dirty="0"/>
          </a:p>
        </p:txBody>
      </p:sp>
      <p:sp>
        <p:nvSpPr>
          <p:cNvPr id="41" name="Gleichschenkliges Dreieck 40">
            <a:extLst>
              <a:ext uri="{FF2B5EF4-FFF2-40B4-BE49-F238E27FC236}">
                <a16:creationId xmlns:a16="http://schemas.microsoft.com/office/drawing/2014/main" id="{79747F62-868C-EDD5-19C9-8891D695F606}"/>
              </a:ext>
            </a:extLst>
          </p:cNvPr>
          <p:cNvSpPr/>
          <p:nvPr/>
        </p:nvSpPr>
        <p:spPr>
          <a:xfrm rot="5400000">
            <a:off x="2044134" y="3612240"/>
            <a:ext cx="278135" cy="194276"/>
          </a:xfrm>
          <a:prstGeom prst="triangl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chemeClr val="accent4">
                    <a:lumMod val="75000"/>
                  </a:schemeClr>
                </a:solidFill>
              </a:rPr>
              <a:t>Leit</a:t>
            </a:r>
            <a:r>
              <a:rPr lang="de-DE" dirty="0"/>
              <a:t>methode </a:t>
            </a:r>
            <a:r>
              <a:rPr lang="de-DE" b="1" dirty="0"/>
              <a:t>Problem-</a:t>
            </a:r>
            <a:r>
              <a:rPr lang="de-DE" b="1" dirty="0" err="1"/>
              <a:t>based</a:t>
            </a:r>
            <a:r>
              <a:rPr lang="de-DE" b="1" dirty="0"/>
              <a:t> </a:t>
            </a:r>
            <a:r>
              <a:rPr lang="de-DE" b="1" dirty="0" err="1"/>
              <a:t>learning</a:t>
            </a:r>
            <a:endParaRPr lang="de-DE" b="1" dirty="0"/>
          </a:p>
        </p:txBody>
      </p:sp>
      <p:sp>
        <p:nvSpPr>
          <p:cNvPr id="4" name="Pfeil: nach rechts 3">
            <a:extLst>
              <a:ext uri="{FF2B5EF4-FFF2-40B4-BE49-F238E27FC236}">
                <a16:creationId xmlns:a16="http://schemas.microsoft.com/office/drawing/2014/main" id="{6032AA66-CC1D-C557-307B-8ABA8DD25FBC}"/>
              </a:ext>
            </a:extLst>
          </p:cNvPr>
          <p:cNvSpPr/>
          <p:nvPr/>
        </p:nvSpPr>
        <p:spPr>
          <a:xfrm>
            <a:off x="2086064" y="1669080"/>
            <a:ext cx="5650301" cy="526212"/>
          </a:xfrm>
          <a:prstGeom prst="rightArrow">
            <a:avLst>
              <a:gd name="adj1" fmla="val 31540"/>
              <a:gd name="adj2" fmla="val 4846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aute 5">
            <a:extLst>
              <a:ext uri="{FF2B5EF4-FFF2-40B4-BE49-F238E27FC236}">
                <a16:creationId xmlns:a16="http://schemas.microsoft.com/office/drawing/2014/main" id="{060D6A1D-CE6C-56E4-3CDC-0A881FC6EB54}"/>
              </a:ext>
            </a:extLst>
          </p:cNvPr>
          <p:cNvSpPr/>
          <p:nvPr/>
        </p:nvSpPr>
        <p:spPr>
          <a:xfrm>
            <a:off x="1247446" y="1669080"/>
            <a:ext cx="578803" cy="526212"/>
          </a:xfrm>
          <a:prstGeom prst="diamond">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dirty="0"/>
          </a:p>
        </p:txBody>
      </p:sp>
      <p:grpSp>
        <p:nvGrpSpPr>
          <p:cNvPr id="11" name="Gruppieren 10">
            <a:extLst>
              <a:ext uri="{FF2B5EF4-FFF2-40B4-BE49-F238E27FC236}">
                <a16:creationId xmlns:a16="http://schemas.microsoft.com/office/drawing/2014/main" id="{76C5B558-E8A5-1B4E-EED4-87F049E8022A}"/>
              </a:ext>
            </a:extLst>
          </p:cNvPr>
          <p:cNvGrpSpPr/>
          <p:nvPr/>
        </p:nvGrpSpPr>
        <p:grpSpPr>
          <a:xfrm>
            <a:off x="6919548" y="1172616"/>
            <a:ext cx="45719" cy="755487"/>
            <a:chOff x="5966604" y="2277374"/>
            <a:chExt cx="43132" cy="1595886"/>
          </a:xfrm>
        </p:grpSpPr>
        <p:cxnSp>
          <p:nvCxnSpPr>
            <p:cNvPr id="9" name="Gerader Verbinder 8">
              <a:extLst>
                <a:ext uri="{FF2B5EF4-FFF2-40B4-BE49-F238E27FC236}">
                  <a16:creationId xmlns:a16="http://schemas.microsoft.com/office/drawing/2014/main" id="{5A7904A5-62AB-1DB2-3060-8787FAEABC12}"/>
                </a:ext>
              </a:extLst>
            </p:cNvPr>
            <p:cNvCxnSpPr/>
            <p:nvPr/>
          </p:nvCxnSpPr>
          <p:spPr>
            <a:xfrm>
              <a:off x="6009736" y="2277374"/>
              <a:ext cx="0" cy="1595886"/>
            </a:xfrm>
            <a:prstGeom prst="line">
              <a:avLst/>
            </a:prstGeom>
            <a:ln w="63500">
              <a:solidFill>
                <a:srgbClr val="C00000"/>
              </a:solidFill>
              <a:prstDash val="sysDash"/>
            </a:ln>
          </p:spPr>
          <p:style>
            <a:lnRef idx="1">
              <a:schemeClr val="accent1"/>
            </a:lnRef>
            <a:fillRef idx="0">
              <a:schemeClr val="accent1"/>
            </a:fillRef>
            <a:effectRef idx="0">
              <a:schemeClr val="accent1"/>
            </a:effectRef>
            <a:fontRef idx="minor">
              <a:schemeClr val="tx1"/>
            </a:fontRef>
          </p:style>
        </p:cxnSp>
        <p:cxnSp>
          <p:nvCxnSpPr>
            <p:cNvPr id="10" name="Gerader Verbinder 9">
              <a:extLst>
                <a:ext uri="{FF2B5EF4-FFF2-40B4-BE49-F238E27FC236}">
                  <a16:creationId xmlns:a16="http://schemas.microsoft.com/office/drawing/2014/main" id="{48D53422-FBE5-B4D6-C320-D861F88DFF43}"/>
                </a:ext>
              </a:extLst>
            </p:cNvPr>
            <p:cNvCxnSpPr/>
            <p:nvPr/>
          </p:nvCxnSpPr>
          <p:spPr>
            <a:xfrm>
              <a:off x="5966604" y="2277374"/>
              <a:ext cx="0" cy="1595886"/>
            </a:xfrm>
            <a:prstGeom prst="line">
              <a:avLst/>
            </a:prstGeom>
            <a:ln w="63500">
              <a:solidFill>
                <a:srgbClr val="C00000"/>
              </a:solidFill>
              <a:prstDash val="sysDash"/>
            </a:ln>
          </p:spPr>
          <p:style>
            <a:lnRef idx="1">
              <a:schemeClr val="accent1"/>
            </a:lnRef>
            <a:fillRef idx="0">
              <a:schemeClr val="accent1"/>
            </a:fillRef>
            <a:effectRef idx="0">
              <a:schemeClr val="accent1"/>
            </a:effectRef>
            <a:fontRef idx="minor">
              <a:schemeClr val="tx1"/>
            </a:fontRef>
          </p:style>
        </p:cxnSp>
      </p:grpSp>
      <p:sp>
        <p:nvSpPr>
          <p:cNvPr id="12" name="Textfeld 11">
            <a:extLst>
              <a:ext uri="{FF2B5EF4-FFF2-40B4-BE49-F238E27FC236}">
                <a16:creationId xmlns:a16="http://schemas.microsoft.com/office/drawing/2014/main" id="{C2475599-FE11-87E8-1E41-393D363F88CC}"/>
              </a:ext>
            </a:extLst>
          </p:cNvPr>
          <p:cNvSpPr txBox="1"/>
          <p:nvPr/>
        </p:nvSpPr>
        <p:spPr>
          <a:xfrm>
            <a:off x="725603" y="2199916"/>
            <a:ext cx="1492653" cy="584775"/>
          </a:xfrm>
          <a:prstGeom prst="rect">
            <a:avLst/>
          </a:prstGeom>
          <a:noFill/>
        </p:spPr>
        <p:txBody>
          <a:bodyPr wrap="none" rtlCol="0">
            <a:spAutoFit/>
          </a:bodyPr>
          <a:lstStyle/>
          <a:p>
            <a:r>
              <a:rPr lang="de-DE" sz="1600" dirty="0"/>
              <a:t>Unerwünschter</a:t>
            </a:r>
            <a:br>
              <a:rPr lang="de-DE" sz="1600" dirty="0"/>
            </a:br>
            <a:r>
              <a:rPr lang="de-DE" sz="1600" dirty="0"/>
              <a:t>Anfangszustand</a:t>
            </a:r>
          </a:p>
        </p:txBody>
      </p:sp>
      <p:sp>
        <p:nvSpPr>
          <p:cNvPr id="13" name="Textfeld 12">
            <a:extLst>
              <a:ext uri="{FF2B5EF4-FFF2-40B4-BE49-F238E27FC236}">
                <a16:creationId xmlns:a16="http://schemas.microsoft.com/office/drawing/2014/main" id="{4A3895CE-49DB-AE6C-D0B4-FB21D213FDC2}"/>
              </a:ext>
            </a:extLst>
          </p:cNvPr>
          <p:cNvSpPr txBox="1"/>
          <p:nvPr/>
        </p:nvSpPr>
        <p:spPr>
          <a:xfrm>
            <a:off x="7713887" y="2199916"/>
            <a:ext cx="1234825" cy="584775"/>
          </a:xfrm>
          <a:prstGeom prst="rect">
            <a:avLst/>
          </a:prstGeom>
          <a:noFill/>
        </p:spPr>
        <p:txBody>
          <a:bodyPr wrap="none" rtlCol="0">
            <a:spAutoFit/>
          </a:bodyPr>
          <a:lstStyle/>
          <a:p>
            <a:pPr algn="ctr"/>
            <a:r>
              <a:rPr lang="de-DE" sz="1600" dirty="0"/>
              <a:t>Erwünschter</a:t>
            </a:r>
          </a:p>
          <a:p>
            <a:pPr algn="ctr"/>
            <a:r>
              <a:rPr lang="de-DE" sz="1600" dirty="0"/>
              <a:t>Zielzustand</a:t>
            </a:r>
          </a:p>
        </p:txBody>
      </p:sp>
      <p:sp>
        <p:nvSpPr>
          <p:cNvPr id="14" name="Textfeld 13">
            <a:extLst>
              <a:ext uri="{FF2B5EF4-FFF2-40B4-BE49-F238E27FC236}">
                <a16:creationId xmlns:a16="http://schemas.microsoft.com/office/drawing/2014/main" id="{D2088CF4-2B24-19CE-477E-611B2FFFB3CC}"/>
              </a:ext>
            </a:extLst>
          </p:cNvPr>
          <p:cNvSpPr txBox="1"/>
          <p:nvPr/>
        </p:nvSpPr>
        <p:spPr>
          <a:xfrm>
            <a:off x="6358547" y="2195292"/>
            <a:ext cx="1013291" cy="584775"/>
          </a:xfrm>
          <a:prstGeom prst="rect">
            <a:avLst/>
          </a:prstGeom>
          <a:noFill/>
        </p:spPr>
        <p:txBody>
          <a:bodyPr wrap="none" rtlCol="0">
            <a:spAutoFit/>
          </a:bodyPr>
          <a:lstStyle/>
          <a:p>
            <a:r>
              <a:rPr lang="de-DE" sz="1600" dirty="0"/>
              <a:t>Barriere</a:t>
            </a:r>
          </a:p>
          <a:p>
            <a:r>
              <a:rPr lang="de-DE" sz="1600" dirty="0"/>
              <a:t>(Problem)</a:t>
            </a:r>
          </a:p>
        </p:txBody>
      </p:sp>
      <p:sp>
        <p:nvSpPr>
          <p:cNvPr id="15" name="Raute 14">
            <a:extLst>
              <a:ext uri="{FF2B5EF4-FFF2-40B4-BE49-F238E27FC236}">
                <a16:creationId xmlns:a16="http://schemas.microsoft.com/office/drawing/2014/main" id="{18878444-375A-91AA-2B03-E26676E629C0}"/>
              </a:ext>
            </a:extLst>
          </p:cNvPr>
          <p:cNvSpPr/>
          <p:nvPr/>
        </p:nvSpPr>
        <p:spPr>
          <a:xfrm>
            <a:off x="7996178" y="1703585"/>
            <a:ext cx="578803" cy="526212"/>
          </a:xfrm>
          <a:prstGeom prst="diamond">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16" name="Pfeil: 180-Grad 15">
            <a:extLst>
              <a:ext uri="{FF2B5EF4-FFF2-40B4-BE49-F238E27FC236}">
                <a16:creationId xmlns:a16="http://schemas.microsoft.com/office/drawing/2014/main" id="{80FF97DC-423F-80B2-DE1E-E918BF8B5CBD}"/>
              </a:ext>
            </a:extLst>
          </p:cNvPr>
          <p:cNvSpPr/>
          <p:nvPr/>
        </p:nvSpPr>
        <p:spPr>
          <a:xfrm>
            <a:off x="6143172" y="892256"/>
            <a:ext cx="1630393" cy="526212"/>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8" name="Textfeld 17">
            <a:extLst>
              <a:ext uri="{FF2B5EF4-FFF2-40B4-BE49-F238E27FC236}">
                <a16:creationId xmlns:a16="http://schemas.microsoft.com/office/drawing/2014/main" id="{8DB11BB9-A71D-F18E-2B84-7F154C97D260}"/>
              </a:ext>
            </a:extLst>
          </p:cNvPr>
          <p:cNvSpPr txBox="1"/>
          <p:nvPr/>
        </p:nvSpPr>
        <p:spPr>
          <a:xfrm>
            <a:off x="6205250" y="546366"/>
            <a:ext cx="1428596" cy="338554"/>
          </a:xfrm>
          <a:prstGeom prst="rect">
            <a:avLst/>
          </a:prstGeom>
          <a:noFill/>
        </p:spPr>
        <p:txBody>
          <a:bodyPr wrap="none" rtlCol="0">
            <a:spAutoFit/>
          </a:bodyPr>
          <a:lstStyle/>
          <a:p>
            <a:r>
              <a:rPr lang="de-DE" sz="1600" i="1" dirty="0"/>
              <a:t>Problemlösung</a:t>
            </a:r>
          </a:p>
        </p:txBody>
      </p:sp>
      <p:grpSp>
        <p:nvGrpSpPr>
          <p:cNvPr id="35" name="Gruppieren 34">
            <a:extLst>
              <a:ext uri="{FF2B5EF4-FFF2-40B4-BE49-F238E27FC236}">
                <a16:creationId xmlns:a16="http://schemas.microsoft.com/office/drawing/2014/main" id="{DDB4774D-C882-4F6D-2E7F-F3516F9C0943}"/>
              </a:ext>
            </a:extLst>
          </p:cNvPr>
          <p:cNvGrpSpPr/>
          <p:nvPr/>
        </p:nvGrpSpPr>
        <p:grpSpPr>
          <a:xfrm>
            <a:off x="2184239" y="3579111"/>
            <a:ext cx="5650301" cy="254287"/>
            <a:chOff x="3270849" y="3709004"/>
            <a:chExt cx="5798360" cy="175690"/>
          </a:xfrm>
          <a:solidFill>
            <a:schemeClr val="bg1"/>
          </a:solidFill>
        </p:grpSpPr>
        <p:sp>
          <p:nvSpPr>
            <p:cNvPr id="22" name="Rechteck 21">
              <a:extLst>
                <a:ext uri="{FF2B5EF4-FFF2-40B4-BE49-F238E27FC236}">
                  <a16:creationId xmlns:a16="http://schemas.microsoft.com/office/drawing/2014/main" id="{B97DCD27-FE9D-1DB6-F98C-B92E5E26600A}"/>
                </a:ext>
              </a:extLst>
            </p:cNvPr>
            <p:cNvSpPr/>
            <p:nvPr/>
          </p:nvSpPr>
          <p:spPr>
            <a:xfrm>
              <a:off x="3270849" y="3709007"/>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a:t>
              </a:r>
            </a:p>
          </p:txBody>
        </p:sp>
        <p:sp>
          <p:nvSpPr>
            <p:cNvPr id="29" name="Rechteck 28">
              <a:extLst>
                <a:ext uri="{FF2B5EF4-FFF2-40B4-BE49-F238E27FC236}">
                  <a16:creationId xmlns:a16="http://schemas.microsoft.com/office/drawing/2014/main" id="{64BDD6E4-2AA0-CAE0-6D8B-9C7EAE8B63BB}"/>
                </a:ext>
              </a:extLst>
            </p:cNvPr>
            <p:cNvSpPr/>
            <p:nvPr/>
          </p:nvSpPr>
          <p:spPr>
            <a:xfrm>
              <a:off x="4100099" y="3709004"/>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2</a:t>
              </a:r>
            </a:p>
          </p:txBody>
        </p:sp>
        <p:sp>
          <p:nvSpPr>
            <p:cNvPr id="30" name="Rechteck 29">
              <a:extLst>
                <a:ext uri="{FF2B5EF4-FFF2-40B4-BE49-F238E27FC236}">
                  <a16:creationId xmlns:a16="http://schemas.microsoft.com/office/drawing/2014/main" id="{1C1E224B-FE80-0083-C671-4881825C9243}"/>
                </a:ext>
              </a:extLst>
            </p:cNvPr>
            <p:cNvSpPr/>
            <p:nvPr/>
          </p:nvSpPr>
          <p:spPr>
            <a:xfrm>
              <a:off x="5756469" y="3709006"/>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4</a:t>
              </a:r>
            </a:p>
          </p:txBody>
        </p:sp>
        <p:sp>
          <p:nvSpPr>
            <p:cNvPr id="31" name="Rechteck 30">
              <a:extLst>
                <a:ext uri="{FF2B5EF4-FFF2-40B4-BE49-F238E27FC236}">
                  <a16:creationId xmlns:a16="http://schemas.microsoft.com/office/drawing/2014/main" id="{05F0D6B5-87FA-30F5-B675-427B52F8F4EA}"/>
                </a:ext>
              </a:extLst>
            </p:cNvPr>
            <p:cNvSpPr/>
            <p:nvPr/>
          </p:nvSpPr>
          <p:spPr>
            <a:xfrm>
              <a:off x="7412839" y="3709005"/>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6</a:t>
              </a:r>
            </a:p>
          </p:txBody>
        </p:sp>
        <p:sp>
          <p:nvSpPr>
            <p:cNvPr id="32" name="Rechteck 31">
              <a:extLst>
                <a:ext uri="{FF2B5EF4-FFF2-40B4-BE49-F238E27FC236}">
                  <a16:creationId xmlns:a16="http://schemas.microsoft.com/office/drawing/2014/main" id="{024F9AC5-FC42-0DBA-1390-467E41F50A65}"/>
                </a:ext>
              </a:extLst>
            </p:cNvPr>
            <p:cNvSpPr/>
            <p:nvPr/>
          </p:nvSpPr>
          <p:spPr>
            <a:xfrm>
              <a:off x="8241024" y="3709004"/>
              <a:ext cx="828185" cy="175688"/>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7</a:t>
              </a:r>
            </a:p>
          </p:txBody>
        </p:sp>
        <p:sp>
          <p:nvSpPr>
            <p:cNvPr id="33" name="Rechteck 32">
              <a:extLst>
                <a:ext uri="{FF2B5EF4-FFF2-40B4-BE49-F238E27FC236}">
                  <a16:creationId xmlns:a16="http://schemas.microsoft.com/office/drawing/2014/main" id="{FFD6F717-0145-68F2-BFD5-B9EEA13809BA}"/>
                </a:ext>
              </a:extLst>
            </p:cNvPr>
            <p:cNvSpPr/>
            <p:nvPr/>
          </p:nvSpPr>
          <p:spPr>
            <a:xfrm>
              <a:off x="6584654" y="3709005"/>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5</a:t>
              </a:r>
            </a:p>
          </p:txBody>
        </p:sp>
        <p:sp>
          <p:nvSpPr>
            <p:cNvPr id="34" name="Rechteck 33">
              <a:extLst>
                <a:ext uri="{FF2B5EF4-FFF2-40B4-BE49-F238E27FC236}">
                  <a16:creationId xmlns:a16="http://schemas.microsoft.com/office/drawing/2014/main" id="{B80401B2-E8EA-1E98-7F48-048F6AD68A48}"/>
                </a:ext>
              </a:extLst>
            </p:cNvPr>
            <p:cNvSpPr/>
            <p:nvPr/>
          </p:nvSpPr>
          <p:spPr>
            <a:xfrm>
              <a:off x="4928284" y="3709006"/>
              <a:ext cx="828185" cy="175687"/>
            </a:xfrm>
            <a:prstGeom prst="rect">
              <a:avLst/>
            </a:prstGeom>
            <a:grp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3</a:t>
              </a:r>
            </a:p>
          </p:txBody>
        </p:sp>
      </p:grpSp>
      <p:sp>
        <p:nvSpPr>
          <p:cNvPr id="38" name="Textfeld 37">
            <a:extLst>
              <a:ext uri="{FF2B5EF4-FFF2-40B4-BE49-F238E27FC236}">
                <a16:creationId xmlns:a16="http://schemas.microsoft.com/office/drawing/2014/main" id="{7D29429D-E68F-26F8-5A5F-192B8D732EB3}"/>
              </a:ext>
            </a:extLst>
          </p:cNvPr>
          <p:cNvSpPr txBox="1"/>
          <p:nvPr/>
        </p:nvSpPr>
        <p:spPr>
          <a:xfrm>
            <a:off x="1389936" y="4235387"/>
            <a:ext cx="7329122" cy="2321085"/>
          </a:xfrm>
          <a:prstGeom prst="rect">
            <a:avLst/>
          </a:prstGeom>
          <a:noFill/>
        </p:spPr>
        <p:txBody>
          <a:bodyPr wrap="none" rtlCol="0">
            <a:spAutoFit/>
          </a:bodyPr>
          <a:lstStyle/>
          <a:p>
            <a:pPr marL="342900" indent="-342900">
              <a:lnSpc>
                <a:spcPct val="150000"/>
              </a:lnSpc>
              <a:buFont typeface="+mj-lt"/>
              <a:buAutoNum type="arabicPeriod"/>
            </a:pPr>
            <a:r>
              <a:rPr lang="de-DE" sz="1400" b="1" dirty="0">
                <a:solidFill>
                  <a:schemeClr val="accent1"/>
                </a:solidFill>
              </a:rPr>
              <a:t>Konfrontieren</a:t>
            </a:r>
            <a:r>
              <a:rPr lang="de-DE" sz="1400" dirty="0">
                <a:solidFill>
                  <a:schemeClr val="accent1"/>
                </a:solidFill>
              </a:rPr>
              <a:t>: </a:t>
            </a:r>
            <a:r>
              <a:rPr lang="de-DE" sz="1400" dirty="0"/>
              <a:t>		Kennenlernen des Problems durch </a:t>
            </a:r>
            <a:r>
              <a:rPr lang="de-DE" sz="1400" dirty="0" err="1"/>
              <a:t>SuS</a:t>
            </a:r>
            <a:r>
              <a:rPr lang="de-DE" sz="1400" dirty="0"/>
              <a:t>.</a:t>
            </a:r>
          </a:p>
          <a:p>
            <a:pPr marL="342900" indent="-342900">
              <a:lnSpc>
                <a:spcPct val="150000"/>
              </a:lnSpc>
              <a:buFont typeface="+mj-lt"/>
              <a:buAutoNum type="arabicPeriod"/>
            </a:pPr>
            <a:r>
              <a:rPr lang="de-DE" sz="1400" b="1" dirty="0">
                <a:solidFill>
                  <a:schemeClr val="accent1"/>
                </a:solidFill>
              </a:rPr>
              <a:t>Fragen</a:t>
            </a:r>
            <a:r>
              <a:rPr lang="de-DE" sz="1400" dirty="0">
                <a:solidFill>
                  <a:schemeClr val="accent1"/>
                </a:solidFill>
              </a:rPr>
              <a:t> </a:t>
            </a:r>
            <a:r>
              <a:rPr lang="de-DE" sz="1400" b="1" dirty="0">
                <a:solidFill>
                  <a:schemeClr val="accent1"/>
                </a:solidFill>
              </a:rPr>
              <a:t>stellen</a:t>
            </a:r>
            <a:r>
              <a:rPr lang="de-DE" sz="1400" dirty="0">
                <a:solidFill>
                  <a:schemeClr val="accent1"/>
                </a:solidFill>
              </a:rPr>
              <a:t>: </a:t>
            </a:r>
            <a:r>
              <a:rPr lang="de-DE" sz="1400" dirty="0"/>
              <a:t>		Definition des Problems, Formulierung von max. drei Fragen.</a:t>
            </a:r>
          </a:p>
          <a:p>
            <a:pPr marL="342900" indent="-342900">
              <a:lnSpc>
                <a:spcPct val="150000"/>
              </a:lnSpc>
              <a:buFont typeface="+mj-lt"/>
              <a:buAutoNum type="arabicPeriod"/>
            </a:pPr>
            <a:r>
              <a:rPr lang="de-DE" sz="1400" b="1" dirty="0">
                <a:solidFill>
                  <a:schemeClr val="accent1"/>
                </a:solidFill>
              </a:rPr>
              <a:t>Problem</a:t>
            </a:r>
            <a:r>
              <a:rPr lang="de-DE" sz="1400" dirty="0">
                <a:solidFill>
                  <a:schemeClr val="accent1"/>
                </a:solidFill>
              </a:rPr>
              <a:t> </a:t>
            </a:r>
            <a:r>
              <a:rPr lang="de-DE" sz="1400" b="1" dirty="0">
                <a:solidFill>
                  <a:schemeClr val="accent1"/>
                </a:solidFill>
              </a:rPr>
              <a:t>analysieren</a:t>
            </a:r>
            <a:r>
              <a:rPr lang="de-DE" sz="1400" dirty="0">
                <a:solidFill>
                  <a:schemeClr val="accent1"/>
                </a:solidFill>
              </a:rPr>
              <a:t>: </a:t>
            </a:r>
            <a:r>
              <a:rPr lang="de-DE" sz="1400" dirty="0"/>
              <a:t>	Bildung von Hypothesen durch </a:t>
            </a:r>
            <a:r>
              <a:rPr lang="de-DE" sz="1400" dirty="0" err="1"/>
              <a:t>SuS</a:t>
            </a:r>
            <a:r>
              <a:rPr lang="de-DE" sz="1400" dirty="0"/>
              <a:t>.</a:t>
            </a:r>
          </a:p>
          <a:p>
            <a:pPr marL="342900" indent="-342900">
              <a:lnSpc>
                <a:spcPct val="150000"/>
              </a:lnSpc>
              <a:buFont typeface="+mj-lt"/>
              <a:buAutoNum type="arabicPeriod"/>
            </a:pPr>
            <a:r>
              <a:rPr lang="de-DE" sz="1400" b="1" dirty="0">
                <a:solidFill>
                  <a:schemeClr val="accent1"/>
                </a:solidFill>
              </a:rPr>
              <a:t>Hypothesen</a:t>
            </a:r>
            <a:r>
              <a:rPr lang="de-DE" sz="1400" dirty="0">
                <a:solidFill>
                  <a:schemeClr val="accent1"/>
                </a:solidFill>
              </a:rPr>
              <a:t> </a:t>
            </a:r>
            <a:r>
              <a:rPr lang="de-DE" sz="1400" b="1" dirty="0">
                <a:solidFill>
                  <a:schemeClr val="accent1"/>
                </a:solidFill>
              </a:rPr>
              <a:t>vergleichen</a:t>
            </a:r>
            <a:r>
              <a:rPr lang="de-DE" sz="1400" dirty="0">
                <a:solidFill>
                  <a:schemeClr val="accent1"/>
                </a:solidFill>
              </a:rPr>
              <a:t>: </a:t>
            </a:r>
            <a:r>
              <a:rPr lang="de-DE" sz="1400" dirty="0"/>
              <a:t>	Vergleich der Hypothesen in der Lerngruppe.</a:t>
            </a:r>
          </a:p>
          <a:p>
            <a:pPr marL="342900" indent="-342900">
              <a:lnSpc>
                <a:spcPct val="150000"/>
              </a:lnSpc>
              <a:buFont typeface="+mj-lt"/>
              <a:buAutoNum type="arabicPeriod"/>
            </a:pPr>
            <a:r>
              <a:rPr lang="de-DE" sz="1400" b="1" dirty="0">
                <a:solidFill>
                  <a:schemeClr val="accent1"/>
                </a:solidFill>
              </a:rPr>
              <a:t>Lernfragen</a:t>
            </a:r>
            <a:r>
              <a:rPr lang="de-DE" sz="1400" dirty="0">
                <a:solidFill>
                  <a:schemeClr val="accent1"/>
                </a:solidFill>
              </a:rPr>
              <a:t> </a:t>
            </a:r>
            <a:r>
              <a:rPr lang="de-DE" sz="1400" b="1" dirty="0">
                <a:solidFill>
                  <a:schemeClr val="accent1"/>
                </a:solidFill>
              </a:rPr>
              <a:t>stellen</a:t>
            </a:r>
            <a:r>
              <a:rPr lang="de-DE" sz="1400" dirty="0">
                <a:solidFill>
                  <a:schemeClr val="accent1"/>
                </a:solidFill>
              </a:rPr>
              <a:t>: </a:t>
            </a:r>
            <a:r>
              <a:rPr lang="de-DE" sz="1400" dirty="0"/>
              <a:t>		Formulierung von Lernfragen zur Problemlösung durch </a:t>
            </a:r>
            <a:r>
              <a:rPr lang="de-DE" sz="1400" dirty="0" err="1"/>
              <a:t>SuS</a:t>
            </a:r>
            <a:r>
              <a:rPr lang="de-DE" sz="1400" dirty="0"/>
              <a:t>.</a:t>
            </a:r>
          </a:p>
          <a:p>
            <a:pPr marL="342900" indent="-342900">
              <a:lnSpc>
                <a:spcPct val="150000"/>
              </a:lnSpc>
              <a:buFont typeface="+mj-lt"/>
              <a:buAutoNum type="arabicPeriod"/>
            </a:pPr>
            <a:r>
              <a:rPr lang="de-DE" sz="1400" b="1" dirty="0">
                <a:solidFill>
                  <a:schemeClr val="accent1"/>
                </a:solidFill>
              </a:rPr>
              <a:t>Selbst</a:t>
            </a:r>
            <a:r>
              <a:rPr lang="de-DE" sz="1400" dirty="0">
                <a:solidFill>
                  <a:schemeClr val="accent1"/>
                </a:solidFill>
              </a:rPr>
              <a:t> </a:t>
            </a:r>
            <a:r>
              <a:rPr lang="de-DE" sz="1400" b="1" dirty="0">
                <a:solidFill>
                  <a:schemeClr val="accent1"/>
                </a:solidFill>
              </a:rPr>
              <a:t>Wissen</a:t>
            </a:r>
            <a:r>
              <a:rPr lang="de-DE" sz="1400" dirty="0">
                <a:solidFill>
                  <a:schemeClr val="accent1"/>
                </a:solidFill>
              </a:rPr>
              <a:t> </a:t>
            </a:r>
            <a:r>
              <a:rPr lang="de-DE" sz="1400" b="1" dirty="0">
                <a:solidFill>
                  <a:schemeClr val="accent1"/>
                </a:solidFill>
              </a:rPr>
              <a:t>aneignen</a:t>
            </a:r>
            <a:r>
              <a:rPr lang="de-DE" sz="1400" dirty="0">
                <a:solidFill>
                  <a:schemeClr val="accent1"/>
                </a:solidFill>
              </a:rPr>
              <a:t>: </a:t>
            </a:r>
            <a:r>
              <a:rPr lang="de-DE" sz="1400" dirty="0"/>
              <a:t>	Selbststudium der </a:t>
            </a:r>
            <a:r>
              <a:rPr lang="de-DE" sz="1400" dirty="0" err="1"/>
              <a:t>SuS</a:t>
            </a:r>
            <a:r>
              <a:rPr lang="de-DE" sz="1400" dirty="0"/>
              <a:t> zur Beantwortung der Lernfragen.</a:t>
            </a:r>
          </a:p>
          <a:p>
            <a:pPr marL="342900" indent="-342900">
              <a:lnSpc>
                <a:spcPct val="150000"/>
              </a:lnSpc>
              <a:buFont typeface="+mj-lt"/>
              <a:buAutoNum type="arabicPeriod"/>
            </a:pPr>
            <a:r>
              <a:rPr lang="de-DE" sz="1400" b="1" dirty="0">
                <a:solidFill>
                  <a:schemeClr val="accent1"/>
                </a:solidFill>
              </a:rPr>
              <a:t>Ergebnisse</a:t>
            </a:r>
            <a:r>
              <a:rPr lang="de-DE" sz="1400" dirty="0">
                <a:solidFill>
                  <a:schemeClr val="accent1"/>
                </a:solidFill>
              </a:rPr>
              <a:t> </a:t>
            </a:r>
            <a:r>
              <a:rPr lang="de-DE" sz="1400" b="1" dirty="0">
                <a:solidFill>
                  <a:schemeClr val="accent1"/>
                </a:solidFill>
              </a:rPr>
              <a:t>austauschen</a:t>
            </a:r>
            <a:r>
              <a:rPr lang="de-DE" sz="1400" dirty="0">
                <a:solidFill>
                  <a:schemeClr val="accent1"/>
                </a:solidFill>
              </a:rPr>
              <a:t>: </a:t>
            </a:r>
            <a:r>
              <a:rPr lang="de-DE" sz="1400" dirty="0"/>
              <a:t>	Vergleich der Ergebnisse und Überlegungen der </a:t>
            </a:r>
            <a:r>
              <a:rPr lang="de-DE" sz="1400" dirty="0" err="1"/>
              <a:t>SuS</a:t>
            </a:r>
            <a:r>
              <a:rPr lang="de-DE" sz="1400" dirty="0"/>
              <a:t>.</a:t>
            </a:r>
          </a:p>
        </p:txBody>
      </p:sp>
      <p:sp>
        <p:nvSpPr>
          <p:cNvPr id="40" name="Gleichschenkliges Dreieck 39">
            <a:extLst>
              <a:ext uri="{FF2B5EF4-FFF2-40B4-BE49-F238E27FC236}">
                <a16:creationId xmlns:a16="http://schemas.microsoft.com/office/drawing/2014/main" id="{4CDBC86B-B89D-EC24-DE92-2F05E6E9DC2F}"/>
              </a:ext>
            </a:extLst>
          </p:cNvPr>
          <p:cNvSpPr/>
          <p:nvPr/>
        </p:nvSpPr>
        <p:spPr>
          <a:xfrm rot="5400000">
            <a:off x="7792609" y="3607477"/>
            <a:ext cx="278135" cy="194276"/>
          </a:xfrm>
          <a:prstGeom prst="triangl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3" name="Gerader Verbinder 42">
            <a:extLst>
              <a:ext uri="{FF2B5EF4-FFF2-40B4-BE49-F238E27FC236}">
                <a16:creationId xmlns:a16="http://schemas.microsoft.com/office/drawing/2014/main" id="{4E46347C-B69F-A6FF-0E22-0AE90A36D3DA}"/>
              </a:ext>
            </a:extLst>
          </p:cNvPr>
          <p:cNvCxnSpPr/>
          <p:nvPr/>
        </p:nvCxnSpPr>
        <p:spPr>
          <a:xfrm>
            <a:off x="0" y="3268717"/>
            <a:ext cx="12192000" cy="0"/>
          </a:xfrm>
          <a:prstGeom prst="line">
            <a:avLst/>
          </a:prstGeom>
          <a:ln w="19050"/>
          <a:effectLst>
            <a:outerShdw blurRad="50800" dist="38100" dir="5400000" algn="t"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44" name="Textfeld 43">
            <a:extLst>
              <a:ext uri="{FF2B5EF4-FFF2-40B4-BE49-F238E27FC236}">
                <a16:creationId xmlns:a16="http://schemas.microsoft.com/office/drawing/2014/main" id="{A120961B-CC37-2958-C47F-9E37EA25FD04}"/>
              </a:ext>
            </a:extLst>
          </p:cNvPr>
          <p:cNvSpPr txBox="1"/>
          <p:nvPr/>
        </p:nvSpPr>
        <p:spPr>
          <a:xfrm>
            <a:off x="220717" y="808281"/>
            <a:ext cx="2659117" cy="523220"/>
          </a:xfrm>
          <a:prstGeom prst="rect">
            <a:avLst/>
          </a:prstGeom>
          <a:noFill/>
        </p:spPr>
        <p:txBody>
          <a:bodyPr wrap="square" rtlCol="0">
            <a:spAutoFit/>
          </a:bodyPr>
          <a:lstStyle/>
          <a:p>
            <a:r>
              <a:rPr lang="de-DE" sz="1400" b="1" dirty="0"/>
              <a:t>Allgemeines Modell nach </a:t>
            </a:r>
            <a:r>
              <a:rPr lang="de-DE" sz="1400" b="1" dirty="0" err="1"/>
              <a:t>Hubwieser</a:t>
            </a:r>
            <a:r>
              <a:rPr lang="de-DE" sz="1400" b="1" dirty="0"/>
              <a:t> 2007</a:t>
            </a:r>
          </a:p>
        </p:txBody>
      </p:sp>
      <p:sp>
        <p:nvSpPr>
          <p:cNvPr id="45" name="Textfeld 44">
            <a:extLst>
              <a:ext uri="{FF2B5EF4-FFF2-40B4-BE49-F238E27FC236}">
                <a16:creationId xmlns:a16="http://schemas.microsoft.com/office/drawing/2014/main" id="{DF4DEF61-58CF-8501-3914-69C0EABAEAED}"/>
              </a:ext>
            </a:extLst>
          </p:cNvPr>
          <p:cNvSpPr txBox="1"/>
          <p:nvPr/>
        </p:nvSpPr>
        <p:spPr>
          <a:xfrm>
            <a:off x="220716" y="3465302"/>
            <a:ext cx="2659117" cy="523220"/>
          </a:xfrm>
          <a:prstGeom prst="rect">
            <a:avLst/>
          </a:prstGeom>
          <a:noFill/>
        </p:spPr>
        <p:txBody>
          <a:bodyPr wrap="square" rtlCol="0">
            <a:spAutoFit/>
          </a:bodyPr>
          <a:lstStyle/>
          <a:p>
            <a:r>
              <a:rPr lang="de-DE" sz="1400" b="1" dirty="0"/>
              <a:t>Umsetzung nach</a:t>
            </a:r>
            <a:br>
              <a:rPr lang="de-DE" sz="1400" b="1" dirty="0"/>
            </a:br>
            <a:r>
              <a:rPr lang="de-DE" sz="1400" b="1" dirty="0" err="1"/>
              <a:t>Zendler</a:t>
            </a:r>
            <a:r>
              <a:rPr lang="de-DE" sz="1400" b="1" dirty="0"/>
              <a:t> 2018</a:t>
            </a:r>
          </a:p>
        </p:txBody>
      </p:sp>
      <p:sp>
        <p:nvSpPr>
          <p:cNvPr id="46" name="Rechteck 45">
            <a:extLst>
              <a:ext uri="{FF2B5EF4-FFF2-40B4-BE49-F238E27FC236}">
                <a16:creationId xmlns:a16="http://schemas.microsoft.com/office/drawing/2014/main" id="{1B642252-4E51-8F1E-2EB8-378FA9CCF04F}"/>
              </a:ext>
            </a:extLst>
          </p:cNvPr>
          <p:cNvSpPr/>
          <p:nvPr/>
        </p:nvSpPr>
        <p:spPr>
          <a:xfrm>
            <a:off x="3638915" y="908833"/>
            <a:ext cx="2418195" cy="509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
            </a:pPr>
            <a:r>
              <a:rPr lang="de-DE" sz="1400" dirty="0"/>
              <a:t>Strukturierungshilfen</a:t>
            </a:r>
          </a:p>
          <a:p>
            <a:pPr marL="285750" indent="-285750">
              <a:buFont typeface="Wingdings" panose="05000000000000000000" pitchFamily="2" charset="2"/>
              <a:buChar char="§"/>
            </a:pPr>
            <a:r>
              <a:rPr lang="de-DE" sz="1400" dirty="0"/>
              <a:t>Simulationsmöglichkeiten</a:t>
            </a:r>
          </a:p>
        </p:txBody>
      </p:sp>
      <p:pic>
        <p:nvPicPr>
          <p:cNvPr id="48" name="Grafik 47" descr="Offene Hand Silhouette">
            <a:extLst>
              <a:ext uri="{FF2B5EF4-FFF2-40B4-BE49-F238E27FC236}">
                <a16:creationId xmlns:a16="http://schemas.microsoft.com/office/drawing/2014/main" id="{28EC5372-1659-0A9F-F620-6369BFCF18B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171409">
            <a:off x="3247206" y="1209913"/>
            <a:ext cx="664803" cy="664803"/>
          </a:xfrm>
          <a:prstGeom prst="rect">
            <a:avLst/>
          </a:prstGeom>
        </p:spPr>
      </p:pic>
      <p:cxnSp>
        <p:nvCxnSpPr>
          <p:cNvPr id="51" name="Gerader Verbinder 50">
            <a:extLst>
              <a:ext uri="{FF2B5EF4-FFF2-40B4-BE49-F238E27FC236}">
                <a16:creationId xmlns:a16="http://schemas.microsoft.com/office/drawing/2014/main" id="{AD8F30D1-2660-9E3E-9FE7-A1A3845D645B}"/>
              </a:ext>
            </a:extLst>
          </p:cNvPr>
          <p:cNvCxnSpPr>
            <a:cxnSpLocks/>
          </p:cNvCxnSpPr>
          <p:nvPr/>
        </p:nvCxnSpPr>
        <p:spPr>
          <a:xfrm>
            <a:off x="9479213" y="480077"/>
            <a:ext cx="0" cy="2420109"/>
          </a:xfrm>
          <a:prstGeom prst="line">
            <a:avLst/>
          </a:prstGeom>
          <a:ln w="57150">
            <a:solidFill>
              <a:srgbClr val="C00000"/>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56" name="Rechteck 55">
            <a:extLst>
              <a:ext uri="{FF2B5EF4-FFF2-40B4-BE49-F238E27FC236}">
                <a16:creationId xmlns:a16="http://schemas.microsoft.com/office/drawing/2014/main" id="{35500221-D8AC-D373-3189-136B9E797126}"/>
              </a:ext>
            </a:extLst>
          </p:cNvPr>
          <p:cNvSpPr/>
          <p:nvPr/>
        </p:nvSpPr>
        <p:spPr>
          <a:xfrm>
            <a:off x="8948712" y="4235387"/>
            <a:ext cx="2885936" cy="2321071"/>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Einzel- oder Gruppenarbeit</a:t>
            </a:r>
          </a:p>
          <a:p>
            <a:pPr marL="285750" indent="-285750">
              <a:lnSpc>
                <a:spcPct val="150000"/>
              </a:lnSpc>
              <a:buFont typeface="Wingdings" panose="05000000000000000000" pitchFamily="2" charset="2"/>
              <a:buChar char="§"/>
            </a:pPr>
            <a:r>
              <a:rPr lang="de-DE" sz="1400" dirty="0">
                <a:solidFill>
                  <a:schemeClr val="tx1"/>
                </a:solidFill>
              </a:rPr>
              <a:t>Medieneinsatz vielfältig möglich</a:t>
            </a:r>
          </a:p>
          <a:p>
            <a:pPr marL="285750" indent="-285750">
              <a:lnSpc>
                <a:spcPct val="150000"/>
              </a:lnSpc>
              <a:buFont typeface="Wingdings" panose="05000000000000000000" pitchFamily="2" charset="2"/>
              <a:buChar char="§"/>
            </a:pPr>
            <a:r>
              <a:rPr lang="de-DE" sz="1400" dirty="0">
                <a:solidFill>
                  <a:schemeClr val="tx1"/>
                </a:solidFill>
              </a:rPr>
              <a:t>Einsatz ab Klasse 9 empfohlen</a:t>
            </a:r>
          </a:p>
          <a:p>
            <a:pPr marL="285750" indent="-285750">
              <a:lnSpc>
                <a:spcPct val="150000"/>
              </a:lnSpc>
              <a:buFont typeface="Wingdings" panose="05000000000000000000" pitchFamily="2" charset="2"/>
              <a:buChar char="§"/>
            </a:pPr>
            <a:r>
              <a:rPr lang="de-DE" sz="1400" dirty="0">
                <a:solidFill>
                  <a:schemeClr val="tx1"/>
                </a:solidFill>
              </a:rPr>
              <a:t>Dauer der Phasen verschieden</a:t>
            </a:r>
          </a:p>
          <a:p>
            <a:pPr marL="742950" lvl="1" indent="-285750">
              <a:lnSpc>
                <a:spcPct val="150000"/>
              </a:lnSpc>
              <a:buFont typeface="Symbol" panose="05050102010706020507" pitchFamily="18" charset="2"/>
              <a:buChar char="-"/>
            </a:pPr>
            <a:r>
              <a:rPr lang="de-DE" sz="1400" dirty="0">
                <a:solidFill>
                  <a:schemeClr val="tx1"/>
                </a:solidFill>
              </a:rPr>
              <a:t>Phase 6 über mehrere Stunden</a:t>
            </a:r>
          </a:p>
          <a:p>
            <a:pPr marL="742950" lvl="1" indent="-285750">
              <a:lnSpc>
                <a:spcPct val="150000"/>
              </a:lnSpc>
              <a:buFont typeface="Symbol" panose="05050102010706020507" pitchFamily="18" charset="2"/>
              <a:buChar char="-"/>
            </a:pPr>
            <a:r>
              <a:rPr lang="de-DE" sz="1400" dirty="0">
                <a:solidFill>
                  <a:schemeClr val="tx1"/>
                </a:solidFill>
              </a:rPr>
              <a:t>Andere Phasen 45-60 min</a:t>
            </a:r>
          </a:p>
          <a:p>
            <a:pPr marL="285750" indent="-285750">
              <a:buFont typeface="Arial" panose="020B0604020202020204" pitchFamily="34" charset="0"/>
              <a:buChar char="•"/>
            </a:pPr>
            <a:endParaRPr lang="de-DE" dirty="0">
              <a:solidFill>
                <a:schemeClr val="tx1"/>
              </a:solidFill>
            </a:endParaRPr>
          </a:p>
        </p:txBody>
      </p:sp>
      <p:sp>
        <p:nvSpPr>
          <p:cNvPr id="57" name="Rechteck 56">
            <a:extLst>
              <a:ext uri="{FF2B5EF4-FFF2-40B4-BE49-F238E27FC236}">
                <a16:creationId xmlns:a16="http://schemas.microsoft.com/office/drawing/2014/main" id="{CAFB2DDD-BE43-E324-F90A-43CFA1C78936}"/>
              </a:ext>
            </a:extLst>
          </p:cNvPr>
          <p:cNvSpPr/>
          <p:nvPr/>
        </p:nvSpPr>
        <p:spPr>
          <a:xfrm>
            <a:off x="8955030" y="3952108"/>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6" ma:contentTypeDescription="Ein neues Dokument erstellen." ma:contentTypeScope="" ma:versionID="51d48f6a39fd77e369419fcfa815e3a7">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6e8e65f08fe72ee72bc7fb1548ea7891"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Props1.xml><?xml version="1.0" encoding="utf-8"?>
<ds:datastoreItem xmlns:ds="http://schemas.openxmlformats.org/officeDocument/2006/customXml" ds:itemID="{0BC2FD8C-75FF-4010-ABFC-31BA620B3C48}">
  <ds:schemaRefs>
    <ds:schemaRef ds:uri="http://schemas.microsoft.com/sharepoint/v3/contenttype/forms"/>
  </ds:schemaRefs>
</ds:datastoreItem>
</file>

<file path=customXml/itemProps2.xml><?xml version="1.0" encoding="utf-8"?>
<ds:datastoreItem xmlns:ds="http://schemas.openxmlformats.org/officeDocument/2006/customXml" ds:itemID="{40CE6F2B-1DA5-4A39-BE58-8BFFF79CBE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2A1067-F9FD-4358-A248-599F62D7633A}">
  <ds:schemaRefs>
    <ds:schemaRef ds:uri="http://www.w3.org/XML/1998/namespace"/>
    <ds:schemaRef ds:uri="http://schemas.microsoft.com/office/infopath/2007/PartnerControls"/>
    <ds:schemaRef ds:uri="http://purl.org/dc/dcmitype/"/>
    <ds:schemaRef ds:uri="f99a1cd1-7fbf-49cd-bfc3-e423025e9943"/>
    <ds:schemaRef ds:uri="http://schemas.openxmlformats.org/package/2006/metadata/core-properties"/>
    <ds:schemaRef ds:uri="http://schemas.microsoft.com/office/2006/documentManagement/types"/>
    <ds:schemaRef ds:uri="http://purl.org/dc/terms/"/>
    <ds:schemaRef ds:uri="http://purl.org/dc/elements/1.1/"/>
    <ds:schemaRef ds:uri="affef302-ea91-472d-bf74-2f6f43fc6fd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Breitbild</PresentationFormat>
  <Paragraphs>61</Paragraphs>
  <Slides>2</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Calibri</vt:lpstr>
      <vt:lpstr>Calibri Light</vt:lpstr>
      <vt:lpstr>Symbol</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8</cp:revision>
  <dcterms:created xsi:type="dcterms:W3CDTF">2023-07-19T09:45:04Z</dcterms:created>
  <dcterms:modified xsi:type="dcterms:W3CDTF">2024-08-19T07:18:10Z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