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72"/>
    <a:srgbClr val="FFFFFF"/>
    <a:srgbClr val="FDF1E9"/>
    <a:srgbClr val="4472C4"/>
    <a:srgbClr val="F6D6D6"/>
    <a:srgbClr val="FF8F8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4F12EE-15CB-4DDE-81F4-0E23E0EECE2F}" v="556" dt="2023-08-16T10:04:02.501"/>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2567" autoAdjust="0"/>
  </p:normalViewPr>
  <p:slideViewPr>
    <p:cSldViewPr>
      <p:cViewPr varScale="1">
        <p:scale>
          <a:sx n="75" d="100"/>
          <a:sy n="75" d="100"/>
        </p:scale>
        <p:origin x="156" y="78"/>
      </p:cViewPr>
      <p:guideLst>
        <p:guide orient="horz" pos="2160"/>
        <p:guide pos="3840"/>
      </p:guideLst>
    </p:cSldViewPr>
  </p:slideViewPr>
  <p:notesTextViewPr>
    <p:cViewPr>
      <p:scale>
        <a:sx n="75" d="100"/>
        <a:sy n="75"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7569AB-E7C8-4ABE-8F7D-7CB2B192838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807E4C29-C23D-4F33-96C7-C326EED501A0}">
      <dgm:prSet phldrT="[Text]" custT="1"/>
      <dgm:spPr/>
      <dgm:t>
        <a:bodyPr/>
        <a:lstStyle/>
        <a:p>
          <a:r>
            <a:rPr lang="de-DE" sz="1400" dirty="0"/>
            <a:t>Bevorzugter Einsatz am Beginn einer Stunde zur Erarbeitung einer Fragestellung oder Sammlung von Ideen zu einem Thema</a:t>
          </a:r>
        </a:p>
      </dgm:t>
    </dgm:pt>
    <dgm:pt modelId="{C43EE40C-9148-4F7A-A1FF-AE43B7AC1AC8}" type="parTrans" cxnId="{E8C182C0-CF9D-4B02-ACFD-985001D948A7}">
      <dgm:prSet/>
      <dgm:spPr/>
      <dgm:t>
        <a:bodyPr/>
        <a:lstStyle/>
        <a:p>
          <a:endParaRPr lang="de-DE" sz="1400"/>
        </a:p>
      </dgm:t>
    </dgm:pt>
    <dgm:pt modelId="{8C3A1619-147A-4249-AA8C-10F3115F1567}" type="sibTrans" cxnId="{E8C182C0-CF9D-4B02-ACFD-985001D948A7}">
      <dgm:prSet/>
      <dgm:spPr/>
      <dgm:t>
        <a:bodyPr/>
        <a:lstStyle/>
        <a:p>
          <a:endParaRPr lang="de-DE" sz="1400"/>
        </a:p>
      </dgm:t>
    </dgm:pt>
    <dgm:pt modelId="{1DB78752-6110-4FE9-8264-D263246B6381}">
      <dgm:prSet phldrT="[Text]" custT="1"/>
      <dgm:spPr/>
      <dgm:t>
        <a:bodyPr/>
        <a:lstStyle/>
        <a:p>
          <a:pPr>
            <a:buFont typeface="Wingdings" panose="05000000000000000000" pitchFamily="2" charset="2"/>
            <a:buChar char="§"/>
          </a:pPr>
          <a:r>
            <a:rPr lang="de-DE" sz="1400" dirty="0"/>
            <a:t>Stellung in der Erarbeitung, wenn die Methode zum Finden von Lösungsstrategien in problemorientierten Settings</a:t>
          </a:r>
        </a:p>
      </dgm:t>
    </dgm:pt>
    <dgm:pt modelId="{8DA42A2A-2DA6-4A31-B0D1-C0FEBB7733F5}" type="parTrans" cxnId="{FBD1FCEE-16FA-4A54-AE29-FF86E366B11D}">
      <dgm:prSet/>
      <dgm:spPr/>
      <dgm:t>
        <a:bodyPr/>
        <a:lstStyle/>
        <a:p>
          <a:endParaRPr lang="de-DE" sz="1400"/>
        </a:p>
      </dgm:t>
    </dgm:pt>
    <dgm:pt modelId="{4235E154-AC07-4EA7-9921-479E1279EA36}" type="sibTrans" cxnId="{FBD1FCEE-16FA-4A54-AE29-FF86E366B11D}">
      <dgm:prSet/>
      <dgm:spPr/>
      <dgm:t>
        <a:bodyPr/>
        <a:lstStyle/>
        <a:p>
          <a:endParaRPr lang="de-DE" sz="1400"/>
        </a:p>
      </dgm:t>
    </dgm:pt>
    <dgm:pt modelId="{359B769E-2066-4F6D-9ED3-B7CD26654C13}">
      <dgm:prSet phldrT="[Text]" custT="1"/>
      <dgm:spPr/>
      <dgm:t>
        <a:bodyPr/>
        <a:lstStyle/>
        <a:p>
          <a:pPr>
            <a:buFont typeface="Wingdings" panose="05000000000000000000" pitchFamily="2" charset="2"/>
            <a:buChar char="§"/>
          </a:pPr>
          <a:r>
            <a:rPr lang="de-DE" sz="1400" dirty="0"/>
            <a:t>Verwendung der Methode in der Sicherung unter Umständen zum Zusammentragen der Ergebnisse einer Unterrichtsreihe</a:t>
          </a:r>
        </a:p>
      </dgm:t>
    </dgm:pt>
    <dgm:pt modelId="{925253FD-6579-484B-8B8E-7EF7E94D6B90}" type="parTrans" cxnId="{A8F6DCA2-34EE-40D6-B369-2A6A93BF1940}">
      <dgm:prSet/>
      <dgm:spPr/>
      <dgm:t>
        <a:bodyPr/>
        <a:lstStyle/>
        <a:p>
          <a:endParaRPr lang="de-DE" sz="1400"/>
        </a:p>
      </dgm:t>
    </dgm:pt>
    <dgm:pt modelId="{73A2B234-9B58-4C82-AF66-F589B839A398}" type="sibTrans" cxnId="{A8F6DCA2-34EE-40D6-B369-2A6A93BF1940}">
      <dgm:prSet/>
      <dgm:spPr/>
      <dgm:t>
        <a:bodyPr/>
        <a:lstStyle/>
        <a:p>
          <a:endParaRPr lang="de-DE" sz="1400"/>
        </a:p>
      </dgm:t>
    </dgm:pt>
    <dgm:pt modelId="{2827C06C-B0B3-43F4-AAF4-AA1621744F02}" type="pres">
      <dgm:prSet presAssocID="{B27569AB-E7C8-4ABE-8F7D-7CB2B1928388}" presName="linear" presStyleCnt="0">
        <dgm:presLayoutVars>
          <dgm:animLvl val="lvl"/>
          <dgm:resizeHandles val="exact"/>
        </dgm:presLayoutVars>
      </dgm:prSet>
      <dgm:spPr/>
    </dgm:pt>
    <dgm:pt modelId="{4D9C6CA7-0ACB-40BD-8FA2-1D80160BD60E}" type="pres">
      <dgm:prSet presAssocID="{807E4C29-C23D-4F33-96C7-C326EED501A0}" presName="parentText" presStyleLbl="node1" presStyleIdx="0" presStyleCnt="1" custScaleY="41890">
        <dgm:presLayoutVars>
          <dgm:chMax val="0"/>
          <dgm:bulletEnabled val="1"/>
        </dgm:presLayoutVars>
      </dgm:prSet>
      <dgm:spPr>
        <a:prstGeom prst="rect">
          <a:avLst/>
        </a:prstGeom>
      </dgm:spPr>
    </dgm:pt>
    <dgm:pt modelId="{8E2681A5-6A48-456F-9CD8-40BA686AD15C}" type="pres">
      <dgm:prSet presAssocID="{807E4C29-C23D-4F33-96C7-C326EED501A0}" presName="childText" presStyleLbl="revTx" presStyleIdx="0" presStyleCnt="1">
        <dgm:presLayoutVars>
          <dgm:bulletEnabled val="1"/>
        </dgm:presLayoutVars>
      </dgm:prSet>
      <dgm:spPr/>
    </dgm:pt>
  </dgm:ptLst>
  <dgm:cxnLst>
    <dgm:cxn modelId="{8A3CEF00-0ECF-415A-A7D5-894FCE87F696}" type="presOf" srcId="{B27569AB-E7C8-4ABE-8F7D-7CB2B1928388}" destId="{2827C06C-B0B3-43F4-AAF4-AA1621744F02}" srcOrd="0" destOrd="0" presId="urn:microsoft.com/office/officeart/2005/8/layout/vList2"/>
    <dgm:cxn modelId="{3F621201-F71C-456E-AB80-67BB2DD6FD81}" type="presOf" srcId="{807E4C29-C23D-4F33-96C7-C326EED501A0}" destId="{4D9C6CA7-0ACB-40BD-8FA2-1D80160BD60E}" srcOrd="0" destOrd="0" presId="urn:microsoft.com/office/officeart/2005/8/layout/vList2"/>
    <dgm:cxn modelId="{AC113E08-409D-47C6-B114-3416F1D7BB5B}" type="presOf" srcId="{359B769E-2066-4F6D-9ED3-B7CD26654C13}" destId="{8E2681A5-6A48-456F-9CD8-40BA686AD15C}" srcOrd="0" destOrd="1" presId="urn:microsoft.com/office/officeart/2005/8/layout/vList2"/>
    <dgm:cxn modelId="{A8F6DCA2-34EE-40D6-B369-2A6A93BF1940}" srcId="{807E4C29-C23D-4F33-96C7-C326EED501A0}" destId="{359B769E-2066-4F6D-9ED3-B7CD26654C13}" srcOrd="1" destOrd="0" parTransId="{925253FD-6579-484B-8B8E-7EF7E94D6B90}" sibTransId="{73A2B234-9B58-4C82-AF66-F589B839A398}"/>
    <dgm:cxn modelId="{E8C182C0-CF9D-4B02-ACFD-985001D948A7}" srcId="{B27569AB-E7C8-4ABE-8F7D-7CB2B1928388}" destId="{807E4C29-C23D-4F33-96C7-C326EED501A0}" srcOrd="0" destOrd="0" parTransId="{C43EE40C-9148-4F7A-A1FF-AE43B7AC1AC8}" sibTransId="{8C3A1619-147A-4249-AA8C-10F3115F1567}"/>
    <dgm:cxn modelId="{0B4C46CC-9CCD-4116-AE44-D7BE1A4E8935}" type="presOf" srcId="{1DB78752-6110-4FE9-8264-D263246B6381}" destId="{8E2681A5-6A48-456F-9CD8-40BA686AD15C}" srcOrd="0" destOrd="0" presId="urn:microsoft.com/office/officeart/2005/8/layout/vList2"/>
    <dgm:cxn modelId="{FBD1FCEE-16FA-4A54-AE29-FF86E366B11D}" srcId="{807E4C29-C23D-4F33-96C7-C326EED501A0}" destId="{1DB78752-6110-4FE9-8264-D263246B6381}" srcOrd="0" destOrd="0" parTransId="{8DA42A2A-2DA6-4A31-B0D1-C0FEBB7733F5}" sibTransId="{4235E154-AC07-4EA7-9921-479E1279EA36}"/>
    <dgm:cxn modelId="{CD4FB896-CDAA-4B03-AF65-BCE3C9FE4845}" type="presParOf" srcId="{2827C06C-B0B3-43F4-AAF4-AA1621744F02}" destId="{4D9C6CA7-0ACB-40BD-8FA2-1D80160BD60E}" srcOrd="0" destOrd="0" presId="urn:microsoft.com/office/officeart/2005/8/layout/vList2"/>
    <dgm:cxn modelId="{B3BA6427-FA59-48F0-8CC1-21365FEB97D0}" type="presParOf" srcId="{2827C06C-B0B3-43F4-AAF4-AA1621744F02}" destId="{8E2681A5-6A48-456F-9CD8-40BA686AD15C}" srcOrd="1" destOrd="0" presId="urn:microsoft.com/office/officeart/2005/8/layout/vList2"/>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9C6CA7-0ACB-40BD-8FA2-1D80160BD60E}">
      <dsp:nvSpPr>
        <dsp:cNvPr id="0" name=""/>
        <dsp:cNvSpPr/>
      </dsp:nvSpPr>
      <dsp:spPr>
        <a:xfrm>
          <a:off x="0" y="18145"/>
          <a:ext cx="4965853" cy="50971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de-DE" sz="1400" kern="1200" dirty="0"/>
            <a:t>Bevorzugter Einsatz am Beginn einer Stunde zur Erarbeitung einer Fragestellung oder Sammlung von Ideen zu einem Thema</a:t>
          </a:r>
        </a:p>
      </dsp:txBody>
      <dsp:txXfrm>
        <a:off x="0" y="18145"/>
        <a:ext cx="4965853" cy="509717"/>
      </dsp:txXfrm>
    </dsp:sp>
    <dsp:sp modelId="{8E2681A5-6A48-456F-9CD8-40BA686AD15C}">
      <dsp:nvSpPr>
        <dsp:cNvPr id="0" name=""/>
        <dsp:cNvSpPr/>
      </dsp:nvSpPr>
      <dsp:spPr>
        <a:xfrm>
          <a:off x="0" y="527862"/>
          <a:ext cx="4965853"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7666" tIns="17780" rIns="99568" bIns="17780" numCol="1" spcCol="1270" anchor="t" anchorCtr="0">
          <a:noAutofit/>
        </a:bodyPr>
        <a:lstStyle/>
        <a:p>
          <a:pPr marL="114300" lvl="1" indent="-114300" algn="l" defTabSz="622300">
            <a:lnSpc>
              <a:spcPct val="90000"/>
            </a:lnSpc>
            <a:spcBef>
              <a:spcPct val="0"/>
            </a:spcBef>
            <a:spcAft>
              <a:spcPct val="20000"/>
            </a:spcAft>
            <a:buFont typeface="Wingdings" panose="05000000000000000000" pitchFamily="2" charset="2"/>
            <a:buChar char="§"/>
          </a:pPr>
          <a:r>
            <a:rPr lang="de-DE" sz="1400" kern="1200" dirty="0"/>
            <a:t>Stellung in der Erarbeitung, wenn die Methode zum Finden von Lösungsstrategien in problemorientierten Settings</a:t>
          </a:r>
        </a:p>
        <a:p>
          <a:pPr marL="114300" lvl="1" indent="-114300" algn="l" defTabSz="622300">
            <a:lnSpc>
              <a:spcPct val="90000"/>
            </a:lnSpc>
            <a:spcBef>
              <a:spcPct val="0"/>
            </a:spcBef>
            <a:spcAft>
              <a:spcPct val="20000"/>
            </a:spcAft>
            <a:buFont typeface="Wingdings" panose="05000000000000000000" pitchFamily="2" charset="2"/>
            <a:buChar char="§"/>
          </a:pPr>
          <a:r>
            <a:rPr lang="de-DE" sz="1400" kern="1200" dirty="0"/>
            <a:t>Verwendung der Methode in der Sicherung unter Umständen zum Zusammentragen der Ergebnisse einer Unterrichtsreihe</a:t>
          </a:r>
        </a:p>
      </dsp:txBody>
      <dsp:txXfrm>
        <a:off x="0" y="527862"/>
        <a:ext cx="4965853" cy="10764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F0B9D-B156-4F93-A7B3-9C940893DDC9}" type="datetimeFigureOut">
              <a:rPr lang="de-DE" smtClean="0"/>
              <a:t>19.08.24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CEBCD-6A17-420C-9F1F-E63A774F647B}" type="slidenum">
              <a:rPr lang="de-DE" smtClean="0"/>
              <a:t>‹Nr.›</a:t>
            </a:fld>
            <a:endParaRPr lang="de-DE"/>
          </a:p>
        </p:txBody>
      </p:sp>
    </p:spTree>
    <p:extLst>
      <p:ext uri="{BB962C8B-B14F-4D97-AF65-F5344CB8AC3E}">
        <p14:creationId xmlns:p14="http://schemas.microsoft.com/office/powerpoint/2010/main" val="4167053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nSpc>
                <a:spcPct val="100000"/>
              </a:lnSpc>
            </a:pPr>
            <a:r>
              <a:rPr lang="de-DE" sz="1800" dirty="0">
                <a:effectLst/>
                <a:latin typeface="Times New Roman" panose="02020603050405020304" pitchFamily="18" charset="0"/>
              </a:rPr>
              <a:t>http://methodenpool.uni-koeln.de/download/placemat.pdf</a:t>
            </a:r>
            <a:br>
              <a:rPr lang="de-DE" sz="1800" dirty="0">
                <a:effectLst/>
                <a:latin typeface="Times New Roman" panose="02020603050405020304" pitchFamily="18" charset="0"/>
              </a:rPr>
            </a:br>
            <a:r>
              <a:rPr lang="de-DE" sz="1800" dirty="0">
                <a:effectLst/>
                <a:latin typeface="Times New Roman" panose="02020603050405020304" pitchFamily="18" charset="0"/>
              </a:rPr>
              <a:t>https://www.bpb.de/lernen/angebote/grafstat/partizipation-vor-ort/155248/placemat/</a:t>
            </a:r>
            <a:br>
              <a:rPr lang="de-DE" sz="1800" dirty="0">
                <a:effectLst/>
                <a:latin typeface="Times New Roman" panose="02020603050405020304" pitchFamily="18" charset="0"/>
              </a:rPr>
            </a:br>
            <a:r>
              <a:rPr lang="de-DE" sz="1800" dirty="0">
                <a:effectLst/>
                <a:latin typeface="Times New Roman" panose="02020603050405020304" pitchFamily="18" charset="0"/>
              </a:rPr>
              <a:t>https://www.methodenkartei.uni-oldenburg.de/methode/placemat/</a:t>
            </a:r>
            <a:br>
              <a:rPr lang="de-DE" sz="1800" dirty="0">
                <a:effectLst/>
                <a:latin typeface="Times New Roman" panose="02020603050405020304" pitchFamily="18" charset="0"/>
              </a:rPr>
            </a:br>
            <a:r>
              <a:rPr lang="de-DE" sz="1800" dirty="0">
                <a:effectLst/>
                <a:latin typeface="Times New Roman" panose="02020603050405020304" pitchFamily="18" charset="0"/>
              </a:rPr>
              <a:t>https://heterogenitaet.bildung-rp.de/fileadmin/user_upload/lernen-in-vielfalt.bildung-rp.de/03_Materialien/3_2_Aktivierung/3_2_5_Placemat/Placemat_Download.pdf</a:t>
            </a:r>
            <a:br>
              <a:rPr lang="de-DE" sz="1800" dirty="0">
                <a:effectLst/>
                <a:latin typeface="Times New Roman" panose="02020603050405020304" pitchFamily="18" charset="0"/>
              </a:rPr>
            </a:br>
            <a:r>
              <a:rPr lang="de-DE" sz="1800" dirty="0">
                <a:effectLst/>
                <a:latin typeface="Times New Roman" panose="02020603050405020304" pitchFamily="18" charset="0"/>
              </a:rPr>
              <a:t>https://lehrerfortbildung-bw.de/u_sprachlit/spanisch/gym/bp2004/fb2_3/3_thema/m3/</a:t>
            </a:r>
            <a:br>
              <a:rPr lang="de-DE" sz="1800" dirty="0">
                <a:effectLst/>
                <a:latin typeface="Times New Roman" panose="02020603050405020304" pitchFamily="18" charset="0"/>
              </a:rPr>
            </a:br>
            <a:endParaRPr lang="de-DE" sz="1800" dirty="0">
              <a:effectLst/>
              <a:latin typeface="Times New Roman" panose="02020603050405020304" pitchFamily="18" charset="0"/>
            </a:endParaRPr>
          </a:p>
          <a:p>
            <a:pPr marL="0" indent="0">
              <a:lnSpc>
                <a:spcPct val="100000"/>
              </a:lnSpc>
            </a:pPr>
            <a:r>
              <a:rPr lang="de-DE" sz="1800" dirty="0">
                <a:effectLst/>
                <a:latin typeface="Times New Roman" panose="02020603050405020304" pitchFamily="18" charset="0"/>
              </a:rPr>
              <a:t>Zuletzt abgerufen am 16.08.2023</a:t>
            </a:r>
          </a:p>
        </p:txBody>
      </p:sp>
      <p:sp>
        <p:nvSpPr>
          <p:cNvPr id="4" name="Foliennummernplatzhalter 3"/>
          <p:cNvSpPr>
            <a:spLocks noGrp="1"/>
          </p:cNvSpPr>
          <p:nvPr>
            <p:ph type="sldNum" sz="quarter" idx="5"/>
          </p:nvPr>
        </p:nvSpPr>
        <p:spPr/>
        <p:txBody>
          <a:bodyPr/>
          <a:lstStyle/>
          <a:p>
            <a:fld id="{EDECEBCD-6A17-420C-9F1F-E63A774F647B}" type="slidenum">
              <a:rPr lang="de-DE" smtClean="0"/>
              <a:t>1</a:t>
            </a:fld>
            <a:endParaRPr lang="de-DE"/>
          </a:p>
        </p:txBody>
      </p:sp>
    </p:spTree>
    <p:extLst>
      <p:ext uri="{BB962C8B-B14F-4D97-AF65-F5344CB8AC3E}">
        <p14:creationId xmlns:p14="http://schemas.microsoft.com/office/powerpoint/2010/main" val="187948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2B287-A794-78E1-5EC4-25677C19058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341BFAE-26BD-0E86-FBEB-9C228DE5A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56FC612-F28F-B74F-697B-A749BC87FB73}"/>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29C5DC81-78E1-EB95-D29C-ACF4F60AFE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B3B108-71C5-14D9-F9AF-D3E20234FF85}"/>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81237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B97BBF-7319-2659-B274-C5667684B91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D7D4141-E86D-23B1-5C15-B94B5B37717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FD202F2-C13D-1932-94E6-8B353BAD50F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1494AF08-97E5-8D06-940D-6EA0675DD9B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81C3E2-06A8-7A6F-61AF-7B7AA4CFA32F}"/>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61917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D2F43E-959C-1CD8-0D34-5C3A45DCE86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D24F058-5C4C-C94C-5AF9-494459E4590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67B8D9-61ED-F0B5-9387-4A6A6CCEF5B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F45E8CF5-A55B-50C6-B450-6D2CFC1E2A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D8BD32B-35EB-669C-433B-472ED9D12B8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79413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E46ADA-D7E4-49CC-6B6A-75A8E938065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C15E58C-F931-7618-184D-E7FB3CB0C5E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B5685DE-4C94-B51B-6C6D-DDA2F1D4154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6CCE25D9-BE53-E1D3-7F00-190ADEC9A1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D4AF83-946A-929B-3CD1-968EA2C374E6}"/>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0654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F4145-01CD-9FCA-C04C-7575CC72233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357CC91-6D46-75BB-D4D2-5938AA0943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0084371-6805-049B-4637-A556170E649E}"/>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04F12C93-4D54-3622-967D-B0451B57944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C98B0C4-EAF9-B46A-0C05-8F2431563A80}"/>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98847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EAF00-66A5-5AA5-F68B-91E4F2450F1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07BCA7-665F-6699-810D-494464232C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F994D4C-B6E1-E456-B286-B1AE65F97F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DF95CEC-4BA3-760D-DCAF-9C39CD1DC1AA}"/>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C6F32841-BB3E-2DDD-9A57-7D09B9FC8E9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B70ABBE-C94E-A338-FD09-8F514F7D19B9}"/>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4935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6DEC9-F6B4-4161-0B37-6814203BC14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5570138-F6E3-670E-015D-8E94EFF75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5BAC846-B17F-E511-7A8B-97081CFEFB4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594C9D7-87AD-19A8-0BD7-FD07FA564F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58763A7-5FF2-8D05-18EF-A798D7747FF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83B157C-64F9-1523-22EC-F060E6F16AA2}"/>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8" name="Fußzeilenplatzhalter 7">
            <a:extLst>
              <a:ext uri="{FF2B5EF4-FFF2-40B4-BE49-F238E27FC236}">
                <a16:creationId xmlns:a16="http://schemas.microsoft.com/office/drawing/2014/main" id="{A720E89F-8DDA-BAAB-C296-42F5D2CD53B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7380588-82E6-5383-6033-5E2DBD586A8D}"/>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80110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BE2E2-D22A-3E44-1045-1E53754C52A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6F74B5C-7C6A-52E5-8546-D646B382B14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4" name="Fußzeilenplatzhalter 3">
            <a:extLst>
              <a:ext uri="{FF2B5EF4-FFF2-40B4-BE49-F238E27FC236}">
                <a16:creationId xmlns:a16="http://schemas.microsoft.com/office/drawing/2014/main" id="{FC2EE347-C510-3F1E-4165-6172FF9667D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72DCB32-6CE5-6BC0-26DB-727DD3DB7C9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92354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F03E496-DB6D-6BC8-4681-67C6B3E07BB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3" name="Fußzeilenplatzhalter 2">
            <a:extLst>
              <a:ext uri="{FF2B5EF4-FFF2-40B4-BE49-F238E27FC236}">
                <a16:creationId xmlns:a16="http://schemas.microsoft.com/office/drawing/2014/main" id="{11076C1E-E719-E355-743C-4CC722A4FFF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055A2C9-21E3-BC79-3B53-8E869CCCEEB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0651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E130B-3C7B-DB2E-E296-F778955D73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8615E83-873E-DFB6-9225-EEFFF2484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C8E16B3-A192-E7BB-0EE9-328DD70A5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A99FF44-8385-5C51-9F7B-7C8D481FB730}"/>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60F72A45-CC05-DF2B-D129-5EC2E75321F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7F5A305-E78E-E4BE-9457-D257C2353B0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4064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ADDA1-D614-6CAD-7E99-BBF523EDA5F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FA658ED-78E6-A0F2-E219-2835AC699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E91CC90-2BC6-8036-2C53-1278B3F2F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02918FD-DF4C-7B92-0745-FB60FFD0C10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4F8FB51C-A518-3A89-3494-7AAC92784B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1275B2D-A92B-7242-61BE-B1DE63FC07B2}"/>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406095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D97B789-3C3E-135C-856F-F0580DE4F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69860DF-E8B3-C4D9-7501-67A6EEE41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5D8C15-F7B4-2CB3-51E4-2DABC0000F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D8FADC60-8B91-134F-E3DC-D1BFE1694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13FAEC1-D606-1EC6-C179-00B4F5098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0204A-825F-4B2D-916F-C4D3326D9D55}" type="slidenum">
              <a:rPr lang="de-DE" smtClean="0"/>
              <a:t>‹Nr.›</a:t>
            </a:fld>
            <a:endParaRPr lang="de-DE"/>
          </a:p>
        </p:txBody>
      </p:sp>
    </p:spTree>
    <p:extLst>
      <p:ext uri="{BB962C8B-B14F-4D97-AF65-F5344CB8AC3E}">
        <p14:creationId xmlns:p14="http://schemas.microsoft.com/office/powerpoint/2010/main" val="285100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diagramQuickStyle" Target="../diagrams/quickStyle1.xm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diagramLayout" Target="../diagrams/layou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diagramData" Target="../diagrams/data1.xml"/><Relationship Id="rId5" Type="http://schemas.openxmlformats.org/officeDocument/2006/relationships/image" Target="../media/image3.png"/><Relationship Id="rId15" Type="http://schemas.microsoft.com/office/2007/relationships/diagramDrawing" Target="../diagrams/drawing1.xml"/><Relationship Id="rId10" Type="http://schemas.openxmlformats.org/officeDocument/2006/relationships/image" Target="../media/image7.png"/><Relationship Id="rId4" Type="http://schemas.openxmlformats.org/officeDocument/2006/relationships/image" Target="../media/image2.svg"/><Relationship Id="rId9" Type="http://schemas.openxmlformats.org/officeDocument/2006/relationships/hyperlink" Target="https://lehrerfortbildung-bw.de/u_sprachlit/spanisch/gym/bp2004/fb2_3/3_thema/m3/m3-vorlageplacemat.pdf" TargetMode="External"/><Relationship Id="rId14" Type="http://schemas.openxmlformats.org/officeDocument/2006/relationships/diagramColors" Target="../diagrams/colors1.xml"/></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7.png"/><Relationship Id="rId3" Type="http://schemas.openxmlformats.org/officeDocument/2006/relationships/image" Target="../media/image9.svg"/><Relationship Id="rId7" Type="http://schemas.openxmlformats.org/officeDocument/2006/relationships/hyperlink" Target="https://www.orca.nrw/" TargetMode="External"/><Relationship Id="rId12" Type="http://schemas.openxmlformats.org/officeDocument/2006/relationships/image" Target="../media/image16.sv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5.png"/><Relationship Id="rId5" Type="http://schemas.openxmlformats.org/officeDocument/2006/relationships/image" Target="../media/image11.svg"/><Relationship Id="rId10" Type="http://schemas.openxmlformats.org/officeDocument/2006/relationships/hyperlink" Target="https://creativecommons.org/licenses/by/4.0/deed.de" TargetMode="External"/><Relationship Id="rId4" Type="http://schemas.openxmlformats.org/officeDocument/2006/relationships/image" Target="../media/image10.png"/><Relationship Id="rId9" Type="http://schemas.openxmlformats.org/officeDocument/2006/relationships/image" Target="../media/image14.svg"/><Relationship Id="rId1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FB4CB0E6-DE88-8434-ECB6-6FEFD5874D5E}"/>
              </a:ext>
            </a:extLst>
          </p:cNvPr>
          <p:cNvSpPr>
            <a:spLocks noGrp="1"/>
          </p:cNvSpPr>
          <p:nvPr>
            <p:ph type="subTitle" idx="1"/>
          </p:nvPr>
        </p:nvSpPr>
        <p:spPr>
          <a:xfrm>
            <a:off x="3936000" y="2382750"/>
            <a:ext cx="4320000" cy="449999"/>
          </a:xfrm>
        </p:spPr>
        <p:txBody>
          <a:bodyPr>
            <a:normAutofit/>
          </a:bodyPr>
          <a:lstStyle/>
          <a:p>
            <a:r>
              <a:rPr lang="de-DE" dirty="0">
                <a:solidFill>
                  <a:srgbClr val="C00072"/>
                </a:solidFill>
              </a:rPr>
              <a:t>Phasen</a:t>
            </a:r>
            <a:r>
              <a:rPr lang="de-DE" dirty="0"/>
              <a:t>methode </a:t>
            </a:r>
            <a:r>
              <a:rPr lang="de-DE" b="1" dirty="0" err="1"/>
              <a:t>Placemat</a:t>
            </a:r>
            <a:endParaRPr lang="de-DE" b="1" dirty="0"/>
          </a:p>
        </p:txBody>
      </p:sp>
      <p:sp>
        <p:nvSpPr>
          <p:cNvPr id="4" name="Rechteck 3">
            <a:extLst>
              <a:ext uri="{FF2B5EF4-FFF2-40B4-BE49-F238E27FC236}">
                <a16:creationId xmlns:a16="http://schemas.microsoft.com/office/drawing/2014/main" id="{AA15E07E-04E0-E45A-F847-9D815B72861F}"/>
              </a:ext>
            </a:extLst>
          </p:cNvPr>
          <p:cNvSpPr/>
          <p:nvPr/>
        </p:nvSpPr>
        <p:spPr>
          <a:xfrm>
            <a:off x="7851000" y="144042"/>
            <a:ext cx="3339592" cy="3150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sp>
        <p:nvSpPr>
          <p:cNvPr id="6" name="Pfeil: nach rechts 5">
            <a:extLst>
              <a:ext uri="{FF2B5EF4-FFF2-40B4-BE49-F238E27FC236}">
                <a16:creationId xmlns:a16="http://schemas.microsoft.com/office/drawing/2014/main" id="{F70FFAD4-6D3A-EA97-39D2-057D4D05B188}"/>
              </a:ext>
            </a:extLst>
          </p:cNvPr>
          <p:cNvSpPr/>
          <p:nvPr/>
        </p:nvSpPr>
        <p:spPr>
          <a:xfrm>
            <a:off x="7172470" y="150308"/>
            <a:ext cx="667691" cy="315000"/>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9" name="Pfeil: nach rechts 8">
            <a:extLst>
              <a:ext uri="{FF2B5EF4-FFF2-40B4-BE49-F238E27FC236}">
                <a16:creationId xmlns:a16="http://schemas.microsoft.com/office/drawing/2014/main" id="{3A17217C-8D98-4A6D-00CD-3CD6E099AAC3}"/>
              </a:ext>
            </a:extLst>
          </p:cNvPr>
          <p:cNvSpPr/>
          <p:nvPr/>
        </p:nvSpPr>
        <p:spPr>
          <a:xfrm rot="10800000">
            <a:off x="11201431" y="144042"/>
            <a:ext cx="667691" cy="315000"/>
          </a:xfrm>
          <a:prstGeom prst="rightArrow">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F32467D2-0909-AD16-E994-13B9A0EA1777}"/>
              </a:ext>
            </a:extLst>
          </p:cNvPr>
          <p:cNvSpPr/>
          <p:nvPr/>
        </p:nvSpPr>
        <p:spPr>
          <a:xfrm>
            <a:off x="8112148" y="189042"/>
            <a:ext cx="765000" cy="2250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solidFill>
                <a:schemeClr val="lt1"/>
              </a:solidFill>
            </a:endParaRPr>
          </a:p>
        </p:txBody>
      </p:sp>
      <p:sp>
        <p:nvSpPr>
          <p:cNvPr id="11" name="Rechteck 10">
            <a:extLst>
              <a:ext uri="{FF2B5EF4-FFF2-40B4-BE49-F238E27FC236}">
                <a16:creationId xmlns:a16="http://schemas.microsoft.com/office/drawing/2014/main" id="{00ADF052-40CC-1EF4-7C0C-19775936DC48}"/>
              </a:ext>
            </a:extLst>
          </p:cNvPr>
          <p:cNvSpPr/>
          <p:nvPr/>
        </p:nvSpPr>
        <p:spPr>
          <a:xfrm>
            <a:off x="9138296" y="189042"/>
            <a:ext cx="765000" cy="225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de-DE">
              <a:solidFill>
                <a:schemeClr val="dk1"/>
              </a:solidFill>
            </a:endParaRPr>
          </a:p>
        </p:txBody>
      </p:sp>
      <p:sp>
        <p:nvSpPr>
          <p:cNvPr id="12" name="Rechteck 11">
            <a:extLst>
              <a:ext uri="{FF2B5EF4-FFF2-40B4-BE49-F238E27FC236}">
                <a16:creationId xmlns:a16="http://schemas.microsoft.com/office/drawing/2014/main" id="{839DEDC1-9190-FC0E-8C88-6596384D73C6}"/>
              </a:ext>
            </a:extLst>
          </p:cNvPr>
          <p:cNvSpPr/>
          <p:nvPr/>
        </p:nvSpPr>
        <p:spPr>
          <a:xfrm>
            <a:off x="10162941" y="189042"/>
            <a:ext cx="765000" cy="225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de-DE"/>
          </a:p>
        </p:txBody>
      </p:sp>
      <p:sp>
        <p:nvSpPr>
          <p:cNvPr id="29" name="Rechteck 28">
            <a:extLst>
              <a:ext uri="{FF2B5EF4-FFF2-40B4-BE49-F238E27FC236}">
                <a16:creationId xmlns:a16="http://schemas.microsoft.com/office/drawing/2014/main" id="{BA69AEC6-920D-E060-B5CE-D0D7847BE74C}"/>
              </a:ext>
            </a:extLst>
          </p:cNvPr>
          <p:cNvSpPr/>
          <p:nvPr/>
        </p:nvSpPr>
        <p:spPr>
          <a:xfrm>
            <a:off x="6906000" y="0"/>
            <a:ext cx="5170384" cy="612478"/>
          </a:xfrm>
          <a:prstGeom prst="rect">
            <a:avLst/>
          </a:prstGeom>
          <a:solidFill>
            <a:srgbClr val="FFFFFF">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Rechteck 1">
            <a:extLst>
              <a:ext uri="{FF2B5EF4-FFF2-40B4-BE49-F238E27FC236}">
                <a16:creationId xmlns:a16="http://schemas.microsoft.com/office/drawing/2014/main" id="{6FF82291-6E09-9CEE-3D7B-497D52A02D5E}"/>
              </a:ext>
            </a:extLst>
          </p:cNvPr>
          <p:cNvSpPr/>
          <p:nvPr/>
        </p:nvSpPr>
        <p:spPr>
          <a:xfrm>
            <a:off x="3936000" y="2382750"/>
            <a:ext cx="4320000" cy="2092500"/>
          </a:xfrm>
          <a:prstGeom prst="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 name="Gerader Verbinder 6">
            <a:extLst>
              <a:ext uri="{FF2B5EF4-FFF2-40B4-BE49-F238E27FC236}">
                <a16:creationId xmlns:a16="http://schemas.microsoft.com/office/drawing/2014/main" id="{A639D5A3-5671-70F2-5F8A-F71D6543EAF8}"/>
              </a:ext>
            </a:extLst>
          </p:cNvPr>
          <p:cNvCxnSpPr>
            <a:stCxn id="2" idx="1"/>
          </p:cNvCxnSpPr>
          <p:nvPr/>
        </p:nvCxnSpPr>
        <p:spPr>
          <a:xfrm flipH="1">
            <a:off x="-43417" y="3429000"/>
            <a:ext cx="3979417"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3" name="Gerader Verbinder 12">
            <a:extLst>
              <a:ext uri="{FF2B5EF4-FFF2-40B4-BE49-F238E27FC236}">
                <a16:creationId xmlns:a16="http://schemas.microsoft.com/office/drawing/2014/main" id="{EE4092EF-078B-121A-49C2-5BBD544ABFA6}"/>
              </a:ext>
            </a:extLst>
          </p:cNvPr>
          <p:cNvCxnSpPr>
            <a:stCxn id="2" idx="0"/>
          </p:cNvCxnSpPr>
          <p:nvPr/>
        </p:nvCxnSpPr>
        <p:spPr>
          <a:xfrm flipV="1">
            <a:off x="6096000" y="0"/>
            <a:ext cx="0" cy="2382750"/>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Gerader Verbinder 14">
            <a:extLst>
              <a:ext uri="{FF2B5EF4-FFF2-40B4-BE49-F238E27FC236}">
                <a16:creationId xmlns:a16="http://schemas.microsoft.com/office/drawing/2014/main" id="{C28624E0-6B18-E779-68C5-49CD69DB3909}"/>
              </a:ext>
            </a:extLst>
          </p:cNvPr>
          <p:cNvCxnSpPr>
            <a:cxnSpLocks/>
            <a:stCxn id="2" idx="3"/>
          </p:cNvCxnSpPr>
          <p:nvPr/>
        </p:nvCxnSpPr>
        <p:spPr>
          <a:xfrm>
            <a:off x="8256000" y="3429000"/>
            <a:ext cx="3936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329BA8E1-1DE7-0611-305F-485B3A384DE1}"/>
              </a:ext>
            </a:extLst>
          </p:cNvPr>
          <p:cNvCxnSpPr>
            <a:stCxn id="2" idx="2"/>
          </p:cNvCxnSpPr>
          <p:nvPr/>
        </p:nvCxnSpPr>
        <p:spPr>
          <a:xfrm>
            <a:off x="6096000" y="4475250"/>
            <a:ext cx="0" cy="23827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 name="Gruppieren 41">
            <a:extLst>
              <a:ext uri="{FF2B5EF4-FFF2-40B4-BE49-F238E27FC236}">
                <a16:creationId xmlns:a16="http://schemas.microsoft.com/office/drawing/2014/main" id="{C19F3F03-8647-B8B8-0BFD-0FF3221D35D9}"/>
              </a:ext>
            </a:extLst>
          </p:cNvPr>
          <p:cNvGrpSpPr/>
          <p:nvPr/>
        </p:nvGrpSpPr>
        <p:grpSpPr>
          <a:xfrm>
            <a:off x="4159280" y="2859800"/>
            <a:ext cx="3871720" cy="1404999"/>
            <a:chOff x="4549715" y="2934101"/>
            <a:chExt cx="3592743" cy="1404999"/>
          </a:xfrm>
        </p:grpSpPr>
        <p:sp>
          <p:nvSpPr>
            <p:cNvPr id="27" name="Freihandform: Form 26">
              <a:extLst>
                <a:ext uri="{FF2B5EF4-FFF2-40B4-BE49-F238E27FC236}">
                  <a16:creationId xmlns:a16="http://schemas.microsoft.com/office/drawing/2014/main" id="{8D00C9A2-C117-65B7-65DF-C3C388C25DE0}"/>
                </a:ext>
              </a:extLst>
            </p:cNvPr>
            <p:cNvSpPr/>
            <p:nvPr/>
          </p:nvSpPr>
          <p:spPr>
            <a:xfrm>
              <a:off x="4758503" y="2934168"/>
              <a:ext cx="3383955" cy="395617"/>
            </a:xfrm>
            <a:custGeom>
              <a:avLst/>
              <a:gdLst>
                <a:gd name="connsiteX0" fmla="*/ 0 w 2872800"/>
                <a:gd name="connsiteY0" fmla="*/ 0 h 395616"/>
                <a:gd name="connsiteX1" fmla="*/ 2674992 w 2872800"/>
                <a:gd name="connsiteY1" fmla="*/ 0 h 395616"/>
                <a:gd name="connsiteX2" fmla="*/ 2872800 w 2872800"/>
                <a:gd name="connsiteY2" fmla="*/ 197808 h 395616"/>
                <a:gd name="connsiteX3" fmla="*/ 2674992 w 2872800"/>
                <a:gd name="connsiteY3" fmla="*/ 395616 h 395616"/>
                <a:gd name="connsiteX4" fmla="*/ 0 w 2872800"/>
                <a:gd name="connsiteY4" fmla="*/ 395616 h 395616"/>
                <a:gd name="connsiteX5" fmla="*/ 0 w 2872800"/>
                <a:gd name="connsiteY5" fmla="*/ 0 h 395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72800" h="395616">
                  <a:moveTo>
                    <a:pt x="2872800" y="395615"/>
                  </a:moveTo>
                  <a:lnTo>
                    <a:pt x="197808" y="395615"/>
                  </a:lnTo>
                  <a:lnTo>
                    <a:pt x="0" y="197808"/>
                  </a:lnTo>
                  <a:lnTo>
                    <a:pt x="197808" y="1"/>
                  </a:lnTo>
                  <a:lnTo>
                    <a:pt x="2872800" y="1"/>
                  </a:lnTo>
                  <a:lnTo>
                    <a:pt x="2872800" y="39561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3360" tIns="38101" rIns="71120" bIns="38101" numCol="1" spcCol="1270" anchor="ctr" anchorCtr="0">
              <a:noAutofit/>
            </a:bodyPr>
            <a:lstStyle/>
            <a:p>
              <a:pPr marL="0" lvl="0" indent="0" algn="ctr" defTabSz="444500">
                <a:lnSpc>
                  <a:spcPct val="90000"/>
                </a:lnSpc>
                <a:spcBef>
                  <a:spcPct val="0"/>
                </a:spcBef>
                <a:spcAft>
                  <a:spcPct val="35000"/>
                </a:spcAft>
                <a:buNone/>
              </a:pPr>
              <a:r>
                <a:rPr lang="de-DE" sz="1400" kern="1200" dirty="0"/>
                <a:t>Kooperative Methode zur Zusammenführung der Gedanken und Ideen von Lernenden</a:t>
              </a:r>
            </a:p>
          </p:txBody>
        </p:sp>
        <p:sp>
          <p:nvSpPr>
            <p:cNvPr id="31" name="Freihandform: Form 30">
              <a:extLst>
                <a:ext uri="{FF2B5EF4-FFF2-40B4-BE49-F238E27FC236}">
                  <a16:creationId xmlns:a16="http://schemas.microsoft.com/office/drawing/2014/main" id="{D89178C5-5E42-280E-72EC-C2D2F31C133C}"/>
                </a:ext>
              </a:extLst>
            </p:cNvPr>
            <p:cNvSpPr/>
            <p:nvPr/>
          </p:nvSpPr>
          <p:spPr>
            <a:xfrm>
              <a:off x="4758503" y="3428688"/>
              <a:ext cx="3383955" cy="395617"/>
            </a:xfrm>
            <a:custGeom>
              <a:avLst/>
              <a:gdLst>
                <a:gd name="connsiteX0" fmla="*/ 0 w 2872800"/>
                <a:gd name="connsiteY0" fmla="*/ 0 h 395616"/>
                <a:gd name="connsiteX1" fmla="*/ 2674992 w 2872800"/>
                <a:gd name="connsiteY1" fmla="*/ 0 h 395616"/>
                <a:gd name="connsiteX2" fmla="*/ 2872800 w 2872800"/>
                <a:gd name="connsiteY2" fmla="*/ 197808 h 395616"/>
                <a:gd name="connsiteX3" fmla="*/ 2674992 w 2872800"/>
                <a:gd name="connsiteY3" fmla="*/ 395616 h 395616"/>
                <a:gd name="connsiteX4" fmla="*/ 0 w 2872800"/>
                <a:gd name="connsiteY4" fmla="*/ 395616 h 395616"/>
                <a:gd name="connsiteX5" fmla="*/ 0 w 2872800"/>
                <a:gd name="connsiteY5" fmla="*/ 0 h 395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72800" h="395616">
                  <a:moveTo>
                    <a:pt x="2872800" y="395615"/>
                  </a:moveTo>
                  <a:lnTo>
                    <a:pt x="197808" y="395615"/>
                  </a:lnTo>
                  <a:lnTo>
                    <a:pt x="0" y="197808"/>
                  </a:lnTo>
                  <a:lnTo>
                    <a:pt x="197808" y="1"/>
                  </a:lnTo>
                  <a:lnTo>
                    <a:pt x="2872800" y="1"/>
                  </a:lnTo>
                  <a:lnTo>
                    <a:pt x="2872800" y="39561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3360" tIns="38101" rIns="71120" bIns="38101" numCol="1" spcCol="1270" anchor="ctr" anchorCtr="0">
              <a:noAutofit/>
            </a:bodyPr>
            <a:lstStyle/>
            <a:p>
              <a:pPr marL="0" lvl="0" indent="0" algn="ctr" defTabSz="444500">
                <a:lnSpc>
                  <a:spcPct val="90000"/>
                </a:lnSpc>
                <a:spcBef>
                  <a:spcPct val="0"/>
                </a:spcBef>
                <a:spcAft>
                  <a:spcPct val="35000"/>
                </a:spcAft>
                <a:buNone/>
              </a:pPr>
              <a:r>
                <a:rPr lang="de-DE" sz="1400" kern="1200" dirty="0"/>
                <a:t>Variation der Methode </a:t>
              </a:r>
              <a:r>
                <a:rPr lang="de-DE" sz="1400" dirty="0"/>
                <a:t>für verschiedene Unterrichtsphasen</a:t>
              </a:r>
              <a:r>
                <a:rPr lang="de-DE" sz="1400" kern="1200" dirty="0"/>
                <a:t> oder zur Differenzierung</a:t>
              </a:r>
            </a:p>
          </p:txBody>
        </p:sp>
        <p:sp>
          <p:nvSpPr>
            <p:cNvPr id="39" name="Freihandform: Form 38">
              <a:extLst>
                <a:ext uri="{FF2B5EF4-FFF2-40B4-BE49-F238E27FC236}">
                  <a16:creationId xmlns:a16="http://schemas.microsoft.com/office/drawing/2014/main" id="{60B2C546-EE45-EC57-334F-7198684D259C}"/>
                </a:ext>
              </a:extLst>
            </p:cNvPr>
            <p:cNvSpPr/>
            <p:nvPr/>
          </p:nvSpPr>
          <p:spPr>
            <a:xfrm>
              <a:off x="4758503" y="3923209"/>
              <a:ext cx="3383955" cy="395616"/>
            </a:xfrm>
            <a:custGeom>
              <a:avLst/>
              <a:gdLst>
                <a:gd name="connsiteX0" fmla="*/ 0 w 2872800"/>
                <a:gd name="connsiteY0" fmla="*/ 0 h 395616"/>
                <a:gd name="connsiteX1" fmla="*/ 2674992 w 2872800"/>
                <a:gd name="connsiteY1" fmla="*/ 0 h 395616"/>
                <a:gd name="connsiteX2" fmla="*/ 2872800 w 2872800"/>
                <a:gd name="connsiteY2" fmla="*/ 197808 h 395616"/>
                <a:gd name="connsiteX3" fmla="*/ 2674992 w 2872800"/>
                <a:gd name="connsiteY3" fmla="*/ 395616 h 395616"/>
                <a:gd name="connsiteX4" fmla="*/ 0 w 2872800"/>
                <a:gd name="connsiteY4" fmla="*/ 395616 h 395616"/>
                <a:gd name="connsiteX5" fmla="*/ 0 w 2872800"/>
                <a:gd name="connsiteY5" fmla="*/ 0 h 395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72800" h="395616">
                  <a:moveTo>
                    <a:pt x="2872800" y="395615"/>
                  </a:moveTo>
                  <a:lnTo>
                    <a:pt x="197808" y="395615"/>
                  </a:lnTo>
                  <a:lnTo>
                    <a:pt x="0" y="197808"/>
                  </a:lnTo>
                  <a:lnTo>
                    <a:pt x="197808" y="1"/>
                  </a:lnTo>
                  <a:lnTo>
                    <a:pt x="2872800" y="1"/>
                  </a:lnTo>
                  <a:lnTo>
                    <a:pt x="2872800" y="39561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3360" tIns="38101" rIns="71120" bIns="38100" numCol="1" spcCol="1270" anchor="ctr" anchorCtr="0">
              <a:noAutofit/>
            </a:bodyPr>
            <a:lstStyle/>
            <a:p>
              <a:pPr marL="0" lvl="0" indent="0" algn="ctr" defTabSz="444500">
                <a:lnSpc>
                  <a:spcPct val="90000"/>
                </a:lnSpc>
                <a:spcBef>
                  <a:spcPct val="0"/>
                </a:spcBef>
                <a:spcAft>
                  <a:spcPct val="35000"/>
                </a:spcAft>
                <a:buNone/>
              </a:pPr>
              <a:r>
                <a:rPr lang="de-DE" sz="1400" kern="1200" dirty="0"/>
                <a:t>Durchführung der Methode in drei verschiedenen Phasen</a:t>
              </a:r>
            </a:p>
          </p:txBody>
        </p:sp>
        <p:sp>
          <p:nvSpPr>
            <p:cNvPr id="24" name="Rechteck 23">
              <a:extLst>
                <a:ext uri="{FF2B5EF4-FFF2-40B4-BE49-F238E27FC236}">
                  <a16:creationId xmlns:a16="http://schemas.microsoft.com/office/drawing/2014/main" id="{6D2DCD68-413D-3891-A674-B9EBD1F04D34}"/>
                </a:ext>
              </a:extLst>
            </p:cNvPr>
            <p:cNvSpPr/>
            <p:nvPr/>
          </p:nvSpPr>
          <p:spPr>
            <a:xfrm>
              <a:off x="4549715" y="2934101"/>
              <a:ext cx="447305" cy="1404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descr="Puzzleteile mit einfarbiger Füllung">
              <a:extLst>
                <a:ext uri="{FF2B5EF4-FFF2-40B4-BE49-F238E27FC236}">
                  <a16:creationId xmlns:a16="http://schemas.microsoft.com/office/drawing/2014/main" id="{F671BCFC-3118-31DC-70B5-2378CA09D43E}"/>
                </a:ext>
              </a:extLst>
            </p:cNvPr>
            <p:cNvSpPr/>
            <p:nvPr/>
          </p:nvSpPr>
          <p:spPr>
            <a:xfrm>
              <a:off x="4560695" y="2934169"/>
              <a:ext cx="395616" cy="395616"/>
            </a:xfrm>
            <a:prstGeom prst="ellipse">
              <a:avLst/>
            </a:prstGeom>
            <a:blipFill>
              <a:blip r:embed="rId3">
                <a:extLst>
                  <a:ext uri="{96DAC541-7B7A-43D3-8B79-37D633B846F1}">
                    <asvg:svgBlip xmlns:asvg="http://schemas.microsoft.com/office/drawing/2016/SVG/main" r:embed="rId4"/>
                  </a:ext>
                </a:extLst>
              </a:blip>
              <a:srcRect/>
              <a:stretch>
                <a:fillRect/>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de-DE"/>
            </a:p>
          </p:txBody>
        </p:sp>
        <p:sp>
          <p:nvSpPr>
            <p:cNvPr id="35" name="Ellipse 34" descr="Benutzer mit einfarbiger Füllung">
              <a:extLst>
                <a:ext uri="{FF2B5EF4-FFF2-40B4-BE49-F238E27FC236}">
                  <a16:creationId xmlns:a16="http://schemas.microsoft.com/office/drawing/2014/main" id="{75424E72-0955-95E7-919F-4C4CFC1936C6}"/>
                </a:ext>
              </a:extLst>
            </p:cNvPr>
            <p:cNvSpPr/>
            <p:nvPr/>
          </p:nvSpPr>
          <p:spPr>
            <a:xfrm>
              <a:off x="4560695" y="3428689"/>
              <a:ext cx="395616" cy="395616"/>
            </a:xfrm>
            <a:prstGeom prst="ellipse">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de-DE"/>
            </a:p>
          </p:txBody>
        </p:sp>
        <p:sp>
          <p:nvSpPr>
            <p:cNvPr id="41" name="Ellipse 40" descr="Pyramide mit Ebenen mit einfarbiger Füllung">
              <a:extLst>
                <a:ext uri="{FF2B5EF4-FFF2-40B4-BE49-F238E27FC236}">
                  <a16:creationId xmlns:a16="http://schemas.microsoft.com/office/drawing/2014/main" id="{0875B0F5-486B-FF9B-9A97-64AD36A8679F}"/>
                </a:ext>
              </a:extLst>
            </p:cNvPr>
            <p:cNvSpPr/>
            <p:nvPr/>
          </p:nvSpPr>
          <p:spPr>
            <a:xfrm>
              <a:off x="4560694" y="3923209"/>
              <a:ext cx="395616" cy="395616"/>
            </a:xfrm>
            <a:prstGeom prst="ellipse">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de-DE"/>
            </a:p>
          </p:txBody>
        </p:sp>
      </p:grpSp>
      <p:sp>
        <p:nvSpPr>
          <p:cNvPr id="43" name="Textfeld 42">
            <a:extLst>
              <a:ext uri="{FF2B5EF4-FFF2-40B4-BE49-F238E27FC236}">
                <a16:creationId xmlns:a16="http://schemas.microsoft.com/office/drawing/2014/main" id="{64B9D50D-F3E6-7B0A-E5D7-ACE802034DA2}"/>
              </a:ext>
            </a:extLst>
          </p:cNvPr>
          <p:cNvSpPr txBox="1"/>
          <p:nvPr/>
        </p:nvSpPr>
        <p:spPr>
          <a:xfrm>
            <a:off x="10343489" y="3573238"/>
            <a:ext cx="2383574" cy="307777"/>
          </a:xfrm>
          <a:prstGeom prst="rect">
            <a:avLst/>
          </a:prstGeom>
          <a:noFill/>
        </p:spPr>
        <p:txBody>
          <a:bodyPr wrap="square" rtlCol="0">
            <a:spAutoFit/>
          </a:bodyPr>
          <a:lstStyle/>
          <a:p>
            <a:r>
              <a:rPr lang="de-DE" sz="1400" b="1" dirty="0"/>
              <a:t>Phasen der Methode</a:t>
            </a:r>
          </a:p>
        </p:txBody>
      </p:sp>
      <p:sp>
        <p:nvSpPr>
          <p:cNvPr id="45" name="Textfeld 44">
            <a:extLst>
              <a:ext uri="{FF2B5EF4-FFF2-40B4-BE49-F238E27FC236}">
                <a16:creationId xmlns:a16="http://schemas.microsoft.com/office/drawing/2014/main" id="{7F429600-6F6A-3DF1-8BE2-73A4FD835E1A}"/>
              </a:ext>
            </a:extLst>
          </p:cNvPr>
          <p:cNvSpPr txBox="1"/>
          <p:nvPr/>
        </p:nvSpPr>
        <p:spPr>
          <a:xfrm>
            <a:off x="10343489" y="2976986"/>
            <a:ext cx="2383574" cy="307777"/>
          </a:xfrm>
          <a:prstGeom prst="rect">
            <a:avLst/>
          </a:prstGeom>
          <a:noFill/>
        </p:spPr>
        <p:txBody>
          <a:bodyPr wrap="square" rtlCol="0">
            <a:spAutoFit/>
          </a:bodyPr>
          <a:lstStyle/>
          <a:p>
            <a:r>
              <a:rPr lang="de-DE" sz="1400" b="1" dirty="0"/>
              <a:t>Stellung im Unterricht</a:t>
            </a:r>
          </a:p>
        </p:txBody>
      </p:sp>
      <p:sp>
        <p:nvSpPr>
          <p:cNvPr id="46" name="Textfeld 45">
            <a:extLst>
              <a:ext uri="{FF2B5EF4-FFF2-40B4-BE49-F238E27FC236}">
                <a16:creationId xmlns:a16="http://schemas.microsoft.com/office/drawing/2014/main" id="{1CDD44F3-5E5E-0DF0-B9C8-A0C5CBDFC883}"/>
              </a:ext>
            </a:extLst>
          </p:cNvPr>
          <p:cNvSpPr txBox="1"/>
          <p:nvPr/>
        </p:nvSpPr>
        <p:spPr>
          <a:xfrm>
            <a:off x="4238" y="2976986"/>
            <a:ext cx="2383574" cy="307777"/>
          </a:xfrm>
          <a:prstGeom prst="rect">
            <a:avLst/>
          </a:prstGeom>
          <a:noFill/>
        </p:spPr>
        <p:txBody>
          <a:bodyPr wrap="square" rtlCol="0">
            <a:spAutoFit/>
          </a:bodyPr>
          <a:lstStyle/>
          <a:p>
            <a:r>
              <a:rPr lang="de-DE" sz="1400" b="1" dirty="0"/>
              <a:t>Material zur Methode</a:t>
            </a:r>
          </a:p>
        </p:txBody>
      </p:sp>
      <p:sp>
        <p:nvSpPr>
          <p:cNvPr id="47" name="Textfeld 46">
            <a:extLst>
              <a:ext uri="{FF2B5EF4-FFF2-40B4-BE49-F238E27FC236}">
                <a16:creationId xmlns:a16="http://schemas.microsoft.com/office/drawing/2014/main" id="{0297CAC5-F60A-0DCA-4015-855B212C1BC5}"/>
              </a:ext>
            </a:extLst>
          </p:cNvPr>
          <p:cNvSpPr txBox="1"/>
          <p:nvPr/>
        </p:nvSpPr>
        <p:spPr>
          <a:xfrm>
            <a:off x="4238" y="3568394"/>
            <a:ext cx="2383574" cy="307777"/>
          </a:xfrm>
          <a:prstGeom prst="rect">
            <a:avLst/>
          </a:prstGeom>
          <a:noFill/>
        </p:spPr>
        <p:txBody>
          <a:bodyPr wrap="square" rtlCol="0">
            <a:spAutoFit/>
          </a:bodyPr>
          <a:lstStyle/>
          <a:p>
            <a:r>
              <a:rPr lang="de-DE" sz="1400" b="1" dirty="0"/>
              <a:t>Varianten der Methode</a:t>
            </a:r>
          </a:p>
        </p:txBody>
      </p:sp>
      <p:grpSp>
        <p:nvGrpSpPr>
          <p:cNvPr id="55" name="Gruppieren 54">
            <a:extLst>
              <a:ext uri="{FF2B5EF4-FFF2-40B4-BE49-F238E27FC236}">
                <a16:creationId xmlns:a16="http://schemas.microsoft.com/office/drawing/2014/main" id="{F250D223-4C81-AAAC-7CF3-27CB2A3306E9}"/>
              </a:ext>
            </a:extLst>
          </p:cNvPr>
          <p:cNvGrpSpPr/>
          <p:nvPr/>
        </p:nvGrpSpPr>
        <p:grpSpPr>
          <a:xfrm rot="5400000">
            <a:off x="6259261" y="4946626"/>
            <a:ext cx="1844106" cy="1439999"/>
            <a:chOff x="2033244" y="5164328"/>
            <a:chExt cx="4241513" cy="605930"/>
          </a:xfrm>
        </p:grpSpPr>
        <p:sp>
          <p:nvSpPr>
            <p:cNvPr id="68" name="Freihandform: Form 67">
              <a:extLst>
                <a:ext uri="{FF2B5EF4-FFF2-40B4-BE49-F238E27FC236}">
                  <a16:creationId xmlns:a16="http://schemas.microsoft.com/office/drawing/2014/main" id="{0793EB61-F60C-60FE-D221-D94E51CD09E9}"/>
                </a:ext>
              </a:extLst>
            </p:cNvPr>
            <p:cNvSpPr/>
            <p:nvPr/>
          </p:nvSpPr>
          <p:spPr>
            <a:xfrm>
              <a:off x="2033244" y="5164328"/>
              <a:ext cx="1514826" cy="605930"/>
            </a:xfrm>
            <a:custGeom>
              <a:avLst/>
              <a:gdLst>
                <a:gd name="connsiteX0" fmla="*/ 0 w 1514826"/>
                <a:gd name="connsiteY0" fmla="*/ 0 h 605930"/>
                <a:gd name="connsiteX1" fmla="*/ 1211861 w 1514826"/>
                <a:gd name="connsiteY1" fmla="*/ 0 h 605930"/>
                <a:gd name="connsiteX2" fmla="*/ 1514826 w 1514826"/>
                <a:gd name="connsiteY2" fmla="*/ 302965 h 605930"/>
                <a:gd name="connsiteX3" fmla="*/ 1211861 w 1514826"/>
                <a:gd name="connsiteY3" fmla="*/ 605930 h 605930"/>
                <a:gd name="connsiteX4" fmla="*/ 0 w 1514826"/>
                <a:gd name="connsiteY4" fmla="*/ 605930 h 605930"/>
                <a:gd name="connsiteX5" fmla="*/ 302965 w 1514826"/>
                <a:gd name="connsiteY5" fmla="*/ 302965 h 605930"/>
                <a:gd name="connsiteX6" fmla="*/ 0 w 1514826"/>
                <a:gd name="connsiteY6" fmla="*/ 0 h 60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4826" h="605930">
                  <a:moveTo>
                    <a:pt x="0" y="0"/>
                  </a:moveTo>
                  <a:lnTo>
                    <a:pt x="1211861" y="0"/>
                  </a:lnTo>
                  <a:lnTo>
                    <a:pt x="1514826" y="302965"/>
                  </a:lnTo>
                  <a:lnTo>
                    <a:pt x="1211861" y="605930"/>
                  </a:lnTo>
                  <a:lnTo>
                    <a:pt x="0" y="605930"/>
                  </a:lnTo>
                  <a:lnTo>
                    <a:pt x="302965" y="302965"/>
                  </a:lnTo>
                  <a:lnTo>
                    <a:pt x="0" y="0"/>
                  </a:lnTo>
                  <a:close/>
                </a:path>
              </a:pathLst>
            </a:custGeom>
            <a:solidFill>
              <a:schemeClr val="accent1">
                <a:lumMod val="60000"/>
                <a:lumOff val="40000"/>
              </a:schemeClr>
            </a:solidFill>
            <a:ln>
              <a:solidFill>
                <a:schemeClr val="accent1">
                  <a:lumMod val="40000"/>
                  <a:lumOff val="6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vert270" wrap="square" lIns="446983" tIns="48006" rIns="350971" bIns="48006" numCol="1" spcCol="1270" anchor="ctr" anchorCtr="0">
              <a:noAutofit/>
            </a:bodyPr>
            <a:lstStyle/>
            <a:p>
              <a:pPr marL="0" lvl="0" indent="0" algn="ctr" defTabSz="1600200">
                <a:lnSpc>
                  <a:spcPct val="90000"/>
                </a:lnSpc>
                <a:spcBef>
                  <a:spcPct val="0"/>
                </a:spcBef>
                <a:spcAft>
                  <a:spcPct val="35000"/>
                </a:spcAft>
                <a:buNone/>
              </a:pPr>
              <a:r>
                <a:rPr lang="de-DE" sz="1400" kern="1200" dirty="0"/>
                <a:t>Aneignung </a:t>
              </a:r>
            </a:p>
          </p:txBody>
        </p:sp>
        <p:sp>
          <p:nvSpPr>
            <p:cNvPr id="69" name="Freihandform: Form 68">
              <a:extLst>
                <a:ext uri="{FF2B5EF4-FFF2-40B4-BE49-F238E27FC236}">
                  <a16:creationId xmlns:a16="http://schemas.microsoft.com/office/drawing/2014/main" id="{932F3E3B-24CA-13C8-B915-235229C064E8}"/>
                </a:ext>
              </a:extLst>
            </p:cNvPr>
            <p:cNvSpPr/>
            <p:nvPr/>
          </p:nvSpPr>
          <p:spPr>
            <a:xfrm>
              <a:off x="3396587" y="5164328"/>
              <a:ext cx="1514826" cy="605930"/>
            </a:xfrm>
            <a:custGeom>
              <a:avLst/>
              <a:gdLst>
                <a:gd name="connsiteX0" fmla="*/ 0 w 1514826"/>
                <a:gd name="connsiteY0" fmla="*/ 0 h 605930"/>
                <a:gd name="connsiteX1" fmla="*/ 1211861 w 1514826"/>
                <a:gd name="connsiteY1" fmla="*/ 0 h 605930"/>
                <a:gd name="connsiteX2" fmla="*/ 1514826 w 1514826"/>
                <a:gd name="connsiteY2" fmla="*/ 302965 h 605930"/>
                <a:gd name="connsiteX3" fmla="*/ 1211861 w 1514826"/>
                <a:gd name="connsiteY3" fmla="*/ 605930 h 605930"/>
                <a:gd name="connsiteX4" fmla="*/ 0 w 1514826"/>
                <a:gd name="connsiteY4" fmla="*/ 605930 h 605930"/>
                <a:gd name="connsiteX5" fmla="*/ 302965 w 1514826"/>
                <a:gd name="connsiteY5" fmla="*/ 302965 h 605930"/>
                <a:gd name="connsiteX6" fmla="*/ 0 w 1514826"/>
                <a:gd name="connsiteY6" fmla="*/ 0 h 60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4826" h="605930">
                  <a:moveTo>
                    <a:pt x="0" y="0"/>
                  </a:moveTo>
                  <a:lnTo>
                    <a:pt x="1211861" y="0"/>
                  </a:lnTo>
                  <a:lnTo>
                    <a:pt x="1514826" y="302965"/>
                  </a:lnTo>
                  <a:lnTo>
                    <a:pt x="1211861" y="605930"/>
                  </a:lnTo>
                  <a:lnTo>
                    <a:pt x="0" y="605930"/>
                  </a:lnTo>
                  <a:lnTo>
                    <a:pt x="302965" y="302965"/>
                  </a:lnTo>
                  <a:lnTo>
                    <a:pt x="0" y="0"/>
                  </a:lnTo>
                  <a:close/>
                </a:path>
              </a:pathLst>
            </a:custGeom>
            <a:ln>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vert270" wrap="square" lIns="446983" tIns="48006" rIns="350971" bIns="48006" numCol="1" spcCol="1270" anchor="ctr" anchorCtr="0">
              <a:noAutofit/>
            </a:bodyPr>
            <a:lstStyle/>
            <a:p>
              <a:pPr marL="0" lvl="0" indent="0" algn="ctr" defTabSz="1600200">
                <a:lnSpc>
                  <a:spcPct val="90000"/>
                </a:lnSpc>
                <a:spcBef>
                  <a:spcPct val="0"/>
                </a:spcBef>
                <a:spcAft>
                  <a:spcPct val="35000"/>
                </a:spcAft>
                <a:buNone/>
              </a:pPr>
              <a:r>
                <a:rPr lang="de-DE" sz="1400" dirty="0"/>
                <a:t>Austausch</a:t>
              </a:r>
              <a:r>
                <a:rPr lang="de-DE" sz="1400" kern="1200" dirty="0"/>
                <a:t> </a:t>
              </a:r>
            </a:p>
          </p:txBody>
        </p:sp>
        <p:sp>
          <p:nvSpPr>
            <p:cNvPr id="70" name="Freihandform: Form 69">
              <a:extLst>
                <a:ext uri="{FF2B5EF4-FFF2-40B4-BE49-F238E27FC236}">
                  <a16:creationId xmlns:a16="http://schemas.microsoft.com/office/drawing/2014/main" id="{D63FBE6F-F649-834D-A309-59A85A841146}"/>
                </a:ext>
              </a:extLst>
            </p:cNvPr>
            <p:cNvSpPr/>
            <p:nvPr/>
          </p:nvSpPr>
          <p:spPr>
            <a:xfrm>
              <a:off x="4759931" y="5164328"/>
              <a:ext cx="1514826" cy="605930"/>
            </a:xfrm>
            <a:custGeom>
              <a:avLst/>
              <a:gdLst>
                <a:gd name="connsiteX0" fmla="*/ 0 w 1514826"/>
                <a:gd name="connsiteY0" fmla="*/ 0 h 605930"/>
                <a:gd name="connsiteX1" fmla="*/ 1211861 w 1514826"/>
                <a:gd name="connsiteY1" fmla="*/ 0 h 605930"/>
                <a:gd name="connsiteX2" fmla="*/ 1514826 w 1514826"/>
                <a:gd name="connsiteY2" fmla="*/ 302965 h 605930"/>
                <a:gd name="connsiteX3" fmla="*/ 1211861 w 1514826"/>
                <a:gd name="connsiteY3" fmla="*/ 605930 h 605930"/>
                <a:gd name="connsiteX4" fmla="*/ 0 w 1514826"/>
                <a:gd name="connsiteY4" fmla="*/ 605930 h 605930"/>
                <a:gd name="connsiteX5" fmla="*/ 302965 w 1514826"/>
                <a:gd name="connsiteY5" fmla="*/ 302965 h 605930"/>
                <a:gd name="connsiteX6" fmla="*/ 0 w 1514826"/>
                <a:gd name="connsiteY6" fmla="*/ 0 h 60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4826" h="605930">
                  <a:moveTo>
                    <a:pt x="0" y="0"/>
                  </a:moveTo>
                  <a:lnTo>
                    <a:pt x="1211861" y="0"/>
                  </a:lnTo>
                  <a:lnTo>
                    <a:pt x="1514826" y="302965"/>
                  </a:lnTo>
                  <a:lnTo>
                    <a:pt x="1211861" y="605930"/>
                  </a:lnTo>
                  <a:lnTo>
                    <a:pt x="0" y="605930"/>
                  </a:lnTo>
                  <a:lnTo>
                    <a:pt x="302965" y="302965"/>
                  </a:lnTo>
                  <a:lnTo>
                    <a:pt x="0" y="0"/>
                  </a:lnTo>
                  <a:close/>
                </a:path>
              </a:pathLst>
            </a:custGeom>
            <a:solidFill>
              <a:schemeClr val="accent1">
                <a:lumMod val="75000"/>
              </a:schemeClr>
            </a:solidFill>
            <a:ln>
              <a:solidFill>
                <a:schemeClr val="accent1">
                  <a:lumMod val="7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vert270" wrap="square" lIns="446983" tIns="48006" rIns="350971" bIns="48006" numCol="1" spcCol="1270" anchor="ctr" anchorCtr="0">
              <a:noAutofit/>
            </a:bodyPr>
            <a:lstStyle/>
            <a:p>
              <a:pPr marL="0" lvl="0" indent="0" algn="ctr" defTabSz="1600200">
                <a:lnSpc>
                  <a:spcPct val="90000"/>
                </a:lnSpc>
                <a:spcBef>
                  <a:spcPct val="0"/>
                </a:spcBef>
                <a:spcAft>
                  <a:spcPct val="35000"/>
                </a:spcAft>
                <a:buNone/>
              </a:pPr>
              <a:r>
                <a:rPr lang="de-DE" sz="1400" kern="1200" dirty="0"/>
                <a:t> Vorstellung</a:t>
              </a:r>
            </a:p>
          </p:txBody>
        </p:sp>
      </p:grpSp>
      <p:cxnSp>
        <p:nvCxnSpPr>
          <p:cNvPr id="72" name="Gerader Verbinder 71">
            <a:extLst>
              <a:ext uri="{FF2B5EF4-FFF2-40B4-BE49-F238E27FC236}">
                <a16:creationId xmlns:a16="http://schemas.microsoft.com/office/drawing/2014/main" id="{58033733-F20F-BEDD-FED9-ABEAEAF5FB7E}"/>
              </a:ext>
            </a:extLst>
          </p:cNvPr>
          <p:cNvCxnSpPr>
            <a:cxnSpLocks/>
            <a:stCxn id="68" idx="0"/>
            <a:endCxn id="73" idx="1"/>
          </p:cNvCxnSpPr>
          <p:nvPr/>
        </p:nvCxnSpPr>
        <p:spPr>
          <a:xfrm>
            <a:off x="7901313" y="4744573"/>
            <a:ext cx="1119687" cy="20991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3" name="Rechteck 72">
            <a:extLst>
              <a:ext uri="{FF2B5EF4-FFF2-40B4-BE49-F238E27FC236}">
                <a16:creationId xmlns:a16="http://schemas.microsoft.com/office/drawing/2014/main" id="{B947460B-91A6-9765-B1BC-A721CA7582C5}"/>
              </a:ext>
            </a:extLst>
          </p:cNvPr>
          <p:cNvSpPr/>
          <p:nvPr/>
        </p:nvSpPr>
        <p:spPr>
          <a:xfrm>
            <a:off x="9021000" y="4674886"/>
            <a:ext cx="2848110" cy="559199"/>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200" dirty="0">
                <a:solidFill>
                  <a:schemeClr val="tx1"/>
                </a:solidFill>
              </a:rPr>
              <a:t>Die Lernenden schreiben ihre eigenen Ergebnisse in eines der äußeren Felder</a:t>
            </a:r>
          </a:p>
        </p:txBody>
      </p:sp>
      <p:sp>
        <p:nvSpPr>
          <p:cNvPr id="74" name="Rechteck 73">
            <a:extLst>
              <a:ext uri="{FF2B5EF4-FFF2-40B4-BE49-F238E27FC236}">
                <a16:creationId xmlns:a16="http://schemas.microsoft.com/office/drawing/2014/main" id="{749414AF-850D-0A4F-3309-EE9A064318B0}"/>
              </a:ext>
            </a:extLst>
          </p:cNvPr>
          <p:cNvSpPr/>
          <p:nvPr/>
        </p:nvSpPr>
        <p:spPr>
          <a:xfrm>
            <a:off x="9021000" y="5380197"/>
            <a:ext cx="2848110" cy="559199"/>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200" dirty="0">
                <a:solidFill>
                  <a:schemeClr val="tx1"/>
                </a:solidFill>
              </a:rPr>
              <a:t>Vorstellung und Vergleich des jeweils Aufgeschriebenen innerhalb der Gruppe</a:t>
            </a:r>
          </a:p>
        </p:txBody>
      </p:sp>
      <p:sp>
        <p:nvSpPr>
          <p:cNvPr id="75" name="Rechteck 74">
            <a:extLst>
              <a:ext uri="{FF2B5EF4-FFF2-40B4-BE49-F238E27FC236}">
                <a16:creationId xmlns:a16="http://schemas.microsoft.com/office/drawing/2014/main" id="{C580934D-0230-4B55-A83A-11BFC1B5E473}"/>
              </a:ext>
            </a:extLst>
          </p:cNvPr>
          <p:cNvSpPr/>
          <p:nvPr/>
        </p:nvSpPr>
        <p:spPr>
          <a:xfrm>
            <a:off x="9007410" y="6084603"/>
            <a:ext cx="2848110" cy="559199"/>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200" dirty="0">
                <a:solidFill>
                  <a:schemeClr val="tx1"/>
                </a:solidFill>
              </a:rPr>
              <a:t>Notieren der Gruppenergebnisse im mittleren Feld und Vorstellung im Plenum</a:t>
            </a:r>
          </a:p>
        </p:txBody>
      </p:sp>
      <p:cxnSp>
        <p:nvCxnSpPr>
          <p:cNvPr id="77" name="Gerader Verbinder 76">
            <a:extLst>
              <a:ext uri="{FF2B5EF4-FFF2-40B4-BE49-F238E27FC236}">
                <a16:creationId xmlns:a16="http://schemas.microsoft.com/office/drawing/2014/main" id="{EAA665EE-4EA4-86C4-8A2D-D7D18BBCFC35}"/>
              </a:ext>
            </a:extLst>
          </p:cNvPr>
          <p:cNvCxnSpPr>
            <a:cxnSpLocks/>
            <a:stCxn id="69" idx="0"/>
            <a:endCxn id="74" idx="1"/>
          </p:cNvCxnSpPr>
          <p:nvPr/>
        </p:nvCxnSpPr>
        <p:spPr>
          <a:xfrm>
            <a:off x="7901313" y="5337321"/>
            <a:ext cx="1119687" cy="32247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2" name="Gerader Verbinder 81">
            <a:extLst>
              <a:ext uri="{FF2B5EF4-FFF2-40B4-BE49-F238E27FC236}">
                <a16:creationId xmlns:a16="http://schemas.microsoft.com/office/drawing/2014/main" id="{8F58A2D2-2C4F-4987-7F60-1906939DE063}"/>
              </a:ext>
            </a:extLst>
          </p:cNvPr>
          <p:cNvCxnSpPr>
            <a:cxnSpLocks/>
            <a:stCxn id="70" idx="0"/>
            <a:endCxn id="75" idx="1"/>
          </p:cNvCxnSpPr>
          <p:nvPr/>
        </p:nvCxnSpPr>
        <p:spPr>
          <a:xfrm>
            <a:off x="7901313" y="5930069"/>
            <a:ext cx="1106097" cy="43413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5" name="Textfeld 124">
            <a:extLst>
              <a:ext uri="{FF2B5EF4-FFF2-40B4-BE49-F238E27FC236}">
                <a16:creationId xmlns:a16="http://schemas.microsoft.com/office/drawing/2014/main" id="{881E66E6-BBE1-3A67-83EC-D7E870B4FD3F}"/>
              </a:ext>
            </a:extLst>
          </p:cNvPr>
          <p:cNvSpPr txBox="1"/>
          <p:nvPr/>
        </p:nvSpPr>
        <p:spPr>
          <a:xfrm>
            <a:off x="9007410" y="4069403"/>
            <a:ext cx="2974843" cy="523220"/>
          </a:xfrm>
          <a:prstGeom prst="rect">
            <a:avLst/>
          </a:prstGeom>
          <a:noFill/>
        </p:spPr>
        <p:txBody>
          <a:bodyPr wrap="square" rtlCol="0">
            <a:spAutoFit/>
          </a:bodyPr>
          <a:lstStyle/>
          <a:p>
            <a:pPr marL="285750" indent="-285750">
              <a:buFont typeface="Wingdings" panose="05000000000000000000" pitchFamily="2" charset="2"/>
              <a:buChar char="§"/>
            </a:pPr>
            <a:r>
              <a:rPr lang="de-DE" sz="1400" dirty="0">
                <a:solidFill>
                  <a:schemeClr val="accent1"/>
                </a:solidFill>
              </a:rPr>
              <a:t>Arbeit zu einem zentralen Thema</a:t>
            </a:r>
          </a:p>
          <a:p>
            <a:pPr marL="285750" indent="-285750">
              <a:buFont typeface="Wingdings" panose="05000000000000000000" pitchFamily="2" charset="2"/>
              <a:buChar char="§"/>
            </a:pPr>
            <a:r>
              <a:rPr lang="de-DE" sz="1400" dirty="0">
                <a:solidFill>
                  <a:schemeClr val="accent1"/>
                </a:solidFill>
              </a:rPr>
              <a:t>Ähnlichkeiten zu Think Pair Share</a:t>
            </a:r>
          </a:p>
        </p:txBody>
      </p:sp>
      <p:pic>
        <p:nvPicPr>
          <p:cNvPr id="139" name="Grafik 138" descr="Ein Bild, das Diagramm, Entwurf, Reihe, Rechteck enthält.&#10;&#10;Automatisch generierte Beschreibung">
            <a:hlinkClick r:id="rId9"/>
            <a:extLst>
              <a:ext uri="{FF2B5EF4-FFF2-40B4-BE49-F238E27FC236}">
                <a16:creationId xmlns:a16="http://schemas.microsoft.com/office/drawing/2014/main" id="{A338B075-428F-0BF8-91B5-867FDBECA9E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172219" y="459042"/>
            <a:ext cx="2518781" cy="1504618"/>
          </a:xfrm>
          <a:prstGeom prst="rect">
            <a:avLst/>
          </a:prstGeom>
        </p:spPr>
      </p:pic>
      <p:sp>
        <p:nvSpPr>
          <p:cNvPr id="141" name="Textfeld 140">
            <a:extLst>
              <a:ext uri="{FF2B5EF4-FFF2-40B4-BE49-F238E27FC236}">
                <a16:creationId xmlns:a16="http://schemas.microsoft.com/office/drawing/2014/main" id="{13CADAA7-3D01-994F-3AC3-0A2266D2BBCA}"/>
              </a:ext>
            </a:extLst>
          </p:cNvPr>
          <p:cNvSpPr txBox="1"/>
          <p:nvPr/>
        </p:nvSpPr>
        <p:spPr>
          <a:xfrm>
            <a:off x="321365" y="489990"/>
            <a:ext cx="2609996" cy="2031325"/>
          </a:xfrm>
          <a:prstGeom prst="rect">
            <a:avLst/>
          </a:prstGeom>
          <a:noFill/>
          <a:ln w="19050">
            <a:solidFill>
              <a:schemeClr val="accent1"/>
            </a:solidFill>
          </a:ln>
        </p:spPr>
        <p:txBody>
          <a:bodyPr wrap="square" rtlCol="0">
            <a:spAutoFit/>
          </a:bodyPr>
          <a:lstStyle/>
          <a:p>
            <a:pPr marL="285750" indent="-285750">
              <a:buFont typeface="Wingdings" panose="05000000000000000000" pitchFamily="2" charset="2"/>
              <a:buChar char="§"/>
            </a:pPr>
            <a:r>
              <a:rPr lang="de-DE" sz="1400" dirty="0"/>
              <a:t>Rein analoge Methode mit ausgedruckten Platzkarten</a:t>
            </a:r>
          </a:p>
          <a:p>
            <a:endParaRPr lang="de-DE" sz="1400" dirty="0"/>
          </a:p>
          <a:p>
            <a:pPr marL="285750" indent="-285750">
              <a:buFont typeface="Wingdings" panose="05000000000000000000" pitchFamily="2" charset="2"/>
              <a:buChar char="§"/>
            </a:pPr>
            <a:r>
              <a:rPr lang="de-DE" sz="1400" dirty="0"/>
              <a:t>Format meist A3 für Gruppen mit drei oder vier Lernenden</a:t>
            </a:r>
          </a:p>
          <a:p>
            <a:pPr marL="285750" indent="-285750">
              <a:buFont typeface="Wingdings" panose="05000000000000000000" pitchFamily="2" charset="2"/>
              <a:buChar char="§"/>
            </a:pPr>
            <a:endParaRPr lang="de-DE" sz="1400" dirty="0"/>
          </a:p>
          <a:p>
            <a:pPr marL="285750" indent="-285750">
              <a:buFont typeface="Wingdings" panose="05000000000000000000" pitchFamily="2" charset="2"/>
              <a:buChar char="§"/>
            </a:pPr>
            <a:r>
              <a:rPr lang="de-DE" sz="1400" dirty="0"/>
              <a:t>Vorbereitung mit Vorlagen zum Ausdrucken oder durch Aufzeichnen auf Pappe</a:t>
            </a:r>
          </a:p>
        </p:txBody>
      </p:sp>
      <p:graphicFrame>
        <p:nvGraphicFramePr>
          <p:cNvPr id="145" name="Diagramm 144">
            <a:extLst>
              <a:ext uri="{FF2B5EF4-FFF2-40B4-BE49-F238E27FC236}">
                <a16:creationId xmlns:a16="http://schemas.microsoft.com/office/drawing/2014/main" id="{503975B0-9F6E-C310-8A3E-B095007B623B}"/>
              </a:ext>
            </a:extLst>
          </p:cNvPr>
          <p:cNvGraphicFramePr/>
          <p:nvPr>
            <p:extLst>
              <p:ext uri="{D42A27DB-BD31-4B8C-83A1-F6EECF244321}">
                <p14:modId xmlns:p14="http://schemas.microsoft.com/office/powerpoint/2010/main" val="2043074494"/>
              </p:ext>
            </p:extLst>
          </p:nvPr>
        </p:nvGraphicFramePr>
        <p:xfrm>
          <a:off x="6777712" y="800866"/>
          <a:ext cx="4965853" cy="1622408"/>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pSp>
        <p:nvGrpSpPr>
          <p:cNvPr id="156" name="Gruppieren 155">
            <a:extLst>
              <a:ext uri="{FF2B5EF4-FFF2-40B4-BE49-F238E27FC236}">
                <a16:creationId xmlns:a16="http://schemas.microsoft.com/office/drawing/2014/main" id="{2391A12F-61E1-EC23-BB1C-468019C97082}"/>
              </a:ext>
            </a:extLst>
          </p:cNvPr>
          <p:cNvGrpSpPr/>
          <p:nvPr/>
        </p:nvGrpSpPr>
        <p:grpSpPr>
          <a:xfrm>
            <a:off x="3601663" y="4775756"/>
            <a:ext cx="1991570" cy="1810374"/>
            <a:chOff x="1087890" y="4272727"/>
            <a:chExt cx="1991570" cy="1810374"/>
          </a:xfrm>
        </p:grpSpPr>
        <p:sp>
          <p:nvSpPr>
            <p:cNvPr id="151" name="Freihandform: Form 150">
              <a:extLst>
                <a:ext uri="{FF2B5EF4-FFF2-40B4-BE49-F238E27FC236}">
                  <a16:creationId xmlns:a16="http://schemas.microsoft.com/office/drawing/2014/main" id="{3894ED9D-F9B6-8312-F814-224FFB1BB3A4}"/>
                </a:ext>
              </a:extLst>
            </p:cNvPr>
            <p:cNvSpPr/>
            <p:nvPr/>
          </p:nvSpPr>
          <p:spPr>
            <a:xfrm>
              <a:off x="1087890" y="4272727"/>
              <a:ext cx="1991570" cy="405045"/>
            </a:xfrm>
            <a:custGeom>
              <a:avLst/>
              <a:gdLst>
                <a:gd name="connsiteX0" fmla="*/ 0 w 1991570"/>
                <a:gd name="connsiteY0" fmla="*/ 0 h 405045"/>
                <a:gd name="connsiteX1" fmla="*/ 1991570 w 1991570"/>
                <a:gd name="connsiteY1" fmla="*/ 0 h 405045"/>
                <a:gd name="connsiteX2" fmla="*/ 1991570 w 1991570"/>
                <a:gd name="connsiteY2" fmla="*/ 405045 h 405045"/>
                <a:gd name="connsiteX3" fmla="*/ 0 w 1991570"/>
                <a:gd name="connsiteY3" fmla="*/ 405045 h 405045"/>
                <a:gd name="connsiteX4" fmla="*/ 0 w 1991570"/>
                <a:gd name="connsiteY4" fmla="*/ 0 h 4050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570" h="405045">
                  <a:moveTo>
                    <a:pt x="0" y="0"/>
                  </a:moveTo>
                  <a:lnTo>
                    <a:pt x="1991570" y="0"/>
                  </a:lnTo>
                  <a:lnTo>
                    <a:pt x="1991570" y="405045"/>
                  </a:lnTo>
                  <a:lnTo>
                    <a:pt x="0" y="405045"/>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de-DE" sz="1400" kern="1200" dirty="0"/>
                <a:t>Rotieren der Felder</a:t>
              </a:r>
            </a:p>
          </p:txBody>
        </p:sp>
        <p:sp>
          <p:nvSpPr>
            <p:cNvPr id="152" name="Freihandform: Form 151">
              <a:extLst>
                <a:ext uri="{FF2B5EF4-FFF2-40B4-BE49-F238E27FC236}">
                  <a16:creationId xmlns:a16="http://schemas.microsoft.com/office/drawing/2014/main" id="{0063E2D4-EC1E-82B3-49C5-EC69D6CA4F06}"/>
                </a:ext>
              </a:extLst>
            </p:cNvPr>
            <p:cNvSpPr/>
            <p:nvPr/>
          </p:nvSpPr>
          <p:spPr>
            <a:xfrm>
              <a:off x="1087890" y="4677661"/>
              <a:ext cx="1991570" cy="1405440"/>
            </a:xfrm>
            <a:custGeom>
              <a:avLst/>
              <a:gdLst>
                <a:gd name="connsiteX0" fmla="*/ 0 w 1991570"/>
                <a:gd name="connsiteY0" fmla="*/ 0 h 1405440"/>
                <a:gd name="connsiteX1" fmla="*/ 1991570 w 1991570"/>
                <a:gd name="connsiteY1" fmla="*/ 0 h 1405440"/>
                <a:gd name="connsiteX2" fmla="*/ 1991570 w 1991570"/>
                <a:gd name="connsiteY2" fmla="*/ 1405440 h 1405440"/>
                <a:gd name="connsiteX3" fmla="*/ 0 w 1991570"/>
                <a:gd name="connsiteY3" fmla="*/ 1405440 h 1405440"/>
                <a:gd name="connsiteX4" fmla="*/ 0 w 1991570"/>
                <a:gd name="connsiteY4" fmla="*/ 0 h 1405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570" h="1405440">
                  <a:moveTo>
                    <a:pt x="0" y="0"/>
                  </a:moveTo>
                  <a:lnTo>
                    <a:pt x="1991570" y="0"/>
                  </a:lnTo>
                  <a:lnTo>
                    <a:pt x="1991570" y="1405440"/>
                  </a:lnTo>
                  <a:lnTo>
                    <a:pt x="0" y="1405440"/>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70688" tIns="170688" rIns="227584" bIns="256032" numCol="1" spcCol="1270" anchor="t" anchorCtr="0">
              <a:noAutofit/>
            </a:bodyPr>
            <a:lstStyle/>
            <a:p>
              <a:pPr marL="171450" lvl="1" indent="-171450" algn="l" defTabSz="1422400">
                <a:lnSpc>
                  <a:spcPct val="90000"/>
                </a:lnSpc>
                <a:spcBef>
                  <a:spcPct val="0"/>
                </a:spcBef>
                <a:spcAft>
                  <a:spcPct val="15000"/>
                </a:spcAft>
                <a:buFont typeface="Wingdings" panose="05000000000000000000" pitchFamily="2" charset="2"/>
                <a:buChar char="§"/>
              </a:pPr>
              <a:r>
                <a:rPr lang="de-DE" sz="1200" dirty="0"/>
                <a:t>Die </a:t>
              </a:r>
              <a:r>
                <a:rPr lang="de-DE" sz="1200" dirty="0" err="1"/>
                <a:t>Placemat</a:t>
              </a:r>
              <a:r>
                <a:rPr lang="de-DE" sz="1200" dirty="0"/>
                <a:t> wird mehrmals um 90° gedreht</a:t>
              </a:r>
            </a:p>
            <a:p>
              <a:pPr marL="171450" lvl="1" indent="-171450" algn="l" defTabSz="1422400">
                <a:lnSpc>
                  <a:spcPct val="90000"/>
                </a:lnSpc>
                <a:spcBef>
                  <a:spcPct val="0"/>
                </a:spcBef>
                <a:spcAft>
                  <a:spcPct val="15000"/>
                </a:spcAft>
                <a:buFont typeface="Wingdings" panose="05000000000000000000" pitchFamily="2" charset="2"/>
                <a:buChar char="§"/>
              </a:pPr>
              <a:r>
                <a:rPr lang="de-DE" sz="1200" dirty="0"/>
                <a:t>Die Lernenden Kommentieren die jeweiligen Ergebnisse</a:t>
              </a:r>
              <a:endParaRPr lang="de-DE" sz="1200" kern="1200" dirty="0"/>
            </a:p>
          </p:txBody>
        </p:sp>
      </p:grpSp>
      <p:grpSp>
        <p:nvGrpSpPr>
          <p:cNvPr id="155" name="Gruppieren 154">
            <a:extLst>
              <a:ext uri="{FF2B5EF4-FFF2-40B4-BE49-F238E27FC236}">
                <a16:creationId xmlns:a16="http://schemas.microsoft.com/office/drawing/2014/main" id="{8EEE4957-6D3F-42F1-48EE-3148FF07CB3C}"/>
              </a:ext>
            </a:extLst>
          </p:cNvPr>
          <p:cNvGrpSpPr/>
          <p:nvPr/>
        </p:nvGrpSpPr>
        <p:grpSpPr>
          <a:xfrm>
            <a:off x="1000546" y="4129022"/>
            <a:ext cx="1991570" cy="1810374"/>
            <a:chOff x="3614815" y="4818619"/>
            <a:chExt cx="1991570" cy="1810374"/>
          </a:xfrm>
        </p:grpSpPr>
        <p:sp>
          <p:nvSpPr>
            <p:cNvPr id="153" name="Freihandform: Form 152">
              <a:extLst>
                <a:ext uri="{FF2B5EF4-FFF2-40B4-BE49-F238E27FC236}">
                  <a16:creationId xmlns:a16="http://schemas.microsoft.com/office/drawing/2014/main" id="{2FDA2BF1-1C16-448A-1F8B-CD5DD23E5FE5}"/>
                </a:ext>
              </a:extLst>
            </p:cNvPr>
            <p:cNvSpPr/>
            <p:nvPr/>
          </p:nvSpPr>
          <p:spPr>
            <a:xfrm>
              <a:off x="3614815" y="4818619"/>
              <a:ext cx="1991570" cy="405045"/>
            </a:xfrm>
            <a:custGeom>
              <a:avLst/>
              <a:gdLst>
                <a:gd name="connsiteX0" fmla="*/ 0 w 1991570"/>
                <a:gd name="connsiteY0" fmla="*/ 0 h 405045"/>
                <a:gd name="connsiteX1" fmla="*/ 1991570 w 1991570"/>
                <a:gd name="connsiteY1" fmla="*/ 0 h 405045"/>
                <a:gd name="connsiteX2" fmla="*/ 1991570 w 1991570"/>
                <a:gd name="connsiteY2" fmla="*/ 405045 h 405045"/>
                <a:gd name="connsiteX3" fmla="*/ 0 w 1991570"/>
                <a:gd name="connsiteY3" fmla="*/ 405045 h 405045"/>
                <a:gd name="connsiteX4" fmla="*/ 0 w 1991570"/>
                <a:gd name="connsiteY4" fmla="*/ 0 h 4050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570" h="405045">
                  <a:moveTo>
                    <a:pt x="0" y="0"/>
                  </a:moveTo>
                  <a:lnTo>
                    <a:pt x="1991570" y="0"/>
                  </a:lnTo>
                  <a:lnTo>
                    <a:pt x="1991570" y="405045"/>
                  </a:lnTo>
                  <a:lnTo>
                    <a:pt x="0" y="405045"/>
                  </a:lnTo>
                  <a:lnTo>
                    <a:pt x="0" y="0"/>
                  </a:lnTo>
                  <a:close/>
                </a:path>
              </a:pathLst>
            </a:custGeom>
            <a:ln w="19050">
              <a:solidFill>
                <a:srgbClr val="C00072"/>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de-DE" sz="1400" dirty="0"/>
                <a:t>Nutzung von Teilfragen</a:t>
              </a:r>
              <a:endParaRPr lang="de-DE" sz="1400" kern="1200" dirty="0"/>
            </a:p>
          </p:txBody>
        </p:sp>
        <p:sp>
          <p:nvSpPr>
            <p:cNvPr id="154" name="Freihandform: Form 153">
              <a:extLst>
                <a:ext uri="{FF2B5EF4-FFF2-40B4-BE49-F238E27FC236}">
                  <a16:creationId xmlns:a16="http://schemas.microsoft.com/office/drawing/2014/main" id="{207F03F3-240B-E793-A3BE-99A3C463434A}"/>
                </a:ext>
              </a:extLst>
            </p:cNvPr>
            <p:cNvSpPr/>
            <p:nvPr/>
          </p:nvSpPr>
          <p:spPr>
            <a:xfrm>
              <a:off x="3614815" y="5223553"/>
              <a:ext cx="1991570" cy="1405440"/>
            </a:xfrm>
            <a:custGeom>
              <a:avLst/>
              <a:gdLst>
                <a:gd name="connsiteX0" fmla="*/ 0 w 1991570"/>
                <a:gd name="connsiteY0" fmla="*/ 0 h 1405440"/>
                <a:gd name="connsiteX1" fmla="*/ 1991570 w 1991570"/>
                <a:gd name="connsiteY1" fmla="*/ 0 h 1405440"/>
                <a:gd name="connsiteX2" fmla="*/ 1991570 w 1991570"/>
                <a:gd name="connsiteY2" fmla="*/ 1405440 h 1405440"/>
                <a:gd name="connsiteX3" fmla="*/ 0 w 1991570"/>
                <a:gd name="connsiteY3" fmla="*/ 1405440 h 1405440"/>
                <a:gd name="connsiteX4" fmla="*/ 0 w 1991570"/>
                <a:gd name="connsiteY4" fmla="*/ 0 h 1405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570" h="1405440">
                  <a:moveTo>
                    <a:pt x="0" y="0"/>
                  </a:moveTo>
                  <a:lnTo>
                    <a:pt x="1991570" y="0"/>
                  </a:lnTo>
                  <a:lnTo>
                    <a:pt x="1991570" y="1405440"/>
                  </a:lnTo>
                  <a:lnTo>
                    <a:pt x="0" y="1405440"/>
                  </a:lnTo>
                  <a:lnTo>
                    <a:pt x="0" y="0"/>
                  </a:lnTo>
                  <a:close/>
                </a:path>
              </a:pathLst>
            </a:custGeom>
            <a:ln w="19050">
              <a:solidFill>
                <a:srgbClr val="C00072"/>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Font typeface="Wingdings" panose="05000000000000000000" pitchFamily="2" charset="2"/>
                <a:buChar char="§"/>
              </a:pPr>
              <a:r>
                <a:rPr lang="de-DE" sz="1200" dirty="0"/>
                <a:t>Im Vorfeld werden Teilfragen zum Thema festgelegt</a:t>
              </a:r>
            </a:p>
            <a:p>
              <a:pPr marL="285750" lvl="1" indent="-285750" algn="l" defTabSz="1422400">
                <a:lnSpc>
                  <a:spcPct val="90000"/>
                </a:lnSpc>
                <a:spcBef>
                  <a:spcPct val="0"/>
                </a:spcBef>
                <a:spcAft>
                  <a:spcPct val="15000"/>
                </a:spcAft>
                <a:buFont typeface="Wingdings" panose="05000000000000000000" pitchFamily="2" charset="2"/>
                <a:buChar char="§"/>
              </a:pPr>
              <a:r>
                <a:rPr lang="de-DE" sz="1200" kern="1200" dirty="0"/>
                <a:t>Jede Person bearbeitet einen anderen Aspekt </a:t>
              </a:r>
            </a:p>
          </p:txBody>
        </p:sp>
      </p:grpSp>
      <p:sp>
        <p:nvSpPr>
          <p:cNvPr id="157" name="Textfeld 156">
            <a:extLst>
              <a:ext uri="{FF2B5EF4-FFF2-40B4-BE49-F238E27FC236}">
                <a16:creationId xmlns:a16="http://schemas.microsoft.com/office/drawing/2014/main" id="{5E004941-BD51-CB0F-F511-1F7A7EF687B1}"/>
              </a:ext>
            </a:extLst>
          </p:cNvPr>
          <p:cNvSpPr txBox="1"/>
          <p:nvPr/>
        </p:nvSpPr>
        <p:spPr>
          <a:xfrm>
            <a:off x="1000546" y="5921589"/>
            <a:ext cx="1991570" cy="261610"/>
          </a:xfrm>
          <a:prstGeom prst="rect">
            <a:avLst/>
          </a:prstGeom>
          <a:noFill/>
        </p:spPr>
        <p:txBody>
          <a:bodyPr wrap="square" rtlCol="0">
            <a:spAutoFit/>
          </a:bodyPr>
          <a:lstStyle/>
          <a:p>
            <a:pPr algn="ctr"/>
            <a:r>
              <a:rPr lang="de-DE" sz="1100" dirty="0">
                <a:solidFill>
                  <a:srgbClr val="C00072"/>
                </a:solidFill>
              </a:rPr>
              <a:t>Möglichkeit zur Differenzierung</a:t>
            </a:r>
          </a:p>
        </p:txBody>
      </p:sp>
      <p:sp>
        <p:nvSpPr>
          <p:cNvPr id="158" name="Rechteck 157">
            <a:extLst>
              <a:ext uri="{FF2B5EF4-FFF2-40B4-BE49-F238E27FC236}">
                <a16:creationId xmlns:a16="http://schemas.microsoft.com/office/drawing/2014/main" id="{1D2B797F-4243-BA8B-265B-D46C97560B1E}"/>
              </a:ext>
            </a:extLst>
          </p:cNvPr>
          <p:cNvSpPr/>
          <p:nvPr/>
        </p:nvSpPr>
        <p:spPr>
          <a:xfrm>
            <a:off x="2913361" y="2014745"/>
            <a:ext cx="36000" cy="1350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4" name="Gerade Verbindung mit Pfeil 143">
            <a:extLst>
              <a:ext uri="{FF2B5EF4-FFF2-40B4-BE49-F238E27FC236}">
                <a16:creationId xmlns:a16="http://schemas.microsoft.com/office/drawing/2014/main" id="{4C92EA97-D2BF-75BE-465E-C5982FEA2C1D}"/>
              </a:ext>
            </a:extLst>
          </p:cNvPr>
          <p:cNvCxnSpPr/>
          <p:nvPr/>
        </p:nvCxnSpPr>
        <p:spPr>
          <a:xfrm flipV="1">
            <a:off x="2811000" y="1854000"/>
            <a:ext cx="720000" cy="27000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62457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6"/>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hier vorliegenden Methodenkarten wurden im Rahmen des Projektes </a:t>
            </a:r>
            <a:r>
              <a:rPr lang="de-DE" sz="1600" dirty="0" err="1"/>
              <a:t>FAIBLE.nrw</a:t>
            </a:r>
            <a:r>
              <a:rPr lang="de-DE" sz="1600" dirty="0"/>
              <a:t> von der</a:t>
            </a:r>
          </a:p>
          <a:p>
            <a:pPr algn="just"/>
            <a:r>
              <a:rPr lang="de-DE" sz="1600" dirty="0"/>
              <a:t>WWU-Münster und der RWTH-Aachen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7"/>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10"/>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16453644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ffef302-ea91-472d-bf74-2f6f43fc6fd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682603D20DF0B14F9A63DF3C0EFFA05C" ma:contentTypeVersion="7" ma:contentTypeDescription="Ein neues Dokument erstellen." ma:contentTypeScope="" ma:versionID="a0276f4e81184926b4206acecece04de">
  <xsd:schema xmlns:xsd="http://www.w3.org/2001/XMLSchema" xmlns:xs="http://www.w3.org/2001/XMLSchema" xmlns:p="http://schemas.microsoft.com/office/2006/metadata/properties" xmlns:ns3="affef302-ea91-472d-bf74-2f6f43fc6fd8" xmlns:ns4="f99a1cd1-7fbf-49cd-bfc3-e423025e9943" targetNamespace="http://schemas.microsoft.com/office/2006/metadata/properties" ma:root="true" ma:fieldsID="83a825e6ccfe084945235872c94b40b6" ns3:_="" ns4:_="">
    <xsd:import namespace="affef302-ea91-472d-bf74-2f6f43fc6fd8"/>
    <xsd:import namespace="f99a1cd1-7fbf-49cd-bfc3-e423025e994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ef302-ea91-472d-bf74-2f6f43fc6f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9a1cd1-7fbf-49cd-bfc3-e423025e9943"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SharingHintHash" ma:index="12"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2A1067-F9FD-4358-A248-599F62D7633A}">
  <ds:schemaRefs>
    <ds:schemaRef ds:uri="http://schemas.microsoft.com/office/2006/documentManagement/types"/>
    <ds:schemaRef ds:uri="http://purl.org/dc/terms/"/>
    <ds:schemaRef ds:uri="http://purl.org/dc/dcmitype/"/>
    <ds:schemaRef ds:uri="affef302-ea91-472d-bf74-2f6f43fc6fd8"/>
    <ds:schemaRef ds:uri="http://schemas.microsoft.com/office/infopath/2007/PartnerControls"/>
    <ds:schemaRef ds:uri="http://www.w3.org/XML/1998/namespace"/>
    <ds:schemaRef ds:uri="http://schemas.microsoft.com/office/2006/metadata/properties"/>
    <ds:schemaRef ds:uri="http://purl.org/dc/elements/1.1/"/>
    <ds:schemaRef ds:uri="http://schemas.openxmlformats.org/package/2006/metadata/core-properties"/>
    <ds:schemaRef ds:uri="f99a1cd1-7fbf-49cd-bfc3-e423025e9943"/>
  </ds:schemaRefs>
</ds:datastoreItem>
</file>

<file path=customXml/itemProps2.xml><?xml version="1.0" encoding="utf-8"?>
<ds:datastoreItem xmlns:ds="http://schemas.openxmlformats.org/officeDocument/2006/customXml" ds:itemID="{46BD74A8-33F6-40F0-9B92-A9BEF0FA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ef302-ea91-472d-bf74-2f6f43fc6fd8"/>
    <ds:schemaRef ds:uri="f99a1cd1-7fbf-49cd-bfc3-e423025e99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BC2FD8C-75FF-4010-ABFC-31BA620B3C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505</Words>
  <Application>Microsoft Office PowerPoint</Application>
  <PresentationFormat>Breitbild</PresentationFormat>
  <Paragraphs>52</Paragraphs>
  <Slides>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Times New Roman</vt:lpstr>
      <vt:lpstr>Wingdings</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Robin Kreft</dc:creator>
  <cp:lastModifiedBy>Robin Kreft</cp:lastModifiedBy>
  <cp:revision>8</cp:revision>
  <dcterms:created xsi:type="dcterms:W3CDTF">2023-07-19T09:45:04Z</dcterms:created>
  <dcterms:modified xsi:type="dcterms:W3CDTF">2024-08-19T07:18:27Z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0x010100682603D20DF0B14F9A63DF3C0EFFA05C</vt:lpwstr>
  </property>
</Properties>
</file>