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2962" y="58"/>
      </p:cViewPr>
      <p:guideLst>
        <p:guide orient="horz" pos="3120"/>
        <p:guide pos="216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838EA-42AC-45D5-A46E-D2423E86C194}" type="datetimeFigureOut">
              <a:rPr lang="de-DE" smtClean="0"/>
              <a:t>22.09.2023</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7F696-1AB4-4059-9EBA-1662D79AAD02}" type="slidenum">
              <a:rPr lang="de-DE" smtClean="0"/>
              <a:t>‹Nr.›</a:t>
            </a:fld>
            <a:endParaRPr lang="de-DE"/>
          </a:p>
        </p:txBody>
      </p:sp>
    </p:spTree>
    <p:extLst>
      <p:ext uri="{BB962C8B-B14F-4D97-AF65-F5344CB8AC3E}">
        <p14:creationId xmlns:p14="http://schemas.microsoft.com/office/powerpoint/2010/main" val="788770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F7013533-FADC-491F-8247-5CA034C0064B}" type="datetimeFigureOut">
              <a:rPr lang="de-DE" smtClean="0"/>
              <a:t>22.09.2023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164222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7013533-FADC-491F-8247-5CA034C0064B}" type="datetimeFigureOut">
              <a:rPr lang="de-DE" smtClean="0"/>
              <a:t>22.09.2023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153355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7013533-FADC-491F-8247-5CA034C0064B}" type="datetimeFigureOut">
              <a:rPr lang="de-DE" smtClean="0"/>
              <a:t>22.09.2023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1223540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7013533-FADC-491F-8247-5CA034C0064B}" type="datetimeFigureOut">
              <a:rPr lang="de-DE" smtClean="0"/>
              <a:t>22.09.2023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298580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7013533-FADC-491F-8247-5CA034C0064B}" type="datetimeFigureOut">
              <a:rPr lang="de-DE" smtClean="0"/>
              <a:t>22.09.2023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56527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7013533-FADC-491F-8247-5CA034C0064B}" type="datetimeFigureOut">
              <a:rPr lang="de-DE" smtClean="0"/>
              <a:t>22.09.2023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73307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7013533-FADC-491F-8247-5CA034C0064B}" type="datetimeFigureOut">
              <a:rPr lang="de-DE" smtClean="0"/>
              <a:t>22.09.2023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34257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7013533-FADC-491F-8247-5CA034C0064B}" type="datetimeFigureOut">
              <a:rPr lang="de-DE" smtClean="0"/>
              <a:t>22.09.2023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81702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13533-FADC-491F-8247-5CA034C0064B}" type="datetimeFigureOut">
              <a:rPr lang="de-DE" smtClean="0"/>
              <a:t>22.09.2023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128604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F7013533-FADC-491F-8247-5CA034C0064B}" type="datetimeFigureOut">
              <a:rPr lang="de-DE" smtClean="0"/>
              <a:t>22.09.2023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145258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F7013533-FADC-491F-8247-5CA034C0064B}" type="datetimeFigureOut">
              <a:rPr lang="de-DE" smtClean="0"/>
              <a:t>22.09.2023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A5E022B-A7EC-4F5C-B5DE-5FDCDE45A918}" type="slidenum">
              <a:rPr lang="de-DE" smtClean="0"/>
              <a:t>‹Nr.›</a:t>
            </a:fld>
            <a:endParaRPr lang="de-DE"/>
          </a:p>
        </p:txBody>
      </p:sp>
    </p:spTree>
    <p:extLst>
      <p:ext uri="{BB962C8B-B14F-4D97-AF65-F5344CB8AC3E}">
        <p14:creationId xmlns:p14="http://schemas.microsoft.com/office/powerpoint/2010/main" val="1511651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013533-FADC-491F-8247-5CA034C0064B}" type="datetimeFigureOut">
              <a:rPr lang="de-DE" smtClean="0"/>
              <a:t>22.09.2023</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5E022B-A7EC-4F5C-B5DE-5FDCDE45A918}" type="slidenum">
              <a:rPr lang="de-DE" smtClean="0"/>
              <a:t>‹Nr.›</a:t>
            </a:fld>
            <a:endParaRPr lang="de-DE"/>
          </a:p>
        </p:txBody>
      </p:sp>
    </p:spTree>
    <p:extLst>
      <p:ext uri="{BB962C8B-B14F-4D97-AF65-F5344CB8AC3E}">
        <p14:creationId xmlns:p14="http://schemas.microsoft.com/office/powerpoint/2010/main" val="3808687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hyperlink" Target="https://creativecommons.org/licenses/by/4.0/deed.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B6E1AE5-1D8C-70FB-F1C6-069EDED6B455}"/>
              </a:ext>
            </a:extLst>
          </p:cNvPr>
          <p:cNvSpPr txBox="1"/>
          <p:nvPr/>
        </p:nvSpPr>
        <p:spPr>
          <a:xfrm>
            <a:off x="1003949" y="509686"/>
            <a:ext cx="4916410" cy="369332"/>
          </a:xfrm>
          <a:prstGeom prst="rect">
            <a:avLst/>
          </a:prstGeom>
          <a:noFill/>
        </p:spPr>
        <p:txBody>
          <a:bodyPr wrap="none" rtlCol="0">
            <a:spAutoFit/>
          </a:bodyPr>
          <a:lstStyle/>
          <a:p>
            <a:r>
              <a:rPr lang="de-DE" dirty="0"/>
              <a:t>Unterrichtsmethoden für den Informatikunterricht</a:t>
            </a:r>
          </a:p>
        </p:txBody>
      </p:sp>
      <p:sp>
        <p:nvSpPr>
          <p:cNvPr id="6" name="Fußzeilenplatzhalter 5">
            <a:extLst>
              <a:ext uri="{FF2B5EF4-FFF2-40B4-BE49-F238E27FC236}">
                <a16:creationId xmlns:a16="http://schemas.microsoft.com/office/drawing/2014/main" id="{5ED0F386-C434-569D-5269-7804DFC50DBB}"/>
              </a:ext>
            </a:extLst>
          </p:cNvPr>
          <p:cNvSpPr>
            <a:spLocks noGrp="1"/>
          </p:cNvSpPr>
          <p:nvPr>
            <p:ph type="ftr" sz="quarter" idx="11"/>
          </p:nvPr>
        </p:nvSpPr>
        <p:spPr>
          <a:xfrm>
            <a:off x="1174464" y="9181397"/>
            <a:ext cx="4575381" cy="724603"/>
          </a:xfrm>
        </p:spPr>
        <p:txBody>
          <a:bodyPr/>
          <a:lstStyle/>
          <a:p>
            <a:pPr algn="just"/>
            <a:r>
              <a:rPr lang="de-DE" sz="800" dirty="0"/>
              <a:t>Der Baustein Unterrichtsmethoden wurden im Rahmen des Projektes FAIBLE.nrw von der 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endParaRPr lang="de-DE" sz="800" dirty="0"/>
          </a:p>
        </p:txBody>
      </p:sp>
      <p:pic>
        <p:nvPicPr>
          <p:cNvPr id="7" name="Grafik 6">
            <a:extLst>
              <a:ext uri="{FF2B5EF4-FFF2-40B4-BE49-F238E27FC236}">
                <a16:creationId xmlns:a16="http://schemas.microsoft.com/office/drawing/2014/main" id="{59BE5288-E4D7-D9C9-FAF3-3D1E7EC661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3307" y="9259150"/>
            <a:ext cx="1081157" cy="295398"/>
          </a:xfrm>
          <a:prstGeom prst="rect">
            <a:avLst/>
          </a:prstGeom>
        </p:spPr>
      </p:pic>
      <p:pic>
        <p:nvPicPr>
          <p:cNvPr id="8" name="Grafik 7">
            <a:hlinkClick r:id="rId4"/>
            <a:extLst>
              <a:ext uri="{FF2B5EF4-FFF2-40B4-BE49-F238E27FC236}">
                <a16:creationId xmlns:a16="http://schemas.microsoft.com/office/drawing/2014/main" id="{DD8F4E6E-4C1B-F5F4-82D2-BD7E3FD12A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49846" y="9245072"/>
            <a:ext cx="884217" cy="309476"/>
          </a:xfrm>
          <a:prstGeom prst="rect">
            <a:avLst/>
          </a:prstGeom>
        </p:spPr>
      </p:pic>
      <p:cxnSp>
        <p:nvCxnSpPr>
          <p:cNvPr id="11" name="Gerader Verbinder 10">
            <a:extLst>
              <a:ext uri="{FF2B5EF4-FFF2-40B4-BE49-F238E27FC236}">
                <a16:creationId xmlns:a16="http://schemas.microsoft.com/office/drawing/2014/main" id="{9F97ABA9-F10B-95D6-B567-4B22C776F75D}"/>
              </a:ext>
            </a:extLst>
          </p:cNvPr>
          <p:cNvCxnSpPr>
            <a:cxnSpLocks/>
          </p:cNvCxnSpPr>
          <p:nvPr/>
        </p:nvCxnSpPr>
        <p:spPr>
          <a:xfrm>
            <a:off x="3429000" y="879018"/>
            <a:ext cx="0" cy="5928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BE1CF075-8C9A-8F80-23DD-A8474D54B81E}"/>
              </a:ext>
            </a:extLst>
          </p:cNvPr>
          <p:cNvCxnSpPr>
            <a:cxnSpLocks/>
          </p:cNvCxnSpPr>
          <p:nvPr/>
        </p:nvCxnSpPr>
        <p:spPr>
          <a:xfrm flipH="1">
            <a:off x="2275323" y="1466955"/>
            <a:ext cx="3276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69A87207-2009-444A-2DCD-937882AD89D0}"/>
              </a:ext>
            </a:extLst>
          </p:cNvPr>
          <p:cNvCxnSpPr/>
          <p:nvPr/>
        </p:nvCxnSpPr>
        <p:spPr>
          <a:xfrm>
            <a:off x="5543733" y="1471904"/>
            <a:ext cx="0" cy="59288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EDB13D21-E347-693E-7267-C88AE75BD2F4}"/>
              </a:ext>
            </a:extLst>
          </p:cNvPr>
          <p:cNvSpPr txBox="1"/>
          <p:nvPr/>
        </p:nvSpPr>
        <p:spPr>
          <a:xfrm>
            <a:off x="4975629" y="2055459"/>
            <a:ext cx="1136208" cy="338554"/>
          </a:xfrm>
          <a:prstGeom prst="rect">
            <a:avLst/>
          </a:prstGeom>
          <a:noFill/>
          <a:ln>
            <a:solidFill>
              <a:schemeClr val="tx1"/>
            </a:solidFill>
          </a:ln>
        </p:spPr>
        <p:txBody>
          <a:bodyPr wrap="none" rtlCol="0">
            <a:spAutoFit/>
          </a:bodyPr>
          <a:lstStyle/>
          <a:p>
            <a:r>
              <a:rPr lang="de-DE" sz="1600" dirty="0"/>
              <a:t>Praxisskript</a:t>
            </a:r>
            <a:endParaRPr lang="de-DE" sz="2000" dirty="0"/>
          </a:p>
        </p:txBody>
      </p:sp>
      <p:sp>
        <p:nvSpPr>
          <p:cNvPr id="23" name="Textfeld 22">
            <a:extLst>
              <a:ext uri="{FF2B5EF4-FFF2-40B4-BE49-F238E27FC236}">
                <a16:creationId xmlns:a16="http://schemas.microsoft.com/office/drawing/2014/main" id="{3B706C2A-C091-63CC-4D3C-B1785176E228}"/>
              </a:ext>
            </a:extLst>
          </p:cNvPr>
          <p:cNvSpPr txBox="1"/>
          <p:nvPr/>
        </p:nvSpPr>
        <p:spPr>
          <a:xfrm>
            <a:off x="4116149" y="2401666"/>
            <a:ext cx="2855168" cy="553998"/>
          </a:xfrm>
          <a:prstGeom prst="rect">
            <a:avLst/>
          </a:prstGeom>
          <a:noFill/>
          <a:ln>
            <a:noFill/>
          </a:ln>
        </p:spPr>
        <p:txBody>
          <a:bodyPr wrap="square" rtlCol="0">
            <a:spAutoFit/>
          </a:bodyPr>
          <a:lstStyle/>
          <a:p>
            <a:pPr marL="171450" indent="-171450">
              <a:buFont typeface="Arial" panose="020B0604020202020204" pitchFamily="34" charset="0"/>
              <a:buChar char="•"/>
            </a:pPr>
            <a:r>
              <a:rPr lang="de-DE" sz="1000" dirty="0"/>
              <a:t>Allgemeines Skript</a:t>
            </a:r>
          </a:p>
          <a:p>
            <a:pPr marL="171450" indent="-171450">
              <a:buFont typeface="Arial" panose="020B0604020202020204" pitchFamily="34" charset="0"/>
              <a:buChar char="•"/>
            </a:pPr>
            <a:r>
              <a:rPr lang="de-DE" sz="1000" dirty="0"/>
              <a:t>Basis: Forschungsergebnisse Andreas </a:t>
            </a:r>
            <a:r>
              <a:rPr lang="de-DE" sz="1000" dirty="0" err="1"/>
              <a:t>Zendler</a:t>
            </a:r>
            <a:r>
              <a:rPr lang="de-DE" sz="1000" dirty="0"/>
              <a:t>,</a:t>
            </a:r>
          </a:p>
          <a:p>
            <a:pPr marL="171450" indent="-171450">
              <a:buFont typeface="Arial" panose="020B0604020202020204" pitchFamily="34" charset="0"/>
              <a:buChar char="•"/>
            </a:pPr>
            <a:r>
              <a:rPr lang="de-DE" sz="1000" dirty="0"/>
              <a:t>Praxiserfahrungen einer langjährigen Lehrkraft  </a:t>
            </a:r>
          </a:p>
        </p:txBody>
      </p:sp>
      <p:cxnSp>
        <p:nvCxnSpPr>
          <p:cNvPr id="24" name="Gerader Verbinder 23">
            <a:extLst>
              <a:ext uri="{FF2B5EF4-FFF2-40B4-BE49-F238E27FC236}">
                <a16:creationId xmlns:a16="http://schemas.microsoft.com/office/drawing/2014/main" id="{42FE8EE8-DD6F-C0E5-77DB-35F4CEED787E}"/>
              </a:ext>
            </a:extLst>
          </p:cNvPr>
          <p:cNvCxnSpPr/>
          <p:nvPr/>
        </p:nvCxnSpPr>
        <p:spPr>
          <a:xfrm>
            <a:off x="2281716" y="1462573"/>
            <a:ext cx="0" cy="59288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56A51604-4352-1BF4-E5AA-BDE4C9BA6E12}"/>
              </a:ext>
            </a:extLst>
          </p:cNvPr>
          <p:cNvSpPr txBox="1"/>
          <p:nvPr/>
        </p:nvSpPr>
        <p:spPr>
          <a:xfrm>
            <a:off x="1470063" y="2055459"/>
            <a:ext cx="1646220" cy="338554"/>
          </a:xfrm>
          <a:prstGeom prst="rect">
            <a:avLst/>
          </a:prstGeom>
          <a:noFill/>
          <a:ln>
            <a:solidFill>
              <a:schemeClr val="tx1"/>
            </a:solidFill>
          </a:ln>
        </p:spPr>
        <p:txBody>
          <a:bodyPr wrap="none" rtlCol="0">
            <a:spAutoFit/>
          </a:bodyPr>
          <a:lstStyle/>
          <a:p>
            <a:r>
              <a:rPr lang="de-DE" sz="1600" dirty="0"/>
              <a:t>Methodenkarten</a:t>
            </a:r>
            <a:endParaRPr lang="de-DE" sz="2000" dirty="0"/>
          </a:p>
        </p:txBody>
      </p:sp>
      <p:sp>
        <p:nvSpPr>
          <p:cNvPr id="27" name="Textfeld 26">
            <a:extLst>
              <a:ext uri="{FF2B5EF4-FFF2-40B4-BE49-F238E27FC236}">
                <a16:creationId xmlns:a16="http://schemas.microsoft.com/office/drawing/2014/main" id="{B0F73482-AC8E-AACD-1D2D-71F195A06356}"/>
              </a:ext>
            </a:extLst>
          </p:cNvPr>
          <p:cNvSpPr txBox="1"/>
          <p:nvPr/>
        </p:nvSpPr>
        <p:spPr>
          <a:xfrm>
            <a:off x="865589" y="2401666"/>
            <a:ext cx="2855168" cy="400110"/>
          </a:xfrm>
          <a:prstGeom prst="rect">
            <a:avLst/>
          </a:prstGeom>
          <a:noFill/>
          <a:ln>
            <a:noFill/>
          </a:ln>
        </p:spPr>
        <p:txBody>
          <a:bodyPr wrap="square" rtlCol="0">
            <a:spAutoFit/>
          </a:bodyPr>
          <a:lstStyle/>
          <a:p>
            <a:pPr marL="171450" indent="-171450">
              <a:buFont typeface="Arial" panose="020B0604020202020204" pitchFamily="34" charset="0"/>
              <a:buChar char="•"/>
            </a:pPr>
            <a:r>
              <a:rPr lang="de-DE" sz="1000" dirty="0"/>
              <a:t>Prägnante Übersichtskarten  zu einzelnen Methoden</a:t>
            </a:r>
          </a:p>
        </p:txBody>
      </p:sp>
      <p:cxnSp>
        <p:nvCxnSpPr>
          <p:cNvPr id="28" name="Gerader Verbinder 27">
            <a:extLst>
              <a:ext uri="{FF2B5EF4-FFF2-40B4-BE49-F238E27FC236}">
                <a16:creationId xmlns:a16="http://schemas.microsoft.com/office/drawing/2014/main" id="{DA621E60-4F68-CCA8-2C5F-C377DC793374}"/>
              </a:ext>
            </a:extLst>
          </p:cNvPr>
          <p:cNvCxnSpPr/>
          <p:nvPr/>
        </p:nvCxnSpPr>
        <p:spPr>
          <a:xfrm>
            <a:off x="2281716" y="2627739"/>
            <a:ext cx="0" cy="59288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Textfeld 28">
            <a:extLst>
              <a:ext uri="{FF2B5EF4-FFF2-40B4-BE49-F238E27FC236}">
                <a16:creationId xmlns:a16="http://schemas.microsoft.com/office/drawing/2014/main" id="{A108BDF8-B626-3ED8-5BC6-0DBFE2155D4C}"/>
              </a:ext>
            </a:extLst>
          </p:cNvPr>
          <p:cNvSpPr txBox="1"/>
          <p:nvPr/>
        </p:nvSpPr>
        <p:spPr>
          <a:xfrm>
            <a:off x="1586986" y="3220625"/>
            <a:ext cx="1412374" cy="338554"/>
          </a:xfrm>
          <a:prstGeom prst="rect">
            <a:avLst/>
          </a:prstGeom>
          <a:noFill/>
          <a:ln>
            <a:solidFill>
              <a:schemeClr val="tx1"/>
            </a:solidFill>
          </a:ln>
        </p:spPr>
        <p:txBody>
          <a:bodyPr wrap="none" rtlCol="0">
            <a:spAutoFit/>
          </a:bodyPr>
          <a:lstStyle/>
          <a:p>
            <a:r>
              <a:rPr lang="de-DE" sz="1600" dirty="0"/>
              <a:t>Allg. Konzepte</a:t>
            </a:r>
            <a:endParaRPr lang="de-DE" sz="2000" dirty="0"/>
          </a:p>
        </p:txBody>
      </p:sp>
      <p:sp>
        <p:nvSpPr>
          <p:cNvPr id="30" name="Textfeld 29">
            <a:extLst>
              <a:ext uri="{FF2B5EF4-FFF2-40B4-BE49-F238E27FC236}">
                <a16:creationId xmlns:a16="http://schemas.microsoft.com/office/drawing/2014/main" id="{3FB05B93-96E6-8906-A47A-C4AE4761A737}"/>
              </a:ext>
            </a:extLst>
          </p:cNvPr>
          <p:cNvSpPr txBox="1"/>
          <p:nvPr/>
        </p:nvSpPr>
        <p:spPr>
          <a:xfrm>
            <a:off x="865589" y="3556201"/>
            <a:ext cx="2855168" cy="553998"/>
          </a:xfrm>
          <a:prstGeom prst="rect">
            <a:avLst/>
          </a:prstGeom>
          <a:noFill/>
          <a:ln>
            <a:noFill/>
          </a:ln>
        </p:spPr>
        <p:txBody>
          <a:bodyPr wrap="square" rtlCol="0">
            <a:spAutoFit/>
          </a:bodyPr>
          <a:lstStyle/>
          <a:p>
            <a:pPr marL="171450" indent="-171450">
              <a:buBlip>
                <a:blip r:embed="rId7">
                  <a:extLst>
                    <a:ext uri="{96DAC541-7B7A-43D3-8B79-37D633B846F1}">
                      <asvg:svgBlip xmlns:asvg="http://schemas.microsoft.com/office/drawing/2016/SVG/main" r:embed="rId8"/>
                    </a:ext>
                  </a:extLst>
                </a:blip>
              </a:buBlip>
            </a:pPr>
            <a:r>
              <a:rPr lang="de-DE" sz="1000" dirty="0"/>
              <a:t>Das Lehr-Lern-Modell nach Leisen</a:t>
            </a:r>
          </a:p>
          <a:p>
            <a:pPr marL="171450" indent="-171450">
              <a:buBlip>
                <a:blip r:embed="rId7">
                  <a:extLst>
                    <a:ext uri="{96DAC541-7B7A-43D3-8B79-37D633B846F1}">
                      <asvg:svgBlip xmlns:asvg="http://schemas.microsoft.com/office/drawing/2016/SVG/main" r:embed="rId8"/>
                    </a:ext>
                  </a:extLst>
                </a:blip>
              </a:buBlip>
            </a:pPr>
            <a:r>
              <a:rPr lang="de-DE" sz="1000" dirty="0"/>
              <a:t>Klassifizierung der Unterrichtsgespräche nach Leisen</a:t>
            </a:r>
          </a:p>
        </p:txBody>
      </p:sp>
      <p:cxnSp>
        <p:nvCxnSpPr>
          <p:cNvPr id="32" name="Gerader Verbinder 31">
            <a:extLst>
              <a:ext uri="{FF2B5EF4-FFF2-40B4-BE49-F238E27FC236}">
                <a16:creationId xmlns:a16="http://schemas.microsoft.com/office/drawing/2014/main" id="{4D71EB1B-904E-EB03-010A-300686FD9D66}"/>
              </a:ext>
            </a:extLst>
          </p:cNvPr>
          <p:cNvCxnSpPr>
            <a:cxnSpLocks/>
            <a:endCxn id="64" idx="0"/>
          </p:cNvCxnSpPr>
          <p:nvPr/>
        </p:nvCxnSpPr>
        <p:spPr>
          <a:xfrm>
            <a:off x="2270244" y="3936246"/>
            <a:ext cx="0" cy="4404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9D2DE8CA-44BC-F154-B333-C1DD443A64D9}"/>
              </a:ext>
            </a:extLst>
          </p:cNvPr>
          <p:cNvCxnSpPr/>
          <p:nvPr/>
        </p:nvCxnSpPr>
        <p:spPr>
          <a:xfrm>
            <a:off x="974996" y="5066788"/>
            <a:ext cx="0" cy="59288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 name="Textfeld 50">
            <a:extLst>
              <a:ext uri="{FF2B5EF4-FFF2-40B4-BE49-F238E27FC236}">
                <a16:creationId xmlns:a16="http://schemas.microsoft.com/office/drawing/2014/main" id="{2F54C75A-E4AD-D401-D6A9-E8F51B74E1D4}"/>
              </a:ext>
            </a:extLst>
          </p:cNvPr>
          <p:cNvSpPr txBox="1"/>
          <p:nvPr/>
        </p:nvSpPr>
        <p:spPr>
          <a:xfrm>
            <a:off x="273265" y="5659674"/>
            <a:ext cx="1403461" cy="338554"/>
          </a:xfrm>
          <a:prstGeom prst="rect">
            <a:avLst/>
          </a:prstGeom>
          <a:noFill/>
          <a:ln>
            <a:solidFill>
              <a:schemeClr val="tx1"/>
            </a:solidFill>
          </a:ln>
        </p:spPr>
        <p:txBody>
          <a:bodyPr wrap="none" rtlCol="0">
            <a:spAutoFit/>
          </a:bodyPr>
          <a:lstStyle/>
          <a:p>
            <a:r>
              <a:rPr lang="de-DE" sz="1600" dirty="0"/>
              <a:t>Leitmethoden</a:t>
            </a:r>
            <a:endParaRPr lang="de-DE" sz="2000" dirty="0"/>
          </a:p>
        </p:txBody>
      </p:sp>
      <p:cxnSp>
        <p:nvCxnSpPr>
          <p:cNvPr id="52" name="Gerader Verbinder 51">
            <a:extLst>
              <a:ext uri="{FF2B5EF4-FFF2-40B4-BE49-F238E27FC236}">
                <a16:creationId xmlns:a16="http://schemas.microsoft.com/office/drawing/2014/main" id="{FFEA6739-A573-E0B1-79B5-83305CE9B22A}"/>
              </a:ext>
            </a:extLst>
          </p:cNvPr>
          <p:cNvCxnSpPr/>
          <p:nvPr/>
        </p:nvCxnSpPr>
        <p:spPr>
          <a:xfrm>
            <a:off x="3450678" y="5066788"/>
            <a:ext cx="0" cy="59288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3" name="Textfeld 52">
            <a:extLst>
              <a:ext uri="{FF2B5EF4-FFF2-40B4-BE49-F238E27FC236}">
                <a16:creationId xmlns:a16="http://schemas.microsoft.com/office/drawing/2014/main" id="{063859EF-D429-3E15-674C-2F021F24F9BB}"/>
              </a:ext>
            </a:extLst>
          </p:cNvPr>
          <p:cNvSpPr txBox="1"/>
          <p:nvPr/>
        </p:nvSpPr>
        <p:spPr>
          <a:xfrm>
            <a:off x="2590150" y="5666057"/>
            <a:ext cx="1700017" cy="338554"/>
          </a:xfrm>
          <a:prstGeom prst="rect">
            <a:avLst/>
          </a:prstGeom>
          <a:noFill/>
          <a:ln>
            <a:solidFill>
              <a:schemeClr val="tx1"/>
            </a:solidFill>
          </a:ln>
        </p:spPr>
        <p:txBody>
          <a:bodyPr wrap="none" rtlCol="0">
            <a:spAutoFit/>
          </a:bodyPr>
          <a:lstStyle/>
          <a:p>
            <a:r>
              <a:rPr lang="de-DE" sz="1600" dirty="0"/>
              <a:t>Phasenmethoden</a:t>
            </a:r>
            <a:endParaRPr lang="de-DE" sz="2000" dirty="0"/>
          </a:p>
        </p:txBody>
      </p:sp>
      <p:cxnSp>
        <p:nvCxnSpPr>
          <p:cNvPr id="54" name="Gerader Verbinder 53">
            <a:extLst>
              <a:ext uri="{FF2B5EF4-FFF2-40B4-BE49-F238E27FC236}">
                <a16:creationId xmlns:a16="http://schemas.microsoft.com/office/drawing/2014/main" id="{ADE33165-F270-7DD0-4EDB-C2B653B0DE5E}"/>
              </a:ext>
            </a:extLst>
          </p:cNvPr>
          <p:cNvCxnSpPr>
            <a:cxnSpLocks/>
          </p:cNvCxnSpPr>
          <p:nvPr/>
        </p:nvCxnSpPr>
        <p:spPr>
          <a:xfrm flipH="1">
            <a:off x="974996" y="5065485"/>
            <a:ext cx="247568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feld 59">
            <a:extLst>
              <a:ext uri="{FF2B5EF4-FFF2-40B4-BE49-F238E27FC236}">
                <a16:creationId xmlns:a16="http://schemas.microsoft.com/office/drawing/2014/main" id="{21F20203-14A5-6380-ADCE-8B042794D9C4}"/>
              </a:ext>
            </a:extLst>
          </p:cNvPr>
          <p:cNvSpPr txBox="1"/>
          <p:nvPr/>
        </p:nvSpPr>
        <p:spPr>
          <a:xfrm>
            <a:off x="42479" y="5998228"/>
            <a:ext cx="2227765" cy="1323439"/>
          </a:xfrm>
          <a:prstGeom prst="rect">
            <a:avLst/>
          </a:prstGeom>
          <a:noFill/>
          <a:ln>
            <a:noFill/>
          </a:ln>
        </p:spPr>
        <p:txBody>
          <a:bodyPr wrap="square" rtlCol="0">
            <a:spAutoFit/>
          </a:bodyPr>
          <a:lstStyle/>
          <a:p>
            <a:pPr marL="171450" indent="-171450">
              <a:buBlip>
                <a:blip r:embed="rId7">
                  <a:extLst>
                    <a:ext uri="{96DAC541-7B7A-43D3-8B79-37D633B846F1}">
                      <asvg:svgBlip xmlns:asvg="http://schemas.microsoft.com/office/drawing/2016/SVG/main" r:embed="rId8"/>
                    </a:ext>
                  </a:extLst>
                </a:blip>
              </a:buBlip>
            </a:pPr>
            <a:r>
              <a:rPr lang="de-DE" sz="1000" dirty="0"/>
              <a:t>Entdeckendes Lernen </a:t>
            </a:r>
          </a:p>
          <a:p>
            <a:pPr marL="171450" indent="-171450">
              <a:buBlip>
                <a:blip r:embed="rId7">
                  <a:extLst>
                    <a:ext uri="{96DAC541-7B7A-43D3-8B79-37D633B846F1}">
                      <asvg:svgBlip xmlns:asvg="http://schemas.microsoft.com/office/drawing/2016/SVG/main" r:embed="rId8"/>
                    </a:ext>
                  </a:extLst>
                </a:blip>
              </a:buBlip>
            </a:pPr>
            <a:r>
              <a:rPr lang="de-DE" sz="1000" dirty="0"/>
              <a:t>Problem-</a:t>
            </a:r>
            <a:r>
              <a:rPr lang="de-DE" sz="1000" dirty="0" err="1"/>
              <a:t>based</a:t>
            </a:r>
            <a:r>
              <a:rPr lang="de-DE" sz="1000" dirty="0"/>
              <a:t> Learning</a:t>
            </a:r>
          </a:p>
          <a:p>
            <a:pPr marL="171450" indent="-171450">
              <a:buBlip>
                <a:blip r:embed="rId7">
                  <a:extLst>
                    <a:ext uri="{96DAC541-7B7A-43D3-8B79-37D633B846F1}">
                      <asvg:svgBlip xmlns:asvg="http://schemas.microsoft.com/office/drawing/2016/SVG/main" r:embed="rId8"/>
                    </a:ext>
                  </a:extLst>
                </a:blip>
              </a:buBlip>
            </a:pPr>
            <a:r>
              <a:rPr lang="de-DE" sz="1000" dirty="0"/>
              <a:t>Projektmethode</a:t>
            </a:r>
          </a:p>
          <a:p>
            <a:pPr marL="171450" indent="-171450">
              <a:buBlip>
                <a:blip r:embed="rId7">
                  <a:extLst>
                    <a:ext uri="{96DAC541-7B7A-43D3-8B79-37D633B846F1}">
                      <asvg:svgBlip xmlns:asvg="http://schemas.microsoft.com/office/drawing/2016/SVG/main" r:embed="rId8"/>
                    </a:ext>
                  </a:extLst>
                </a:blip>
              </a:buBlip>
            </a:pPr>
            <a:r>
              <a:rPr lang="de-DE" sz="1000" dirty="0"/>
              <a:t>Computersimulation</a:t>
            </a:r>
          </a:p>
          <a:p>
            <a:pPr marL="171450" indent="-171450">
              <a:buBlip>
                <a:blip r:embed="rId7">
                  <a:extLst>
                    <a:ext uri="{96DAC541-7B7A-43D3-8B79-37D633B846F1}">
                      <asvg:svgBlip xmlns:asvg="http://schemas.microsoft.com/office/drawing/2016/SVG/main" r:embed="rId8"/>
                    </a:ext>
                  </a:extLst>
                </a:blip>
              </a:buBlip>
            </a:pPr>
            <a:r>
              <a:rPr lang="de-DE" sz="1000" dirty="0"/>
              <a:t>Leitprogramm </a:t>
            </a:r>
          </a:p>
          <a:p>
            <a:pPr marL="171450" indent="-171450">
              <a:buBlip>
                <a:blip r:embed="rId7">
                  <a:extLst>
                    <a:ext uri="{96DAC541-7B7A-43D3-8B79-37D633B846F1}">
                      <asvg:svgBlip xmlns:asvg="http://schemas.microsoft.com/office/drawing/2016/SVG/main" r:embed="rId8"/>
                    </a:ext>
                  </a:extLst>
                </a:blip>
              </a:buBlip>
            </a:pPr>
            <a:r>
              <a:rPr lang="de-DE" sz="1000" dirty="0" err="1"/>
              <a:t>WebQuest</a:t>
            </a:r>
            <a:endParaRPr lang="de-DE" sz="1000" dirty="0"/>
          </a:p>
          <a:p>
            <a:pPr marL="171450" indent="-171450">
              <a:buBlip>
                <a:blip r:embed="rId7">
                  <a:extLst>
                    <a:ext uri="{96DAC541-7B7A-43D3-8B79-37D633B846F1}">
                      <asvg:svgBlip xmlns:asvg="http://schemas.microsoft.com/office/drawing/2016/SVG/main" r:embed="rId8"/>
                    </a:ext>
                  </a:extLst>
                </a:blip>
              </a:buBlip>
            </a:pPr>
            <a:r>
              <a:rPr lang="de-DE" sz="1000" dirty="0"/>
              <a:t>Direkte Instruktion</a:t>
            </a:r>
          </a:p>
          <a:p>
            <a:pPr marL="171450" indent="-171450">
              <a:buBlip>
                <a:blip r:embed="rId7">
                  <a:extLst>
                    <a:ext uri="{96DAC541-7B7A-43D3-8B79-37D633B846F1}">
                      <asvg:svgBlip xmlns:asvg="http://schemas.microsoft.com/office/drawing/2016/SVG/main" r:embed="rId8"/>
                    </a:ext>
                  </a:extLst>
                </a:blip>
              </a:buBlip>
            </a:pPr>
            <a:endParaRPr lang="de-DE" sz="1000" dirty="0"/>
          </a:p>
        </p:txBody>
      </p:sp>
      <p:sp>
        <p:nvSpPr>
          <p:cNvPr id="64" name="Textfeld 63">
            <a:extLst>
              <a:ext uri="{FF2B5EF4-FFF2-40B4-BE49-F238E27FC236}">
                <a16:creationId xmlns:a16="http://schemas.microsoft.com/office/drawing/2014/main" id="{15AE35C7-92EA-35D1-44B6-AA98F6E5B125}"/>
              </a:ext>
            </a:extLst>
          </p:cNvPr>
          <p:cNvSpPr txBox="1"/>
          <p:nvPr/>
        </p:nvSpPr>
        <p:spPr>
          <a:xfrm>
            <a:off x="1781584" y="4376734"/>
            <a:ext cx="1010213" cy="261610"/>
          </a:xfrm>
          <a:prstGeom prst="rect">
            <a:avLst/>
          </a:prstGeom>
          <a:noFill/>
          <a:ln>
            <a:noFill/>
          </a:ln>
        </p:spPr>
        <p:txBody>
          <a:bodyPr wrap="none" rtlCol="0">
            <a:spAutoFit/>
          </a:bodyPr>
          <a:lstStyle/>
          <a:p>
            <a:r>
              <a:rPr lang="de-DE" sz="1100" dirty="0"/>
              <a:t>Methode für…</a:t>
            </a:r>
            <a:endParaRPr lang="de-DE" sz="1400" dirty="0"/>
          </a:p>
        </p:txBody>
      </p:sp>
      <p:cxnSp>
        <p:nvCxnSpPr>
          <p:cNvPr id="65" name="Gerader Verbinder 64">
            <a:extLst>
              <a:ext uri="{FF2B5EF4-FFF2-40B4-BE49-F238E27FC236}">
                <a16:creationId xmlns:a16="http://schemas.microsoft.com/office/drawing/2014/main" id="{0681CFEA-4DF1-B4DA-C0F6-3435B9BD8FC5}"/>
              </a:ext>
            </a:extLst>
          </p:cNvPr>
          <p:cNvCxnSpPr>
            <a:cxnSpLocks/>
          </p:cNvCxnSpPr>
          <p:nvPr/>
        </p:nvCxnSpPr>
        <p:spPr>
          <a:xfrm flipH="1">
            <a:off x="2270244" y="4655401"/>
            <a:ext cx="0" cy="3999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Textfeld 67">
            <a:extLst>
              <a:ext uri="{FF2B5EF4-FFF2-40B4-BE49-F238E27FC236}">
                <a16:creationId xmlns:a16="http://schemas.microsoft.com/office/drawing/2014/main" id="{992097B1-2C0E-3D98-C114-02958F7738C4}"/>
              </a:ext>
            </a:extLst>
          </p:cNvPr>
          <p:cNvSpPr txBox="1"/>
          <p:nvPr/>
        </p:nvSpPr>
        <p:spPr>
          <a:xfrm>
            <a:off x="2233737" y="4846093"/>
            <a:ext cx="1449436" cy="261610"/>
          </a:xfrm>
          <a:prstGeom prst="rect">
            <a:avLst/>
          </a:prstGeom>
          <a:noFill/>
          <a:ln>
            <a:noFill/>
          </a:ln>
        </p:spPr>
        <p:txBody>
          <a:bodyPr wrap="none" rtlCol="0">
            <a:spAutoFit/>
          </a:bodyPr>
          <a:lstStyle/>
          <a:p>
            <a:r>
              <a:rPr lang="de-DE" sz="1100" dirty="0"/>
              <a:t>eine Unterrichtsphase</a:t>
            </a:r>
            <a:endParaRPr lang="de-DE" sz="1400" dirty="0"/>
          </a:p>
        </p:txBody>
      </p:sp>
      <p:sp>
        <p:nvSpPr>
          <p:cNvPr id="69" name="Textfeld 68">
            <a:extLst>
              <a:ext uri="{FF2B5EF4-FFF2-40B4-BE49-F238E27FC236}">
                <a16:creationId xmlns:a16="http://schemas.microsoft.com/office/drawing/2014/main" id="{0CAFD464-8FAC-C5C5-6020-23A06B2062A4}"/>
              </a:ext>
            </a:extLst>
          </p:cNvPr>
          <p:cNvSpPr txBox="1"/>
          <p:nvPr/>
        </p:nvSpPr>
        <p:spPr>
          <a:xfrm>
            <a:off x="712312" y="4843673"/>
            <a:ext cx="1651414" cy="261610"/>
          </a:xfrm>
          <a:prstGeom prst="rect">
            <a:avLst/>
          </a:prstGeom>
          <a:noFill/>
          <a:ln>
            <a:noFill/>
          </a:ln>
        </p:spPr>
        <p:txBody>
          <a:bodyPr wrap="none" rtlCol="0">
            <a:spAutoFit/>
          </a:bodyPr>
          <a:lstStyle/>
          <a:p>
            <a:r>
              <a:rPr lang="de-DE" sz="1100" dirty="0"/>
              <a:t>den gesamten Unterricht </a:t>
            </a:r>
            <a:endParaRPr lang="de-DE" sz="1400" dirty="0"/>
          </a:p>
        </p:txBody>
      </p:sp>
      <p:sp>
        <p:nvSpPr>
          <p:cNvPr id="70" name="Textfeld 69">
            <a:extLst>
              <a:ext uri="{FF2B5EF4-FFF2-40B4-BE49-F238E27FC236}">
                <a16:creationId xmlns:a16="http://schemas.microsoft.com/office/drawing/2014/main" id="{9A1437E2-4EBD-FE33-EAAE-57FC5E63CDF1}"/>
              </a:ext>
            </a:extLst>
          </p:cNvPr>
          <p:cNvSpPr txBox="1"/>
          <p:nvPr/>
        </p:nvSpPr>
        <p:spPr>
          <a:xfrm>
            <a:off x="2363726" y="6004611"/>
            <a:ext cx="2227765" cy="1015663"/>
          </a:xfrm>
          <a:prstGeom prst="rect">
            <a:avLst/>
          </a:prstGeom>
          <a:noFill/>
          <a:ln>
            <a:noFill/>
          </a:ln>
        </p:spPr>
        <p:txBody>
          <a:bodyPr wrap="square" rtlCol="0">
            <a:spAutoFit/>
          </a:bodyPr>
          <a:lstStyle/>
          <a:p>
            <a:pPr marL="171450" indent="-171450">
              <a:buBlip>
                <a:blip r:embed="rId7">
                  <a:extLst>
                    <a:ext uri="{96DAC541-7B7A-43D3-8B79-37D633B846F1}">
                      <asvg:svgBlip xmlns:asvg="http://schemas.microsoft.com/office/drawing/2016/SVG/main" r:embed="rId8"/>
                    </a:ext>
                  </a:extLst>
                </a:blip>
              </a:buBlip>
            </a:pPr>
            <a:r>
              <a:rPr lang="de-DE" sz="1000" dirty="0"/>
              <a:t>Gruppenpuzzle </a:t>
            </a:r>
          </a:p>
          <a:p>
            <a:pPr marL="171450" indent="-171450">
              <a:buBlip>
                <a:blip r:embed="rId7">
                  <a:extLst>
                    <a:ext uri="{96DAC541-7B7A-43D3-8B79-37D633B846F1}">
                      <asvg:svgBlip xmlns:asvg="http://schemas.microsoft.com/office/drawing/2016/SVG/main" r:embed="rId8"/>
                    </a:ext>
                  </a:extLst>
                </a:blip>
              </a:buBlip>
            </a:pPr>
            <a:r>
              <a:rPr lang="de-DE" sz="1000" dirty="0"/>
              <a:t>Concept </a:t>
            </a:r>
            <a:r>
              <a:rPr lang="de-DE" sz="1000" dirty="0" err="1"/>
              <a:t>Map</a:t>
            </a:r>
            <a:endParaRPr lang="de-DE" sz="1000" dirty="0"/>
          </a:p>
          <a:p>
            <a:pPr marL="171450" indent="-171450">
              <a:buBlip>
                <a:blip r:embed="rId7">
                  <a:extLst>
                    <a:ext uri="{96DAC541-7B7A-43D3-8B79-37D633B846F1}">
                      <asvg:svgBlip xmlns:asvg="http://schemas.microsoft.com/office/drawing/2016/SVG/main" r:embed="rId8"/>
                    </a:ext>
                  </a:extLst>
                </a:blip>
              </a:buBlip>
            </a:pPr>
            <a:r>
              <a:rPr lang="de-DE" sz="1000" dirty="0"/>
              <a:t>Lernaufgabe </a:t>
            </a:r>
          </a:p>
          <a:p>
            <a:pPr marL="171450" indent="-171450">
              <a:buBlip>
                <a:blip r:embed="rId7">
                  <a:extLst>
                    <a:ext uri="{96DAC541-7B7A-43D3-8B79-37D633B846F1}">
                      <asvg:svgBlip xmlns:asvg="http://schemas.microsoft.com/office/drawing/2016/SVG/main" r:embed="rId8"/>
                    </a:ext>
                  </a:extLst>
                </a:blip>
              </a:buBlip>
            </a:pPr>
            <a:r>
              <a:rPr lang="de-DE" sz="1000" dirty="0" err="1"/>
              <a:t>Placemat</a:t>
            </a:r>
            <a:endParaRPr lang="de-DE" sz="1000" dirty="0"/>
          </a:p>
          <a:p>
            <a:pPr marL="171450" indent="-171450">
              <a:buBlip>
                <a:blip r:embed="rId7">
                  <a:extLst>
                    <a:ext uri="{96DAC541-7B7A-43D3-8B79-37D633B846F1}">
                      <asvg:svgBlip xmlns:asvg="http://schemas.microsoft.com/office/drawing/2016/SVG/main" r:embed="rId8"/>
                    </a:ext>
                  </a:extLst>
                </a:blip>
              </a:buBlip>
            </a:pPr>
            <a:r>
              <a:rPr lang="de-DE" sz="1000" dirty="0"/>
              <a:t>Referate</a:t>
            </a:r>
          </a:p>
          <a:p>
            <a:pPr marL="171450" indent="-171450">
              <a:buBlip>
                <a:blip r:embed="rId7">
                  <a:extLst>
                    <a:ext uri="{96DAC541-7B7A-43D3-8B79-37D633B846F1}">
                      <asvg:svgBlip xmlns:asvg="http://schemas.microsoft.com/office/drawing/2016/SVG/main" r:embed="rId8"/>
                    </a:ext>
                  </a:extLst>
                </a:blip>
              </a:buBlip>
            </a:pPr>
            <a:endParaRPr lang="de-DE" sz="1000" dirty="0"/>
          </a:p>
        </p:txBody>
      </p:sp>
    </p:spTree>
    <p:extLst>
      <p:ext uri="{BB962C8B-B14F-4D97-AF65-F5344CB8AC3E}">
        <p14:creationId xmlns:p14="http://schemas.microsoft.com/office/powerpoint/2010/main" val="221206363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135</Words>
  <Application>Microsoft Office PowerPoint</Application>
  <PresentationFormat>A4-Papier (210 x 297 mm)</PresentationFormat>
  <Paragraphs>28</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IT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Richard Werkes</dc:creator>
  <cp:lastModifiedBy>Richard Werkes</cp:lastModifiedBy>
  <cp:revision>2</cp:revision>
  <dcterms:created xsi:type="dcterms:W3CDTF">2023-09-22T12:48:35Z</dcterms:created>
  <dcterms:modified xsi:type="dcterms:W3CDTF">2023-09-22T14:10:18Z</dcterms:modified>
</cp:coreProperties>
</file>