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37" r:id="rId2"/>
    <p:sldId id="436" r:id="rId3"/>
    <p:sldId id="495" r:id="rId4"/>
    <p:sldId id="403" r:id="rId5"/>
    <p:sldId id="489" r:id="rId6"/>
    <p:sldId id="262" r:id="rId7"/>
    <p:sldId id="345" r:id="rId8"/>
    <p:sldId id="492" r:id="rId9"/>
    <p:sldId id="270" r:id="rId10"/>
    <p:sldId id="402" r:id="rId11"/>
    <p:sldId id="320" r:id="rId12"/>
    <p:sldId id="497" r:id="rId13"/>
    <p:sldId id="499" r:id="rId14"/>
    <p:sldId id="498" r:id="rId15"/>
    <p:sldId id="321" r:id="rId16"/>
    <p:sldId id="281" r:id="rId17"/>
    <p:sldId id="490" r:id="rId18"/>
    <p:sldId id="491" r:id="rId19"/>
    <p:sldId id="382" r:id="rId20"/>
    <p:sldId id="493" r:id="rId21"/>
    <p:sldId id="433" r:id="rId22"/>
    <p:sldId id="401" r:id="rId23"/>
    <p:sldId id="349" r:id="rId24"/>
    <p:sldId id="273" r:id="rId25"/>
    <p:sldId id="351" r:id="rId26"/>
    <p:sldId id="378" r:id="rId27"/>
    <p:sldId id="344" r:id="rId28"/>
    <p:sldId id="494" r:id="rId29"/>
    <p:sldId id="482" r:id="rId30"/>
    <p:sldId id="346" r:id="rId31"/>
    <p:sldId id="347" r:id="rId32"/>
    <p:sldId id="384" r:id="rId33"/>
    <p:sldId id="404" r:id="rId34"/>
    <p:sldId id="454" r:id="rId35"/>
    <p:sldId id="486" r:id="rId36"/>
    <p:sldId id="485"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88DBA2-CBDE-9F62-EC0A-94954AA0AF32}" name="Carsten Schulte" initials="" userId="S::csce@ad.uni-paderborn.de::5060283b-28a2-4c62-9768-0c489acbe4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2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1"/>
    <p:restoredTop sz="60822" autoAdjust="0"/>
  </p:normalViewPr>
  <p:slideViewPr>
    <p:cSldViewPr snapToGrid="0">
      <p:cViewPr varScale="1">
        <p:scale>
          <a:sx n="74" d="100"/>
          <a:sy n="74" d="100"/>
        </p:scale>
        <p:origin x="26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ören Sparmann" userId="5a1d9ec2-92fe-46ce-9dcc-a8b5ccca8eb2" providerId="ADAL" clId="{E9107309-2E5B-F640-8AE8-01DEBEF48D92}"/>
    <pc:docChg chg="undo custSel addSld delSld modSld sldOrd">
      <pc:chgData name="Sören Sparmann" userId="5a1d9ec2-92fe-46ce-9dcc-a8b5ccca8eb2" providerId="ADAL" clId="{E9107309-2E5B-F640-8AE8-01DEBEF48D92}" dt="2024-04-29T07:33:49.985" v="446"/>
      <pc:docMkLst>
        <pc:docMk/>
      </pc:docMkLst>
      <pc:sldChg chg="modSp mod modNotesTx">
        <pc:chgData name="Sören Sparmann" userId="5a1d9ec2-92fe-46ce-9dcc-a8b5ccca8eb2" providerId="ADAL" clId="{E9107309-2E5B-F640-8AE8-01DEBEF48D92}" dt="2024-04-29T07:33:49.985" v="446"/>
        <pc:sldMkLst>
          <pc:docMk/>
          <pc:sldMk cId="1258125464" sldId="270"/>
        </pc:sldMkLst>
        <pc:spChg chg="mod">
          <ac:chgData name="Sören Sparmann" userId="5a1d9ec2-92fe-46ce-9dcc-a8b5ccca8eb2" providerId="ADAL" clId="{E9107309-2E5B-F640-8AE8-01DEBEF48D92}" dt="2024-04-09T10:57:50.456" v="41" actId="20577"/>
          <ac:spMkLst>
            <pc:docMk/>
            <pc:sldMk cId="1258125464" sldId="270"/>
            <ac:spMk id="5" creationId="{606A408C-7005-5ACB-085B-6C0C298A8710}"/>
          </ac:spMkLst>
        </pc:spChg>
      </pc:sldChg>
      <pc:sldChg chg="modSp mod">
        <pc:chgData name="Sören Sparmann" userId="5a1d9ec2-92fe-46ce-9dcc-a8b5ccca8eb2" providerId="ADAL" clId="{E9107309-2E5B-F640-8AE8-01DEBEF48D92}" dt="2024-04-09T11:04:14.542" v="59" actId="20577"/>
        <pc:sldMkLst>
          <pc:docMk/>
          <pc:sldMk cId="2306404183" sldId="351"/>
        </pc:sldMkLst>
        <pc:spChg chg="mod">
          <ac:chgData name="Sören Sparmann" userId="5a1d9ec2-92fe-46ce-9dcc-a8b5ccca8eb2" providerId="ADAL" clId="{E9107309-2E5B-F640-8AE8-01DEBEF48D92}" dt="2024-04-09T11:04:14.542" v="59" actId="20577"/>
          <ac:spMkLst>
            <pc:docMk/>
            <pc:sldMk cId="2306404183" sldId="351"/>
            <ac:spMk id="5" creationId="{606A408C-7005-5ACB-085B-6C0C298A8710}"/>
          </ac:spMkLst>
        </pc:spChg>
      </pc:sldChg>
      <pc:sldChg chg="modSp mod">
        <pc:chgData name="Sören Sparmann" userId="5a1d9ec2-92fe-46ce-9dcc-a8b5ccca8eb2" providerId="ADAL" clId="{E9107309-2E5B-F640-8AE8-01DEBEF48D92}" dt="2024-04-12T12:47:04.608" v="317" actId="20577"/>
        <pc:sldMkLst>
          <pc:docMk/>
          <pc:sldMk cId="2501916604" sldId="378"/>
        </pc:sldMkLst>
        <pc:spChg chg="mod">
          <ac:chgData name="Sören Sparmann" userId="5a1d9ec2-92fe-46ce-9dcc-a8b5ccca8eb2" providerId="ADAL" clId="{E9107309-2E5B-F640-8AE8-01DEBEF48D92}" dt="2024-04-12T12:47:04.608" v="317" actId="20577"/>
          <ac:spMkLst>
            <pc:docMk/>
            <pc:sldMk cId="2501916604" sldId="378"/>
            <ac:spMk id="4" creationId="{074FA5AA-B22F-00E4-E87C-367E03E8DFC1}"/>
          </ac:spMkLst>
        </pc:spChg>
      </pc:sldChg>
      <pc:sldChg chg="modSp mod">
        <pc:chgData name="Sören Sparmann" userId="5a1d9ec2-92fe-46ce-9dcc-a8b5ccca8eb2" providerId="ADAL" clId="{E9107309-2E5B-F640-8AE8-01DEBEF48D92}" dt="2024-04-09T11:03:10.642" v="49" actId="6549"/>
        <pc:sldMkLst>
          <pc:docMk/>
          <pc:sldMk cId="3627371518" sldId="402"/>
        </pc:sldMkLst>
        <pc:spChg chg="mod">
          <ac:chgData name="Sören Sparmann" userId="5a1d9ec2-92fe-46ce-9dcc-a8b5ccca8eb2" providerId="ADAL" clId="{E9107309-2E5B-F640-8AE8-01DEBEF48D92}" dt="2024-04-09T11:03:10.642" v="49" actId="6549"/>
          <ac:spMkLst>
            <pc:docMk/>
            <pc:sldMk cId="3627371518" sldId="402"/>
            <ac:spMk id="5" creationId="{1C53E40E-82D2-2C6C-7C26-5B61BFA66E40}"/>
          </ac:spMkLst>
        </pc:spChg>
      </pc:sldChg>
      <pc:sldChg chg="modSp mod">
        <pc:chgData name="Sören Sparmann" userId="5a1d9ec2-92fe-46ce-9dcc-a8b5ccca8eb2" providerId="ADAL" clId="{E9107309-2E5B-F640-8AE8-01DEBEF48D92}" dt="2024-04-09T11:14:36.740" v="281" actId="20577"/>
        <pc:sldMkLst>
          <pc:docMk/>
          <pc:sldMk cId="2301532" sldId="403"/>
        </pc:sldMkLst>
        <pc:spChg chg="mod">
          <ac:chgData name="Sören Sparmann" userId="5a1d9ec2-92fe-46ce-9dcc-a8b5ccca8eb2" providerId="ADAL" clId="{E9107309-2E5B-F640-8AE8-01DEBEF48D92}" dt="2024-04-09T11:14:36.740" v="281" actId="20577"/>
          <ac:spMkLst>
            <pc:docMk/>
            <pc:sldMk cId="2301532" sldId="403"/>
            <ac:spMk id="3" creationId="{A725E0D1-574D-8B77-0C46-F5FFFB825FD3}"/>
          </ac:spMkLst>
        </pc:spChg>
      </pc:sldChg>
      <pc:sldChg chg="modSp mod">
        <pc:chgData name="Sören Sparmann" userId="5a1d9ec2-92fe-46ce-9dcc-a8b5ccca8eb2" providerId="ADAL" clId="{E9107309-2E5B-F640-8AE8-01DEBEF48D92}" dt="2024-04-09T11:08:50.283" v="87" actId="27636"/>
        <pc:sldMkLst>
          <pc:docMk/>
          <pc:sldMk cId="4022122032" sldId="404"/>
        </pc:sldMkLst>
        <pc:spChg chg="mod">
          <ac:chgData name="Sören Sparmann" userId="5a1d9ec2-92fe-46ce-9dcc-a8b5ccca8eb2" providerId="ADAL" clId="{E9107309-2E5B-F640-8AE8-01DEBEF48D92}" dt="2024-04-09T11:08:50.283" v="87" actId="27636"/>
          <ac:spMkLst>
            <pc:docMk/>
            <pc:sldMk cId="4022122032" sldId="404"/>
            <ac:spMk id="3" creationId="{399876B1-F2E3-984B-A357-0EE4623B780C}"/>
          </ac:spMkLst>
        </pc:spChg>
      </pc:sldChg>
      <pc:sldChg chg="del">
        <pc:chgData name="Sören Sparmann" userId="5a1d9ec2-92fe-46ce-9dcc-a8b5ccca8eb2" providerId="ADAL" clId="{E9107309-2E5B-F640-8AE8-01DEBEF48D92}" dt="2024-04-09T11:15:00.182" v="283" actId="2696"/>
        <pc:sldMkLst>
          <pc:docMk/>
          <pc:sldMk cId="557162429" sldId="420"/>
        </pc:sldMkLst>
      </pc:sldChg>
      <pc:sldChg chg="del">
        <pc:chgData name="Sören Sparmann" userId="5a1d9ec2-92fe-46ce-9dcc-a8b5ccca8eb2" providerId="ADAL" clId="{E9107309-2E5B-F640-8AE8-01DEBEF48D92}" dt="2024-04-09T11:07:55.861" v="72" actId="2696"/>
        <pc:sldMkLst>
          <pc:docMk/>
          <pc:sldMk cId="3293674923" sldId="453"/>
        </pc:sldMkLst>
      </pc:sldChg>
      <pc:sldChg chg="modSp mod">
        <pc:chgData name="Sören Sparmann" userId="5a1d9ec2-92fe-46ce-9dcc-a8b5ccca8eb2" providerId="ADAL" clId="{E9107309-2E5B-F640-8AE8-01DEBEF48D92}" dt="2024-04-09T11:08:44.208" v="85" actId="27636"/>
        <pc:sldMkLst>
          <pc:docMk/>
          <pc:sldMk cId="964285024" sldId="454"/>
        </pc:sldMkLst>
        <pc:spChg chg="mod">
          <ac:chgData name="Sören Sparmann" userId="5a1d9ec2-92fe-46ce-9dcc-a8b5ccca8eb2" providerId="ADAL" clId="{E9107309-2E5B-F640-8AE8-01DEBEF48D92}" dt="2024-04-09T11:08:44.208" v="85" actId="27636"/>
          <ac:spMkLst>
            <pc:docMk/>
            <pc:sldMk cId="964285024" sldId="454"/>
            <ac:spMk id="3" creationId="{399876B1-F2E3-984B-A357-0EE4623B780C}"/>
          </ac:spMkLst>
        </pc:spChg>
      </pc:sldChg>
      <pc:sldChg chg="del">
        <pc:chgData name="Sören Sparmann" userId="5a1d9ec2-92fe-46ce-9dcc-a8b5ccca8eb2" providerId="ADAL" clId="{E9107309-2E5B-F640-8AE8-01DEBEF48D92}" dt="2024-04-09T11:11:11.136" v="157" actId="2696"/>
        <pc:sldMkLst>
          <pc:docMk/>
          <pc:sldMk cId="3380964919" sldId="461"/>
        </pc:sldMkLst>
      </pc:sldChg>
      <pc:sldChg chg="del">
        <pc:chgData name="Sören Sparmann" userId="5a1d9ec2-92fe-46ce-9dcc-a8b5ccca8eb2" providerId="ADAL" clId="{E9107309-2E5B-F640-8AE8-01DEBEF48D92}" dt="2024-04-09T11:06:57.632" v="63" actId="2696"/>
        <pc:sldMkLst>
          <pc:docMk/>
          <pc:sldMk cId="1784057958" sldId="463"/>
        </pc:sldMkLst>
      </pc:sldChg>
      <pc:sldChg chg="add del">
        <pc:chgData name="Sören Sparmann" userId="5a1d9ec2-92fe-46ce-9dcc-a8b5ccca8eb2" providerId="ADAL" clId="{E9107309-2E5B-F640-8AE8-01DEBEF48D92}" dt="2024-04-09T11:12:20.668" v="165" actId="2696"/>
        <pc:sldMkLst>
          <pc:docMk/>
          <pc:sldMk cId="1355415664" sldId="472"/>
        </pc:sldMkLst>
      </pc:sldChg>
      <pc:sldChg chg="add del">
        <pc:chgData name="Sören Sparmann" userId="5a1d9ec2-92fe-46ce-9dcc-a8b5ccca8eb2" providerId="ADAL" clId="{E9107309-2E5B-F640-8AE8-01DEBEF48D92}" dt="2024-04-09T11:12:20.668" v="165" actId="2696"/>
        <pc:sldMkLst>
          <pc:docMk/>
          <pc:sldMk cId="694032055" sldId="473"/>
        </pc:sldMkLst>
      </pc:sldChg>
      <pc:sldChg chg="add del ord">
        <pc:chgData name="Sören Sparmann" userId="5a1d9ec2-92fe-46ce-9dcc-a8b5ccca8eb2" providerId="ADAL" clId="{E9107309-2E5B-F640-8AE8-01DEBEF48D92}" dt="2024-04-09T11:12:20.668" v="165" actId="2696"/>
        <pc:sldMkLst>
          <pc:docMk/>
          <pc:sldMk cId="3479461775" sldId="474"/>
        </pc:sldMkLst>
      </pc:sldChg>
      <pc:sldChg chg="modSp add del mod modShow modNotesTx">
        <pc:chgData name="Sören Sparmann" userId="5a1d9ec2-92fe-46ce-9dcc-a8b5ccca8eb2" providerId="ADAL" clId="{E9107309-2E5B-F640-8AE8-01DEBEF48D92}" dt="2024-04-19T13:04:47.512" v="320" actId="313"/>
        <pc:sldMkLst>
          <pc:docMk/>
          <pc:sldMk cId="2170946843" sldId="477"/>
        </pc:sldMkLst>
        <pc:spChg chg="mod">
          <ac:chgData name="Sören Sparmann" userId="5a1d9ec2-92fe-46ce-9dcc-a8b5ccca8eb2" providerId="ADAL" clId="{E9107309-2E5B-F640-8AE8-01DEBEF48D92}" dt="2024-04-09T11:12:54.666" v="175" actId="6549"/>
          <ac:spMkLst>
            <pc:docMk/>
            <pc:sldMk cId="2170946843" sldId="477"/>
            <ac:spMk id="11" creationId="{A14CF824-D182-13F5-B82B-E5617A4CD1F2}"/>
          </ac:spMkLst>
        </pc:spChg>
        <pc:spChg chg="mod">
          <ac:chgData name="Sören Sparmann" userId="5a1d9ec2-92fe-46ce-9dcc-a8b5ccca8eb2" providerId="ADAL" clId="{E9107309-2E5B-F640-8AE8-01DEBEF48D92}" dt="2024-04-09T11:12:02.800" v="162" actId="20577"/>
          <ac:spMkLst>
            <pc:docMk/>
            <pc:sldMk cId="2170946843" sldId="477"/>
            <ac:spMk id="12" creationId="{E13094AA-53BC-6D49-E8DB-7724ED040E04}"/>
          </ac:spMkLst>
        </pc:spChg>
        <pc:spChg chg="mod">
          <ac:chgData name="Sören Sparmann" userId="5a1d9ec2-92fe-46ce-9dcc-a8b5ccca8eb2" providerId="ADAL" clId="{E9107309-2E5B-F640-8AE8-01DEBEF48D92}" dt="2024-04-19T13:04:27.169" v="319" actId="1076"/>
          <ac:spMkLst>
            <pc:docMk/>
            <pc:sldMk cId="2170946843" sldId="477"/>
            <ac:spMk id="24" creationId="{C9BBBE32-05BD-0026-4BC8-9906EA9EA2ED}"/>
          </ac:spMkLst>
        </pc:spChg>
      </pc:sldChg>
      <pc:sldChg chg="del">
        <pc:chgData name="Sören Sparmann" userId="5a1d9ec2-92fe-46ce-9dcc-a8b5ccca8eb2" providerId="ADAL" clId="{E9107309-2E5B-F640-8AE8-01DEBEF48D92}" dt="2024-04-09T11:14:49.802" v="282" actId="2696"/>
        <pc:sldMkLst>
          <pc:docMk/>
          <pc:sldMk cId="1704536210" sldId="478"/>
        </pc:sldMkLst>
      </pc:sldChg>
      <pc:sldChg chg="del">
        <pc:chgData name="Sören Sparmann" userId="5a1d9ec2-92fe-46ce-9dcc-a8b5ccca8eb2" providerId="ADAL" clId="{E9107309-2E5B-F640-8AE8-01DEBEF48D92}" dt="2024-04-09T11:12:20.668" v="165" actId="2696"/>
        <pc:sldMkLst>
          <pc:docMk/>
          <pc:sldMk cId="637722265" sldId="479"/>
        </pc:sldMkLst>
      </pc:sldChg>
      <pc:sldChg chg="modSp mod">
        <pc:chgData name="Sören Sparmann" userId="5a1d9ec2-92fe-46ce-9dcc-a8b5ccca8eb2" providerId="ADAL" clId="{E9107309-2E5B-F640-8AE8-01DEBEF48D92}" dt="2024-04-09T11:10:52.055" v="156" actId="20577"/>
        <pc:sldMkLst>
          <pc:docMk/>
          <pc:sldMk cId="287670939" sldId="480"/>
        </pc:sldMkLst>
        <pc:spChg chg="mod">
          <ac:chgData name="Sören Sparmann" userId="5a1d9ec2-92fe-46ce-9dcc-a8b5ccca8eb2" providerId="ADAL" clId="{E9107309-2E5B-F640-8AE8-01DEBEF48D92}" dt="2024-04-09T11:09:42.501" v="94" actId="1076"/>
          <ac:spMkLst>
            <pc:docMk/>
            <pc:sldMk cId="287670939" sldId="480"/>
            <ac:spMk id="3" creationId="{E137D504-63ED-6B32-00A8-CF6B9B224474}"/>
          </ac:spMkLst>
        </pc:spChg>
        <pc:spChg chg="mod">
          <ac:chgData name="Sören Sparmann" userId="5a1d9ec2-92fe-46ce-9dcc-a8b5ccca8eb2" providerId="ADAL" clId="{E9107309-2E5B-F640-8AE8-01DEBEF48D92}" dt="2024-04-09T11:10:52.055" v="156" actId="20577"/>
          <ac:spMkLst>
            <pc:docMk/>
            <pc:sldMk cId="287670939" sldId="480"/>
            <ac:spMk id="8" creationId="{35C635BB-0B8B-20F0-3D9C-B4B8E44483A4}"/>
          </ac:spMkLst>
        </pc:spChg>
        <pc:spChg chg="mod">
          <ac:chgData name="Sören Sparmann" userId="5a1d9ec2-92fe-46ce-9dcc-a8b5ccca8eb2" providerId="ADAL" clId="{E9107309-2E5B-F640-8AE8-01DEBEF48D92}" dt="2024-04-09T11:06:14.687" v="62" actId="20577"/>
          <ac:spMkLst>
            <pc:docMk/>
            <pc:sldMk cId="287670939" sldId="480"/>
            <ac:spMk id="10" creationId="{D7047CA7-AA2E-871B-269A-2EC09C3CC9B1}"/>
          </ac:spMkLst>
        </pc:spChg>
      </pc:sldChg>
      <pc:sldChg chg="del">
        <pc:chgData name="Sören Sparmann" userId="5a1d9ec2-92fe-46ce-9dcc-a8b5ccca8eb2" providerId="ADAL" clId="{E9107309-2E5B-F640-8AE8-01DEBEF48D92}" dt="2024-04-09T11:08:21.318" v="77" actId="2696"/>
        <pc:sldMkLst>
          <pc:docMk/>
          <pc:sldMk cId="3528458202" sldId="485"/>
        </pc:sldMkLst>
      </pc:sldChg>
      <pc:sldChg chg="addSp modSp new mod modShow">
        <pc:chgData name="Sören Sparmann" userId="5a1d9ec2-92fe-46ce-9dcc-a8b5ccca8eb2" providerId="ADAL" clId="{E9107309-2E5B-F640-8AE8-01DEBEF48D92}" dt="2024-04-29T07:32:17.463" v="443" actId="1076"/>
        <pc:sldMkLst>
          <pc:docMk/>
          <pc:sldMk cId="3622084732" sldId="487"/>
        </pc:sldMkLst>
        <pc:spChg chg="add mod">
          <ac:chgData name="Sören Sparmann" userId="5a1d9ec2-92fe-46ce-9dcc-a8b5ccca8eb2" providerId="ADAL" clId="{E9107309-2E5B-F640-8AE8-01DEBEF48D92}" dt="2024-04-29T07:32:17.463" v="443" actId="1076"/>
          <ac:spMkLst>
            <pc:docMk/>
            <pc:sldMk cId="3622084732" sldId="487"/>
            <ac:spMk id="2" creationId="{53D2B6E5-5ED9-39F1-0E72-72F5F1795965}"/>
          </ac:spMkLst>
        </pc:spChg>
      </pc:sldChg>
    </pc:docChg>
  </pc:docChgLst>
  <pc:docChgLst>
    <pc:chgData name="Bernd Pape" userId="S::bpape01@ad.uni-paderborn.de::2df366f1-974b-459f-a1ce-857f911ea50e" providerId="AD" clId="Web-{60E322B5-FA28-1C44-CCF3-80DA4863B5EC}"/>
    <pc:docChg chg="modSld">
      <pc:chgData name="Bernd Pape" userId="S::bpape01@ad.uni-paderborn.de::2df366f1-974b-459f-a1ce-857f911ea50e" providerId="AD" clId="Web-{60E322B5-FA28-1C44-CCF3-80DA4863B5EC}" dt="2024-03-05T09:46:39.355" v="141" actId="20577"/>
      <pc:docMkLst>
        <pc:docMk/>
      </pc:docMkLst>
      <pc:sldChg chg="modSp">
        <pc:chgData name="Bernd Pape" userId="S::bpape01@ad.uni-paderborn.de::2df366f1-974b-459f-a1ce-857f911ea50e" providerId="AD" clId="Web-{60E322B5-FA28-1C44-CCF3-80DA4863B5EC}" dt="2024-03-05T09:40:16.045" v="106" actId="20577"/>
        <pc:sldMkLst>
          <pc:docMk/>
          <pc:sldMk cId="3888152960" sldId="346"/>
        </pc:sldMkLst>
        <pc:spChg chg="mod">
          <ac:chgData name="Bernd Pape" userId="S::bpape01@ad.uni-paderborn.de::2df366f1-974b-459f-a1ce-857f911ea50e" providerId="AD" clId="Web-{60E322B5-FA28-1C44-CCF3-80DA4863B5EC}" dt="2024-03-05T09:40:16.045" v="106" actId="20577"/>
          <ac:spMkLst>
            <pc:docMk/>
            <pc:sldMk cId="3888152960" sldId="346"/>
            <ac:spMk id="2" creationId="{4FF53C20-4DB4-BB3D-4139-94F2A6F2B6F9}"/>
          </ac:spMkLst>
        </pc:spChg>
      </pc:sldChg>
      <pc:sldChg chg="modSp">
        <pc:chgData name="Bernd Pape" userId="S::bpape01@ad.uni-paderborn.de::2df366f1-974b-459f-a1ce-857f911ea50e" providerId="AD" clId="Web-{60E322B5-FA28-1C44-CCF3-80DA4863B5EC}" dt="2024-03-05T09:46:39.355" v="141" actId="20577"/>
        <pc:sldMkLst>
          <pc:docMk/>
          <pc:sldMk cId="457194623" sldId="347"/>
        </pc:sldMkLst>
        <pc:spChg chg="mod">
          <ac:chgData name="Bernd Pape" userId="S::bpape01@ad.uni-paderborn.de::2df366f1-974b-459f-a1ce-857f911ea50e" providerId="AD" clId="Web-{60E322B5-FA28-1C44-CCF3-80DA4863B5EC}" dt="2024-03-05T09:46:39.355" v="141" actId="20577"/>
          <ac:spMkLst>
            <pc:docMk/>
            <pc:sldMk cId="457194623" sldId="347"/>
            <ac:spMk id="2" creationId="{2693679B-2F48-19D9-BBDF-65624BAF969C}"/>
          </ac:spMkLst>
        </pc:spChg>
      </pc:sldChg>
      <pc:sldChg chg="modSp">
        <pc:chgData name="Bernd Pape" userId="S::bpape01@ad.uni-paderborn.de::2df366f1-974b-459f-a1ce-857f911ea50e" providerId="AD" clId="Web-{60E322B5-FA28-1C44-CCF3-80DA4863B5EC}" dt="2024-03-05T09:44:16.709" v="125" actId="20577"/>
        <pc:sldMkLst>
          <pc:docMk/>
          <pc:sldMk cId="1983167191" sldId="384"/>
        </pc:sldMkLst>
        <pc:spChg chg="mod">
          <ac:chgData name="Bernd Pape" userId="S::bpape01@ad.uni-paderborn.de::2df366f1-974b-459f-a1ce-857f911ea50e" providerId="AD" clId="Web-{60E322B5-FA28-1C44-CCF3-80DA4863B5EC}" dt="2024-03-05T09:44:16.709" v="125" actId="20577"/>
          <ac:spMkLst>
            <pc:docMk/>
            <pc:sldMk cId="1983167191" sldId="384"/>
            <ac:spMk id="5" creationId="{E9A7A157-550C-070C-E8D2-09F01FEFAF8D}"/>
          </ac:spMkLst>
        </pc:spChg>
      </pc:sldChg>
      <pc:sldChg chg="modSp">
        <pc:chgData name="Bernd Pape" userId="S::bpape01@ad.uni-paderborn.de::2df366f1-974b-459f-a1ce-857f911ea50e" providerId="AD" clId="Web-{60E322B5-FA28-1C44-CCF3-80DA4863B5EC}" dt="2024-03-05T09:39:04.933" v="94" actId="20577"/>
        <pc:sldMkLst>
          <pc:docMk/>
          <pc:sldMk cId="4022122032" sldId="404"/>
        </pc:sldMkLst>
        <pc:spChg chg="mod">
          <ac:chgData name="Bernd Pape" userId="S::bpape01@ad.uni-paderborn.de::2df366f1-974b-459f-a1ce-857f911ea50e" providerId="AD" clId="Web-{60E322B5-FA28-1C44-CCF3-80DA4863B5EC}" dt="2024-03-05T09:39:04.933" v="94" actId="20577"/>
          <ac:spMkLst>
            <pc:docMk/>
            <pc:sldMk cId="4022122032" sldId="404"/>
            <ac:spMk id="3" creationId="{399876B1-F2E3-984B-A357-0EE4623B780C}"/>
          </ac:spMkLst>
        </pc:spChg>
      </pc:sldChg>
      <pc:sldChg chg="modSp">
        <pc:chgData name="Bernd Pape" userId="S::bpape01@ad.uni-paderborn.de::2df366f1-974b-459f-a1ce-857f911ea50e" providerId="AD" clId="Web-{60E322B5-FA28-1C44-CCF3-80DA4863B5EC}" dt="2024-03-05T09:35:39.957" v="66" actId="20577"/>
        <pc:sldMkLst>
          <pc:docMk/>
          <pc:sldMk cId="3293674923" sldId="453"/>
        </pc:sldMkLst>
        <pc:spChg chg="mod">
          <ac:chgData name="Bernd Pape" userId="S::bpape01@ad.uni-paderborn.de::2df366f1-974b-459f-a1ce-857f911ea50e" providerId="AD" clId="Web-{60E322B5-FA28-1C44-CCF3-80DA4863B5EC}" dt="2024-03-05T09:35:39.957" v="66" actId="20577"/>
          <ac:spMkLst>
            <pc:docMk/>
            <pc:sldMk cId="3293674923" sldId="453"/>
            <ac:spMk id="3" creationId="{399876B1-F2E3-984B-A357-0EE4623B780C}"/>
          </ac:spMkLst>
        </pc:spChg>
      </pc:sldChg>
      <pc:sldChg chg="modSp">
        <pc:chgData name="Bernd Pape" userId="S::bpape01@ad.uni-paderborn.de::2df366f1-974b-459f-a1ce-857f911ea50e" providerId="AD" clId="Web-{60E322B5-FA28-1C44-CCF3-80DA4863B5EC}" dt="2024-03-05T09:36:52.194" v="77" actId="20577"/>
        <pc:sldMkLst>
          <pc:docMk/>
          <pc:sldMk cId="287670939" sldId="480"/>
        </pc:sldMkLst>
        <pc:spChg chg="mod">
          <ac:chgData name="Bernd Pape" userId="S::bpape01@ad.uni-paderborn.de::2df366f1-974b-459f-a1ce-857f911ea50e" providerId="AD" clId="Web-{60E322B5-FA28-1C44-CCF3-80DA4863B5EC}" dt="2024-03-05T09:36:52.194" v="77" actId="20577"/>
          <ac:spMkLst>
            <pc:docMk/>
            <pc:sldMk cId="287670939" sldId="480"/>
            <ac:spMk id="15" creationId="{BAE70CBF-04FF-636D-F1D9-32957ECDACFE}"/>
          </ac:spMkLst>
        </pc:spChg>
      </pc:sldChg>
      <pc:sldChg chg="modSp">
        <pc:chgData name="Bernd Pape" userId="S::bpape01@ad.uni-paderborn.de::2df366f1-974b-459f-a1ce-857f911ea50e" providerId="AD" clId="Web-{60E322B5-FA28-1C44-CCF3-80DA4863B5EC}" dt="2024-03-05T09:36:25.225" v="72" actId="20577"/>
        <pc:sldMkLst>
          <pc:docMk/>
          <pc:sldMk cId="881260053" sldId="483"/>
        </pc:sldMkLst>
        <pc:spChg chg="mod">
          <ac:chgData name="Bernd Pape" userId="S::bpape01@ad.uni-paderborn.de::2df366f1-974b-459f-a1ce-857f911ea50e" providerId="AD" clId="Web-{60E322B5-FA28-1C44-CCF3-80DA4863B5EC}" dt="2024-03-05T09:36:25.225" v="72" actId="20577"/>
          <ac:spMkLst>
            <pc:docMk/>
            <pc:sldMk cId="881260053" sldId="483"/>
            <ac:spMk id="15" creationId="{BAE70CBF-04FF-636D-F1D9-32957ECDACFE}"/>
          </ac:spMkLst>
        </pc:spChg>
      </pc:sldChg>
    </pc:docChg>
  </pc:docChgLst>
  <pc:docChgLst>
    <pc:chgData name="Tim Edler" userId="S::tedler@ad.uni-paderborn.de::aaf651d6-5418-4934-b6e1-4715acf1c258" providerId="AD" clId="Web-{7BE87463-3BDC-0CDE-7F62-40E193A3E833}"/>
    <pc:docChg chg="modSld">
      <pc:chgData name="Tim Edler" userId="S::tedler@ad.uni-paderborn.de::aaf651d6-5418-4934-b6e1-4715acf1c258" providerId="AD" clId="Web-{7BE87463-3BDC-0CDE-7F62-40E193A3E833}" dt="2024-04-19T13:27:30.545" v="9" actId="20577"/>
      <pc:docMkLst>
        <pc:docMk/>
      </pc:docMkLst>
      <pc:sldChg chg="modSp">
        <pc:chgData name="Tim Edler" userId="S::tedler@ad.uni-paderborn.de::aaf651d6-5418-4934-b6e1-4715acf1c258" providerId="AD" clId="Web-{7BE87463-3BDC-0CDE-7F62-40E193A3E833}" dt="2024-04-19T13:27:30.545" v="9" actId="20577"/>
        <pc:sldMkLst>
          <pc:docMk/>
          <pc:sldMk cId="3240523993" sldId="486"/>
        </pc:sldMkLst>
        <pc:spChg chg="mod">
          <ac:chgData name="Tim Edler" userId="S::tedler@ad.uni-paderborn.de::aaf651d6-5418-4934-b6e1-4715acf1c258" providerId="AD" clId="Web-{7BE87463-3BDC-0CDE-7F62-40E193A3E833}" dt="2024-04-19T13:27:30.545" v="9" actId="20577"/>
          <ac:spMkLst>
            <pc:docMk/>
            <pc:sldMk cId="3240523993" sldId="486"/>
            <ac:spMk id="3" creationId="{F52A68AD-189A-2034-FC8E-0536CE418F77}"/>
          </ac:spMkLst>
        </pc:spChg>
      </pc:sldChg>
    </pc:docChg>
  </pc:docChgLst>
  <pc:docChgLst>
    <pc:chgData name="Tim Edler" userId="S::tedler@ad.uni-paderborn.de::aaf651d6-5418-4934-b6e1-4715acf1c258" providerId="AD" clId="Web-{1011425B-ABAE-0755-8B98-05BA1C872E68}"/>
    <pc:docChg chg="modSld">
      <pc:chgData name="Tim Edler" userId="S::tedler@ad.uni-paderborn.de::aaf651d6-5418-4934-b6e1-4715acf1c258" providerId="AD" clId="Web-{1011425B-ABAE-0755-8B98-05BA1C872E68}" dt="2024-04-09T14:25:17.742" v="2" actId="20577"/>
      <pc:docMkLst>
        <pc:docMk/>
      </pc:docMkLst>
      <pc:sldChg chg="modSp">
        <pc:chgData name="Tim Edler" userId="S::tedler@ad.uni-paderborn.de::aaf651d6-5418-4934-b6e1-4715acf1c258" providerId="AD" clId="Web-{1011425B-ABAE-0755-8B98-05BA1C872E68}" dt="2024-04-09T14:25:17.742" v="2" actId="20577"/>
        <pc:sldMkLst>
          <pc:docMk/>
          <pc:sldMk cId="3888152960" sldId="346"/>
        </pc:sldMkLst>
        <pc:spChg chg="mod">
          <ac:chgData name="Tim Edler" userId="S::tedler@ad.uni-paderborn.de::aaf651d6-5418-4934-b6e1-4715acf1c258" providerId="AD" clId="Web-{1011425B-ABAE-0755-8B98-05BA1C872E68}" dt="2024-04-09T14:25:17.742" v="2" actId="20577"/>
          <ac:spMkLst>
            <pc:docMk/>
            <pc:sldMk cId="3888152960" sldId="346"/>
            <ac:spMk id="2" creationId="{4FF53C20-4DB4-BB3D-4139-94F2A6F2B6F9}"/>
          </ac:spMkLst>
        </pc:spChg>
      </pc:sldChg>
    </pc:docChg>
  </pc:docChgLst>
  <pc:docChgLst>
    <pc:chgData name="Tim Edler" userId="S::tedler@ad.uni-paderborn.de::aaf651d6-5418-4934-b6e1-4715acf1c258" providerId="AD" clId="Web-{DE8BAC59-8D5B-5F6A-5512-E239062E6FB8}"/>
    <pc:docChg chg="addSld modSld">
      <pc:chgData name="Tim Edler" userId="S::tedler@ad.uni-paderborn.de::aaf651d6-5418-4934-b6e1-4715acf1c258" providerId="AD" clId="Web-{DE8BAC59-8D5B-5F6A-5512-E239062E6FB8}" dt="2024-04-19T12:53:26.930" v="764"/>
      <pc:docMkLst>
        <pc:docMk/>
      </pc:docMkLst>
      <pc:sldChg chg="modNotes">
        <pc:chgData name="Tim Edler" userId="S::tedler@ad.uni-paderborn.de::aaf651d6-5418-4934-b6e1-4715acf1c258" providerId="AD" clId="Web-{DE8BAC59-8D5B-5F6A-5512-E239062E6FB8}" dt="2024-04-19T12:43:54.145" v="749"/>
        <pc:sldMkLst>
          <pc:docMk/>
          <pc:sldMk cId="637497379" sldId="273"/>
        </pc:sldMkLst>
      </pc:sldChg>
      <pc:sldChg chg="modNotes">
        <pc:chgData name="Tim Edler" userId="S::tedler@ad.uni-paderborn.de::aaf651d6-5418-4934-b6e1-4715acf1c258" providerId="AD" clId="Web-{DE8BAC59-8D5B-5F6A-5512-E239062E6FB8}" dt="2024-04-19T12:46:15.994" v="756"/>
        <pc:sldMkLst>
          <pc:docMk/>
          <pc:sldMk cId="3057079385" sldId="281"/>
        </pc:sldMkLst>
      </pc:sldChg>
      <pc:sldChg chg="modNotes">
        <pc:chgData name="Tim Edler" userId="S::tedler@ad.uni-paderborn.de::aaf651d6-5418-4934-b6e1-4715acf1c258" providerId="AD" clId="Web-{DE8BAC59-8D5B-5F6A-5512-E239062E6FB8}" dt="2024-04-19T12:44:58.991" v="750"/>
        <pc:sldMkLst>
          <pc:docMk/>
          <pc:sldMk cId="7437184" sldId="282"/>
        </pc:sldMkLst>
      </pc:sldChg>
      <pc:sldChg chg="modNotes">
        <pc:chgData name="Tim Edler" userId="S::tedler@ad.uni-paderborn.de::aaf651d6-5418-4934-b6e1-4715acf1c258" providerId="AD" clId="Web-{DE8BAC59-8D5B-5F6A-5512-E239062E6FB8}" dt="2024-04-19T12:09:53.781" v="257"/>
        <pc:sldMkLst>
          <pc:docMk/>
          <pc:sldMk cId="1148797641" sldId="344"/>
        </pc:sldMkLst>
      </pc:sldChg>
      <pc:sldChg chg="modNotes">
        <pc:chgData name="Tim Edler" userId="S::tedler@ad.uni-paderborn.de::aaf651d6-5418-4934-b6e1-4715acf1c258" providerId="AD" clId="Web-{DE8BAC59-8D5B-5F6A-5512-E239062E6FB8}" dt="2024-04-19T12:40:58.421" v="736"/>
        <pc:sldMkLst>
          <pc:docMk/>
          <pc:sldMk cId="3888152960" sldId="346"/>
        </pc:sldMkLst>
      </pc:sldChg>
      <pc:sldChg chg="modNotes">
        <pc:chgData name="Tim Edler" userId="S::tedler@ad.uni-paderborn.de::aaf651d6-5418-4934-b6e1-4715acf1c258" providerId="AD" clId="Web-{DE8BAC59-8D5B-5F6A-5512-E239062E6FB8}" dt="2024-04-19T12:41:01.514" v="737"/>
        <pc:sldMkLst>
          <pc:docMk/>
          <pc:sldMk cId="457194623" sldId="347"/>
        </pc:sldMkLst>
      </pc:sldChg>
      <pc:sldChg chg="modNotes">
        <pc:chgData name="Tim Edler" userId="S::tedler@ad.uni-paderborn.de::aaf651d6-5418-4934-b6e1-4715acf1c258" providerId="AD" clId="Web-{DE8BAC59-8D5B-5F6A-5512-E239062E6FB8}" dt="2024-04-19T12:10:17.485" v="270"/>
        <pc:sldMkLst>
          <pc:docMk/>
          <pc:sldMk cId="3877017716" sldId="349"/>
        </pc:sldMkLst>
      </pc:sldChg>
      <pc:sldChg chg="modNotes">
        <pc:chgData name="Tim Edler" userId="S::tedler@ad.uni-paderborn.de::aaf651d6-5418-4934-b6e1-4715acf1c258" providerId="AD" clId="Web-{DE8BAC59-8D5B-5F6A-5512-E239062E6FB8}" dt="2024-04-19T12:43:22.941" v="747"/>
        <pc:sldMkLst>
          <pc:docMk/>
          <pc:sldMk cId="2306404183" sldId="351"/>
        </pc:sldMkLst>
      </pc:sldChg>
      <pc:sldChg chg="modNotes">
        <pc:chgData name="Tim Edler" userId="S::tedler@ad.uni-paderborn.de::aaf651d6-5418-4934-b6e1-4715acf1c258" providerId="AD" clId="Web-{DE8BAC59-8D5B-5F6A-5512-E239062E6FB8}" dt="2024-04-19T12:45:53.196" v="754"/>
        <pc:sldMkLst>
          <pc:docMk/>
          <pc:sldMk cId="2743643684" sldId="369"/>
        </pc:sldMkLst>
      </pc:sldChg>
      <pc:sldChg chg="modNotes">
        <pc:chgData name="Tim Edler" userId="S::tedler@ad.uni-paderborn.de::aaf651d6-5418-4934-b6e1-4715acf1c258" providerId="AD" clId="Web-{DE8BAC59-8D5B-5F6A-5512-E239062E6FB8}" dt="2024-04-19T12:43:17.394" v="745"/>
        <pc:sldMkLst>
          <pc:docMk/>
          <pc:sldMk cId="2501916604" sldId="378"/>
        </pc:sldMkLst>
      </pc:sldChg>
      <pc:sldChg chg="modNotes">
        <pc:chgData name="Tim Edler" userId="S::tedler@ad.uni-paderborn.de::aaf651d6-5418-4934-b6e1-4715acf1c258" providerId="AD" clId="Web-{DE8BAC59-8D5B-5F6A-5512-E239062E6FB8}" dt="2024-04-19T12:45:30.898" v="752"/>
        <pc:sldMkLst>
          <pc:docMk/>
          <pc:sldMk cId="7122038" sldId="382"/>
        </pc:sldMkLst>
      </pc:sldChg>
      <pc:sldChg chg="modNotes">
        <pc:chgData name="Tim Edler" userId="S::tedler@ad.uni-paderborn.de::aaf651d6-5418-4934-b6e1-4715acf1c258" providerId="AD" clId="Web-{DE8BAC59-8D5B-5F6A-5512-E239062E6FB8}" dt="2024-04-19T12:40:50.811" v="735"/>
        <pc:sldMkLst>
          <pc:docMk/>
          <pc:sldMk cId="1983167191" sldId="384"/>
        </pc:sldMkLst>
      </pc:sldChg>
      <pc:sldChg chg="modNotes">
        <pc:chgData name="Tim Edler" userId="S::tedler@ad.uni-paderborn.de::aaf651d6-5418-4934-b6e1-4715acf1c258" providerId="AD" clId="Web-{DE8BAC59-8D5B-5F6A-5512-E239062E6FB8}" dt="2024-04-19T12:42:11.673" v="740"/>
        <pc:sldMkLst>
          <pc:docMk/>
          <pc:sldMk cId="2743020797" sldId="401"/>
        </pc:sldMkLst>
      </pc:sldChg>
      <pc:sldChg chg="modNotes">
        <pc:chgData name="Tim Edler" userId="S::tedler@ad.uni-paderborn.de::aaf651d6-5418-4934-b6e1-4715acf1c258" providerId="AD" clId="Web-{DE8BAC59-8D5B-5F6A-5512-E239062E6FB8}" dt="2024-04-19T12:48:13.357" v="762"/>
        <pc:sldMkLst>
          <pc:docMk/>
          <pc:sldMk cId="2301532" sldId="403"/>
        </pc:sldMkLst>
      </pc:sldChg>
      <pc:sldChg chg="modNotes">
        <pc:chgData name="Tim Edler" userId="S::tedler@ad.uni-paderborn.de::aaf651d6-5418-4934-b6e1-4715acf1c258" providerId="AD" clId="Web-{DE8BAC59-8D5B-5F6A-5512-E239062E6FB8}" dt="2024-04-19T12:42:29.345" v="742"/>
        <pc:sldMkLst>
          <pc:docMk/>
          <pc:sldMk cId="3963018434" sldId="433"/>
        </pc:sldMkLst>
      </pc:sldChg>
      <pc:sldChg chg="modNotes">
        <pc:chgData name="Tim Edler" userId="S::tedler@ad.uni-paderborn.de::aaf651d6-5418-4934-b6e1-4715acf1c258" providerId="AD" clId="Web-{DE8BAC59-8D5B-5F6A-5512-E239062E6FB8}" dt="2024-04-19T12:47:19.730" v="760"/>
        <pc:sldMkLst>
          <pc:docMk/>
          <pc:sldMk cId="2170946843" sldId="477"/>
        </pc:sldMkLst>
      </pc:sldChg>
      <pc:sldChg chg="modNotes">
        <pc:chgData name="Tim Edler" userId="S::tedler@ad.uni-paderborn.de::aaf651d6-5418-4934-b6e1-4715acf1c258" providerId="AD" clId="Web-{DE8BAC59-8D5B-5F6A-5512-E239062E6FB8}" dt="2024-04-19T12:41:35.016" v="738"/>
        <pc:sldMkLst>
          <pc:docMk/>
          <pc:sldMk cId="287670939" sldId="480"/>
        </pc:sldMkLst>
      </pc:sldChg>
      <pc:sldChg chg="modNotes">
        <pc:chgData name="Tim Edler" userId="S::tedler@ad.uni-paderborn.de::aaf651d6-5418-4934-b6e1-4715acf1c258" providerId="AD" clId="Web-{DE8BAC59-8D5B-5F6A-5512-E239062E6FB8}" dt="2024-04-19T12:22:06.461" v="404"/>
        <pc:sldMkLst>
          <pc:docMk/>
          <pc:sldMk cId="2242684017" sldId="482"/>
        </pc:sldMkLst>
      </pc:sldChg>
      <pc:sldChg chg="modNotes">
        <pc:chgData name="Tim Edler" userId="S::tedler@ad.uni-paderborn.de::aaf651d6-5418-4934-b6e1-4715acf1c258" providerId="AD" clId="Web-{DE8BAC59-8D5B-5F6A-5512-E239062E6FB8}" dt="2024-04-19T12:20:25.880" v="325"/>
        <pc:sldMkLst>
          <pc:docMk/>
          <pc:sldMk cId="881260053" sldId="483"/>
        </pc:sldMkLst>
      </pc:sldChg>
      <pc:sldChg chg="add">
        <pc:chgData name="Tim Edler" userId="S::tedler@ad.uni-paderborn.de::aaf651d6-5418-4934-b6e1-4715acf1c258" providerId="AD" clId="Web-{DE8BAC59-8D5B-5F6A-5512-E239062E6FB8}" dt="2024-04-19T12:53:26.914" v="763"/>
        <pc:sldMkLst>
          <pc:docMk/>
          <pc:sldMk cId="1645364481" sldId="485"/>
        </pc:sldMkLst>
      </pc:sldChg>
      <pc:sldChg chg="add">
        <pc:chgData name="Tim Edler" userId="S::tedler@ad.uni-paderborn.de::aaf651d6-5418-4934-b6e1-4715acf1c258" providerId="AD" clId="Web-{DE8BAC59-8D5B-5F6A-5512-E239062E6FB8}" dt="2024-04-19T12:53:26.930" v="764"/>
        <pc:sldMkLst>
          <pc:docMk/>
          <pc:sldMk cId="3240523993" sldId="486"/>
        </pc:sldMkLst>
      </pc:sldChg>
    </pc:docChg>
  </pc:docChgLst>
  <pc:docChgLst>
    <pc:chgData name="Tim Edler" userId="S::tedler@ad.uni-paderborn.de::aaf651d6-5418-4934-b6e1-4715acf1c258" providerId="AD" clId="Web-{699B5687-785A-4CAB-2135-AFB22358ED4B}"/>
    <pc:docChg chg="modSld">
      <pc:chgData name="Tim Edler" userId="S::tedler@ad.uni-paderborn.de::aaf651d6-5418-4934-b6e1-4715acf1c258" providerId="AD" clId="Web-{699B5687-785A-4CAB-2135-AFB22358ED4B}" dt="2024-04-12T09:48:08.871" v="47"/>
      <pc:docMkLst>
        <pc:docMk/>
      </pc:docMkLst>
      <pc:sldChg chg="modNotes">
        <pc:chgData name="Tim Edler" userId="S::tedler@ad.uni-paderborn.de::aaf651d6-5418-4934-b6e1-4715acf1c258" providerId="AD" clId="Web-{699B5687-785A-4CAB-2135-AFB22358ED4B}" dt="2024-04-12T09:48:08.871" v="47"/>
        <pc:sldMkLst>
          <pc:docMk/>
          <pc:sldMk cId="2301532" sldId="403"/>
        </pc:sldMkLst>
      </pc:sldChg>
    </pc:docChg>
  </pc:docChgLst>
  <pc:docChgLst>
    <pc:chgData name="Tim Edler" userId="S::tedler@ad.uni-paderborn.de::aaf651d6-5418-4934-b6e1-4715acf1c258" providerId="AD" clId="Web-{E360A8AD-75FC-4499-71D4-2EFAAB2271F6}"/>
    <pc:docChg chg="modSld">
      <pc:chgData name="Tim Edler" userId="S::tedler@ad.uni-paderborn.de::aaf651d6-5418-4934-b6e1-4715acf1c258" providerId="AD" clId="Web-{E360A8AD-75FC-4499-71D4-2EFAAB2271F6}" dt="2024-04-18T15:26:57.205" v="715"/>
      <pc:docMkLst>
        <pc:docMk/>
      </pc:docMkLst>
      <pc:sldChg chg="modNotes">
        <pc:chgData name="Tim Edler" userId="S::tedler@ad.uni-paderborn.de::aaf651d6-5418-4934-b6e1-4715acf1c258" providerId="AD" clId="Web-{E360A8AD-75FC-4499-71D4-2EFAAB2271F6}" dt="2024-04-18T15:26:57.205" v="715"/>
        <pc:sldMkLst>
          <pc:docMk/>
          <pc:sldMk cId="3057079385" sldId="281"/>
        </pc:sldMkLst>
      </pc:sldChg>
      <pc:sldChg chg="modNotes">
        <pc:chgData name="Tim Edler" userId="S::tedler@ad.uni-paderborn.de::aaf651d6-5418-4934-b6e1-4715acf1c258" providerId="AD" clId="Web-{E360A8AD-75FC-4499-71D4-2EFAAB2271F6}" dt="2024-04-18T15:26:43.376" v="710"/>
        <pc:sldMkLst>
          <pc:docMk/>
          <pc:sldMk cId="3568604507" sldId="321"/>
        </pc:sldMkLst>
      </pc:sldChg>
      <pc:sldChg chg="modNotes">
        <pc:chgData name="Tim Edler" userId="S::tedler@ad.uni-paderborn.de::aaf651d6-5418-4934-b6e1-4715acf1c258" providerId="AD" clId="Web-{E360A8AD-75FC-4499-71D4-2EFAAB2271F6}" dt="2024-04-18T15:16:15.801" v="138"/>
        <pc:sldMkLst>
          <pc:docMk/>
          <pc:sldMk cId="2146237482" sldId="345"/>
        </pc:sldMkLst>
      </pc:sldChg>
      <pc:sldChg chg="modNotes">
        <pc:chgData name="Tim Edler" userId="S::tedler@ad.uni-paderborn.de::aaf651d6-5418-4934-b6e1-4715acf1c258" providerId="AD" clId="Web-{E360A8AD-75FC-4499-71D4-2EFAAB2271F6}" dt="2024-04-18T10:29:20.916" v="113"/>
        <pc:sldMkLst>
          <pc:docMk/>
          <pc:sldMk cId="2301532" sldId="403"/>
        </pc:sldMkLst>
      </pc:sldChg>
      <pc:sldChg chg="modNotes">
        <pc:chgData name="Tim Edler" userId="S::tedler@ad.uni-paderborn.de::aaf651d6-5418-4934-b6e1-4715acf1c258" providerId="AD" clId="Web-{E360A8AD-75FC-4499-71D4-2EFAAB2271F6}" dt="2024-04-18T15:25:00.624" v="666"/>
        <pc:sldMkLst>
          <pc:docMk/>
          <pc:sldMk cId="2170946843" sldId="477"/>
        </pc:sldMkLst>
      </pc:sldChg>
    </pc:docChg>
  </pc:docChgLst>
  <pc:docChgLst>
    <pc:chgData name="Tim Edler" userId="S::tedler@ad.uni-paderborn.de::aaf651d6-5418-4934-b6e1-4715acf1c258" providerId="AD" clId="Web-{8B7056AD-260D-D1DA-3AFF-CD5B8FBEA2D2}"/>
    <pc:docChg chg="modSld">
      <pc:chgData name="Tim Edler" userId="S::tedler@ad.uni-paderborn.de::aaf651d6-5418-4934-b6e1-4715acf1c258" providerId="AD" clId="Web-{8B7056AD-260D-D1DA-3AFF-CD5B8FBEA2D2}" dt="2024-04-12T13:18:35.742" v="1"/>
      <pc:docMkLst>
        <pc:docMk/>
      </pc:docMkLst>
      <pc:sldChg chg="modNotes">
        <pc:chgData name="Tim Edler" userId="S::tedler@ad.uni-paderborn.de::aaf651d6-5418-4934-b6e1-4715acf1c258" providerId="AD" clId="Web-{8B7056AD-260D-D1DA-3AFF-CD5B8FBEA2D2}" dt="2024-04-12T13:18:35.742" v="1"/>
        <pc:sldMkLst>
          <pc:docMk/>
          <pc:sldMk cId="2301532" sldId="403"/>
        </pc:sldMkLst>
      </pc:sldChg>
    </pc:docChg>
  </pc:docChgLst>
  <pc:docChgLst>
    <pc:chgData name="Tim Edler" userId="S::tedler@ad.uni-paderborn.de::aaf651d6-5418-4934-b6e1-4715acf1c258" providerId="AD" clId="Web-{41744B12-C0AB-A989-9032-6E94108DBA3C}"/>
    <pc:docChg chg="modSld">
      <pc:chgData name="Tim Edler" userId="S::tedler@ad.uni-paderborn.de::aaf651d6-5418-4934-b6e1-4715acf1c258" providerId="AD" clId="Web-{41744B12-C0AB-A989-9032-6E94108DBA3C}" dt="2024-04-19T11:48:41.541" v="1708"/>
      <pc:docMkLst>
        <pc:docMk/>
      </pc:docMkLst>
      <pc:sldChg chg="modNotes">
        <pc:chgData name="Tim Edler" userId="S::tedler@ad.uni-paderborn.de::aaf651d6-5418-4934-b6e1-4715acf1c258" providerId="AD" clId="Web-{41744B12-C0AB-A989-9032-6E94108DBA3C}" dt="2024-04-19T11:40:57.589" v="1247"/>
        <pc:sldMkLst>
          <pc:docMk/>
          <pc:sldMk cId="637497379" sldId="273"/>
        </pc:sldMkLst>
      </pc:sldChg>
      <pc:sldChg chg="modNotes">
        <pc:chgData name="Tim Edler" userId="S::tedler@ad.uni-paderborn.de::aaf651d6-5418-4934-b6e1-4715acf1c258" providerId="AD" clId="Web-{41744B12-C0AB-A989-9032-6E94108DBA3C}" dt="2024-04-19T09:55:23.209" v="275"/>
        <pc:sldMkLst>
          <pc:docMk/>
          <pc:sldMk cId="3057079385" sldId="281"/>
        </pc:sldMkLst>
      </pc:sldChg>
      <pc:sldChg chg="modNotes">
        <pc:chgData name="Tim Edler" userId="S::tedler@ad.uni-paderborn.de::aaf651d6-5418-4934-b6e1-4715acf1c258" providerId="AD" clId="Web-{41744B12-C0AB-A989-9032-6E94108DBA3C}" dt="2024-04-19T10:12:26.151" v="771"/>
        <pc:sldMkLst>
          <pc:docMk/>
          <pc:sldMk cId="7437184" sldId="282"/>
        </pc:sldMkLst>
      </pc:sldChg>
      <pc:sldChg chg="modNotes">
        <pc:chgData name="Tim Edler" userId="S::tedler@ad.uni-paderborn.de::aaf651d6-5418-4934-b6e1-4715acf1c258" providerId="AD" clId="Web-{41744B12-C0AB-A989-9032-6E94108DBA3C}" dt="2024-04-19T11:41:46.684" v="1294"/>
        <pc:sldMkLst>
          <pc:docMk/>
          <pc:sldMk cId="2306404183" sldId="351"/>
        </pc:sldMkLst>
      </pc:sldChg>
      <pc:sldChg chg="modSp modNotes">
        <pc:chgData name="Tim Edler" userId="S::tedler@ad.uni-paderborn.de::aaf651d6-5418-4934-b6e1-4715acf1c258" providerId="AD" clId="Web-{41744B12-C0AB-A989-9032-6E94108DBA3C}" dt="2024-04-19T10:06:40.920" v="507"/>
        <pc:sldMkLst>
          <pc:docMk/>
          <pc:sldMk cId="2743643684" sldId="369"/>
        </pc:sldMkLst>
        <pc:spChg chg="mod">
          <ac:chgData name="Tim Edler" userId="S::tedler@ad.uni-paderborn.de::aaf651d6-5418-4934-b6e1-4715acf1c258" providerId="AD" clId="Web-{41744B12-C0AB-A989-9032-6E94108DBA3C}" dt="2024-04-19T10:01:05.533" v="276" actId="20577"/>
          <ac:spMkLst>
            <pc:docMk/>
            <pc:sldMk cId="2743643684" sldId="369"/>
            <ac:spMk id="3" creationId="{77D521BD-A0E4-C961-44A7-105E05DE102D}"/>
          </ac:spMkLst>
        </pc:spChg>
      </pc:sldChg>
      <pc:sldChg chg="modNotes">
        <pc:chgData name="Tim Edler" userId="S::tedler@ad.uni-paderborn.de::aaf651d6-5418-4934-b6e1-4715acf1c258" providerId="AD" clId="Web-{41744B12-C0AB-A989-9032-6E94108DBA3C}" dt="2024-04-19T11:48:41.541" v="1708"/>
        <pc:sldMkLst>
          <pc:docMk/>
          <pc:sldMk cId="2501916604" sldId="378"/>
        </pc:sldMkLst>
      </pc:sldChg>
      <pc:sldChg chg="modNotes">
        <pc:chgData name="Tim Edler" userId="S::tedler@ad.uni-paderborn.de::aaf651d6-5418-4934-b6e1-4715acf1c258" providerId="AD" clId="Web-{41744B12-C0AB-A989-9032-6E94108DBA3C}" dt="2024-04-19T10:33:06.725" v="1155"/>
        <pc:sldMkLst>
          <pc:docMk/>
          <pc:sldMk cId="7122038" sldId="382"/>
        </pc:sldMkLst>
      </pc:sldChg>
    </pc:docChg>
  </pc:docChgLst>
  <pc:docChgLst>
    <pc:chgData name="Bernd Pape" userId="S::bpape01@ad.uni-paderborn.de::2df366f1-974b-459f-a1ce-857f911ea50e" providerId="AD" clId="Web-{FD64312A-34FA-4D80-0B49-D661C8637122}"/>
    <pc:docChg chg="modSld">
      <pc:chgData name="Bernd Pape" userId="S::bpape01@ad.uni-paderborn.de::2df366f1-974b-459f-a1ce-857f911ea50e" providerId="AD" clId="Web-{FD64312A-34FA-4D80-0B49-D661C8637122}" dt="2024-03-05T10:41:04.072" v="162"/>
      <pc:docMkLst>
        <pc:docMk/>
      </pc:docMkLst>
      <pc:sldChg chg="addSp delSp modSp">
        <pc:chgData name="Bernd Pape" userId="S::bpape01@ad.uni-paderborn.de::2df366f1-974b-459f-a1ce-857f911ea50e" providerId="AD" clId="Web-{FD64312A-34FA-4D80-0B49-D661C8637122}" dt="2024-03-05T10:41:04.072" v="162"/>
        <pc:sldMkLst>
          <pc:docMk/>
          <pc:sldMk cId="920110609" sldId="484"/>
        </pc:sldMkLst>
        <pc:spChg chg="mod">
          <ac:chgData name="Bernd Pape" userId="S::bpape01@ad.uni-paderborn.de::2df366f1-974b-459f-a1ce-857f911ea50e" providerId="AD" clId="Web-{FD64312A-34FA-4D80-0B49-D661C8637122}" dt="2024-03-05T10:40:21.071" v="149" actId="1076"/>
          <ac:spMkLst>
            <pc:docMk/>
            <pc:sldMk cId="920110609" sldId="484"/>
            <ac:spMk id="2" creationId="{5862E59E-07D1-0765-F76F-395A67C04D54}"/>
          </ac:spMkLst>
        </pc:spChg>
        <pc:spChg chg="mod">
          <ac:chgData name="Bernd Pape" userId="S::bpape01@ad.uni-paderborn.de::2df366f1-974b-459f-a1ce-857f911ea50e" providerId="AD" clId="Web-{FD64312A-34FA-4D80-0B49-D661C8637122}" dt="2024-03-05T10:26:34.670" v="7" actId="688"/>
          <ac:spMkLst>
            <pc:docMk/>
            <pc:sldMk cId="920110609" sldId="484"/>
            <ac:spMk id="3" creationId="{FD5BC582-E68B-4E8D-F70C-9ECA8097ABD2}"/>
          </ac:spMkLst>
        </pc:spChg>
        <pc:spChg chg="add">
          <ac:chgData name="Bernd Pape" userId="S::bpape01@ad.uni-paderborn.de::2df366f1-974b-459f-a1ce-857f911ea50e" providerId="AD" clId="Web-{FD64312A-34FA-4D80-0B49-D661C8637122}" dt="2024-03-05T10:27:31.531" v="8"/>
          <ac:spMkLst>
            <pc:docMk/>
            <pc:sldMk cId="920110609" sldId="484"/>
            <ac:spMk id="5" creationId="{9C182D93-016C-6F15-9FED-E470CD216D22}"/>
          </ac:spMkLst>
        </pc:spChg>
        <pc:spChg chg="mod">
          <ac:chgData name="Bernd Pape" userId="S::bpape01@ad.uni-paderborn.de::2df366f1-974b-459f-a1ce-857f911ea50e" providerId="AD" clId="Web-{FD64312A-34FA-4D80-0B49-D661C8637122}" dt="2024-03-05T10:40:33.477" v="153" actId="1076"/>
          <ac:spMkLst>
            <pc:docMk/>
            <pc:sldMk cId="920110609" sldId="484"/>
            <ac:spMk id="8" creationId="{83393DC7-13FF-DF3A-A16A-60C1F32B7D42}"/>
          </ac:spMkLst>
        </pc:spChg>
        <pc:spChg chg="mod">
          <ac:chgData name="Bernd Pape" userId="S::bpape01@ad.uni-paderborn.de::2df366f1-974b-459f-a1ce-857f911ea50e" providerId="AD" clId="Web-{FD64312A-34FA-4D80-0B49-D661C8637122}" dt="2024-03-05T10:40:27.993" v="151" actId="1076"/>
          <ac:spMkLst>
            <pc:docMk/>
            <pc:sldMk cId="920110609" sldId="484"/>
            <ac:spMk id="14" creationId="{486BFC12-874A-CA33-A384-E4D079E6126E}"/>
          </ac:spMkLst>
        </pc:spChg>
        <pc:spChg chg="add mod ord">
          <ac:chgData name="Bernd Pape" userId="S::bpape01@ad.uni-paderborn.de::2df366f1-974b-459f-a1ce-857f911ea50e" providerId="AD" clId="Web-{FD64312A-34FA-4D80-0B49-D661C8637122}" dt="2024-03-05T10:32:25.118" v="57" actId="1076"/>
          <ac:spMkLst>
            <pc:docMk/>
            <pc:sldMk cId="920110609" sldId="484"/>
            <ac:spMk id="16" creationId="{F5CB7FF5-5432-57DD-EFC8-4672B1A971A1}"/>
          </ac:spMkLst>
        </pc:spChg>
        <pc:spChg chg="add mod ord topLvl">
          <ac:chgData name="Bernd Pape" userId="S::bpape01@ad.uni-paderborn.de::2df366f1-974b-459f-a1ce-857f911ea50e" providerId="AD" clId="Web-{FD64312A-34FA-4D80-0B49-D661C8637122}" dt="2024-03-05T10:40:38.009" v="155"/>
          <ac:spMkLst>
            <pc:docMk/>
            <pc:sldMk cId="920110609" sldId="484"/>
            <ac:spMk id="17" creationId="{3FD79A3B-15EF-F3A0-2BF3-16A7A2159F43}"/>
          </ac:spMkLst>
        </pc:spChg>
        <pc:spChg chg="add del">
          <ac:chgData name="Bernd Pape" userId="S::bpape01@ad.uni-paderborn.de::2df366f1-974b-459f-a1ce-857f911ea50e" providerId="AD" clId="Web-{FD64312A-34FA-4D80-0B49-D661C8637122}" dt="2024-03-05T10:34:37.778" v="80"/>
          <ac:spMkLst>
            <pc:docMk/>
            <pc:sldMk cId="920110609" sldId="484"/>
            <ac:spMk id="18" creationId="{4CF27566-6340-286B-0EBB-A63C40162C28}"/>
          </ac:spMkLst>
        </pc:spChg>
        <pc:spChg chg="add del mod">
          <ac:chgData name="Bernd Pape" userId="S::bpape01@ad.uni-paderborn.de::2df366f1-974b-459f-a1ce-857f911ea50e" providerId="AD" clId="Web-{FD64312A-34FA-4D80-0B49-D661C8637122}" dt="2024-03-05T10:34:54.513" v="84"/>
          <ac:spMkLst>
            <pc:docMk/>
            <pc:sldMk cId="920110609" sldId="484"/>
            <ac:spMk id="19" creationId="{DE997F0F-7990-CF18-D9BD-DE7A59462501}"/>
          </ac:spMkLst>
        </pc:spChg>
        <pc:spChg chg="add mod ord topLvl">
          <ac:chgData name="Bernd Pape" userId="S::bpape01@ad.uni-paderborn.de::2df366f1-974b-459f-a1ce-857f911ea50e" providerId="AD" clId="Web-{FD64312A-34FA-4D80-0B49-D661C8637122}" dt="2024-03-05T10:40:38.009" v="155"/>
          <ac:spMkLst>
            <pc:docMk/>
            <pc:sldMk cId="920110609" sldId="484"/>
            <ac:spMk id="20" creationId="{7C484E69-4F79-E78B-B8E1-3B21D65EAD47}"/>
          </ac:spMkLst>
        </pc:spChg>
        <pc:spChg chg="add mod ord topLvl">
          <ac:chgData name="Bernd Pape" userId="S::bpape01@ad.uni-paderborn.de::2df366f1-974b-459f-a1ce-857f911ea50e" providerId="AD" clId="Web-{FD64312A-34FA-4D80-0B49-D661C8637122}" dt="2024-03-05T10:40:38.009" v="155"/>
          <ac:spMkLst>
            <pc:docMk/>
            <pc:sldMk cId="920110609" sldId="484"/>
            <ac:spMk id="21" creationId="{77168309-15F6-14DE-03A0-D63A90030CF0}"/>
          </ac:spMkLst>
        </pc:spChg>
        <pc:spChg chg="add del mod">
          <ac:chgData name="Bernd Pape" userId="S::bpape01@ad.uni-paderborn.de::2df366f1-974b-459f-a1ce-857f911ea50e" providerId="AD" clId="Web-{FD64312A-34FA-4D80-0B49-D661C8637122}" dt="2024-03-05T10:41:04.072" v="162"/>
          <ac:spMkLst>
            <pc:docMk/>
            <pc:sldMk cId="920110609" sldId="484"/>
            <ac:spMk id="23" creationId="{F5CB7FF5-5432-57DD-EFC8-4672B1A971A1}"/>
          </ac:spMkLst>
        </pc:spChg>
        <pc:spChg chg="add">
          <ac:chgData name="Bernd Pape" userId="S::bpape01@ad.uni-paderborn.de::2df366f1-974b-459f-a1ce-857f911ea50e" providerId="AD" clId="Web-{FD64312A-34FA-4D80-0B49-D661C8637122}" dt="2024-03-05T10:40:45.150" v="156"/>
          <ac:spMkLst>
            <pc:docMk/>
            <pc:sldMk cId="920110609" sldId="484"/>
            <ac:spMk id="25" creationId="{7C484E69-4F79-E78B-B8E1-3B21D65EAD47}"/>
          </ac:spMkLst>
        </pc:spChg>
        <pc:spChg chg="add">
          <ac:chgData name="Bernd Pape" userId="S::bpape01@ad.uni-paderborn.de::2df366f1-974b-459f-a1ce-857f911ea50e" providerId="AD" clId="Web-{FD64312A-34FA-4D80-0B49-D661C8637122}" dt="2024-03-05T10:40:45.150" v="156"/>
          <ac:spMkLst>
            <pc:docMk/>
            <pc:sldMk cId="920110609" sldId="484"/>
            <ac:spMk id="26" creationId="{3FD79A3B-15EF-F3A0-2BF3-16A7A2159F43}"/>
          </ac:spMkLst>
        </pc:spChg>
        <pc:spChg chg="add">
          <ac:chgData name="Bernd Pape" userId="S::bpape01@ad.uni-paderborn.de::2df366f1-974b-459f-a1ce-857f911ea50e" providerId="AD" clId="Web-{FD64312A-34FA-4D80-0B49-D661C8637122}" dt="2024-03-05T10:40:45.150" v="156"/>
          <ac:spMkLst>
            <pc:docMk/>
            <pc:sldMk cId="920110609" sldId="484"/>
            <ac:spMk id="27" creationId="{77168309-15F6-14DE-03A0-D63A90030CF0}"/>
          </ac:spMkLst>
        </pc:spChg>
        <pc:grpChg chg="add del mod">
          <ac:chgData name="Bernd Pape" userId="S::bpape01@ad.uni-paderborn.de::2df366f1-974b-459f-a1ce-857f911ea50e" providerId="AD" clId="Web-{FD64312A-34FA-4D80-0B49-D661C8637122}" dt="2024-03-05T10:28:05.079" v="11"/>
          <ac:grpSpMkLst>
            <pc:docMk/>
            <pc:sldMk cId="920110609" sldId="484"/>
            <ac:grpSpMk id="15" creationId="{FB46393B-729F-93C0-E435-0B66EE03BB23}"/>
          </ac:grpSpMkLst>
        </pc:grpChg>
        <pc:grpChg chg="add del">
          <ac:chgData name="Bernd Pape" userId="S::bpape01@ad.uni-paderborn.de::2df366f1-974b-459f-a1ce-857f911ea50e" providerId="AD" clId="Web-{FD64312A-34FA-4D80-0B49-D661C8637122}" dt="2024-03-05T10:40:38.009" v="155"/>
          <ac:grpSpMkLst>
            <pc:docMk/>
            <pc:sldMk cId="920110609" sldId="484"/>
            <ac:grpSpMk id="22" creationId="{CB68BAB7-A5AB-1EA1-5C2E-19C14CF49BDD}"/>
          </ac:grpSpMkLst>
        </pc:grpChg>
        <pc:grpChg chg="add del mod">
          <ac:chgData name="Bernd Pape" userId="S::bpape01@ad.uni-paderborn.de::2df366f1-974b-459f-a1ce-857f911ea50e" providerId="AD" clId="Web-{FD64312A-34FA-4D80-0B49-D661C8637122}" dt="2024-03-05T10:41:01.900" v="161"/>
          <ac:grpSpMkLst>
            <pc:docMk/>
            <pc:sldMk cId="920110609" sldId="484"/>
            <ac:grpSpMk id="24" creationId="{CB68BAB7-A5AB-1EA1-5C2E-19C14CF49BDD}"/>
          </ac:grpSpMkLst>
        </pc:grpChg>
        <pc:picChg chg="mod">
          <ac:chgData name="Bernd Pape" userId="S::bpape01@ad.uni-paderborn.de::2df366f1-974b-459f-a1ce-857f911ea50e" providerId="AD" clId="Web-{FD64312A-34FA-4D80-0B49-D661C8637122}" dt="2024-03-05T10:40:34.618" v="154" actId="1076"/>
          <ac:picMkLst>
            <pc:docMk/>
            <pc:sldMk cId="920110609" sldId="484"/>
            <ac:picMk id="6" creationId="{D99B351E-F758-C838-B713-A9AADA0C928B}"/>
          </ac:picMkLst>
        </pc:picChg>
      </pc:sldChg>
    </pc:docChg>
  </pc:docChgLst>
  <pc:docChgLst>
    <pc:chgData name="Tim Edler" userId="S::tedler@ad.uni-paderborn.de::aaf651d6-5418-4934-b6e1-4715acf1c258" providerId="AD" clId="Web-{B947913F-9564-5574-2E11-E760D0AAE5F4}"/>
    <pc:docChg chg="modSld">
      <pc:chgData name="Tim Edler" userId="S::tedler@ad.uni-paderborn.de::aaf651d6-5418-4934-b6e1-4715acf1c258" providerId="AD" clId="Web-{B947913F-9564-5574-2E11-E760D0AAE5F4}" dt="2024-05-03T11:19:27.102" v="25" actId="1076"/>
      <pc:docMkLst>
        <pc:docMk/>
      </pc:docMkLst>
      <pc:sldChg chg="addSp delSp modSp">
        <pc:chgData name="Tim Edler" userId="S::tedler@ad.uni-paderborn.de::aaf651d6-5418-4934-b6e1-4715acf1c258" providerId="AD" clId="Web-{B947913F-9564-5574-2E11-E760D0AAE5F4}" dt="2024-05-03T11:19:27.102" v="25" actId="1076"/>
        <pc:sldMkLst>
          <pc:docMk/>
          <pc:sldMk cId="7122038" sldId="382"/>
        </pc:sldMkLst>
        <pc:spChg chg="mod">
          <ac:chgData name="Tim Edler" userId="S::tedler@ad.uni-paderborn.de::aaf651d6-5418-4934-b6e1-4715acf1c258" providerId="AD" clId="Web-{B947913F-9564-5574-2E11-E760D0AAE5F4}" dt="2024-05-03T11:18:25.444" v="15" actId="14100"/>
          <ac:spMkLst>
            <pc:docMk/>
            <pc:sldMk cId="7122038" sldId="382"/>
            <ac:spMk id="3" creationId="{6B3ABF59-FDB7-4B26-2EE4-D2E802A37E67}"/>
          </ac:spMkLst>
        </pc:spChg>
        <pc:picChg chg="add del mod">
          <ac:chgData name="Tim Edler" userId="S::tedler@ad.uni-paderborn.de::aaf651d6-5418-4934-b6e1-4715acf1c258" providerId="AD" clId="Web-{B947913F-9564-5574-2E11-E760D0AAE5F4}" dt="2024-05-03T11:18:50.757" v="18"/>
          <ac:picMkLst>
            <pc:docMk/>
            <pc:sldMk cId="7122038" sldId="382"/>
            <ac:picMk id="5" creationId="{622CC763-311F-AC3B-53D1-20BDB675BD1E}"/>
          </ac:picMkLst>
        </pc:picChg>
        <pc:picChg chg="add mod">
          <ac:chgData name="Tim Edler" userId="S::tedler@ad.uni-paderborn.de::aaf651d6-5418-4934-b6e1-4715acf1c258" providerId="AD" clId="Web-{B947913F-9564-5574-2E11-E760D0AAE5F4}" dt="2024-05-03T11:19:27.102" v="25" actId="1076"/>
          <ac:picMkLst>
            <pc:docMk/>
            <pc:sldMk cId="7122038" sldId="382"/>
            <ac:picMk id="7" creationId="{8AD0B86A-A398-B491-7AB7-AB673A8A8A6D}"/>
          </ac:picMkLst>
        </pc:picChg>
      </pc:sldChg>
      <pc:sldChg chg="modNotes">
        <pc:chgData name="Tim Edler" userId="S::tedler@ad.uni-paderborn.de::aaf651d6-5418-4934-b6e1-4715acf1c258" providerId="AD" clId="Web-{B947913F-9564-5574-2E11-E760D0AAE5F4}" dt="2024-05-03T11:17:28.036" v="10"/>
        <pc:sldMkLst>
          <pc:docMk/>
          <pc:sldMk cId="3627371518" sldId="402"/>
        </pc:sldMkLst>
      </pc:sldChg>
    </pc:docChg>
  </pc:docChgLst>
  <pc:docChgLst>
    <pc:chgData name="Tim Edler" userId="S::tedler@ad.uni-paderborn.de::aaf651d6-5418-4934-b6e1-4715acf1c258" providerId="AD" clId="Web-{1AB3ECA4-252F-2577-B362-90CA39E2D19F}"/>
    <pc:docChg chg="modSld">
      <pc:chgData name="Tim Edler" userId="S::tedler@ad.uni-paderborn.de::aaf651d6-5418-4934-b6e1-4715acf1c258" providerId="AD" clId="Web-{1AB3ECA4-252F-2577-B362-90CA39E2D19F}" dt="2024-04-05T11:25:45.347" v="2" actId="1076"/>
      <pc:docMkLst>
        <pc:docMk/>
      </pc:docMkLst>
      <pc:sldChg chg="mod modShow">
        <pc:chgData name="Tim Edler" userId="S::tedler@ad.uni-paderborn.de::aaf651d6-5418-4934-b6e1-4715acf1c258" providerId="AD" clId="Web-{1AB3ECA4-252F-2577-B362-90CA39E2D19F}" dt="2024-04-05T10:11:25.535" v="0"/>
        <pc:sldMkLst>
          <pc:docMk/>
          <pc:sldMk cId="2776388517" sldId="476"/>
        </pc:sldMkLst>
      </pc:sldChg>
      <pc:sldChg chg="modSp">
        <pc:chgData name="Tim Edler" userId="S::tedler@ad.uni-paderborn.de::aaf651d6-5418-4934-b6e1-4715acf1c258" providerId="AD" clId="Web-{1AB3ECA4-252F-2577-B362-90CA39E2D19F}" dt="2024-04-05T11:25:45.347" v="2" actId="1076"/>
        <pc:sldMkLst>
          <pc:docMk/>
          <pc:sldMk cId="881260053" sldId="483"/>
        </pc:sldMkLst>
        <pc:picChg chg="mod">
          <ac:chgData name="Tim Edler" userId="S::tedler@ad.uni-paderborn.de::aaf651d6-5418-4934-b6e1-4715acf1c258" providerId="AD" clId="Web-{1AB3ECA4-252F-2577-B362-90CA39E2D19F}" dt="2024-04-05T11:25:45.347" v="2" actId="1076"/>
          <ac:picMkLst>
            <pc:docMk/>
            <pc:sldMk cId="881260053" sldId="483"/>
            <ac:picMk id="7" creationId="{17C85F6F-3B88-3BC4-CE94-125E5DDA0B87}"/>
          </ac:picMkLst>
        </pc:picChg>
      </pc:sldChg>
    </pc:docChg>
  </pc:docChgLst>
  <pc:docChgLst>
    <pc:chgData name="Tim Edler" userId="aaf651d6-5418-4934-b6e1-4715acf1c258" providerId="ADAL" clId="{A189DA8A-BC47-48C2-BC26-10FAFF8E73FD}"/>
    <pc:docChg chg="custSel addSld modSld">
      <pc:chgData name="Tim Edler" userId="aaf651d6-5418-4934-b6e1-4715acf1c258" providerId="ADAL" clId="{A189DA8A-BC47-48C2-BC26-10FAFF8E73FD}" dt="2024-05-10T12:25:51.165" v="358" actId="20577"/>
      <pc:docMkLst>
        <pc:docMk/>
      </pc:docMkLst>
      <pc:sldChg chg="modSp new mod modShow">
        <pc:chgData name="Tim Edler" userId="aaf651d6-5418-4934-b6e1-4715acf1c258" providerId="ADAL" clId="{A189DA8A-BC47-48C2-BC26-10FAFF8E73FD}" dt="2024-05-10T12:25:51.165" v="358" actId="20577"/>
        <pc:sldMkLst>
          <pc:docMk/>
          <pc:sldMk cId="1992627673" sldId="488"/>
        </pc:sldMkLst>
        <pc:spChg chg="mod">
          <ac:chgData name="Tim Edler" userId="aaf651d6-5418-4934-b6e1-4715acf1c258" providerId="ADAL" clId="{A189DA8A-BC47-48C2-BC26-10FAFF8E73FD}" dt="2024-05-10T12:25:51.165" v="358" actId="20577"/>
          <ac:spMkLst>
            <pc:docMk/>
            <pc:sldMk cId="1992627673" sldId="488"/>
            <ac:spMk id="2" creationId="{4EEF2F69-37DD-7788-6C1A-3D117EAA6458}"/>
          </ac:spMkLst>
        </pc:spChg>
        <pc:spChg chg="mod">
          <ac:chgData name="Tim Edler" userId="aaf651d6-5418-4934-b6e1-4715acf1c258" providerId="ADAL" clId="{A189DA8A-BC47-48C2-BC26-10FAFF8E73FD}" dt="2024-05-10T11:23:12.742" v="274" actId="20577"/>
          <ac:spMkLst>
            <pc:docMk/>
            <pc:sldMk cId="1992627673" sldId="488"/>
            <ac:spMk id="3" creationId="{F8BB1FA7-5963-2466-07F2-24FFDBFA2C09}"/>
          </ac:spMkLst>
        </pc:spChg>
      </pc:sldChg>
    </pc:docChg>
  </pc:docChgLst>
  <pc:docChgLst>
    <pc:chgData name="Tim Edler" userId="aaf651d6-5418-4934-b6e1-4715acf1c258" providerId="ADAL" clId="{1FAF2F53-0FDD-4865-88DE-35CA1E46A44A}"/>
    <pc:docChg chg="undo custSel modSld">
      <pc:chgData name="Tim Edler" userId="aaf651d6-5418-4934-b6e1-4715acf1c258" providerId="ADAL" clId="{1FAF2F53-0FDD-4865-88DE-35CA1E46A44A}" dt="2024-05-03T14:24:19.373" v="86"/>
      <pc:docMkLst>
        <pc:docMk/>
      </pc:docMkLst>
      <pc:sldChg chg="mod modShow">
        <pc:chgData name="Tim Edler" userId="aaf651d6-5418-4934-b6e1-4715acf1c258" providerId="ADAL" clId="{1FAF2F53-0FDD-4865-88DE-35CA1E46A44A}" dt="2024-05-03T14:08:25.366" v="85" actId="729"/>
        <pc:sldMkLst>
          <pc:docMk/>
          <pc:sldMk cId="2301532" sldId="403"/>
        </pc:sldMkLst>
      </pc:sldChg>
      <pc:sldChg chg="modSp mod">
        <pc:chgData name="Tim Edler" userId="aaf651d6-5418-4934-b6e1-4715acf1c258" providerId="ADAL" clId="{1FAF2F53-0FDD-4865-88DE-35CA1E46A44A}" dt="2024-05-03T13:35:19.908" v="17" actId="1076"/>
        <pc:sldMkLst>
          <pc:docMk/>
          <pc:sldMk cId="920110609" sldId="484"/>
        </pc:sldMkLst>
        <pc:spChg chg="mod">
          <ac:chgData name="Tim Edler" userId="aaf651d6-5418-4934-b6e1-4715acf1c258" providerId="ADAL" clId="{1FAF2F53-0FDD-4865-88DE-35CA1E46A44A}" dt="2024-05-03T13:35:09.407" v="11" actId="1076"/>
          <ac:spMkLst>
            <pc:docMk/>
            <pc:sldMk cId="920110609" sldId="484"/>
            <ac:spMk id="8" creationId="{83393DC7-13FF-DF3A-A16A-60C1F32B7D42}"/>
          </ac:spMkLst>
        </pc:spChg>
        <pc:spChg chg="mod">
          <ac:chgData name="Tim Edler" userId="aaf651d6-5418-4934-b6e1-4715acf1c258" providerId="ADAL" clId="{1FAF2F53-0FDD-4865-88DE-35CA1E46A44A}" dt="2024-05-03T13:35:12.512" v="13" actId="1076"/>
          <ac:spMkLst>
            <pc:docMk/>
            <pc:sldMk cId="920110609" sldId="484"/>
            <ac:spMk id="9" creationId="{B085D70E-E950-5217-5273-4C197986775D}"/>
          </ac:spMkLst>
        </pc:spChg>
        <pc:spChg chg="mod">
          <ac:chgData name="Tim Edler" userId="aaf651d6-5418-4934-b6e1-4715acf1c258" providerId="ADAL" clId="{1FAF2F53-0FDD-4865-88DE-35CA1E46A44A}" dt="2024-05-03T13:35:19.908" v="17" actId="1076"/>
          <ac:spMkLst>
            <pc:docMk/>
            <pc:sldMk cId="920110609" sldId="484"/>
            <ac:spMk id="10" creationId="{BD18579C-875B-7480-1BF5-B9A7BBAED396}"/>
          </ac:spMkLst>
        </pc:spChg>
        <pc:spChg chg="mod">
          <ac:chgData name="Tim Edler" userId="aaf651d6-5418-4934-b6e1-4715acf1c258" providerId="ADAL" clId="{1FAF2F53-0FDD-4865-88DE-35CA1E46A44A}" dt="2024-05-03T13:35:05.809" v="9" actId="1076"/>
          <ac:spMkLst>
            <pc:docMk/>
            <pc:sldMk cId="920110609" sldId="484"/>
            <ac:spMk id="14" creationId="{486BFC12-874A-CA33-A384-E4D079E6126E}"/>
          </ac:spMkLst>
        </pc:spChg>
      </pc:sldChg>
      <pc:sldChg chg="modSp mod">
        <pc:chgData name="Tim Edler" userId="aaf651d6-5418-4934-b6e1-4715acf1c258" providerId="ADAL" clId="{1FAF2F53-0FDD-4865-88DE-35CA1E46A44A}" dt="2024-05-03T14:24:19.373" v="86"/>
        <pc:sldMkLst>
          <pc:docMk/>
          <pc:sldMk cId="3240523993" sldId="486"/>
        </pc:sldMkLst>
        <pc:spChg chg="mod">
          <ac:chgData name="Tim Edler" userId="aaf651d6-5418-4934-b6e1-4715acf1c258" providerId="ADAL" clId="{1FAF2F53-0FDD-4865-88DE-35CA1E46A44A}" dt="2024-05-03T14:24:19.373" v="86"/>
          <ac:spMkLst>
            <pc:docMk/>
            <pc:sldMk cId="3240523993" sldId="486"/>
            <ac:spMk id="3" creationId="{F52A68AD-189A-2034-FC8E-0536CE418F77}"/>
          </ac:spMkLst>
        </pc:spChg>
      </pc:sldChg>
    </pc:docChg>
  </pc:docChgLst>
  <pc:docChgLst>
    <pc:chgData name="Bernd Pape" userId="S::bpape01@ad.uni-paderborn.de::2df366f1-974b-459f-a1ce-857f911ea50e" providerId="AD" clId="Web-{9E458D49-C481-2ACC-5A85-8E4FD59FAA2D}"/>
    <pc:docChg chg="modSld">
      <pc:chgData name="Bernd Pape" userId="S::bpape01@ad.uni-paderborn.de::2df366f1-974b-459f-a1ce-857f911ea50e" providerId="AD" clId="Web-{9E458D49-C481-2ACC-5A85-8E4FD59FAA2D}" dt="2024-03-05T12:09:51.695" v="4"/>
      <pc:docMkLst>
        <pc:docMk/>
      </pc:docMkLst>
      <pc:sldChg chg="addAnim">
        <pc:chgData name="Bernd Pape" userId="S::bpape01@ad.uni-paderborn.de::2df366f1-974b-459f-a1ce-857f911ea50e" providerId="AD" clId="Web-{9E458D49-C481-2ACC-5A85-8E4FD59FAA2D}" dt="2024-03-05T12:09:51.695" v="4"/>
        <pc:sldMkLst>
          <pc:docMk/>
          <pc:sldMk cId="287670939" sldId="480"/>
        </pc:sldMkLst>
      </pc:sldChg>
      <pc:sldChg chg="addAnim delAnim">
        <pc:chgData name="Bernd Pape" userId="S::bpape01@ad.uni-paderborn.de::2df366f1-974b-459f-a1ce-857f911ea50e" providerId="AD" clId="Web-{9E458D49-C481-2ACC-5A85-8E4FD59FAA2D}" dt="2024-03-05T12:09:42.945" v="3"/>
        <pc:sldMkLst>
          <pc:docMk/>
          <pc:sldMk cId="881260053" sldId="4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828C6-6589-488A-BF8B-2627451472D0}" type="datetimeFigureOut">
              <a:t>14.08.24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4B4A1-DF4E-4756-8E2E-5556D6F1132A}" type="slidenum">
              <a:t>‹Nr.›</a:t>
            </a:fld>
            <a:endParaRPr lang="de-DE"/>
          </a:p>
        </p:txBody>
      </p:sp>
    </p:spTree>
    <p:extLst>
      <p:ext uri="{BB962C8B-B14F-4D97-AF65-F5344CB8AC3E}">
        <p14:creationId xmlns:p14="http://schemas.microsoft.com/office/powerpoint/2010/main" val="2231438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4AA0AAB-3167-CB48-99BA-1995BD4CC736}" type="slidenum">
              <a:rPr lang="de-DE" smtClean="0"/>
              <a:t>1</a:t>
            </a:fld>
            <a:endParaRPr lang="de-DE"/>
          </a:p>
        </p:txBody>
      </p:sp>
    </p:spTree>
    <p:extLst>
      <p:ext uri="{BB962C8B-B14F-4D97-AF65-F5344CB8AC3E}">
        <p14:creationId xmlns:p14="http://schemas.microsoft.com/office/powerpoint/2010/main" val="243634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diesem Abschnitt wird die Frage untersucht, welche Bedeutung Programmieren für das Fach Informatik hat. Dazu werden exemplarisch die Lehrpläne der Bundesländer betrachtet.</a:t>
            </a:r>
          </a:p>
        </p:txBody>
      </p:sp>
      <p:sp>
        <p:nvSpPr>
          <p:cNvPr id="4" name="Foliennummernplatzhalter 3"/>
          <p:cNvSpPr>
            <a:spLocks noGrp="1"/>
          </p:cNvSpPr>
          <p:nvPr>
            <p:ph type="sldNum" sz="quarter" idx="5"/>
          </p:nvPr>
        </p:nvSpPr>
        <p:spPr/>
        <p:txBody>
          <a:bodyPr/>
          <a:lstStyle/>
          <a:p>
            <a:fld id="{04A4B4A1-DF4E-4756-8E2E-5556D6F1132A}" type="slidenum">
              <a:rPr lang="de-DE" smtClean="0"/>
              <a:t>11</a:t>
            </a:fld>
            <a:endParaRPr lang="de-DE"/>
          </a:p>
        </p:txBody>
      </p:sp>
    </p:spTree>
    <p:extLst>
      <p:ext uri="{BB962C8B-B14F-4D97-AF65-F5344CB8AC3E}">
        <p14:creationId xmlns:p14="http://schemas.microsoft.com/office/powerpoint/2010/main" val="1884091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erkenntnistheoretische Perspektive </a:t>
            </a:r>
            <a:r>
              <a:rPr lang="de-DE" sz="900" dirty="0"/>
              <a:t>auf die Programmierung</a:t>
            </a:r>
            <a:endParaRPr lang="de-DE" dirty="0"/>
          </a:p>
          <a:p>
            <a:endParaRPr lang="de-DE" dirty="0"/>
          </a:p>
          <a:p>
            <a:r>
              <a:rPr lang="de-DE" dirty="0"/>
              <a:t>Caspersen (2023) betont, dass Programmieren die Essenz der Informatik darstellt. Er weist darauf hin, dass die Informatik viel mehr umfasst als nur das Programmieren, jedoch ist Programmieren ein essentieller Bestandteil davon. </a:t>
            </a:r>
          </a:p>
          <a:p>
            <a:endParaRPr lang="de-DE" dirty="0"/>
          </a:p>
          <a:p>
            <a:r>
              <a:rPr lang="de-DE" dirty="0"/>
              <a:t>Martini (2024) argumentiert, dass Programmieren und Programmiersprachen die Fachdisziplin Informatik verkörpern.</a:t>
            </a:r>
          </a:p>
        </p:txBody>
      </p:sp>
      <p:sp>
        <p:nvSpPr>
          <p:cNvPr id="4" name="Foliennummernplatzhalter 3"/>
          <p:cNvSpPr>
            <a:spLocks noGrp="1"/>
          </p:cNvSpPr>
          <p:nvPr>
            <p:ph type="sldNum" sz="quarter" idx="5"/>
          </p:nvPr>
        </p:nvSpPr>
        <p:spPr/>
        <p:txBody>
          <a:bodyPr/>
          <a:lstStyle/>
          <a:p>
            <a:fld id="{04A4B4A1-DF4E-4756-8E2E-5556D6F1132A}" type="slidenum">
              <a:rPr lang="de-DE" smtClean="0"/>
              <a:t>12</a:t>
            </a:fld>
            <a:endParaRPr lang="de-DE"/>
          </a:p>
        </p:txBody>
      </p:sp>
    </p:spTree>
    <p:extLst>
      <p:ext uri="{BB962C8B-B14F-4D97-AF65-F5344CB8AC3E}">
        <p14:creationId xmlns:p14="http://schemas.microsoft.com/office/powerpoint/2010/main" val="377497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Abstraktionsebenen im Laufe der Zeit</a:t>
            </a:r>
          </a:p>
          <a:p>
            <a:endParaRPr lang="de-DE" dirty="0"/>
          </a:p>
          <a:p>
            <a:r>
              <a:rPr lang="de-DE" dirty="0"/>
              <a:t>Da die Abstraktionsebene in der Informatikausbildung stetig anstieg, entstand laut Tendre (2021) das Credo unter Informatikern, dass man mit mindestens einer Abstraktionsebene unterhalb der Ebene, auf der man arbeitet, vertraut sein muss.</a:t>
            </a:r>
          </a:p>
          <a:p>
            <a:endParaRPr lang="de-DE" dirty="0"/>
          </a:p>
          <a:p>
            <a:r>
              <a:rPr lang="de-DE" dirty="0"/>
              <a:t>Historisch gesehen wurde immer eine Abstraktionsebene unterhalb der Interaktionsebene gelehrt.</a:t>
            </a:r>
          </a:p>
        </p:txBody>
      </p:sp>
      <p:sp>
        <p:nvSpPr>
          <p:cNvPr id="4" name="Foliennummernplatzhalter 3"/>
          <p:cNvSpPr>
            <a:spLocks noGrp="1"/>
          </p:cNvSpPr>
          <p:nvPr>
            <p:ph type="sldNum" sz="quarter" idx="5"/>
          </p:nvPr>
        </p:nvSpPr>
        <p:spPr/>
        <p:txBody>
          <a:bodyPr/>
          <a:lstStyle/>
          <a:p>
            <a:fld id="{04A4B4A1-DF4E-4756-8E2E-5556D6F1132A}" type="slidenum">
              <a:rPr lang="de-DE" smtClean="0"/>
              <a:t>13</a:t>
            </a:fld>
            <a:endParaRPr lang="de-DE"/>
          </a:p>
        </p:txBody>
      </p:sp>
    </p:spTree>
    <p:extLst>
      <p:ext uri="{BB962C8B-B14F-4D97-AF65-F5344CB8AC3E}">
        <p14:creationId xmlns:p14="http://schemas.microsoft.com/office/powerpoint/2010/main" val="3310148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Quelltext als Kommunikationsmedium einer Lösung oder eines Modells. </a:t>
            </a:r>
          </a:p>
          <a:p>
            <a:endParaRPr lang="de-DE" dirty="0"/>
          </a:p>
          <a:p>
            <a:r>
              <a:rPr lang="de-DE" dirty="0" err="1"/>
              <a:t>Teitelbaum</a:t>
            </a:r>
            <a:r>
              <a:rPr lang="de-DE" dirty="0"/>
              <a:t> (1981) betont, dass Programme keine einfachen Texte sind. Sie sind hierarchische Kompositionen von Berechnungsstrukturen und sollten in einer Umgebung bearbeitet, ausgeführt und debuggt werden, die diesen Standpunkt konsequent unterstützt und verstärkt. </a:t>
            </a:r>
          </a:p>
          <a:p>
            <a:endParaRPr lang="de-DE" dirty="0"/>
          </a:p>
          <a:p>
            <a:r>
              <a:rPr lang="de-DE" dirty="0"/>
              <a:t>Knuth (1997) meint, dass Programme primär für Menschen lesbar sein sollen und nur nebenbei für Computer zur Ausführung gedacht sind. </a:t>
            </a:r>
          </a:p>
          <a:p>
            <a:endParaRPr lang="de-DE" dirty="0"/>
          </a:p>
          <a:p>
            <a:r>
              <a:rPr lang="de-DE" dirty="0"/>
              <a:t>Diese Perspektiven verdeutlichen, dass der Quelltext nicht nur eine technische, sondern auch eine kommunikative Funktion hat. Er dient dazu, komplexe Lösungen und Modelle auf eine Weise auszudrücken, die für Menschen verständlich und nachvollziehbar ist.</a:t>
            </a:r>
          </a:p>
        </p:txBody>
      </p:sp>
      <p:sp>
        <p:nvSpPr>
          <p:cNvPr id="4" name="Foliennummernplatzhalter 3"/>
          <p:cNvSpPr>
            <a:spLocks noGrp="1"/>
          </p:cNvSpPr>
          <p:nvPr>
            <p:ph type="sldNum" sz="quarter" idx="5"/>
          </p:nvPr>
        </p:nvSpPr>
        <p:spPr/>
        <p:txBody>
          <a:bodyPr/>
          <a:lstStyle/>
          <a:p>
            <a:fld id="{04A4B4A1-DF4E-4756-8E2E-5556D6F1132A}" type="slidenum">
              <a:rPr lang="de-DE" smtClean="0"/>
              <a:t>14</a:t>
            </a:fld>
            <a:endParaRPr lang="de-DE"/>
          </a:p>
        </p:txBody>
      </p:sp>
    </p:spTree>
    <p:extLst>
      <p:ext uri="{BB962C8B-B14F-4D97-AF65-F5344CB8AC3E}">
        <p14:creationId xmlns:p14="http://schemas.microsoft.com/office/powerpoint/2010/main" val="1040591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ea typeface="Calibri"/>
                <a:cs typeface="Calibri"/>
              </a:rPr>
              <a:t>Aufgabe: Suchen Sie </a:t>
            </a:r>
            <a:r>
              <a:rPr lang="de-DE" dirty="0"/>
              <a:t>im Internet nach den Lehrplänen der Bundesländer für das Fach Informatik. Was wird dort über die Rolle von Programmieren für das Fach Informatik</a:t>
            </a:r>
            <a:r>
              <a:rPr lang="de-DE" b="1" dirty="0"/>
              <a:t> </a:t>
            </a:r>
            <a:r>
              <a:rPr lang="de-DE" dirty="0"/>
              <a:t>gesagt?</a:t>
            </a:r>
            <a:endParaRPr lang="de-DE" dirty="0">
              <a:ea typeface="Calibri"/>
              <a:cs typeface="Calibri"/>
            </a:endParaRPr>
          </a:p>
          <a:p>
            <a:pPr marL="171450" indent="-171450">
              <a:lnSpc>
                <a:spcPct val="90000"/>
              </a:lnSpc>
              <a:spcBef>
                <a:spcPts val="1000"/>
              </a:spcBef>
              <a:buFont typeface="Arial"/>
              <a:buChar char="•"/>
            </a:pPr>
            <a:endParaRPr lang="de-DE" dirty="0"/>
          </a:p>
          <a:p>
            <a:endParaRPr lang="de-DE" dirty="0">
              <a:ea typeface="Calibri"/>
              <a:cs typeface="Calibri"/>
            </a:endParaRPr>
          </a:p>
        </p:txBody>
      </p:sp>
      <p:sp>
        <p:nvSpPr>
          <p:cNvPr id="4" name="Foliennummernplatzhalter 3"/>
          <p:cNvSpPr>
            <a:spLocks noGrp="1"/>
          </p:cNvSpPr>
          <p:nvPr>
            <p:ph type="sldNum" sz="quarter" idx="5"/>
          </p:nvPr>
        </p:nvSpPr>
        <p:spPr/>
        <p:txBody>
          <a:bodyPr/>
          <a:lstStyle/>
          <a:p>
            <a:fld id="{04A4B4A1-DF4E-4756-8E2E-5556D6F1132A}" type="slidenum">
              <a:rPr lang="de-DE"/>
              <a:t>15</a:t>
            </a:fld>
            <a:endParaRPr lang="de-DE"/>
          </a:p>
        </p:txBody>
      </p:sp>
    </p:spTree>
    <p:extLst>
      <p:ext uri="{BB962C8B-B14F-4D97-AF65-F5344CB8AC3E}">
        <p14:creationId xmlns:p14="http://schemas.microsoft.com/office/powerpoint/2010/main" val="3326526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Kernlehrplan aus dem Saarland von 2006 beschreibt Programmieren als eine Primärerfahrung der Informatik, aus der zentrale Begriffe wie Algorithmen, Datenstrukturen, Komplexität, formale Sprachen und Compiler hervorgehen. Es wird betont, dass der Programmierunterricht nicht als reiner Programmierkurs verstanden werden soll, sondern als Mittel zum Zweck, um Problemlösungsfähigkeiten durch Modellierung und Strukturierung zu fördern.</a:t>
            </a:r>
            <a:endParaRPr lang="de-DE" dirty="0">
              <a:ea typeface="Calibri"/>
              <a:cs typeface="Calibri"/>
            </a:endParaRPr>
          </a:p>
        </p:txBody>
      </p:sp>
      <p:sp>
        <p:nvSpPr>
          <p:cNvPr id="4" name="Foliennummernplatzhalter 3"/>
          <p:cNvSpPr>
            <a:spLocks noGrp="1"/>
          </p:cNvSpPr>
          <p:nvPr>
            <p:ph type="sldNum" sz="quarter" idx="5"/>
          </p:nvPr>
        </p:nvSpPr>
        <p:spPr/>
        <p:txBody>
          <a:bodyPr/>
          <a:lstStyle/>
          <a:p>
            <a:fld id="{C4AA0AAB-3167-CB48-99BA-1995BD4CC736}" type="slidenum">
              <a:rPr lang="de-DE" smtClean="0"/>
              <a:t>16</a:t>
            </a:fld>
            <a:endParaRPr lang="de-DE"/>
          </a:p>
        </p:txBody>
      </p:sp>
    </p:spTree>
    <p:extLst>
      <p:ext uri="{BB962C8B-B14F-4D97-AF65-F5344CB8AC3E}">
        <p14:creationId xmlns:p14="http://schemas.microsoft.com/office/powerpoint/2010/main" val="3488216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Kernlehrplan Informatik für die Sekundarstufe II in NRW von 2014 hebt hervor, dass die Umsetzung eines informatischen Modells in ein lauffähiges System Schülerinnen und Schülern nicht nur hohe Motivation verschafft, sondern ihnen auch ermöglicht, die Angemessenheit und Wirkung des Modells eigenständig zu überprüfen. Der Unterricht wird projektorientiert gestaltet, was Teamarbeit und strukturiertes Planen und Organisieren erfordert. Dies trägt zur allgemeinen Studierfähigkeit und erweiterten Allgemeinbildung bei</a:t>
            </a:r>
            <a:endParaRPr lang="de-DE" dirty="0">
              <a:ea typeface="Calibri"/>
              <a:cs typeface="Calibri"/>
            </a:endParaRPr>
          </a:p>
        </p:txBody>
      </p:sp>
      <p:sp>
        <p:nvSpPr>
          <p:cNvPr id="4" name="Foliennummernplatzhalter 3"/>
          <p:cNvSpPr>
            <a:spLocks noGrp="1"/>
          </p:cNvSpPr>
          <p:nvPr>
            <p:ph type="sldNum" sz="quarter" idx="5"/>
          </p:nvPr>
        </p:nvSpPr>
        <p:spPr/>
        <p:txBody>
          <a:bodyPr/>
          <a:lstStyle/>
          <a:p>
            <a:fld id="{C4AA0AAB-3167-CB48-99BA-1995BD4CC736}" type="slidenum">
              <a:rPr lang="de-DE" smtClean="0"/>
              <a:t>17</a:t>
            </a:fld>
            <a:endParaRPr lang="de-DE"/>
          </a:p>
        </p:txBody>
      </p:sp>
    </p:spTree>
    <p:extLst>
      <p:ext uri="{BB962C8B-B14F-4D97-AF65-F5344CB8AC3E}">
        <p14:creationId xmlns:p14="http://schemas.microsoft.com/office/powerpoint/2010/main" val="892310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Bildungsplan Informatik für die Sekundarstufe II in Baden-Württemberg von 2020 beschreibt Programmieren als schöpferischen und produktiven Prozess. Schülerinnen und Schüler entwerfen Problemlösungen basierend auf grundlegenden Programmierbausteinen und lernen, dass die Lösung in der Anordnung der Bausteine liegt. Programmieraufgaben bieten die Möglichkeit, Arbeitsergebnisse selbstständig zu überprüfen, was eine objektive Rückmeldung zur Weiterentwicklung der Lösungen ermöglicht.</a:t>
            </a:r>
            <a:endParaRPr lang="de-DE" dirty="0">
              <a:ea typeface="Calibri"/>
              <a:cs typeface="Calibri"/>
            </a:endParaRPr>
          </a:p>
        </p:txBody>
      </p:sp>
      <p:sp>
        <p:nvSpPr>
          <p:cNvPr id="4" name="Foliennummernplatzhalter 3"/>
          <p:cNvSpPr>
            <a:spLocks noGrp="1"/>
          </p:cNvSpPr>
          <p:nvPr>
            <p:ph type="sldNum" sz="quarter" idx="5"/>
          </p:nvPr>
        </p:nvSpPr>
        <p:spPr/>
        <p:txBody>
          <a:bodyPr/>
          <a:lstStyle/>
          <a:p>
            <a:fld id="{C4AA0AAB-3167-CB48-99BA-1995BD4CC736}" type="slidenum">
              <a:rPr lang="de-DE" smtClean="0"/>
              <a:t>18</a:t>
            </a:fld>
            <a:endParaRPr lang="de-DE"/>
          </a:p>
        </p:txBody>
      </p:sp>
    </p:spTree>
    <p:extLst>
      <p:ext uri="{BB962C8B-B14F-4D97-AF65-F5344CB8AC3E}">
        <p14:creationId xmlns:p14="http://schemas.microsoft.com/office/powerpoint/2010/main" val="4143328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Programmieren wird oft nicht als unmittelbares Bildungsziel betrachtet. Stattdessen werden Abstraktions- und Problemlösefähigkeiten sowie Organisations- und Teamfähigkeit gefördert. </a:t>
            </a:r>
          </a:p>
          <a:p>
            <a:endParaRPr lang="de-DE" dirty="0"/>
          </a:p>
          <a:p>
            <a:r>
              <a:rPr lang="de-DE" dirty="0"/>
              <a:t>Diese Fähigkeiten können jedoch auch ohne Programmieren, z.B. im Mathematikunterricht, erlernt werden. </a:t>
            </a:r>
          </a:p>
          <a:p>
            <a:endParaRPr lang="de-DE" dirty="0"/>
          </a:p>
          <a:p>
            <a:r>
              <a:rPr lang="de-DE" dirty="0"/>
              <a:t>Diskussion: Worin liegt der Mehrwert des Programmierens? Was macht es besonders?</a:t>
            </a:r>
            <a:endParaRPr lang="de-DE" dirty="0">
              <a:ea typeface="Calibri"/>
              <a:cs typeface="Calibri"/>
            </a:endParaRPr>
          </a:p>
        </p:txBody>
      </p:sp>
      <p:sp>
        <p:nvSpPr>
          <p:cNvPr id="4" name="Foliennummernplatzhalter 3"/>
          <p:cNvSpPr>
            <a:spLocks noGrp="1"/>
          </p:cNvSpPr>
          <p:nvPr>
            <p:ph type="sldNum" sz="quarter" idx="5"/>
          </p:nvPr>
        </p:nvSpPr>
        <p:spPr/>
        <p:txBody>
          <a:bodyPr/>
          <a:lstStyle/>
          <a:p>
            <a:fld id="{C4AA0AAB-3167-CB48-99BA-1995BD4CC736}" type="slidenum">
              <a:rPr lang="de-DE" smtClean="0"/>
              <a:t>19</a:t>
            </a:fld>
            <a:endParaRPr lang="de-DE"/>
          </a:p>
        </p:txBody>
      </p:sp>
    </p:spTree>
    <p:extLst>
      <p:ext uri="{BB962C8B-B14F-4D97-AF65-F5344CB8AC3E}">
        <p14:creationId xmlns:p14="http://schemas.microsoft.com/office/powerpoint/2010/main" val="1394999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kurzer Exkurs zum Computational </a:t>
            </a:r>
            <a:r>
              <a:rPr lang="de-DE" dirty="0" err="1"/>
              <a:t>Thinking</a:t>
            </a:r>
            <a:r>
              <a:rPr lang="de-DE" dirty="0"/>
              <a:t>. </a:t>
            </a:r>
          </a:p>
          <a:p>
            <a:endParaRPr lang="de-DE" dirty="0"/>
          </a:p>
          <a:p>
            <a:r>
              <a:rPr lang="de-DE" dirty="0"/>
              <a:t>In vielen Ländern, einschließlich Deutschland, wird der Begriff 'Computational </a:t>
            </a:r>
            <a:r>
              <a:rPr lang="de-DE" dirty="0" err="1"/>
              <a:t>Thinking</a:t>
            </a:r>
            <a:r>
              <a:rPr lang="de-DE" dirty="0"/>
              <a:t>' oft verwendet, um die Bedeutung des Fachs Informatik zu rechtfertigen. </a:t>
            </a:r>
          </a:p>
          <a:p>
            <a:endParaRPr lang="de-DE" dirty="0"/>
          </a:p>
          <a:p>
            <a:r>
              <a:rPr lang="de-DE" dirty="0"/>
              <a:t>Computational </a:t>
            </a:r>
            <a:r>
              <a:rPr lang="de-DE" dirty="0" err="1"/>
              <a:t>Thinking</a:t>
            </a:r>
            <a:r>
              <a:rPr lang="de-DE" dirty="0"/>
              <a:t> umfasst allgemeine Abstraktions- und Problemlösekompetenzen, die Aspekte des mathematischen, technischen und wissenschaftlichen Denkens beinhalten.</a:t>
            </a:r>
          </a:p>
        </p:txBody>
      </p:sp>
      <p:sp>
        <p:nvSpPr>
          <p:cNvPr id="4" name="Foliennummernplatzhalter 3"/>
          <p:cNvSpPr>
            <a:spLocks noGrp="1"/>
          </p:cNvSpPr>
          <p:nvPr>
            <p:ph type="sldNum" sz="quarter" idx="5"/>
          </p:nvPr>
        </p:nvSpPr>
        <p:spPr/>
        <p:txBody>
          <a:bodyPr/>
          <a:lstStyle/>
          <a:p>
            <a:fld id="{04A4B4A1-DF4E-4756-8E2E-5556D6F1132A}" type="slidenum">
              <a:rPr lang="de-DE" smtClean="0"/>
              <a:t>20</a:t>
            </a:fld>
            <a:endParaRPr lang="de-DE"/>
          </a:p>
        </p:txBody>
      </p:sp>
    </p:spTree>
    <p:extLst>
      <p:ext uri="{BB962C8B-B14F-4D97-AF65-F5344CB8AC3E}">
        <p14:creationId xmlns:p14="http://schemas.microsoft.com/office/powerpoint/2010/main" val="301251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Überblick über die Kapitel dieser Präsentation:</a:t>
            </a:r>
          </a:p>
          <a:p>
            <a:pPr>
              <a:buFont typeface="+mj-lt"/>
              <a:buAutoNum type="arabicPeriod"/>
            </a:pPr>
            <a:r>
              <a:rPr lang="de-DE" dirty="0"/>
              <a:t>Einführung</a:t>
            </a:r>
          </a:p>
          <a:p>
            <a:pPr>
              <a:buFont typeface="+mj-lt"/>
              <a:buAutoNum type="arabicPeriod"/>
            </a:pPr>
            <a:r>
              <a:rPr lang="de-DE" dirty="0"/>
              <a:t>Ziele und Inhalte</a:t>
            </a:r>
          </a:p>
          <a:p>
            <a:pPr>
              <a:buFont typeface="+mj-lt"/>
              <a:buAutoNum type="arabicPeriod"/>
            </a:pPr>
            <a:r>
              <a:rPr lang="de-DE" dirty="0"/>
              <a:t>Lerntheorien</a:t>
            </a:r>
          </a:p>
          <a:p>
            <a:pPr>
              <a:buFont typeface="+mj-lt"/>
              <a:buAutoNum type="arabicPeriod"/>
            </a:pPr>
            <a:r>
              <a:rPr lang="de-DE" dirty="0"/>
              <a:t>Unterrichtsplanung</a:t>
            </a:r>
          </a:p>
          <a:p>
            <a:pPr>
              <a:buFont typeface="+mj-lt"/>
              <a:buAutoNum type="arabicPeriod"/>
            </a:pPr>
            <a:r>
              <a:rPr lang="de-DE" dirty="0"/>
              <a:t>Programmiersprachen und Umgebungen</a:t>
            </a:r>
          </a:p>
          <a:p>
            <a:pPr>
              <a:buFont typeface="+mj-lt"/>
              <a:buAutoNum type="arabicPeriod"/>
            </a:pPr>
            <a:r>
              <a:rPr lang="de-DE" dirty="0"/>
              <a:t>Programmieren im Team</a:t>
            </a:r>
          </a:p>
          <a:p>
            <a:pPr>
              <a:buFont typeface="+mj-lt"/>
              <a:buAutoNum type="arabicPeriod"/>
            </a:pPr>
            <a:r>
              <a:rPr lang="de-DE" dirty="0"/>
              <a:t>Lernerfolgskontrolle und Leistungsbewertung</a:t>
            </a:r>
          </a:p>
          <a:p>
            <a:endParaRPr lang="de-DE" dirty="0"/>
          </a:p>
        </p:txBody>
      </p:sp>
      <p:sp>
        <p:nvSpPr>
          <p:cNvPr id="4" name="Foliennummernplatzhalter 3"/>
          <p:cNvSpPr>
            <a:spLocks noGrp="1"/>
          </p:cNvSpPr>
          <p:nvPr>
            <p:ph type="sldNum" sz="quarter" idx="5"/>
          </p:nvPr>
        </p:nvSpPr>
        <p:spPr/>
        <p:txBody>
          <a:bodyPr/>
          <a:lstStyle/>
          <a:p>
            <a:fld id="{04A4B4A1-DF4E-4756-8E2E-5556D6F1132A}" type="slidenum">
              <a:rPr lang="de-DE" smtClean="0"/>
              <a:t>3</a:t>
            </a:fld>
            <a:endParaRPr lang="de-DE"/>
          </a:p>
        </p:txBody>
      </p:sp>
    </p:spTree>
    <p:extLst>
      <p:ext uri="{BB962C8B-B14F-4D97-AF65-F5344CB8AC3E}">
        <p14:creationId xmlns:p14="http://schemas.microsoft.com/office/powerpoint/2010/main" val="1302842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Jeannette Wing definiert Computational </a:t>
            </a:r>
            <a:r>
              <a:rPr lang="de-DE" dirty="0" err="1"/>
              <a:t>Thinking</a:t>
            </a:r>
            <a:r>
              <a:rPr lang="de-DE" dirty="0"/>
              <a:t> als eine Denkweise, die sich durch Abstraktion und Problemlösung auszeichnet. </a:t>
            </a:r>
          </a:p>
          <a:p>
            <a:endParaRPr lang="de-DE" dirty="0"/>
          </a:p>
          <a:p>
            <a:r>
              <a:rPr lang="de-DE" dirty="0"/>
              <a:t>Es beinhaltet Dekomposition, Mustererkennung, Datenstrukturen, Abstraktion/Generalisierung und Algorithmen. Diese Fähigkeiten sind nicht nur für die Informatik, sondern auch für viele andere Disziplinen und alltägliche Problemstellungen relevant</a:t>
            </a:r>
            <a:endParaRPr lang="de-DE" dirty="0">
              <a:ea typeface="Calibri"/>
              <a:cs typeface="Calibri"/>
            </a:endParaRPr>
          </a:p>
        </p:txBody>
      </p:sp>
      <p:sp>
        <p:nvSpPr>
          <p:cNvPr id="4" name="Foliennummernplatzhalter 3"/>
          <p:cNvSpPr>
            <a:spLocks noGrp="1"/>
          </p:cNvSpPr>
          <p:nvPr>
            <p:ph type="sldNum" sz="quarter" idx="5"/>
          </p:nvPr>
        </p:nvSpPr>
        <p:spPr/>
        <p:txBody>
          <a:bodyPr/>
          <a:lstStyle/>
          <a:p>
            <a:fld id="{04A4B4A1-DF4E-4756-8E2E-5556D6F1132A}" type="slidenum">
              <a:rPr lang="de-DE"/>
              <a:t>21</a:t>
            </a:fld>
            <a:endParaRPr lang="de-DE"/>
          </a:p>
        </p:txBody>
      </p:sp>
    </p:spTree>
    <p:extLst>
      <p:ext uri="{BB962C8B-B14F-4D97-AF65-F5344CB8AC3E}">
        <p14:creationId xmlns:p14="http://schemas.microsoft.com/office/powerpoint/2010/main" val="3499897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Von Repenning wird Computational </a:t>
            </a:r>
            <a:r>
              <a:rPr lang="de-DE" dirty="0" err="1"/>
              <a:t>Thinking</a:t>
            </a:r>
            <a:r>
              <a:rPr lang="de-DE" dirty="0"/>
              <a:t>-Prozess anhand der drei As beschrieben:</a:t>
            </a:r>
          </a:p>
          <a:p>
            <a:pPr marL="171450" indent="-171450">
              <a:buFont typeface="Arial" panose="020B0604020202020204" pitchFamily="34" charset="0"/>
              <a:buChar char="•"/>
            </a:pPr>
            <a:r>
              <a:rPr lang="de-DE" dirty="0"/>
              <a:t>Abstraktion – die Formulierung des Problems</a:t>
            </a:r>
          </a:p>
          <a:p>
            <a:pPr marL="171450" indent="-171450">
              <a:buFont typeface="Arial" panose="020B0604020202020204" pitchFamily="34" charset="0"/>
              <a:buChar char="•"/>
            </a:pPr>
            <a:r>
              <a:rPr lang="de-DE" dirty="0"/>
              <a:t>Automatisierung – die Entwicklung einer Lösung durch Programmieren</a:t>
            </a:r>
          </a:p>
          <a:p>
            <a:pPr marL="171450" indent="-171450">
              <a:buFont typeface="Arial" panose="020B0604020202020204" pitchFamily="34" charset="0"/>
              <a:buChar char="•"/>
            </a:pPr>
            <a:r>
              <a:rPr lang="de-DE" dirty="0"/>
              <a:t>Analyse – die Ausführung und Evaluation der Lösung</a:t>
            </a:r>
          </a:p>
          <a:p>
            <a:pPr marL="171450" indent="-171450">
              <a:buFont typeface="Arial" panose="020B0604020202020204" pitchFamily="34" charset="0"/>
              <a:buChar char="•"/>
            </a:pPr>
            <a:endParaRPr lang="de-DE" dirty="0"/>
          </a:p>
          <a:p>
            <a:pPr marL="0" indent="0">
              <a:buFont typeface="Arial" panose="020B0604020202020204" pitchFamily="34" charset="0"/>
              <a:buNone/>
            </a:pPr>
            <a:r>
              <a:rPr lang="de-DE" dirty="0"/>
              <a:t>Diese Schritte helfen, komplexe Probleme systematisch anzugehen</a:t>
            </a:r>
          </a:p>
        </p:txBody>
      </p:sp>
      <p:sp>
        <p:nvSpPr>
          <p:cNvPr id="4" name="Foliennummernplatzhalter 3"/>
          <p:cNvSpPr>
            <a:spLocks noGrp="1"/>
          </p:cNvSpPr>
          <p:nvPr>
            <p:ph type="sldNum" sz="quarter" idx="5"/>
          </p:nvPr>
        </p:nvSpPr>
        <p:spPr/>
        <p:txBody>
          <a:bodyPr/>
          <a:lstStyle/>
          <a:p>
            <a:fld id="{04A4B4A1-DF4E-4756-8E2E-5556D6F1132A}" type="slidenum">
              <a:rPr lang="de-DE"/>
              <a:t>22</a:t>
            </a:fld>
            <a:endParaRPr lang="de-DE"/>
          </a:p>
        </p:txBody>
      </p:sp>
    </p:spTree>
    <p:extLst>
      <p:ext uri="{BB962C8B-B14F-4D97-AF65-F5344CB8AC3E}">
        <p14:creationId xmlns:p14="http://schemas.microsoft.com/office/powerpoint/2010/main" val="2385431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Nun soll der Bildungswert des Programmierens genauer betrachtet werden.</a:t>
            </a:r>
          </a:p>
          <a:p>
            <a:r>
              <a:rPr lang="de-DE" dirty="0"/>
              <a:t> </a:t>
            </a:r>
            <a:endParaRPr lang="de-DE" dirty="0">
              <a:ea typeface="Calibri"/>
              <a:cs typeface="Calibri"/>
            </a:endParaRPr>
          </a:p>
        </p:txBody>
      </p:sp>
      <p:sp>
        <p:nvSpPr>
          <p:cNvPr id="4" name="Foliennummernplatzhalter 3"/>
          <p:cNvSpPr>
            <a:spLocks noGrp="1"/>
          </p:cNvSpPr>
          <p:nvPr>
            <p:ph type="sldNum" sz="quarter" idx="5"/>
          </p:nvPr>
        </p:nvSpPr>
        <p:spPr/>
        <p:txBody>
          <a:bodyPr/>
          <a:lstStyle/>
          <a:p>
            <a:fld id="{04A4B4A1-DF4E-4756-8E2E-5556D6F1132A}" type="slidenum">
              <a:rPr lang="de-DE"/>
              <a:t>23</a:t>
            </a:fld>
            <a:endParaRPr lang="de-DE"/>
          </a:p>
        </p:txBody>
      </p:sp>
    </p:spTree>
    <p:extLst>
      <p:ext uri="{BB962C8B-B14F-4D97-AF65-F5344CB8AC3E}">
        <p14:creationId xmlns:p14="http://schemas.microsoft.com/office/powerpoint/2010/main" val="2827713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Gesellschaft für Fachdidaktik (GFD) beschreibt Bildungsziele wie Identitätsbildung, Alltagsbewältigung, Ausbildungsreife und Partizipation. Diese Ziele sind auch für die Informatik relevant und können durch Programmieren gefördert werden.</a:t>
            </a:r>
            <a:endParaRPr lang="de-DE" dirty="0">
              <a:ea typeface="Calibri"/>
              <a:cs typeface="Calibri"/>
            </a:endParaRPr>
          </a:p>
        </p:txBody>
      </p:sp>
      <p:sp>
        <p:nvSpPr>
          <p:cNvPr id="4" name="Foliennummernplatzhalter 3"/>
          <p:cNvSpPr>
            <a:spLocks noGrp="1"/>
          </p:cNvSpPr>
          <p:nvPr>
            <p:ph type="sldNum" sz="quarter" idx="5"/>
          </p:nvPr>
        </p:nvSpPr>
        <p:spPr/>
        <p:txBody>
          <a:bodyPr/>
          <a:lstStyle/>
          <a:p>
            <a:fld id="{04A4B4A1-DF4E-4756-8E2E-5556D6F1132A}" type="slidenum">
              <a:rPr lang="de-DE"/>
              <a:t>24</a:t>
            </a:fld>
            <a:endParaRPr lang="de-DE"/>
          </a:p>
        </p:txBody>
      </p:sp>
    </p:spTree>
    <p:extLst>
      <p:ext uri="{BB962C8B-B14F-4D97-AF65-F5344CB8AC3E}">
        <p14:creationId xmlns:p14="http://schemas.microsoft.com/office/powerpoint/2010/main" val="981465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ea typeface="Calibri"/>
                <a:cs typeface="Calibri"/>
              </a:rPr>
              <a:t>Frage: Inwieweit kann Programmieren Ihrer Meinung nach zu den fachbezogenen Bildungszielen beitragen.</a:t>
            </a:r>
          </a:p>
        </p:txBody>
      </p:sp>
      <p:sp>
        <p:nvSpPr>
          <p:cNvPr id="4" name="Foliennummernplatzhalter 3"/>
          <p:cNvSpPr>
            <a:spLocks noGrp="1"/>
          </p:cNvSpPr>
          <p:nvPr>
            <p:ph type="sldNum" sz="quarter" idx="5"/>
          </p:nvPr>
        </p:nvSpPr>
        <p:spPr/>
        <p:txBody>
          <a:bodyPr/>
          <a:lstStyle/>
          <a:p>
            <a:fld id="{04A4B4A1-DF4E-4756-8E2E-5556D6F1132A}" type="slidenum">
              <a:rPr lang="de-DE"/>
              <a:t>25</a:t>
            </a:fld>
            <a:endParaRPr lang="de-DE"/>
          </a:p>
        </p:txBody>
      </p:sp>
    </p:spTree>
    <p:extLst>
      <p:ext uri="{BB962C8B-B14F-4D97-AF65-F5344CB8AC3E}">
        <p14:creationId xmlns:p14="http://schemas.microsoft.com/office/powerpoint/2010/main" val="1297321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Mögliche Aspekte des Programmierens.</a:t>
            </a:r>
          </a:p>
          <a:p>
            <a:endParaRPr lang="de-DE" dirty="0">
              <a:ea typeface="Calibri"/>
              <a:cs typeface="Calibri"/>
            </a:endParaRPr>
          </a:p>
          <a:p>
            <a:r>
              <a:rPr lang="de-DE" dirty="0"/>
              <a:t>Programmieren kann als wichtige Fähigkeit im Beruf betrachtet werden, als 'Tool Building', bei dem digitale Artefakte geschaffen werden, die zur Gesellschaft beitragen. Es dient auch der Selbstverwirklichung, da Programme eigene Ideen und Herangehensweisen ausdrücken. Zudem hilft Programmieren, die digitale Welt zu verstehen und zu verändern. Über Softwareprojekte werden indirekt auch Selbstorganisation, Kommunikation und Teamfähigkeit gefördert.</a:t>
            </a:r>
            <a:endParaRPr lang="de-DE" dirty="0">
              <a:ea typeface="Calibri"/>
              <a:cs typeface="Calibri"/>
            </a:endParaRPr>
          </a:p>
        </p:txBody>
      </p:sp>
      <p:sp>
        <p:nvSpPr>
          <p:cNvPr id="4" name="Foliennummernplatzhalter 3"/>
          <p:cNvSpPr>
            <a:spLocks noGrp="1"/>
          </p:cNvSpPr>
          <p:nvPr>
            <p:ph type="sldNum" sz="quarter" idx="5"/>
          </p:nvPr>
        </p:nvSpPr>
        <p:spPr/>
        <p:txBody>
          <a:bodyPr/>
          <a:lstStyle/>
          <a:p>
            <a:fld id="{04A4B4A1-DF4E-4756-8E2E-5556D6F1132A}" type="slidenum">
              <a:rPr lang="de-DE"/>
              <a:t>26</a:t>
            </a:fld>
            <a:endParaRPr lang="de-DE"/>
          </a:p>
        </p:txBody>
      </p:sp>
    </p:spTree>
    <p:extLst>
      <p:ext uri="{BB962C8B-B14F-4D97-AF65-F5344CB8AC3E}">
        <p14:creationId xmlns:p14="http://schemas.microsoft.com/office/powerpoint/2010/main" val="4097099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 Was ist eigentlich Programmieren?</a:t>
            </a:r>
          </a:p>
        </p:txBody>
      </p:sp>
      <p:sp>
        <p:nvSpPr>
          <p:cNvPr id="4" name="Foliennummernplatzhalter 3"/>
          <p:cNvSpPr>
            <a:spLocks noGrp="1"/>
          </p:cNvSpPr>
          <p:nvPr>
            <p:ph type="sldNum" sz="quarter" idx="5"/>
          </p:nvPr>
        </p:nvSpPr>
        <p:spPr/>
        <p:txBody>
          <a:bodyPr/>
          <a:lstStyle/>
          <a:p>
            <a:fld id="{04A4B4A1-DF4E-4756-8E2E-5556D6F1132A}" type="slidenum">
              <a:rPr lang="de-DE"/>
              <a:t>27</a:t>
            </a:fld>
            <a:endParaRPr lang="de-DE"/>
          </a:p>
        </p:txBody>
      </p:sp>
    </p:spTree>
    <p:extLst>
      <p:ext uri="{BB962C8B-B14F-4D97-AF65-F5344CB8AC3E}">
        <p14:creationId xmlns:p14="http://schemas.microsoft.com/office/powerpoint/2010/main" val="3407307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Schülerinnen und Schüler nehmen das Programmieren im Unterricht oft nicht als „richtiges“ Programmieren wahr. Sie vergleichen es mit dem, was sie außerhalb der Schule sehen und tun, wie das Programmieren von Automatisierungen zu Hause. Dies zeigt die Diskrepanz zwischen schulischem Programmieren und realen Anwendungen.</a:t>
            </a:r>
          </a:p>
        </p:txBody>
      </p:sp>
      <p:sp>
        <p:nvSpPr>
          <p:cNvPr id="4" name="Foliennummernplatzhalter 3"/>
          <p:cNvSpPr>
            <a:spLocks noGrp="1"/>
          </p:cNvSpPr>
          <p:nvPr>
            <p:ph type="sldNum" sz="quarter" idx="5"/>
          </p:nvPr>
        </p:nvSpPr>
        <p:spPr/>
        <p:txBody>
          <a:bodyPr/>
          <a:lstStyle/>
          <a:p>
            <a:fld id="{04A4B4A1-DF4E-4756-8E2E-5556D6F1132A}" type="slidenum">
              <a:rPr lang="de-DE" smtClean="0"/>
              <a:t>28</a:t>
            </a:fld>
            <a:endParaRPr lang="de-DE"/>
          </a:p>
        </p:txBody>
      </p:sp>
    </p:spTree>
    <p:extLst>
      <p:ext uri="{BB962C8B-B14F-4D97-AF65-F5344CB8AC3E}">
        <p14:creationId xmlns:p14="http://schemas.microsoft.com/office/powerpoint/2010/main" val="593774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ea typeface="Calibri"/>
                <a:cs typeface="Calibri"/>
              </a:rPr>
              <a:t>Aufgabe: </a:t>
            </a:r>
            <a:r>
              <a:rPr lang="de-DE" dirty="0"/>
              <a:t>Entwickeln Sie eine eigene, umfassende Definition des Programmierbegriffs!</a:t>
            </a:r>
            <a:br>
              <a:rPr lang="de-DE" dirty="0">
                <a:cs typeface="+mn-lt"/>
              </a:rPr>
            </a:br>
            <a:r>
              <a:rPr lang="de-DE" dirty="0"/>
              <a:t>Diskutieren Sie dazu die folgenden (historischen) Aussagen zum Programmieren.</a:t>
            </a:r>
            <a:endParaRPr lang="en-US" dirty="0"/>
          </a:p>
          <a:p>
            <a:endParaRPr lang="en-US" dirty="0">
              <a:ea typeface="Calibri"/>
              <a:cs typeface="Calibri"/>
            </a:endParaRPr>
          </a:p>
        </p:txBody>
      </p:sp>
      <p:sp>
        <p:nvSpPr>
          <p:cNvPr id="4" name="Foliennummernplatzhalter 3"/>
          <p:cNvSpPr>
            <a:spLocks noGrp="1"/>
          </p:cNvSpPr>
          <p:nvPr>
            <p:ph type="sldNum" sz="quarter" idx="5"/>
          </p:nvPr>
        </p:nvSpPr>
        <p:spPr/>
        <p:txBody>
          <a:bodyPr/>
          <a:lstStyle/>
          <a:p>
            <a:fld id="{04A4B4A1-DF4E-4756-8E2E-5556D6F1132A}" type="slidenum">
              <a:rPr lang="de-DE"/>
              <a:t>29</a:t>
            </a:fld>
            <a:endParaRPr lang="de-DE"/>
          </a:p>
        </p:txBody>
      </p:sp>
    </p:spTree>
    <p:extLst>
      <p:ext uri="{BB962C8B-B14F-4D97-AF65-F5344CB8AC3E}">
        <p14:creationId xmlns:p14="http://schemas.microsoft.com/office/powerpoint/2010/main" val="3704555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sind einige historische Zitate zum Programmierbegriff. Diese Zitate zeigen, wie sich die Definition und das Verständnis von Programmieren im Laufe der Zeit verändert haben. </a:t>
            </a:r>
          </a:p>
          <a:p>
            <a:endParaRPr lang="de-DE" dirty="0"/>
          </a:p>
          <a:p>
            <a:r>
              <a:rPr lang="de-DE" dirty="0"/>
              <a:t>Denken Sie darüber nach, wie diese Perspektiven Ihre eigene Definition beeinflussen können.</a:t>
            </a:r>
            <a:endParaRPr lang="de-DE" dirty="0">
              <a:ea typeface="Calibri"/>
              <a:cs typeface="Calibri"/>
            </a:endParaRPr>
          </a:p>
        </p:txBody>
      </p:sp>
      <p:sp>
        <p:nvSpPr>
          <p:cNvPr id="4" name="Foliennummernplatzhalter 3"/>
          <p:cNvSpPr>
            <a:spLocks noGrp="1"/>
          </p:cNvSpPr>
          <p:nvPr>
            <p:ph type="sldNum" sz="quarter" idx="5"/>
          </p:nvPr>
        </p:nvSpPr>
        <p:spPr/>
        <p:txBody>
          <a:bodyPr/>
          <a:lstStyle/>
          <a:p>
            <a:fld id="{C4AA0AAB-3167-CB48-99BA-1995BD4CC736}" type="slidenum">
              <a:rPr lang="de-DE" smtClean="0"/>
              <a:t>30</a:t>
            </a:fld>
            <a:endParaRPr lang="de-DE"/>
          </a:p>
        </p:txBody>
      </p:sp>
    </p:spTree>
    <p:extLst>
      <p:ext uri="{BB962C8B-B14F-4D97-AF65-F5344CB8AC3E}">
        <p14:creationId xmlns:p14="http://schemas.microsoft.com/office/powerpoint/2010/main" val="300592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diesem Kapitel sollen die Rolle und der Stellenwert des Programmierens für das Fach Informatik reflektiert werden. Darüber hinaus soll erörtert werden, inwieweit Programmieren zur Erreichung der Bildungsziele beitragen kann. Schließlich soll eine eigene Definition des Programmierbegriffs entwickelt werden.</a:t>
            </a:r>
            <a:endParaRPr lang="de-DE" dirty="0">
              <a:ea typeface="Calibri"/>
              <a:cs typeface="Calibri"/>
            </a:endParaRPr>
          </a:p>
        </p:txBody>
      </p:sp>
      <p:sp>
        <p:nvSpPr>
          <p:cNvPr id="4" name="Foliennummernplatzhalter 3"/>
          <p:cNvSpPr>
            <a:spLocks noGrp="1"/>
          </p:cNvSpPr>
          <p:nvPr>
            <p:ph type="sldNum" sz="quarter" idx="5"/>
          </p:nvPr>
        </p:nvSpPr>
        <p:spPr/>
        <p:txBody>
          <a:bodyPr/>
          <a:lstStyle/>
          <a:p>
            <a:fld id="{04A4B4A1-DF4E-4756-8E2E-5556D6F1132A}" type="slidenum">
              <a:rPr lang="de-DE"/>
              <a:t>4</a:t>
            </a:fld>
            <a:endParaRPr lang="de-DE"/>
          </a:p>
        </p:txBody>
      </p:sp>
    </p:spTree>
    <p:extLst>
      <p:ext uri="{BB962C8B-B14F-4D97-AF65-F5344CB8AC3E}">
        <p14:creationId xmlns:p14="http://schemas.microsoft.com/office/powerpoint/2010/main" val="1837702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Weitere Zitate für zusätzliche Einblicke in die verschiedenen Aspekte des Programmierens. </a:t>
            </a:r>
          </a:p>
          <a:p>
            <a:endParaRPr lang="de-DE" dirty="0"/>
          </a:p>
          <a:p>
            <a:r>
              <a:rPr lang="de-DE" dirty="0"/>
              <a:t>Diese Zitate heben die Vielseitigkeit und die kognitiven Anforderungen des Programmierens hervor.</a:t>
            </a:r>
            <a:endParaRPr lang="de-DE" dirty="0">
              <a:ea typeface="Calibri"/>
              <a:cs typeface="Calibri"/>
            </a:endParaRPr>
          </a:p>
        </p:txBody>
      </p:sp>
      <p:sp>
        <p:nvSpPr>
          <p:cNvPr id="4" name="Foliennummernplatzhalter 3"/>
          <p:cNvSpPr>
            <a:spLocks noGrp="1"/>
          </p:cNvSpPr>
          <p:nvPr>
            <p:ph type="sldNum" sz="quarter" idx="5"/>
          </p:nvPr>
        </p:nvSpPr>
        <p:spPr/>
        <p:txBody>
          <a:bodyPr/>
          <a:lstStyle/>
          <a:p>
            <a:fld id="{C4AA0AAB-3167-CB48-99BA-1995BD4CC736}" type="slidenum">
              <a:rPr lang="de-DE" smtClean="0"/>
              <a:t>31</a:t>
            </a:fld>
            <a:endParaRPr lang="de-DE"/>
          </a:p>
        </p:txBody>
      </p:sp>
    </p:spTree>
    <p:extLst>
      <p:ext uri="{BB962C8B-B14F-4D97-AF65-F5344CB8AC3E}">
        <p14:creationId xmlns:p14="http://schemas.microsoft.com/office/powerpoint/2010/main" val="2517774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Beim Programmieren kommt es zum Verlust der direkten Manipulation, wie sie zum Beispiel aus Excel bekannt ist, wo alle Zellen immer sichtbar sind und sofort auf Veränderungen reagieren. </a:t>
            </a:r>
          </a:p>
          <a:p>
            <a:r>
              <a:rPr lang="de-DE" dirty="0"/>
              <a:t>Programmieren hat andere Charakteristiken, die die Schüler erst verstehen müssen. Laut Blackwell (2002) und Schulte (2013) sind dies die Automatisierung, der Verlust der direkten Manipulation, abstrakte Notation, das Fehlen der unmittelbaren Rückmeldung und die Bewältigung von Komplexität. </a:t>
            </a:r>
          </a:p>
          <a:p>
            <a:r>
              <a:rPr lang="de-DE" dirty="0"/>
              <a:t>Zusätzlich müssen die Schüler Kommunikationsprozesse beachten, da nicht nur der Computer den Code lesen muss, sondern eventuell auch andere Nutzer.</a:t>
            </a:r>
            <a:endParaRPr lang="de-DE" dirty="0">
              <a:ea typeface="Calibri"/>
              <a:cs typeface="Calibri"/>
            </a:endParaRPr>
          </a:p>
        </p:txBody>
      </p:sp>
      <p:sp>
        <p:nvSpPr>
          <p:cNvPr id="4" name="Foliennummernplatzhalter 3"/>
          <p:cNvSpPr>
            <a:spLocks noGrp="1"/>
          </p:cNvSpPr>
          <p:nvPr>
            <p:ph type="sldNum" sz="quarter" idx="5"/>
          </p:nvPr>
        </p:nvSpPr>
        <p:spPr/>
        <p:txBody>
          <a:bodyPr/>
          <a:lstStyle/>
          <a:p>
            <a:fld id="{04A4B4A1-DF4E-4756-8E2E-5556D6F1132A}" type="slidenum">
              <a:rPr lang="de-DE"/>
              <a:t>32</a:t>
            </a:fld>
            <a:endParaRPr lang="de-DE"/>
          </a:p>
        </p:txBody>
      </p:sp>
    </p:spTree>
    <p:extLst>
      <p:ext uri="{BB962C8B-B14F-4D97-AF65-F5344CB8AC3E}">
        <p14:creationId xmlns:p14="http://schemas.microsoft.com/office/powerpoint/2010/main" val="216853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Referenzen zu den Quellen, die in dieser Präsentation verwendet wurden.</a:t>
            </a:r>
          </a:p>
        </p:txBody>
      </p:sp>
      <p:sp>
        <p:nvSpPr>
          <p:cNvPr id="4" name="Foliennummernplatzhalter 3"/>
          <p:cNvSpPr>
            <a:spLocks noGrp="1"/>
          </p:cNvSpPr>
          <p:nvPr>
            <p:ph type="sldNum" sz="quarter" idx="5"/>
          </p:nvPr>
        </p:nvSpPr>
        <p:spPr/>
        <p:txBody>
          <a:bodyPr/>
          <a:lstStyle/>
          <a:p>
            <a:fld id="{04A4B4A1-DF4E-4756-8E2E-5556D6F1132A}" type="slidenum">
              <a:rPr lang="de-DE" smtClean="0"/>
              <a:t>33</a:t>
            </a:fld>
            <a:endParaRPr lang="de-DE"/>
          </a:p>
        </p:txBody>
      </p:sp>
    </p:spTree>
    <p:extLst>
      <p:ext uri="{BB962C8B-B14F-4D97-AF65-F5344CB8AC3E}">
        <p14:creationId xmlns:p14="http://schemas.microsoft.com/office/powerpoint/2010/main" val="4078877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Weitere Referenzen zu den Quellen, die in dieser Präsentation verwendet wurden.</a:t>
            </a:r>
          </a:p>
          <a:p>
            <a:endParaRPr lang="de-DE" dirty="0"/>
          </a:p>
        </p:txBody>
      </p:sp>
      <p:sp>
        <p:nvSpPr>
          <p:cNvPr id="4" name="Foliennummernplatzhalter 3"/>
          <p:cNvSpPr>
            <a:spLocks noGrp="1"/>
          </p:cNvSpPr>
          <p:nvPr>
            <p:ph type="sldNum" sz="quarter" idx="5"/>
          </p:nvPr>
        </p:nvSpPr>
        <p:spPr/>
        <p:txBody>
          <a:bodyPr/>
          <a:lstStyle/>
          <a:p>
            <a:fld id="{04A4B4A1-DF4E-4756-8E2E-5556D6F1132A}" type="slidenum">
              <a:rPr lang="de-DE" smtClean="0"/>
              <a:t>34</a:t>
            </a:fld>
            <a:endParaRPr lang="de-DE"/>
          </a:p>
        </p:txBody>
      </p:sp>
    </p:spTree>
    <p:extLst>
      <p:ext uri="{BB962C8B-B14F-4D97-AF65-F5344CB8AC3E}">
        <p14:creationId xmlns:p14="http://schemas.microsoft.com/office/powerpoint/2010/main" val="133875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Curricular </a:t>
            </a:r>
            <a:r>
              <a:rPr lang="de-DE" dirty="0" err="1"/>
              <a:t>Spiderweb</a:t>
            </a:r>
            <a:r>
              <a:rPr lang="de-DE" dirty="0"/>
              <a:t> von Van den </a:t>
            </a:r>
            <a:r>
              <a:rPr lang="de-DE" dirty="0" err="1"/>
              <a:t>Akker</a:t>
            </a:r>
            <a:r>
              <a:rPr lang="de-DE" dirty="0"/>
              <a:t> (2013) bietet eine strukturierte Orientierung durch die verschiedenen Kapitel der Präsentation, wobei jedes Kapitel einen spezifischen Bereich des Modells beleuchtet.</a:t>
            </a:r>
          </a:p>
        </p:txBody>
      </p:sp>
      <p:sp>
        <p:nvSpPr>
          <p:cNvPr id="4" name="Foliennummernplatzhalter 3"/>
          <p:cNvSpPr>
            <a:spLocks noGrp="1"/>
          </p:cNvSpPr>
          <p:nvPr>
            <p:ph type="sldNum" sz="quarter" idx="5"/>
          </p:nvPr>
        </p:nvSpPr>
        <p:spPr/>
        <p:txBody>
          <a:bodyPr/>
          <a:lstStyle/>
          <a:p>
            <a:fld id="{04A4B4A1-DF4E-4756-8E2E-5556D6F1132A}" type="slidenum">
              <a:rPr lang="de-DE" smtClean="0"/>
              <a:t>5</a:t>
            </a:fld>
            <a:endParaRPr lang="de-DE"/>
          </a:p>
        </p:txBody>
      </p:sp>
    </p:spTree>
    <p:extLst>
      <p:ext uri="{BB962C8B-B14F-4D97-AF65-F5344CB8AC3E}">
        <p14:creationId xmlns:p14="http://schemas.microsoft.com/office/powerpoint/2010/main" val="318191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Dieses Kapitel untersucht die Bedeutung des Programmierens für das Fach Informatik und dessen Beitrag zur (Allgemein-)Bildung.</a:t>
            </a:r>
          </a:p>
        </p:txBody>
      </p:sp>
      <p:sp>
        <p:nvSpPr>
          <p:cNvPr id="4" name="Foliennummernplatzhalter 3"/>
          <p:cNvSpPr>
            <a:spLocks noGrp="1"/>
          </p:cNvSpPr>
          <p:nvPr>
            <p:ph type="sldNum" sz="quarter" idx="5"/>
          </p:nvPr>
        </p:nvSpPr>
        <p:spPr/>
        <p:txBody>
          <a:bodyPr/>
          <a:lstStyle/>
          <a:p>
            <a:fld id="{04A4B4A1-DF4E-4756-8E2E-5556D6F1132A}" type="slidenum">
              <a:rPr lang="de-DE" smtClean="0"/>
              <a:t>6</a:t>
            </a:fld>
            <a:endParaRPr lang="de-DE"/>
          </a:p>
        </p:txBody>
      </p:sp>
    </p:spTree>
    <p:extLst>
      <p:ext uri="{BB962C8B-B14F-4D97-AF65-F5344CB8AC3E}">
        <p14:creationId xmlns:p14="http://schemas.microsoft.com/office/powerpoint/2010/main" val="66637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ea typeface="Calibri"/>
                <a:cs typeface="Calibri"/>
              </a:rPr>
              <a:t>Dieses Kapitel richtet den Blick auf das Zentrum des Modells: Warum überhaupt Programmieren lernen?</a:t>
            </a:r>
          </a:p>
        </p:txBody>
      </p:sp>
      <p:sp>
        <p:nvSpPr>
          <p:cNvPr id="4" name="Foliennummernplatzhalter 3"/>
          <p:cNvSpPr>
            <a:spLocks noGrp="1"/>
          </p:cNvSpPr>
          <p:nvPr>
            <p:ph type="sldNum" sz="quarter" idx="5"/>
          </p:nvPr>
        </p:nvSpPr>
        <p:spPr/>
        <p:txBody>
          <a:bodyPr/>
          <a:lstStyle/>
          <a:p>
            <a:fld id="{04A4B4A1-DF4E-4756-8E2E-5556D6F1132A}" type="slidenum">
              <a:rPr lang="de-DE"/>
              <a:t>7</a:t>
            </a:fld>
            <a:endParaRPr lang="de-DE"/>
          </a:p>
        </p:txBody>
      </p:sp>
    </p:spTree>
    <p:extLst>
      <p:ext uri="{BB962C8B-B14F-4D97-AF65-F5344CB8AC3E}">
        <p14:creationId xmlns:p14="http://schemas.microsoft.com/office/powerpoint/2010/main" val="3113229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Stellen Sie sich vor, Sie sind Informatiklehrkraft und stehen vor Ihrer Klasse.</a:t>
            </a:r>
          </a:p>
          <a:p>
            <a:r>
              <a:rPr lang="de-DE" dirty="0"/>
              <a:t>Eine Schülerin kommt auf Sie zu und fragt, warum sie in der Schule Programmieren lernen muss.</a:t>
            </a:r>
          </a:p>
          <a:p>
            <a:r>
              <a:rPr lang="de-DE" dirty="0"/>
              <a:t>In Zeiten von KI-Assistenten wie </a:t>
            </a:r>
            <a:r>
              <a:rPr lang="de-DE" dirty="0" err="1"/>
              <a:t>CoPilot</a:t>
            </a:r>
            <a:r>
              <a:rPr lang="de-DE" dirty="0"/>
              <a:t> und </a:t>
            </a:r>
            <a:r>
              <a:rPr lang="de-DE" dirty="0" err="1"/>
              <a:t>ChatGPT</a:t>
            </a:r>
            <a:r>
              <a:rPr lang="de-DE" dirty="0"/>
              <a:t>: Müssen Schülerinnen und Schüler überhaupt noch Programmieren lernen?</a:t>
            </a:r>
          </a:p>
          <a:p>
            <a:endParaRPr lang="de-DE" dirty="0"/>
          </a:p>
        </p:txBody>
      </p:sp>
      <p:sp>
        <p:nvSpPr>
          <p:cNvPr id="4" name="Foliennummernplatzhalter 3"/>
          <p:cNvSpPr>
            <a:spLocks noGrp="1"/>
          </p:cNvSpPr>
          <p:nvPr>
            <p:ph type="sldNum" sz="quarter" idx="5"/>
          </p:nvPr>
        </p:nvSpPr>
        <p:spPr/>
        <p:txBody>
          <a:bodyPr/>
          <a:lstStyle/>
          <a:p>
            <a:fld id="{04A4B4A1-DF4E-4756-8E2E-5556D6F1132A}" type="slidenum">
              <a:rPr lang="de-DE" smtClean="0"/>
              <a:t>8</a:t>
            </a:fld>
            <a:endParaRPr lang="de-DE"/>
          </a:p>
        </p:txBody>
      </p:sp>
    </p:spTree>
    <p:extLst>
      <p:ext uri="{BB962C8B-B14F-4D97-AF65-F5344CB8AC3E}">
        <p14:creationId xmlns:p14="http://schemas.microsoft.com/office/powerpoint/2010/main" val="226122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Frage: </a:t>
            </a:r>
            <a:r>
              <a:rPr lang="de-DE" sz="1200" dirty="0">
                <a:solidFill>
                  <a:srgbClr val="FFFFFF"/>
                </a:solidFill>
                <a:latin typeface="+mj-lt"/>
                <a:ea typeface="+mj-ea"/>
                <a:cs typeface="+mj-cs"/>
              </a:rPr>
              <a:t>Was sind Ihrer Meinung nach Gründe dafür Programmieren zu lernen?</a:t>
            </a:r>
          </a:p>
        </p:txBody>
      </p:sp>
      <p:sp>
        <p:nvSpPr>
          <p:cNvPr id="4" name="Foliennummernplatzhalter 3"/>
          <p:cNvSpPr>
            <a:spLocks noGrp="1"/>
          </p:cNvSpPr>
          <p:nvPr>
            <p:ph type="sldNum" sz="quarter" idx="5"/>
          </p:nvPr>
        </p:nvSpPr>
        <p:spPr/>
        <p:txBody>
          <a:bodyPr/>
          <a:lstStyle/>
          <a:p>
            <a:fld id="{C4AA0AAB-3167-CB48-99BA-1995BD4CC736}" type="slidenum">
              <a:rPr lang="de-DE" smtClean="0"/>
              <a:t>9</a:t>
            </a:fld>
            <a:endParaRPr lang="de-DE"/>
          </a:p>
        </p:txBody>
      </p:sp>
    </p:spTree>
    <p:extLst>
      <p:ext uri="{BB962C8B-B14F-4D97-AF65-F5344CB8AC3E}">
        <p14:creationId xmlns:p14="http://schemas.microsoft.com/office/powerpoint/2010/main" val="150081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Häufig genannte Gründe für das Erlernen von Programmierung sind:</a:t>
            </a:r>
          </a:p>
          <a:p>
            <a:pPr marL="171450" indent="-171450">
              <a:buFont typeface="Arial" panose="020B0604020202020204" pitchFamily="34" charset="0"/>
              <a:buChar char="•"/>
            </a:pPr>
            <a:r>
              <a:rPr lang="de-DE" dirty="0"/>
              <a:t>Berufliche Relevanz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Computational Thinking (CT)</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Digitalkompetenz und Technologieverständnis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Automatisierung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Kreativität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Intrinsische Motivation</a:t>
            </a:r>
          </a:p>
          <a:p>
            <a:r>
              <a:rPr lang="de-DE" dirty="0"/>
              <a:t>Viele weitere Gründe sind möglich.</a:t>
            </a:r>
          </a:p>
        </p:txBody>
      </p:sp>
      <p:sp>
        <p:nvSpPr>
          <p:cNvPr id="4" name="Foliennummernplatzhalter 3"/>
          <p:cNvSpPr>
            <a:spLocks noGrp="1"/>
          </p:cNvSpPr>
          <p:nvPr>
            <p:ph type="sldNum" sz="quarter" idx="5"/>
          </p:nvPr>
        </p:nvSpPr>
        <p:spPr/>
        <p:txBody>
          <a:bodyPr/>
          <a:lstStyle/>
          <a:p>
            <a:fld id="{C4AA0AAB-3167-CB48-99BA-1995BD4CC736}" type="slidenum">
              <a:rPr lang="de-DE" smtClean="0"/>
              <a:t>10</a:t>
            </a:fld>
            <a:endParaRPr lang="de-DE"/>
          </a:p>
        </p:txBody>
      </p:sp>
    </p:spTree>
    <p:extLst>
      <p:ext uri="{BB962C8B-B14F-4D97-AF65-F5344CB8AC3E}">
        <p14:creationId xmlns:p14="http://schemas.microsoft.com/office/powerpoint/2010/main" val="1147982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14.08.24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404316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14.08.24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9920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14.08.24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099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14.08.24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3320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14.08.24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3558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EB3054-B75A-4BD7-8B3E-8DC0F614FAF3}" type="datetimeFigureOut">
              <a:rPr lang="de-DE" smtClean="0"/>
              <a:t>14.08.24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74290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3EB3054-B75A-4BD7-8B3E-8DC0F614FAF3}" type="datetimeFigureOut">
              <a:rPr lang="de-DE" smtClean="0"/>
              <a:t>14.08.24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02408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3EB3054-B75A-4BD7-8B3E-8DC0F614FAF3}" type="datetimeFigureOut">
              <a:rPr lang="de-DE" smtClean="0"/>
              <a:t>14.08.24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EB3054-B75A-4BD7-8B3E-8DC0F614FAF3}" type="datetimeFigureOut">
              <a:rPr lang="de-DE" smtClean="0"/>
              <a:t>14.08.24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08769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14.08.24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5388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14.08.24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50988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B3054-B75A-4BD7-8B3E-8DC0F614FAF3}" type="datetimeFigureOut">
              <a:rPr lang="de-DE" smtClean="0"/>
              <a:t>14.08.24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006FE-6571-4354-8775-F8708372C227}" type="slidenum">
              <a:rPr lang="de-DE" smtClean="0"/>
              <a:t>‹Nr.›</a:t>
            </a:fld>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37/a0012801"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09/ACCESS.2021.309796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royalsocietypublishing.org/doi/10.1098/rsta.2008.0118"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10.1109/VLHCC.2016.7739688" TargetMode="External"/><Relationship Id="rId5" Type="http://schemas.openxmlformats.org/officeDocument/2006/relationships/hyperlink" Target="https://en.wikipedia.org/wiki/File:The_Computational_Thinking_Process.jpg" TargetMode="External"/><Relationship Id="rId4" Type="http://schemas.openxmlformats.org/officeDocument/2006/relationships/hyperlink" Target="https://creativecommons.org/licenses/by-sa/4.0/deed.e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145/2532748.253275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doi.org/10.1145/3421590.3421597"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5040/9781501325670.ch-00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5040/9781501325670.ch-001"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doi.org/10.1016/B978-0-12-350772-3.50008-2" TargetMode="External"/><Relationship Id="rId4" Type="http://schemas.openxmlformats.org/officeDocument/2006/relationships/hyperlink" Target="https://doi.org/10.1016/B978-0-12-350772-3.50007-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109/MC.1983.1654471"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doi.org/10.1145/2532748.2532754" TargetMode="External"/><Relationship Id="rId4" Type="http://schemas.openxmlformats.org/officeDocument/2006/relationships/hyperlink" Target="https://doi.org/10.5040/9781501325670.ch-001"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5040/9781501325670.ch-001" TargetMode="External"/><Relationship Id="rId7" Type="http://schemas.openxmlformats.org/officeDocument/2006/relationships/hyperlink" Target="https://doi.org/10.1016/B978-0-12-350772-3.50008-2"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doi.org/10.1016/B978-0-12-350772-3.50007-0" TargetMode="External"/><Relationship Id="rId5" Type="http://schemas.openxmlformats.org/officeDocument/2006/relationships/hyperlink" Target="https://doi.org/10.1037/a0012801" TargetMode="External"/><Relationship Id="rId4" Type="http://schemas.openxmlformats.org/officeDocument/2006/relationships/hyperlink" Target="https://doi.org/10.1145/3421590.3421597"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109/VLHCC.2016.7739688" TargetMode="External"/><Relationship Id="rId7" Type="http://schemas.openxmlformats.org/officeDocument/2006/relationships/hyperlink" Target="https://royalsocietypublishing.org/doi/10.1098/rsta.2008.0118"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doi.org/10.1109/MC.1983.1654471" TargetMode="External"/><Relationship Id="rId5" Type="http://schemas.openxmlformats.org/officeDocument/2006/relationships/hyperlink" Target="https://doi.org/10.1145/3279720.3279733" TargetMode="External"/><Relationship Id="rId4" Type="http://schemas.openxmlformats.org/officeDocument/2006/relationships/hyperlink" Target="https://doi.org/10.1145/2532748.2532754"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undraw.co/license" TargetMode="External"/><Relationship Id="rId2" Type="http://schemas.openxmlformats.org/officeDocument/2006/relationships/hyperlink" Target="https://twitter.com/ninalimpi"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8.svg"/><Relationship Id="rId7" Type="http://schemas.openxmlformats.org/officeDocument/2006/relationships/hyperlink" Target="https://www.orca.nrw/" TargetMode="External"/><Relationship Id="rId12"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svg"/><Relationship Id="rId10" Type="http://schemas.openxmlformats.org/officeDocument/2006/relationships/hyperlink" Target="https://creativecommons.org/licenses/by/4.0/deed.de" TargetMode="External"/><Relationship Id="rId4" Type="http://schemas.openxmlformats.org/officeDocument/2006/relationships/image" Target="../media/image19.png"/><Relationship Id="rId9" Type="http://schemas.openxmlformats.org/officeDocument/2006/relationships/image" Target="../media/image23.svg"/><Relationship Id="rId14" Type="http://schemas.openxmlformats.org/officeDocument/2006/relationships/image" Target="../media/image27.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0937E-4E87-71A5-0789-C56BA5C78BA0}"/>
              </a:ext>
            </a:extLst>
          </p:cNvPr>
          <p:cNvSpPr>
            <a:spLocks noGrp="1"/>
          </p:cNvSpPr>
          <p:nvPr>
            <p:ph type="ctrTitle"/>
          </p:nvPr>
        </p:nvSpPr>
        <p:spPr>
          <a:xfrm>
            <a:off x="1524000" y="2310878"/>
            <a:ext cx="9144000" cy="2387600"/>
          </a:xfrm>
        </p:spPr>
        <p:txBody>
          <a:bodyPr/>
          <a:lstStyle/>
          <a:p>
            <a:r>
              <a:rPr lang="de-DE"/>
              <a:t>Didaktik der Programmierung</a:t>
            </a:r>
          </a:p>
        </p:txBody>
      </p:sp>
      <p:pic>
        <p:nvPicPr>
          <p:cNvPr id="4" name="Grafik 3">
            <a:extLst>
              <a:ext uri="{FF2B5EF4-FFF2-40B4-BE49-F238E27FC236}">
                <a16:creationId xmlns:a16="http://schemas.microsoft.com/office/drawing/2014/main" id="{E8D76663-21EA-0CD6-B398-F763494CCEC9}"/>
              </a:ext>
            </a:extLst>
          </p:cNvPr>
          <p:cNvPicPr>
            <a:picLocks noChangeAspect="1"/>
          </p:cNvPicPr>
          <p:nvPr/>
        </p:nvPicPr>
        <p:blipFill>
          <a:blip r:embed="rId3"/>
          <a:stretch>
            <a:fillRect/>
          </a:stretch>
        </p:blipFill>
        <p:spPr>
          <a:xfrm>
            <a:off x="3926698" y="1122363"/>
            <a:ext cx="4338604" cy="1188515"/>
          </a:xfrm>
          <a:prstGeom prst="rect">
            <a:avLst/>
          </a:prstGeom>
        </p:spPr>
      </p:pic>
      <p:pic>
        <p:nvPicPr>
          <p:cNvPr id="5" name="Grafik 4">
            <a:extLst>
              <a:ext uri="{FF2B5EF4-FFF2-40B4-BE49-F238E27FC236}">
                <a16:creationId xmlns:a16="http://schemas.microsoft.com/office/drawing/2014/main" id="{517DEFBB-E2DD-9990-CC2D-0A907144D964}"/>
              </a:ext>
            </a:extLst>
          </p:cNvPr>
          <p:cNvPicPr>
            <a:picLocks noChangeAspect="1"/>
          </p:cNvPicPr>
          <p:nvPr/>
        </p:nvPicPr>
        <p:blipFill>
          <a:blip r:embed="rId4"/>
          <a:stretch>
            <a:fillRect/>
          </a:stretch>
        </p:blipFill>
        <p:spPr>
          <a:xfrm>
            <a:off x="4576549" y="4698478"/>
            <a:ext cx="3038901" cy="1235456"/>
          </a:xfrm>
          <a:prstGeom prst="rect">
            <a:avLst/>
          </a:prstGeom>
        </p:spPr>
      </p:pic>
    </p:spTree>
    <p:extLst>
      <p:ext uri="{BB962C8B-B14F-4D97-AF65-F5344CB8AC3E}">
        <p14:creationId xmlns:p14="http://schemas.microsoft.com/office/powerpoint/2010/main" val="7906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0794C5-CF46-82BD-B49D-BE8296AF06D7}"/>
              </a:ext>
            </a:extLst>
          </p:cNvPr>
          <p:cNvSpPr>
            <a:spLocks noGrp="1"/>
          </p:cNvSpPr>
          <p:nvPr>
            <p:ph type="title"/>
          </p:nvPr>
        </p:nvSpPr>
        <p:spPr/>
        <p:txBody>
          <a:bodyPr/>
          <a:lstStyle/>
          <a:p>
            <a:r>
              <a:rPr lang="de-DE" dirty="0"/>
              <a:t>Häufig genannte Gründe</a:t>
            </a:r>
          </a:p>
        </p:txBody>
      </p:sp>
      <p:sp>
        <p:nvSpPr>
          <p:cNvPr id="3" name="Inhaltsplatzhalter 2">
            <a:extLst>
              <a:ext uri="{FF2B5EF4-FFF2-40B4-BE49-F238E27FC236}">
                <a16:creationId xmlns:a16="http://schemas.microsoft.com/office/drawing/2014/main" id="{49D41496-7C66-DDE6-3247-12620C563645}"/>
              </a:ext>
            </a:extLst>
          </p:cNvPr>
          <p:cNvSpPr>
            <a:spLocks noGrp="1"/>
          </p:cNvSpPr>
          <p:nvPr>
            <p:ph sz="half" idx="1"/>
          </p:nvPr>
        </p:nvSpPr>
        <p:spPr/>
        <p:txBody>
          <a:bodyPr>
            <a:normAutofit fontScale="70000" lnSpcReduction="20000"/>
          </a:bodyPr>
          <a:lstStyle/>
          <a:p>
            <a:r>
              <a:rPr lang="de-DE" dirty="0"/>
              <a:t>Berufliche Relevanz</a:t>
            </a:r>
          </a:p>
          <a:p>
            <a:pPr lvl="1"/>
            <a:r>
              <a:rPr lang="de-DE" dirty="0"/>
              <a:t>Programmierkenntnisse sind in vielen Berufsfeldern nützlich oder erforderlich</a:t>
            </a:r>
          </a:p>
          <a:p>
            <a:r>
              <a:rPr lang="en-US" dirty="0"/>
              <a:t>Computational Thinking (CT)</a:t>
            </a:r>
            <a:endParaRPr lang="de-DE" dirty="0"/>
          </a:p>
          <a:p>
            <a:pPr lvl="1"/>
            <a:r>
              <a:rPr lang="de-DE" dirty="0"/>
              <a:t>Erwerb einer allgemeinen Abstraktions- und Problemlösekompetenz</a:t>
            </a:r>
          </a:p>
          <a:p>
            <a:pPr lvl="1"/>
            <a:r>
              <a:rPr lang="de-DE" dirty="0"/>
              <a:t>Fähigkeit zum algorithmischen Denken</a:t>
            </a:r>
          </a:p>
          <a:p>
            <a:r>
              <a:rPr lang="de-DE" dirty="0"/>
              <a:t>Digitalkompetenz und Technologieverständnis</a:t>
            </a:r>
          </a:p>
          <a:p>
            <a:pPr lvl="1"/>
            <a:r>
              <a:rPr lang="de-DE" dirty="0"/>
              <a:t>Fortgeschrittene Form der Interaktion mit Informatiksystemen</a:t>
            </a:r>
          </a:p>
          <a:p>
            <a:pPr lvl="1"/>
            <a:r>
              <a:rPr lang="de-DE" dirty="0"/>
              <a:t>Programmieren kann dabei helfen, die digitale Welt zu verstehen und zu formen</a:t>
            </a:r>
          </a:p>
          <a:p>
            <a:r>
              <a:rPr lang="de-DE" dirty="0"/>
              <a:t>Automatisierung</a:t>
            </a:r>
          </a:p>
          <a:p>
            <a:pPr lvl="1"/>
            <a:r>
              <a:rPr lang="de-DE" dirty="0"/>
              <a:t>Mit Hilfe von Programmen können automatisierte Lösungen für wiederkehrende Probleme geschaffen werden (Alltag &amp; Beruf)</a:t>
            </a:r>
          </a:p>
        </p:txBody>
      </p:sp>
      <p:sp>
        <p:nvSpPr>
          <p:cNvPr id="5" name="Inhaltsplatzhalter 4">
            <a:extLst>
              <a:ext uri="{FF2B5EF4-FFF2-40B4-BE49-F238E27FC236}">
                <a16:creationId xmlns:a16="http://schemas.microsoft.com/office/drawing/2014/main" id="{1C53E40E-82D2-2C6C-7C26-5B61BFA66E40}"/>
              </a:ext>
            </a:extLst>
          </p:cNvPr>
          <p:cNvSpPr>
            <a:spLocks noGrp="1"/>
          </p:cNvSpPr>
          <p:nvPr>
            <p:ph sz="half" idx="2"/>
          </p:nvPr>
        </p:nvSpPr>
        <p:spPr/>
        <p:txBody>
          <a:bodyPr>
            <a:normAutofit fontScale="70000" lnSpcReduction="20000"/>
          </a:bodyPr>
          <a:lstStyle/>
          <a:p>
            <a:r>
              <a:rPr lang="de-DE" dirty="0"/>
              <a:t>Kreativität</a:t>
            </a:r>
          </a:p>
          <a:p>
            <a:pPr lvl="1"/>
            <a:r>
              <a:rPr lang="de-DE" dirty="0"/>
              <a:t>Programmieren als Ausdrucksmittel</a:t>
            </a:r>
            <a:br>
              <a:rPr lang="de-DE" dirty="0"/>
            </a:br>
            <a:r>
              <a:rPr lang="de-DE" dirty="0"/>
              <a:t>(z.B. Creative Coding)</a:t>
            </a:r>
          </a:p>
          <a:p>
            <a:pPr lvl="1"/>
            <a:r>
              <a:rPr lang="de-DE" dirty="0"/>
              <a:t>Spieleprogrammierung </a:t>
            </a:r>
          </a:p>
          <a:p>
            <a:r>
              <a:rPr lang="de-DE" dirty="0"/>
              <a:t>Intrinsische Motivation</a:t>
            </a:r>
          </a:p>
          <a:p>
            <a:pPr lvl="1"/>
            <a:r>
              <a:rPr lang="de-DE" dirty="0"/>
              <a:t>Programmieren macht Spaß</a:t>
            </a:r>
          </a:p>
          <a:p>
            <a:pPr lvl="1"/>
            <a:r>
              <a:rPr lang="de-DE" dirty="0"/>
              <a:t>Selbstbestimmungs-Theorie </a:t>
            </a:r>
            <a:r>
              <a:rPr lang="de-DE" i="1" dirty="0">
                <a:solidFill>
                  <a:schemeClr val="tx1">
                    <a:lumMod val="50000"/>
                    <a:lumOff val="50000"/>
                  </a:schemeClr>
                </a:solidFill>
              </a:rPr>
              <a:t>(Deci &amp; Ryan, 2008)</a:t>
            </a:r>
          </a:p>
          <a:p>
            <a:pPr lvl="2"/>
            <a:r>
              <a:rPr lang="de-DE" dirty="0"/>
              <a:t>Kognitive Herausforderung	</a:t>
            </a:r>
          </a:p>
          <a:p>
            <a:pPr lvl="2"/>
            <a:r>
              <a:rPr lang="de-DE" dirty="0"/>
              <a:t>Soziale Eingebundenheit</a:t>
            </a:r>
          </a:p>
          <a:p>
            <a:pPr lvl="3"/>
            <a:r>
              <a:rPr lang="de-DE" dirty="0"/>
              <a:t>Programm kann einen Nutzen / gesellschaftlichen Wert schaffen</a:t>
            </a:r>
          </a:p>
          <a:p>
            <a:pPr lvl="3"/>
            <a:r>
              <a:rPr lang="de-DE" dirty="0"/>
              <a:t>Programmieren im Team / in Projekten</a:t>
            </a:r>
          </a:p>
          <a:p>
            <a:pPr lvl="2"/>
            <a:r>
              <a:rPr lang="de-DE" dirty="0"/>
              <a:t>Autonomie</a:t>
            </a:r>
          </a:p>
          <a:p>
            <a:pPr lvl="3"/>
            <a:r>
              <a:rPr lang="de-DE" dirty="0"/>
              <a:t>Programmieren als selbstgesteuerter Prozess</a:t>
            </a:r>
          </a:p>
          <a:p>
            <a:pPr lvl="3"/>
            <a:r>
              <a:rPr lang="de-DE" dirty="0"/>
              <a:t>Ziele und Vorgehen können selbst bestimmt werden</a:t>
            </a:r>
          </a:p>
          <a:p>
            <a:pPr marL="0" indent="0">
              <a:buNone/>
            </a:pPr>
            <a:endParaRPr lang="de-DE" dirty="0"/>
          </a:p>
        </p:txBody>
      </p:sp>
      <p:sp>
        <p:nvSpPr>
          <p:cNvPr id="4" name="Foliennummernplatzhalter 3">
            <a:extLst>
              <a:ext uri="{FF2B5EF4-FFF2-40B4-BE49-F238E27FC236}">
                <a16:creationId xmlns:a16="http://schemas.microsoft.com/office/drawing/2014/main" id="{14C80F8F-2486-88CD-A4FB-3EF666B8330E}"/>
              </a:ext>
            </a:extLst>
          </p:cNvPr>
          <p:cNvSpPr>
            <a:spLocks noGrp="1"/>
          </p:cNvSpPr>
          <p:nvPr>
            <p:ph type="sldNum" sz="quarter" idx="12"/>
          </p:nvPr>
        </p:nvSpPr>
        <p:spPr/>
        <p:txBody>
          <a:bodyPr/>
          <a:lstStyle/>
          <a:p>
            <a:fld id="{704AD79A-BD00-CE4B-8BDD-26D3B6A7D671}" type="slidenum">
              <a:rPr lang="de-DE" smtClean="0"/>
              <a:pPr/>
              <a:t>10</a:t>
            </a:fld>
            <a:endParaRPr lang="de-DE"/>
          </a:p>
        </p:txBody>
      </p:sp>
      <p:sp>
        <p:nvSpPr>
          <p:cNvPr id="6" name="Textfeld 5">
            <a:extLst>
              <a:ext uri="{FF2B5EF4-FFF2-40B4-BE49-F238E27FC236}">
                <a16:creationId xmlns:a16="http://schemas.microsoft.com/office/drawing/2014/main" id="{FEC93222-A930-F0F0-1971-266DB9C56C81}"/>
              </a:ext>
            </a:extLst>
          </p:cNvPr>
          <p:cNvSpPr txBox="1"/>
          <p:nvPr/>
        </p:nvSpPr>
        <p:spPr>
          <a:xfrm>
            <a:off x="838200" y="6176963"/>
            <a:ext cx="10515600" cy="276999"/>
          </a:xfrm>
          <a:prstGeom prst="rect">
            <a:avLst/>
          </a:prstGeom>
          <a:noFill/>
        </p:spPr>
        <p:txBody>
          <a:bodyPr wrap="square" lIns="91440" tIns="45720" rIns="91440" bIns="45720" rtlCol="0" anchor="t">
            <a:spAutoFit/>
          </a:bodyPr>
          <a:lstStyle/>
          <a:p>
            <a:r>
              <a:rPr lang="de-DE" sz="1200" dirty="0">
                <a:solidFill>
                  <a:schemeClr val="tx1">
                    <a:lumMod val="50000"/>
                    <a:lumOff val="50000"/>
                  </a:schemeClr>
                </a:solidFill>
                <a:effectLst/>
              </a:rPr>
              <a:t>Deci, E. L., &amp; Ryan, R. M. (2008). Self-Determination Theory</a:t>
            </a:r>
            <a:r>
              <a:rPr lang="de-DE" sz="1200" dirty="0">
                <a:solidFill>
                  <a:schemeClr val="tx1">
                    <a:lumMod val="50000"/>
                    <a:lumOff val="50000"/>
                  </a:schemeClr>
                </a:solidFill>
              </a:rPr>
              <a:t>. </a:t>
            </a:r>
            <a:r>
              <a:rPr lang="de-DE" sz="1200" dirty="0">
                <a:solidFill>
                  <a:schemeClr val="tx1">
                    <a:lumMod val="50000"/>
                    <a:lumOff val="50000"/>
                  </a:schemeClr>
                </a:solidFill>
                <a:hlinkClick r:id="rId3">
                  <a:extLst>
                    <a:ext uri="{A12FA001-AC4F-418D-AE19-62706E023703}">
                      <ahyp:hlinkClr xmlns:ahyp="http://schemas.microsoft.com/office/drawing/2018/hyperlinkcolor" val="tx"/>
                    </a:ext>
                  </a:extLst>
                </a:hlinkClick>
              </a:rPr>
              <a:t>[DOI]</a:t>
            </a:r>
            <a:endParaRPr lang="de-DE" dirty="0">
              <a:solidFill>
                <a:schemeClr val="tx1">
                  <a:lumMod val="50000"/>
                  <a:lumOff val="50000"/>
                </a:schemeClr>
              </a:solidFill>
            </a:endParaRPr>
          </a:p>
        </p:txBody>
      </p:sp>
    </p:spTree>
    <p:extLst>
      <p:ext uri="{BB962C8B-B14F-4D97-AF65-F5344CB8AC3E}">
        <p14:creationId xmlns:p14="http://schemas.microsoft.com/office/powerpoint/2010/main" val="3627371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8912878-60D8-0049-1D07-9C6B67FDDD14}"/>
              </a:ext>
            </a:extLst>
          </p:cNvPr>
          <p:cNvPicPr>
            <a:picLocks noChangeAspect="1"/>
          </p:cNvPicPr>
          <p:nvPr/>
        </p:nvPicPr>
        <p:blipFill>
          <a:blip r:embed="rId3"/>
          <a:stretch>
            <a:fillRect/>
          </a:stretch>
        </p:blipFill>
        <p:spPr>
          <a:xfrm>
            <a:off x="5455519" y="774098"/>
            <a:ext cx="5904631" cy="5582252"/>
          </a:xfrm>
          <a:prstGeom prst="rect">
            <a:avLst/>
          </a:prstGeom>
          <a:gradFill>
            <a:gsLst>
              <a:gs pos="0">
                <a:schemeClr val="accent1">
                  <a:lumMod val="45000"/>
                  <a:lumOff val="55000"/>
                </a:schemeClr>
              </a:gs>
              <a:gs pos="100000">
                <a:schemeClr val="accent1">
                  <a:lumMod val="30000"/>
                  <a:lumOff val="70000"/>
                </a:schemeClr>
              </a:gs>
            </a:gsLst>
            <a:lin ang="5400000" scaled="1"/>
          </a:gradFill>
        </p:spPr>
      </p:pic>
      <p:sp>
        <p:nvSpPr>
          <p:cNvPr id="3" name="Rechteck 2">
            <a:extLst>
              <a:ext uri="{FF2B5EF4-FFF2-40B4-BE49-F238E27FC236}">
                <a16:creationId xmlns:a16="http://schemas.microsoft.com/office/drawing/2014/main" id="{06C70BF8-B558-90D0-7A27-2A7F2BD3A386}"/>
              </a:ext>
            </a:extLst>
          </p:cNvPr>
          <p:cNvSpPr/>
          <p:nvPr/>
        </p:nvSpPr>
        <p:spPr>
          <a:xfrm>
            <a:off x="5455518" y="768349"/>
            <a:ext cx="5904632" cy="5582252"/>
          </a:xfrm>
          <a:prstGeom prst="rect">
            <a:avLst/>
          </a:prstGeom>
          <a:gradFill>
            <a:gsLst>
              <a:gs pos="82000">
                <a:srgbClr val="FFFFFF"/>
              </a:gs>
              <a:gs pos="0">
                <a:schemeClr val="bg1">
                  <a:alpha val="50000"/>
                </a:schemeClr>
              </a:gs>
              <a:gs pos="35000">
                <a:srgbClr val="FFFFFF"/>
              </a:gs>
              <a:gs pos="100000">
                <a:schemeClr val="bg1">
                  <a:alpha val="50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31F11A39-E513-50C7-B94F-782FBE13946F}"/>
              </a:ext>
            </a:extLst>
          </p:cNvPr>
          <p:cNvSpPr>
            <a:spLocks noGrp="1"/>
          </p:cNvSpPr>
          <p:nvPr>
            <p:ph type="title"/>
          </p:nvPr>
        </p:nvSpPr>
        <p:spPr/>
        <p:txBody>
          <a:bodyPr/>
          <a:lstStyle/>
          <a:p>
            <a:r>
              <a:rPr lang="de-DE" dirty="0"/>
              <a:t>Die Rolle der Programmierung</a:t>
            </a:r>
            <a:endParaRPr lang="de-DE" sz="3600" dirty="0"/>
          </a:p>
        </p:txBody>
      </p:sp>
      <p:sp>
        <p:nvSpPr>
          <p:cNvPr id="6" name="Textplatzhalter 5">
            <a:extLst>
              <a:ext uri="{FF2B5EF4-FFF2-40B4-BE49-F238E27FC236}">
                <a16:creationId xmlns:a16="http://schemas.microsoft.com/office/drawing/2014/main" id="{F8785E16-9561-FBB1-FF4C-86B9D368893B}"/>
              </a:ext>
            </a:extLst>
          </p:cNvPr>
          <p:cNvSpPr>
            <a:spLocks noGrp="1"/>
          </p:cNvSpPr>
          <p:nvPr>
            <p:ph type="body" idx="1"/>
          </p:nvPr>
        </p:nvSpPr>
        <p:spPr/>
        <p:txBody>
          <a:bodyPr/>
          <a:lstStyle/>
          <a:p>
            <a:r>
              <a:rPr lang="de-DE" dirty="0"/>
              <a:t>Welche Bedeutung hat Programmieren für das Fach Informatik?</a:t>
            </a:r>
          </a:p>
          <a:p>
            <a:r>
              <a:rPr lang="de-DE" dirty="0"/>
              <a:t>Ein Blick in die Lehrpläne</a:t>
            </a:r>
          </a:p>
        </p:txBody>
      </p:sp>
      <p:sp>
        <p:nvSpPr>
          <p:cNvPr id="4" name="Foliennummernplatzhalter 3">
            <a:extLst>
              <a:ext uri="{FF2B5EF4-FFF2-40B4-BE49-F238E27FC236}">
                <a16:creationId xmlns:a16="http://schemas.microsoft.com/office/drawing/2014/main" id="{D8A2401F-432A-BBB8-816A-61BB080AA308}"/>
              </a:ext>
            </a:extLst>
          </p:cNvPr>
          <p:cNvSpPr>
            <a:spLocks noGrp="1"/>
          </p:cNvSpPr>
          <p:nvPr>
            <p:ph type="sldNum" sz="quarter" idx="12"/>
          </p:nvPr>
        </p:nvSpPr>
        <p:spPr/>
        <p:txBody>
          <a:bodyPr/>
          <a:lstStyle/>
          <a:p>
            <a:fld id="{704AD79A-BD00-CE4B-8BDD-26D3B6A7D671}" type="slidenum">
              <a:rPr lang="de-DE" smtClean="0"/>
              <a:t>11</a:t>
            </a:fld>
            <a:endParaRPr lang="de-DE"/>
          </a:p>
        </p:txBody>
      </p:sp>
    </p:spTree>
    <p:extLst>
      <p:ext uri="{BB962C8B-B14F-4D97-AF65-F5344CB8AC3E}">
        <p14:creationId xmlns:p14="http://schemas.microsoft.com/office/powerpoint/2010/main" val="4036905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8E07243-A882-D74B-DB37-EBDDB99E928D}"/>
              </a:ext>
            </a:extLst>
          </p:cNvPr>
          <p:cNvSpPr>
            <a:spLocks noGrp="1"/>
          </p:cNvSpPr>
          <p:nvPr>
            <p:ph type="title"/>
          </p:nvPr>
        </p:nvSpPr>
        <p:spPr/>
        <p:txBody>
          <a:bodyPr/>
          <a:lstStyle/>
          <a:p>
            <a:r>
              <a:rPr lang="de-DE" dirty="0"/>
              <a:t>Eine erkenntnistheoretische Perspektive</a:t>
            </a:r>
            <a:br>
              <a:rPr lang="de-DE" dirty="0"/>
            </a:br>
            <a:r>
              <a:rPr lang="de-DE" sz="2800" dirty="0"/>
              <a:t>auf die Programmierung</a:t>
            </a:r>
          </a:p>
        </p:txBody>
      </p:sp>
      <p:sp>
        <p:nvSpPr>
          <p:cNvPr id="5" name="Inhaltsplatzhalter 4">
            <a:extLst>
              <a:ext uri="{FF2B5EF4-FFF2-40B4-BE49-F238E27FC236}">
                <a16:creationId xmlns:a16="http://schemas.microsoft.com/office/drawing/2014/main" id="{AA06F85E-EF1C-937D-22A0-ADC6BAD675B2}"/>
              </a:ext>
            </a:extLst>
          </p:cNvPr>
          <p:cNvSpPr>
            <a:spLocks noGrp="1"/>
          </p:cNvSpPr>
          <p:nvPr>
            <p:ph idx="1"/>
          </p:nvPr>
        </p:nvSpPr>
        <p:spPr/>
        <p:txBody>
          <a:bodyPr>
            <a:normAutofit/>
          </a:bodyPr>
          <a:lstStyle/>
          <a:p>
            <a:pPr marL="0" indent="0">
              <a:buNone/>
            </a:pPr>
            <a:r>
              <a:rPr lang="de-DE" dirty="0">
                <a:effectLst/>
                <a:latin typeface="Helvetica" pitchFamily="2" charset="0"/>
              </a:rPr>
              <a:t>„Programming </a:t>
            </a:r>
            <a:r>
              <a:rPr lang="de-DE" dirty="0" err="1">
                <a:effectLst/>
                <a:latin typeface="Helvetica" pitchFamily="2" charset="0"/>
              </a:rPr>
              <a:t>is</a:t>
            </a:r>
            <a:r>
              <a:rPr lang="de-DE" dirty="0">
                <a:effectLst/>
                <a:latin typeface="Helvetica" pitchFamily="2" charset="0"/>
              </a:rPr>
              <a:t> </a:t>
            </a:r>
            <a:r>
              <a:rPr lang="de-DE" dirty="0" err="1">
                <a:effectLst/>
                <a:latin typeface="Helvetica" pitchFamily="2" charset="0"/>
              </a:rPr>
              <a:t>the</a:t>
            </a:r>
            <a:r>
              <a:rPr lang="de-DE" dirty="0">
                <a:effectLst/>
                <a:latin typeface="Helvetica" pitchFamily="2" charset="0"/>
              </a:rPr>
              <a:t> </a:t>
            </a:r>
            <a:r>
              <a:rPr lang="de-DE" dirty="0" err="1">
                <a:effectLst/>
                <a:latin typeface="Helvetica" pitchFamily="2" charset="0"/>
              </a:rPr>
              <a:t>essence</a:t>
            </a:r>
            <a:r>
              <a:rPr lang="de-DE" dirty="0">
                <a:effectLst/>
                <a:latin typeface="Helvetica" pitchFamily="2" charset="0"/>
              </a:rPr>
              <a:t> </a:t>
            </a:r>
            <a:r>
              <a:rPr lang="de-DE" dirty="0" err="1">
                <a:effectLst/>
                <a:latin typeface="Helvetica" pitchFamily="2" charset="0"/>
              </a:rPr>
              <a:t>of</a:t>
            </a:r>
            <a:r>
              <a:rPr lang="de-DE" dirty="0">
                <a:effectLst/>
                <a:latin typeface="Helvetica" pitchFamily="2" charset="0"/>
              </a:rPr>
              <a:t> </a:t>
            </a:r>
            <a:r>
              <a:rPr lang="de-DE" dirty="0" err="1">
                <a:effectLst/>
                <a:latin typeface="Helvetica" pitchFamily="2" charset="0"/>
              </a:rPr>
              <a:t>computing</a:t>
            </a:r>
            <a:r>
              <a:rPr lang="de-DE" dirty="0">
                <a:effectLst/>
                <a:latin typeface="Helvetica" pitchFamily="2" charset="0"/>
              </a:rPr>
              <a:t> / </a:t>
            </a:r>
            <a:r>
              <a:rPr lang="de-DE" dirty="0" err="1">
                <a:effectLst/>
                <a:latin typeface="Helvetica" pitchFamily="2" charset="0"/>
              </a:rPr>
              <a:t>informatics</a:t>
            </a:r>
            <a:r>
              <a:rPr lang="de-DE" dirty="0">
                <a:effectLst/>
                <a:latin typeface="Helvetica" pitchFamily="2" charset="0"/>
              </a:rPr>
              <a:t>.</a:t>
            </a:r>
            <a:br>
              <a:rPr lang="de-DE" dirty="0">
                <a:effectLst/>
                <a:latin typeface="Helvetica" pitchFamily="2" charset="0"/>
              </a:rPr>
            </a:br>
            <a:r>
              <a:rPr lang="de-DE" dirty="0" err="1">
                <a:effectLst/>
                <a:latin typeface="Helvetica" pitchFamily="2" charset="0"/>
              </a:rPr>
              <a:t>Indeed</a:t>
            </a:r>
            <a:r>
              <a:rPr lang="de-DE" dirty="0">
                <a:effectLst/>
                <a:latin typeface="Helvetica" pitchFamily="2" charset="0"/>
              </a:rPr>
              <a:t>, </a:t>
            </a:r>
            <a:r>
              <a:rPr lang="de-DE" dirty="0" err="1">
                <a:effectLst/>
                <a:latin typeface="Helvetica" pitchFamily="2" charset="0"/>
              </a:rPr>
              <a:t>computing</a:t>
            </a:r>
            <a:r>
              <a:rPr lang="de-DE" dirty="0">
                <a:effectLst/>
                <a:latin typeface="Helvetica" pitchFamily="2" charset="0"/>
              </a:rPr>
              <a:t> </a:t>
            </a:r>
            <a:r>
              <a:rPr lang="de-DE" dirty="0" err="1">
                <a:effectLst/>
                <a:latin typeface="Helvetica" pitchFamily="2" charset="0"/>
              </a:rPr>
              <a:t>is</a:t>
            </a:r>
            <a:r>
              <a:rPr lang="de-DE" dirty="0">
                <a:effectLst/>
                <a:latin typeface="Helvetica" pitchFamily="2" charset="0"/>
              </a:rPr>
              <a:t> </a:t>
            </a:r>
            <a:r>
              <a:rPr lang="de-DE" dirty="0" err="1">
                <a:effectLst/>
                <a:latin typeface="Helvetica" pitchFamily="2" charset="0"/>
              </a:rPr>
              <a:t>much</a:t>
            </a:r>
            <a:r>
              <a:rPr lang="de-DE" dirty="0">
                <a:effectLst/>
                <a:latin typeface="Helvetica" pitchFamily="2" charset="0"/>
              </a:rPr>
              <a:t> </a:t>
            </a:r>
            <a:r>
              <a:rPr lang="de-DE" dirty="0" err="1">
                <a:effectLst/>
                <a:latin typeface="Helvetica" pitchFamily="2" charset="0"/>
              </a:rPr>
              <a:t>more</a:t>
            </a:r>
            <a:r>
              <a:rPr lang="de-DE" dirty="0">
                <a:effectLst/>
                <a:latin typeface="Helvetica" pitchFamily="2" charset="0"/>
              </a:rPr>
              <a:t> </a:t>
            </a:r>
            <a:r>
              <a:rPr lang="de-DE" dirty="0" err="1">
                <a:effectLst/>
                <a:latin typeface="Helvetica" pitchFamily="2" charset="0"/>
              </a:rPr>
              <a:t>than</a:t>
            </a:r>
            <a:r>
              <a:rPr lang="de-DE" dirty="0">
                <a:effectLst/>
                <a:latin typeface="Helvetica" pitchFamily="2" charset="0"/>
              </a:rPr>
              <a:t> </a:t>
            </a:r>
            <a:r>
              <a:rPr lang="de-DE" dirty="0" err="1">
                <a:effectLst/>
                <a:latin typeface="Helvetica" pitchFamily="2" charset="0"/>
              </a:rPr>
              <a:t>programming</a:t>
            </a:r>
            <a:r>
              <a:rPr lang="de-DE" dirty="0">
                <a:latin typeface="Helvetica" pitchFamily="2" charset="0"/>
              </a:rPr>
              <a:t>,</a:t>
            </a:r>
            <a:r>
              <a:rPr lang="de-DE" dirty="0">
                <a:effectLst/>
                <a:latin typeface="Helvetica" pitchFamily="2" charset="0"/>
              </a:rPr>
              <a:t> but </a:t>
            </a:r>
            <a:r>
              <a:rPr lang="de-DE" dirty="0" err="1">
                <a:effectLst/>
                <a:latin typeface="Helvetica" pitchFamily="2" charset="0"/>
              </a:rPr>
              <a:t>programming</a:t>
            </a:r>
            <a:r>
              <a:rPr lang="de-DE" dirty="0">
                <a:effectLst/>
                <a:latin typeface="Helvetica" pitchFamily="2" charset="0"/>
              </a:rPr>
              <a:t> […] </a:t>
            </a:r>
            <a:r>
              <a:rPr lang="de-DE" dirty="0" err="1">
                <a:effectLst/>
                <a:latin typeface="Helvetica" pitchFamily="2" charset="0"/>
              </a:rPr>
              <a:t>is</a:t>
            </a:r>
            <a:r>
              <a:rPr lang="de-DE" dirty="0">
                <a:effectLst/>
                <a:latin typeface="Helvetica" pitchFamily="2" charset="0"/>
              </a:rPr>
              <a:t> essential </a:t>
            </a:r>
            <a:r>
              <a:rPr lang="de-DE" dirty="0" err="1">
                <a:effectLst/>
                <a:latin typeface="Helvetica" pitchFamily="2" charset="0"/>
              </a:rPr>
              <a:t>to</a:t>
            </a:r>
            <a:r>
              <a:rPr lang="de-DE" dirty="0">
                <a:effectLst/>
                <a:latin typeface="Helvetica" pitchFamily="2" charset="0"/>
              </a:rPr>
              <a:t> </a:t>
            </a:r>
            <a:r>
              <a:rPr lang="de-DE" dirty="0" err="1">
                <a:effectLst/>
                <a:latin typeface="Helvetica" pitchFamily="2" charset="0"/>
              </a:rPr>
              <a:t>computing</a:t>
            </a:r>
            <a:r>
              <a:rPr lang="de-DE" dirty="0">
                <a:effectLst/>
                <a:latin typeface="Helvetica" pitchFamily="2" charset="0"/>
              </a:rPr>
              <a:t>.“ </a:t>
            </a:r>
            <a:r>
              <a:rPr lang="de-DE" sz="2400" i="1" dirty="0">
                <a:solidFill>
                  <a:schemeClr val="tx1">
                    <a:lumMod val="50000"/>
                    <a:lumOff val="50000"/>
                  </a:schemeClr>
                </a:solidFill>
                <a:effectLst/>
                <a:latin typeface="Helvetica" pitchFamily="2" charset="0"/>
              </a:rPr>
              <a:t>(Caspersen, 2023)</a:t>
            </a:r>
          </a:p>
          <a:p>
            <a:pPr marL="0" indent="0">
              <a:buNone/>
            </a:pPr>
            <a:endParaRPr lang="de-DE" dirty="0">
              <a:latin typeface="Helvetica" pitchFamily="2" charset="0"/>
            </a:endParaRPr>
          </a:p>
          <a:p>
            <a:pPr marL="0" indent="0">
              <a:buNone/>
            </a:pPr>
            <a:r>
              <a:rPr lang="de-DE" dirty="0">
                <a:latin typeface="Helvetica" pitchFamily="2" charset="0"/>
              </a:rPr>
              <a:t>„</a:t>
            </a:r>
            <a:r>
              <a:rPr lang="de-DE" dirty="0" err="1">
                <a:latin typeface="Helvetica" pitchFamily="2" charset="0"/>
              </a:rPr>
              <a:t>If</a:t>
            </a:r>
            <a:r>
              <a:rPr lang="de-DE" dirty="0">
                <a:latin typeface="Helvetica" pitchFamily="2" charset="0"/>
              </a:rPr>
              <a:t> </a:t>
            </a:r>
            <a:r>
              <a:rPr lang="de-DE" dirty="0" err="1">
                <a:latin typeface="Helvetica" pitchFamily="2" charset="0"/>
              </a:rPr>
              <a:t>we</a:t>
            </a:r>
            <a:r>
              <a:rPr lang="de-DE" dirty="0">
                <a:latin typeface="Helvetica" pitchFamily="2" charset="0"/>
              </a:rPr>
              <a:t> </a:t>
            </a:r>
            <a:r>
              <a:rPr lang="de-DE" dirty="0" err="1">
                <a:latin typeface="Helvetica" pitchFamily="2" charset="0"/>
              </a:rPr>
              <a:t>don't</a:t>
            </a:r>
            <a:r>
              <a:rPr lang="de-DE" dirty="0">
                <a:latin typeface="Helvetica" pitchFamily="2" charset="0"/>
              </a:rPr>
              <a:t> </a:t>
            </a:r>
            <a:r>
              <a:rPr lang="de-DE" dirty="0" err="1">
                <a:latin typeface="Helvetica" pitchFamily="2" charset="0"/>
              </a:rPr>
              <a:t>teach</a:t>
            </a:r>
            <a:r>
              <a:rPr lang="de-DE" dirty="0">
                <a:latin typeface="Helvetica" pitchFamily="2" charset="0"/>
              </a:rPr>
              <a:t> </a:t>
            </a:r>
            <a:r>
              <a:rPr lang="de-DE" dirty="0" err="1">
                <a:latin typeface="Helvetica" pitchFamily="2" charset="0"/>
              </a:rPr>
              <a:t>programming</a:t>
            </a:r>
            <a:r>
              <a:rPr lang="de-DE" dirty="0">
                <a:latin typeface="Helvetica" pitchFamily="2" charset="0"/>
              </a:rPr>
              <a:t>, </a:t>
            </a:r>
            <a:r>
              <a:rPr lang="de-DE" dirty="0" err="1">
                <a:latin typeface="Helvetica" pitchFamily="2" charset="0"/>
              </a:rPr>
              <a:t>we</a:t>
            </a:r>
            <a:r>
              <a:rPr lang="de-DE" dirty="0">
                <a:latin typeface="Helvetica" pitchFamily="2" charset="0"/>
              </a:rPr>
              <a:t> </a:t>
            </a:r>
            <a:r>
              <a:rPr lang="de-DE" dirty="0" err="1">
                <a:latin typeface="Helvetica" pitchFamily="2" charset="0"/>
              </a:rPr>
              <a:t>don't</a:t>
            </a:r>
            <a:r>
              <a:rPr lang="de-DE" dirty="0">
                <a:latin typeface="Helvetica" pitchFamily="2" charset="0"/>
              </a:rPr>
              <a:t> </a:t>
            </a:r>
            <a:r>
              <a:rPr lang="de-DE" dirty="0" err="1">
                <a:latin typeface="Helvetica" pitchFamily="2" charset="0"/>
              </a:rPr>
              <a:t>teach</a:t>
            </a:r>
            <a:r>
              <a:rPr lang="de-DE" dirty="0">
                <a:latin typeface="Helvetica" pitchFamily="2" charset="0"/>
              </a:rPr>
              <a:t> </a:t>
            </a:r>
            <a:r>
              <a:rPr lang="de-DE" dirty="0" err="1">
                <a:latin typeface="Helvetica" pitchFamily="2" charset="0"/>
              </a:rPr>
              <a:t>programming</a:t>
            </a:r>
            <a:r>
              <a:rPr lang="de-DE" dirty="0">
                <a:latin typeface="Helvetica" pitchFamily="2" charset="0"/>
              </a:rPr>
              <a:t> </a:t>
            </a:r>
            <a:r>
              <a:rPr lang="de-DE" dirty="0" err="1">
                <a:latin typeface="Helvetica" pitchFamily="2" charset="0"/>
              </a:rPr>
              <a:t>languages</a:t>
            </a:r>
            <a:r>
              <a:rPr lang="de-DE" dirty="0">
                <a:latin typeface="Helvetica" pitchFamily="2" charset="0"/>
              </a:rPr>
              <a:t>.</a:t>
            </a:r>
            <a:br>
              <a:rPr lang="de-DE" dirty="0">
                <a:latin typeface="Helvetica" pitchFamily="2" charset="0"/>
              </a:rPr>
            </a:br>
            <a:r>
              <a:rPr lang="de-DE" dirty="0">
                <a:latin typeface="Helvetica" pitchFamily="2" charset="0"/>
                <a:sym typeface="Wingdings" pitchFamily="2" charset="2"/>
              </a:rPr>
              <a:t> </a:t>
            </a:r>
            <a:r>
              <a:rPr lang="de-DE" dirty="0" err="1">
                <a:latin typeface="Helvetica" pitchFamily="2" charset="0"/>
              </a:rPr>
              <a:t>We</a:t>
            </a:r>
            <a:r>
              <a:rPr lang="de-DE" dirty="0">
                <a:latin typeface="Helvetica" pitchFamily="2" charset="0"/>
              </a:rPr>
              <a:t> </a:t>
            </a:r>
            <a:r>
              <a:rPr lang="de-DE" dirty="0" err="1">
                <a:latin typeface="Helvetica" pitchFamily="2" charset="0"/>
              </a:rPr>
              <a:t>are</a:t>
            </a:r>
            <a:r>
              <a:rPr lang="de-DE" dirty="0">
                <a:latin typeface="Helvetica" pitchFamily="2" charset="0"/>
              </a:rPr>
              <a:t> </a:t>
            </a:r>
            <a:r>
              <a:rPr lang="de-DE" dirty="0" err="1">
                <a:latin typeface="Helvetica" pitchFamily="2" charset="0"/>
              </a:rPr>
              <a:t>changing</a:t>
            </a:r>
            <a:r>
              <a:rPr lang="de-DE" dirty="0">
                <a:latin typeface="Helvetica" pitchFamily="2" charset="0"/>
              </a:rPr>
              <a:t> </a:t>
            </a:r>
            <a:r>
              <a:rPr lang="de-DE" dirty="0" err="1">
                <a:latin typeface="Helvetica" pitchFamily="2" charset="0"/>
              </a:rPr>
              <a:t>the</a:t>
            </a:r>
            <a:r>
              <a:rPr lang="de-DE" dirty="0">
                <a:latin typeface="Helvetica" pitchFamily="2" charset="0"/>
              </a:rPr>
              <a:t> </a:t>
            </a:r>
            <a:r>
              <a:rPr lang="de-DE" dirty="0" err="1">
                <a:latin typeface="Helvetica" pitchFamily="2" charset="0"/>
              </a:rPr>
              <a:t>way</a:t>
            </a:r>
            <a:r>
              <a:rPr lang="de-DE" dirty="0">
                <a:latin typeface="Helvetica" pitchFamily="2" charset="0"/>
              </a:rPr>
              <a:t> </a:t>
            </a:r>
            <a:r>
              <a:rPr lang="de-DE" dirty="0" err="1">
                <a:latin typeface="Helvetica" pitchFamily="2" charset="0"/>
              </a:rPr>
              <a:t>we</a:t>
            </a:r>
            <a:r>
              <a:rPr lang="de-DE" dirty="0">
                <a:latin typeface="Helvetica" pitchFamily="2" charset="0"/>
              </a:rPr>
              <a:t> </a:t>
            </a:r>
            <a:r>
              <a:rPr lang="de-DE" dirty="0" err="1">
                <a:latin typeface="Helvetica" pitchFamily="2" charset="0"/>
              </a:rPr>
              <a:t>understand</a:t>
            </a:r>
            <a:r>
              <a:rPr lang="de-DE" dirty="0">
                <a:latin typeface="Helvetica" pitchFamily="2" charset="0"/>
              </a:rPr>
              <a:t> and express </a:t>
            </a:r>
            <a:r>
              <a:rPr lang="de-DE" dirty="0" err="1">
                <a:latin typeface="Helvetica" pitchFamily="2" charset="0"/>
              </a:rPr>
              <a:t>our</a:t>
            </a:r>
            <a:r>
              <a:rPr lang="de-DE" dirty="0">
                <a:latin typeface="Helvetica" pitchFamily="2" charset="0"/>
              </a:rPr>
              <a:t> </a:t>
            </a:r>
            <a:r>
              <a:rPr lang="de-DE" dirty="0" err="1">
                <a:latin typeface="Helvetica" pitchFamily="2" charset="0"/>
              </a:rPr>
              <a:t>discipline</a:t>
            </a:r>
            <a:r>
              <a:rPr lang="de-DE" dirty="0">
                <a:latin typeface="Helvetica" pitchFamily="2" charset="0"/>
              </a:rPr>
              <a:t>.“ </a:t>
            </a:r>
            <a:r>
              <a:rPr lang="de-DE" sz="2400" i="1" dirty="0">
                <a:solidFill>
                  <a:schemeClr val="tx1">
                    <a:lumMod val="50000"/>
                    <a:lumOff val="50000"/>
                  </a:schemeClr>
                </a:solidFill>
                <a:latin typeface="Helvetica" pitchFamily="2" charset="0"/>
              </a:rPr>
              <a:t>(Martini, 2024)</a:t>
            </a:r>
          </a:p>
          <a:p>
            <a:pPr marL="0" indent="0">
              <a:buNone/>
            </a:pPr>
            <a:endParaRPr lang="de-DE" sz="2400" dirty="0">
              <a:solidFill>
                <a:schemeClr val="tx1">
                  <a:lumMod val="50000"/>
                  <a:lumOff val="50000"/>
                </a:schemeClr>
              </a:solidFill>
            </a:endParaRPr>
          </a:p>
        </p:txBody>
      </p:sp>
      <p:sp>
        <p:nvSpPr>
          <p:cNvPr id="7" name="Textfeld 6">
            <a:extLst>
              <a:ext uri="{FF2B5EF4-FFF2-40B4-BE49-F238E27FC236}">
                <a16:creationId xmlns:a16="http://schemas.microsoft.com/office/drawing/2014/main" id="{2A483AEC-24B7-9973-10B2-0B9411056070}"/>
              </a:ext>
            </a:extLst>
          </p:cNvPr>
          <p:cNvSpPr txBox="1"/>
          <p:nvPr/>
        </p:nvSpPr>
        <p:spPr>
          <a:xfrm>
            <a:off x="838201" y="6176963"/>
            <a:ext cx="10515600" cy="1107996"/>
          </a:xfrm>
          <a:prstGeom prst="rect">
            <a:avLst/>
          </a:prstGeom>
          <a:noFill/>
        </p:spPr>
        <p:txBody>
          <a:bodyPr wrap="square" rtlCol="0">
            <a:spAutoFit/>
          </a:bodyPr>
          <a:lstStyle/>
          <a:p>
            <a:r>
              <a:rPr lang="de-DE" sz="1200" dirty="0">
                <a:solidFill>
                  <a:schemeClr val="tx1">
                    <a:lumMod val="50000"/>
                    <a:lumOff val="50000"/>
                  </a:schemeClr>
                </a:solidFill>
                <a:effectLst/>
              </a:rPr>
              <a:t>Caspersen, M. E. (2023). </a:t>
            </a:r>
            <a:r>
              <a:rPr lang="de-DE" sz="1200" dirty="0" err="1">
                <a:solidFill>
                  <a:schemeClr val="tx1">
                    <a:lumMod val="50000"/>
                    <a:lumOff val="50000"/>
                  </a:schemeClr>
                </a:solidFill>
                <a:effectLst/>
              </a:rPr>
              <a:t>Principles</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of</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programming</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education</a:t>
            </a:r>
            <a:r>
              <a:rPr lang="de-DE" sz="1200" dirty="0">
                <a:solidFill>
                  <a:schemeClr val="tx1">
                    <a:lumMod val="50000"/>
                    <a:lumOff val="50000"/>
                  </a:schemeClr>
                </a:solidFill>
                <a:effectLst/>
              </a:rPr>
              <a:t>. </a:t>
            </a:r>
            <a:r>
              <a:rPr lang="de-DE" sz="1200" i="1" dirty="0">
                <a:solidFill>
                  <a:schemeClr val="tx1">
                    <a:lumMod val="50000"/>
                    <a:lumOff val="50000"/>
                  </a:schemeClr>
                </a:solidFill>
                <a:effectLst/>
              </a:rPr>
              <a:t>Computer Science Education: </a:t>
            </a:r>
            <a:r>
              <a:rPr lang="de-DE" sz="1200" i="1" dirty="0" err="1">
                <a:solidFill>
                  <a:schemeClr val="tx1">
                    <a:lumMod val="50000"/>
                    <a:lumOff val="50000"/>
                  </a:schemeClr>
                </a:solidFill>
                <a:effectLst/>
              </a:rPr>
              <a:t>Perspectives</a:t>
            </a:r>
            <a:r>
              <a:rPr lang="de-DE" sz="1200" i="1" dirty="0">
                <a:solidFill>
                  <a:schemeClr val="tx1">
                    <a:lumMod val="50000"/>
                    <a:lumOff val="50000"/>
                  </a:schemeClr>
                </a:solidFill>
                <a:effectLst/>
              </a:rPr>
              <a:t> on Teaching and Learning in School</a:t>
            </a:r>
            <a:r>
              <a:rPr lang="de-DE" sz="1200" dirty="0">
                <a:solidFill>
                  <a:schemeClr val="tx1">
                    <a:lumMod val="50000"/>
                    <a:lumOff val="50000"/>
                  </a:schemeClr>
                </a:solidFill>
                <a:effectLst/>
              </a:rPr>
              <a:t>, 219.</a:t>
            </a:r>
          </a:p>
          <a:p>
            <a:r>
              <a:rPr lang="de-DE" sz="1200" dirty="0">
                <a:solidFill>
                  <a:schemeClr val="tx1">
                    <a:lumMod val="50000"/>
                    <a:lumOff val="50000"/>
                  </a:schemeClr>
                </a:solidFill>
              </a:rPr>
              <a:t>Martini, S. (2024). Teaching </a:t>
            </a:r>
            <a:r>
              <a:rPr lang="de-DE" sz="1200" dirty="0" err="1">
                <a:solidFill>
                  <a:schemeClr val="tx1">
                    <a:lumMod val="50000"/>
                    <a:lumOff val="50000"/>
                  </a:schemeClr>
                </a:solidFill>
              </a:rPr>
              <a:t>programming</a:t>
            </a:r>
            <a:r>
              <a:rPr lang="de-DE" sz="1200" dirty="0">
                <a:solidFill>
                  <a:schemeClr val="tx1">
                    <a:lumMod val="50000"/>
                    <a:lumOff val="50000"/>
                  </a:schemeClr>
                </a:solidFill>
              </a:rPr>
              <a:t> in </a:t>
            </a:r>
            <a:r>
              <a:rPr lang="de-DE" sz="1200" dirty="0" err="1">
                <a:solidFill>
                  <a:schemeClr val="tx1">
                    <a:lumMod val="50000"/>
                    <a:lumOff val="50000"/>
                  </a:schemeClr>
                </a:solidFill>
              </a:rPr>
              <a:t>the</a:t>
            </a:r>
            <a:r>
              <a:rPr lang="de-DE" sz="1200" dirty="0">
                <a:solidFill>
                  <a:schemeClr val="tx1">
                    <a:lumMod val="50000"/>
                    <a:lumOff val="50000"/>
                  </a:schemeClr>
                </a:solidFill>
              </a:rPr>
              <a:t> </a:t>
            </a:r>
            <a:r>
              <a:rPr lang="de-DE" sz="1200" dirty="0" err="1">
                <a:solidFill>
                  <a:schemeClr val="tx1">
                    <a:lumMod val="50000"/>
                    <a:lumOff val="50000"/>
                  </a:schemeClr>
                </a:solidFill>
              </a:rPr>
              <a:t>age</a:t>
            </a:r>
            <a:r>
              <a:rPr lang="de-DE" sz="1200" dirty="0">
                <a:solidFill>
                  <a:schemeClr val="tx1">
                    <a:lumMod val="50000"/>
                    <a:lumOff val="50000"/>
                  </a:schemeClr>
                </a:solidFill>
              </a:rPr>
              <a:t> </a:t>
            </a:r>
            <a:r>
              <a:rPr lang="de-DE" sz="1200" dirty="0" err="1">
                <a:solidFill>
                  <a:schemeClr val="tx1">
                    <a:lumMod val="50000"/>
                    <a:lumOff val="50000"/>
                  </a:schemeClr>
                </a:solidFill>
              </a:rPr>
              <a:t>of</a:t>
            </a:r>
            <a:r>
              <a:rPr lang="de-DE" sz="1200" dirty="0">
                <a:solidFill>
                  <a:schemeClr val="tx1">
                    <a:lumMod val="50000"/>
                    <a:lumOff val="50000"/>
                  </a:schemeClr>
                </a:solidFill>
              </a:rPr>
              <a:t> generative AI. Proceedings </a:t>
            </a:r>
            <a:r>
              <a:rPr lang="de-DE" sz="1200" dirty="0" err="1">
                <a:solidFill>
                  <a:schemeClr val="tx1">
                    <a:lumMod val="50000"/>
                    <a:lumOff val="50000"/>
                  </a:schemeClr>
                </a:solidFill>
              </a:rPr>
              <a:t>of</a:t>
            </a:r>
            <a:r>
              <a:rPr lang="de-DE" sz="1200" dirty="0">
                <a:solidFill>
                  <a:schemeClr val="tx1">
                    <a:lumMod val="50000"/>
                    <a:lumOff val="50000"/>
                  </a:schemeClr>
                </a:solidFill>
              </a:rPr>
              <a:t> </a:t>
            </a:r>
            <a:r>
              <a:rPr lang="de-DE" sz="1200" dirty="0" err="1">
                <a:solidFill>
                  <a:schemeClr val="tx1">
                    <a:lumMod val="50000"/>
                    <a:lumOff val="50000"/>
                  </a:schemeClr>
                </a:solidFill>
              </a:rPr>
              <a:t>the</a:t>
            </a:r>
            <a:r>
              <a:rPr lang="de-DE" sz="1200" dirty="0">
                <a:solidFill>
                  <a:schemeClr val="tx1">
                    <a:lumMod val="50000"/>
                    <a:lumOff val="50000"/>
                  </a:schemeClr>
                </a:solidFill>
              </a:rPr>
              <a:t> 2024 on </a:t>
            </a:r>
            <a:r>
              <a:rPr lang="de-DE" sz="1200" dirty="0" err="1">
                <a:solidFill>
                  <a:schemeClr val="tx1">
                    <a:lumMod val="50000"/>
                    <a:lumOff val="50000"/>
                  </a:schemeClr>
                </a:solidFill>
              </a:rPr>
              <a:t>innovation</a:t>
            </a:r>
            <a:r>
              <a:rPr lang="de-DE" sz="1200" dirty="0">
                <a:solidFill>
                  <a:schemeClr val="tx1">
                    <a:lumMod val="50000"/>
                    <a:lumOff val="50000"/>
                  </a:schemeClr>
                </a:solidFill>
              </a:rPr>
              <a:t> and </a:t>
            </a:r>
            <a:r>
              <a:rPr lang="de-DE" sz="1200" dirty="0" err="1">
                <a:solidFill>
                  <a:schemeClr val="tx1">
                    <a:lumMod val="50000"/>
                    <a:lumOff val="50000"/>
                  </a:schemeClr>
                </a:solidFill>
              </a:rPr>
              <a:t>technology</a:t>
            </a:r>
            <a:r>
              <a:rPr lang="de-DE" sz="1200" dirty="0">
                <a:solidFill>
                  <a:schemeClr val="tx1">
                    <a:lumMod val="50000"/>
                    <a:lumOff val="50000"/>
                  </a:schemeClr>
                </a:solidFill>
              </a:rPr>
              <a:t> in </a:t>
            </a:r>
            <a:r>
              <a:rPr lang="de-DE" sz="1200" dirty="0" err="1">
                <a:solidFill>
                  <a:schemeClr val="tx1">
                    <a:lumMod val="50000"/>
                    <a:lumOff val="50000"/>
                  </a:schemeClr>
                </a:solidFill>
              </a:rPr>
              <a:t>computer</a:t>
            </a:r>
            <a:r>
              <a:rPr lang="de-DE" sz="1200" dirty="0">
                <a:solidFill>
                  <a:schemeClr val="tx1">
                    <a:lumMod val="50000"/>
                    <a:lumOff val="50000"/>
                  </a:schemeClr>
                </a:solidFill>
              </a:rPr>
              <a:t> </a:t>
            </a:r>
            <a:r>
              <a:rPr lang="de-DE" sz="1200" dirty="0" err="1">
                <a:solidFill>
                  <a:schemeClr val="tx1">
                    <a:lumMod val="50000"/>
                    <a:lumOff val="50000"/>
                  </a:schemeClr>
                </a:solidFill>
              </a:rPr>
              <a:t>science</a:t>
            </a:r>
            <a:r>
              <a:rPr lang="de-DE" sz="1200" dirty="0">
                <a:solidFill>
                  <a:schemeClr val="tx1">
                    <a:lumMod val="50000"/>
                    <a:lumOff val="50000"/>
                  </a:schemeClr>
                </a:solidFill>
              </a:rPr>
              <a:t> </a:t>
            </a:r>
            <a:r>
              <a:rPr lang="de-DE" sz="1200" dirty="0" err="1">
                <a:solidFill>
                  <a:schemeClr val="tx1">
                    <a:lumMod val="50000"/>
                    <a:lumOff val="50000"/>
                  </a:schemeClr>
                </a:solidFill>
              </a:rPr>
              <a:t>education</a:t>
            </a:r>
            <a:r>
              <a:rPr lang="de-DE" sz="1200" dirty="0">
                <a:solidFill>
                  <a:schemeClr val="tx1">
                    <a:lumMod val="50000"/>
                    <a:lumOff val="50000"/>
                  </a:schemeClr>
                </a:solidFill>
              </a:rPr>
              <a:t> V. 1, 1–2. https://</a:t>
            </a:r>
            <a:r>
              <a:rPr lang="de-DE" sz="1200" dirty="0" err="1">
                <a:solidFill>
                  <a:schemeClr val="tx1">
                    <a:lumMod val="50000"/>
                    <a:lumOff val="50000"/>
                  </a:schemeClr>
                </a:solidFill>
              </a:rPr>
              <a:t>doi.org</a:t>
            </a:r>
            <a:r>
              <a:rPr lang="de-DE" sz="1200" dirty="0">
                <a:solidFill>
                  <a:schemeClr val="tx1">
                    <a:lumMod val="50000"/>
                    <a:lumOff val="50000"/>
                  </a:schemeClr>
                </a:solidFill>
              </a:rPr>
              <a:t>/10.1145/3649217.3653527</a:t>
            </a:r>
          </a:p>
          <a:p>
            <a:endParaRPr lang="de-DE" sz="1200" dirty="0">
              <a:solidFill>
                <a:schemeClr val="tx1">
                  <a:lumMod val="50000"/>
                  <a:lumOff val="50000"/>
                </a:schemeClr>
              </a:solidFill>
            </a:endParaRPr>
          </a:p>
          <a:p>
            <a:endParaRPr lang="de-DE" dirty="0"/>
          </a:p>
        </p:txBody>
      </p:sp>
    </p:spTree>
    <p:extLst>
      <p:ext uri="{BB962C8B-B14F-4D97-AF65-F5344CB8AC3E}">
        <p14:creationId xmlns:p14="http://schemas.microsoft.com/office/powerpoint/2010/main" val="261016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349B46-BB25-10F9-9120-80A76185693F}"/>
              </a:ext>
            </a:extLst>
          </p:cNvPr>
          <p:cNvSpPr>
            <a:spLocks noGrp="1"/>
          </p:cNvSpPr>
          <p:nvPr>
            <p:ph type="title"/>
          </p:nvPr>
        </p:nvSpPr>
        <p:spPr/>
        <p:txBody>
          <a:bodyPr/>
          <a:lstStyle/>
          <a:p>
            <a:r>
              <a:rPr lang="de-DE" dirty="0"/>
              <a:t>Abstraktionsebenen im Laufe der Zeit</a:t>
            </a:r>
          </a:p>
        </p:txBody>
      </p:sp>
      <p:sp>
        <p:nvSpPr>
          <p:cNvPr id="3" name="Inhaltsplatzhalter 2">
            <a:extLst>
              <a:ext uri="{FF2B5EF4-FFF2-40B4-BE49-F238E27FC236}">
                <a16:creationId xmlns:a16="http://schemas.microsoft.com/office/drawing/2014/main" id="{3DB31C6D-2F2F-DECB-073A-D41DACC4DDF6}"/>
              </a:ext>
            </a:extLst>
          </p:cNvPr>
          <p:cNvSpPr>
            <a:spLocks noGrp="1"/>
          </p:cNvSpPr>
          <p:nvPr>
            <p:ph idx="1"/>
          </p:nvPr>
        </p:nvSpPr>
        <p:spPr/>
        <p:txBody>
          <a:bodyPr/>
          <a:lstStyle/>
          <a:p>
            <a:pPr marL="0" indent="0">
              <a:buNone/>
            </a:pPr>
            <a:r>
              <a:rPr lang="de-DE" dirty="0">
                <a:effectLst/>
                <a:latin typeface="Helvetica" pitchFamily="2" charset="0"/>
              </a:rPr>
              <a:t>„As </a:t>
            </a:r>
            <a:r>
              <a:rPr lang="de-DE" dirty="0" err="1">
                <a:effectLst/>
                <a:latin typeface="Helvetica" pitchFamily="2" charset="0"/>
              </a:rPr>
              <a:t>the</a:t>
            </a:r>
            <a:r>
              <a:rPr lang="de-DE" dirty="0">
                <a:effectLst/>
                <a:latin typeface="Helvetica" pitchFamily="2" charset="0"/>
              </a:rPr>
              <a:t> </a:t>
            </a:r>
            <a:r>
              <a:rPr lang="de-DE" dirty="0" err="1">
                <a:effectLst/>
                <a:latin typeface="Helvetica" pitchFamily="2" charset="0"/>
              </a:rPr>
              <a:t>level</a:t>
            </a:r>
            <a:r>
              <a:rPr lang="de-DE" dirty="0">
                <a:effectLst/>
                <a:latin typeface="Helvetica" pitchFamily="2" charset="0"/>
              </a:rPr>
              <a:t> </a:t>
            </a:r>
            <a:r>
              <a:rPr lang="de-DE" dirty="0" err="1">
                <a:effectLst/>
                <a:latin typeface="Helvetica" pitchFamily="2" charset="0"/>
              </a:rPr>
              <a:t>of</a:t>
            </a:r>
            <a:r>
              <a:rPr lang="de-DE" dirty="0">
                <a:effectLst/>
                <a:latin typeface="Helvetica" pitchFamily="2" charset="0"/>
              </a:rPr>
              <a:t> </a:t>
            </a:r>
            <a:r>
              <a:rPr lang="de-DE" dirty="0" err="1">
                <a:effectLst/>
                <a:latin typeface="Helvetica" pitchFamily="2" charset="0"/>
              </a:rPr>
              <a:t>abstraction</a:t>
            </a:r>
            <a:r>
              <a:rPr lang="de-DE" dirty="0">
                <a:effectLst/>
                <a:latin typeface="Helvetica" pitchFamily="2" charset="0"/>
              </a:rPr>
              <a:t> in </a:t>
            </a:r>
            <a:r>
              <a:rPr lang="de-DE" dirty="0" err="1">
                <a:effectLst/>
                <a:latin typeface="Helvetica" pitchFamily="2" charset="0"/>
              </a:rPr>
              <a:t>computing</a:t>
            </a:r>
            <a:r>
              <a:rPr lang="de-DE" dirty="0">
                <a:effectLst/>
                <a:latin typeface="Helvetica" pitchFamily="2" charset="0"/>
              </a:rPr>
              <a:t> </a:t>
            </a:r>
            <a:r>
              <a:rPr lang="de-DE" dirty="0" err="1">
                <a:effectLst/>
                <a:latin typeface="Helvetica" pitchFamily="2" charset="0"/>
              </a:rPr>
              <a:t>education</a:t>
            </a:r>
            <a:r>
              <a:rPr lang="de-DE" dirty="0">
                <a:effectLst/>
                <a:latin typeface="Helvetica" pitchFamily="2" charset="0"/>
              </a:rPr>
              <a:t> [...] </a:t>
            </a:r>
            <a:r>
              <a:rPr lang="de-DE" dirty="0" err="1">
                <a:effectLst/>
                <a:latin typeface="Helvetica" pitchFamily="2" charset="0"/>
              </a:rPr>
              <a:t>steadily</a:t>
            </a:r>
            <a:r>
              <a:rPr lang="de-DE" dirty="0">
                <a:effectLst/>
                <a:latin typeface="Helvetica" pitchFamily="2" charset="0"/>
              </a:rPr>
              <a:t> </a:t>
            </a:r>
            <a:r>
              <a:rPr lang="de-DE" dirty="0" err="1">
                <a:effectLst/>
                <a:latin typeface="Helvetica" pitchFamily="2" charset="0"/>
              </a:rPr>
              <a:t>arose</a:t>
            </a:r>
            <a:r>
              <a:rPr lang="de-DE" dirty="0">
                <a:effectLst/>
                <a:latin typeface="Helvetica" pitchFamily="2" charset="0"/>
              </a:rPr>
              <a:t>, </a:t>
            </a:r>
            <a:r>
              <a:rPr lang="de-DE" dirty="0" err="1">
                <a:effectLst/>
                <a:latin typeface="Helvetica" pitchFamily="2" charset="0"/>
              </a:rPr>
              <a:t>the</a:t>
            </a:r>
            <a:r>
              <a:rPr lang="de-DE" dirty="0">
                <a:effectLst/>
                <a:latin typeface="Helvetica" pitchFamily="2" charset="0"/>
              </a:rPr>
              <a:t> </a:t>
            </a:r>
            <a:r>
              <a:rPr lang="de-DE" dirty="0" err="1">
                <a:effectLst/>
                <a:latin typeface="Helvetica" pitchFamily="2" charset="0"/>
              </a:rPr>
              <a:t>credo</a:t>
            </a:r>
            <a:r>
              <a:rPr lang="de-DE" dirty="0">
                <a:effectLst/>
                <a:latin typeface="Helvetica" pitchFamily="2" charset="0"/>
              </a:rPr>
              <a:t> </a:t>
            </a:r>
            <a:r>
              <a:rPr lang="de-DE" dirty="0" err="1">
                <a:effectLst/>
                <a:latin typeface="Helvetica" pitchFamily="2" charset="0"/>
              </a:rPr>
              <a:t>among</a:t>
            </a:r>
            <a:r>
              <a:rPr lang="de-DE" dirty="0">
                <a:effectLst/>
                <a:latin typeface="Helvetica" pitchFamily="2" charset="0"/>
              </a:rPr>
              <a:t> </a:t>
            </a:r>
            <a:r>
              <a:rPr lang="de-DE" dirty="0" err="1">
                <a:effectLst/>
                <a:latin typeface="Helvetica" pitchFamily="2" charset="0"/>
              </a:rPr>
              <a:t>computing</a:t>
            </a:r>
            <a:r>
              <a:rPr lang="de-DE" dirty="0">
                <a:effectLst/>
                <a:latin typeface="Helvetica" pitchFamily="2" charset="0"/>
              </a:rPr>
              <a:t> </a:t>
            </a:r>
            <a:r>
              <a:rPr lang="de-DE" dirty="0" err="1">
                <a:effectLst/>
                <a:latin typeface="Helvetica" pitchFamily="2" charset="0"/>
              </a:rPr>
              <a:t>cognoscent</a:t>
            </a:r>
            <a:r>
              <a:rPr lang="de-DE" dirty="0">
                <a:effectLst/>
                <a:latin typeface="Helvetica" pitchFamily="2" charset="0"/>
              </a:rPr>
              <a:t> / </a:t>
            </a:r>
            <a:r>
              <a:rPr lang="de-DE" dirty="0" err="1">
                <a:effectLst/>
                <a:latin typeface="Helvetica" pitchFamily="2" charset="0"/>
              </a:rPr>
              <a:t>became</a:t>
            </a:r>
            <a:r>
              <a:rPr lang="de-DE" dirty="0">
                <a:effectLst/>
                <a:latin typeface="Helvetica" pitchFamily="2" charset="0"/>
              </a:rPr>
              <a:t> </a:t>
            </a:r>
            <a:r>
              <a:rPr lang="de-DE" dirty="0" err="1">
                <a:effectLst/>
                <a:latin typeface="Helvetica" pitchFamily="2" charset="0"/>
              </a:rPr>
              <a:t>that</a:t>
            </a:r>
            <a:r>
              <a:rPr lang="de-DE" dirty="0">
                <a:effectLst/>
                <a:latin typeface="Helvetica" pitchFamily="2" charset="0"/>
              </a:rPr>
              <a:t> </a:t>
            </a:r>
            <a:r>
              <a:rPr lang="de-DE" dirty="0" err="1">
                <a:effectLst/>
                <a:latin typeface="Helvetica" pitchFamily="2" charset="0"/>
              </a:rPr>
              <a:t>one</a:t>
            </a:r>
            <a:r>
              <a:rPr lang="de-DE" dirty="0">
                <a:effectLst/>
                <a:latin typeface="Helvetica" pitchFamily="2" charset="0"/>
              </a:rPr>
              <a:t> </a:t>
            </a:r>
            <a:r>
              <a:rPr lang="de-DE" dirty="0" err="1">
                <a:effectLst/>
                <a:latin typeface="Helvetica" pitchFamily="2" charset="0"/>
              </a:rPr>
              <a:t>needs</a:t>
            </a:r>
            <a:r>
              <a:rPr lang="de-DE" dirty="0">
                <a:effectLst/>
                <a:latin typeface="Helvetica" pitchFamily="2" charset="0"/>
              </a:rPr>
              <a:t> </a:t>
            </a:r>
            <a:r>
              <a:rPr lang="de-DE" dirty="0" err="1">
                <a:effectLst/>
                <a:latin typeface="Helvetica" pitchFamily="2" charset="0"/>
              </a:rPr>
              <a:t>to</a:t>
            </a:r>
            <a:r>
              <a:rPr lang="de-DE" dirty="0">
                <a:effectLst/>
                <a:latin typeface="Helvetica" pitchFamily="2" charset="0"/>
              </a:rPr>
              <a:t> </a:t>
            </a:r>
            <a:r>
              <a:rPr lang="de-DE" dirty="0" err="1">
                <a:effectLst/>
                <a:latin typeface="Helvetica" pitchFamily="2" charset="0"/>
              </a:rPr>
              <a:t>be</a:t>
            </a:r>
            <a:r>
              <a:rPr lang="de-DE" dirty="0">
                <a:effectLst/>
                <a:latin typeface="Helvetica" pitchFamily="2" charset="0"/>
              </a:rPr>
              <a:t> </a:t>
            </a:r>
            <a:r>
              <a:rPr lang="de-DE" dirty="0" err="1">
                <a:effectLst/>
                <a:latin typeface="Helvetica" pitchFamily="2" charset="0"/>
              </a:rPr>
              <a:t>familiar</a:t>
            </a:r>
            <a:r>
              <a:rPr lang="de-DE" dirty="0">
                <a:effectLst/>
                <a:latin typeface="Helvetica" pitchFamily="2" charset="0"/>
              </a:rPr>
              <a:t> </a:t>
            </a:r>
            <a:r>
              <a:rPr lang="de-DE" dirty="0" err="1">
                <a:effectLst/>
                <a:latin typeface="Helvetica" pitchFamily="2" charset="0"/>
              </a:rPr>
              <a:t>with</a:t>
            </a:r>
            <a:r>
              <a:rPr lang="de-DE" dirty="0">
                <a:effectLst/>
                <a:latin typeface="Helvetica" pitchFamily="2" charset="0"/>
              </a:rPr>
              <a:t> at least </a:t>
            </a:r>
            <a:r>
              <a:rPr lang="de-DE" dirty="0" err="1">
                <a:effectLst/>
                <a:latin typeface="Helvetica" pitchFamily="2" charset="0"/>
              </a:rPr>
              <a:t>one</a:t>
            </a:r>
            <a:r>
              <a:rPr lang="de-DE" dirty="0">
                <a:effectLst/>
                <a:latin typeface="Helvetica" pitchFamily="2" charset="0"/>
              </a:rPr>
              <a:t> </a:t>
            </a:r>
            <a:r>
              <a:rPr lang="de-DE" dirty="0" err="1">
                <a:effectLst/>
                <a:latin typeface="Helvetica" pitchFamily="2" charset="0"/>
              </a:rPr>
              <a:t>abstraction</a:t>
            </a:r>
            <a:r>
              <a:rPr lang="de-DE" dirty="0">
                <a:effectLst/>
                <a:latin typeface="Helvetica" pitchFamily="2" charset="0"/>
              </a:rPr>
              <a:t> </a:t>
            </a:r>
            <a:r>
              <a:rPr lang="de-DE" dirty="0" err="1">
                <a:effectLst/>
                <a:latin typeface="Helvetica" pitchFamily="2" charset="0"/>
              </a:rPr>
              <a:t>level</a:t>
            </a:r>
            <a:r>
              <a:rPr lang="de-DE" dirty="0">
                <a:effectLst/>
                <a:latin typeface="Helvetica" pitchFamily="2" charset="0"/>
              </a:rPr>
              <a:t> </a:t>
            </a:r>
            <a:r>
              <a:rPr lang="de-DE" dirty="0" err="1">
                <a:effectLst/>
                <a:latin typeface="Helvetica" pitchFamily="2" charset="0"/>
              </a:rPr>
              <a:t>below</a:t>
            </a:r>
            <a:r>
              <a:rPr lang="de-DE" dirty="0">
                <a:effectLst/>
                <a:latin typeface="Helvetica" pitchFamily="2" charset="0"/>
              </a:rPr>
              <a:t> </a:t>
            </a:r>
            <a:r>
              <a:rPr lang="de-DE" dirty="0" err="1">
                <a:effectLst/>
                <a:latin typeface="Helvetica" pitchFamily="2" charset="0"/>
              </a:rPr>
              <a:t>that</a:t>
            </a:r>
            <a:r>
              <a:rPr lang="de-DE" dirty="0">
                <a:effectLst/>
                <a:latin typeface="Helvetica" pitchFamily="2" charset="0"/>
              </a:rPr>
              <a:t> at </a:t>
            </a:r>
            <a:r>
              <a:rPr lang="de-DE" dirty="0" err="1">
                <a:effectLst/>
                <a:latin typeface="Helvetica" pitchFamily="2" charset="0"/>
              </a:rPr>
              <a:t>which</a:t>
            </a:r>
            <a:r>
              <a:rPr lang="de-DE" dirty="0">
                <a:effectLst/>
                <a:latin typeface="Helvetica" pitchFamily="2" charset="0"/>
              </a:rPr>
              <a:t> </a:t>
            </a:r>
            <a:r>
              <a:rPr lang="de-DE" dirty="0" err="1">
                <a:effectLst/>
                <a:latin typeface="Helvetica" pitchFamily="2" charset="0"/>
              </a:rPr>
              <a:t>one</a:t>
            </a:r>
            <a:r>
              <a:rPr lang="de-DE" dirty="0">
                <a:effectLst/>
                <a:latin typeface="Helvetica" pitchFamily="2" charset="0"/>
              </a:rPr>
              <a:t> </a:t>
            </a:r>
            <a:r>
              <a:rPr lang="de-DE" dirty="0" err="1">
                <a:effectLst/>
                <a:latin typeface="Helvetica" pitchFamily="2" charset="0"/>
              </a:rPr>
              <a:t>is</a:t>
            </a:r>
            <a:r>
              <a:rPr lang="de-DE" dirty="0">
                <a:effectLst/>
                <a:latin typeface="Helvetica" pitchFamily="2" charset="0"/>
              </a:rPr>
              <a:t> </a:t>
            </a:r>
            <a:r>
              <a:rPr lang="de-DE" dirty="0" err="1">
                <a:effectLst/>
                <a:latin typeface="Helvetica" pitchFamily="2" charset="0"/>
              </a:rPr>
              <a:t>working</a:t>
            </a:r>
            <a:r>
              <a:rPr lang="de-DE" dirty="0">
                <a:effectLst/>
                <a:latin typeface="Helvetica" pitchFamily="2" charset="0"/>
              </a:rPr>
              <a:t>.“ </a:t>
            </a:r>
            <a:r>
              <a:rPr lang="de-DE" sz="2400" i="1" dirty="0">
                <a:solidFill>
                  <a:schemeClr val="tx1">
                    <a:lumMod val="50000"/>
                    <a:lumOff val="50000"/>
                  </a:schemeClr>
                </a:solidFill>
                <a:effectLst/>
                <a:latin typeface="Helvetica" pitchFamily="2" charset="0"/>
              </a:rPr>
              <a:t>(</a:t>
            </a:r>
            <a:r>
              <a:rPr lang="de-DE" sz="2400" i="1" dirty="0" err="1">
                <a:solidFill>
                  <a:schemeClr val="tx1">
                    <a:lumMod val="50000"/>
                    <a:lumOff val="50000"/>
                  </a:schemeClr>
                </a:solidFill>
                <a:effectLst/>
                <a:latin typeface="Helvetica" pitchFamily="2" charset="0"/>
              </a:rPr>
              <a:t>Tedre</a:t>
            </a:r>
            <a:r>
              <a:rPr lang="de-DE" sz="2400" i="1" dirty="0">
                <a:solidFill>
                  <a:schemeClr val="tx1">
                    <a:lumMod val="50000"/>
                    <a:lumOff val="50000"/>
                  </a:schemeClr>
                </a:solidFill>
                <a:effectLst/>
                <a:latin typeface="Helvetica" pitchFamily="2" charset="0"/>
              </a:rPr>
              <a:t> et al., 2021)</a:t>
            </a:r>
            <a:br>
              <a:rPr lang="de-DE" sz="2400" i="1" dirty="0">
                <a:solidFill>
                  <a:schemeClr val="tx1">
                    <a:lumMod val="50000"/>
                    <a:lumOff val="50000"/>
                  </a:schemeClr>
                </a:solidFill>
                <a:effectLst/>
                <a:latin typeface="Helvetica" pitchFamily="2" charset="0"/>
              </a:rPr>
            </a:br>
            <a:endParaRPr lang="de-DE" sz="2400" i="1" dirty="0">
              <a:solidFill>
                <a:schemeClr val="tx1">
                  <a:lumMod val="50000"/>
                  <a:lumOff val="50000"/>
                </a:schemeClr>
              </a:solidFill>
              <a:effectLst/>
              <a:latin typeface="Helvetica" pitchFamily="2" charset="0"/>
            </a:endParaRPr>
          </a:p>
          <a:p>
            <a:r>
              <a:rPr lang="de-DE" dirty="0">
                <a:effectLst/>
                <a:latin typeface="Helvetica" pitchFamily="2" charset="0"/>
              </a:rPr>
              <a:t>1950 zugrundeliegende Elektronik</a:t>
            </a:r>
          </a:p>
          <a:p>
            <a:r>
              <a:rPr lang="de-DE" dirty="0">
                <a:effectLst/>
                <a:latin typeface="Helvetica" pitchFamily="2" charset="0"/>
              </a:rPr>
              <a:t>1960 oktaler Maschinencode für Assembler</a:t>
            </a:r>
          </a:p>
          <a:p>
            <a:r>
              <a:rPr lang="de-DE" dirty="0">
                <a:effectLst/>
                <a:latin typeface="Helvetica" pitchFamily="2" charset="0"/>
              </a:rPr>
              <a:t>1970 Assembler für Hochsprachen</a:t>
            </a:r>
          </a:p>
          <a:p>
            <a:endParaRPr lang="de-DE" dirty="0"/>
          </a:p>
        </p:txBody>
      </p:sp>
      <p:sp>
        <p:nvSpPr>
          <p:cNvPr id="4" name="Textfeld 3">
            <a:extLst>
              <a:ext uri="{FF2B5EF4-FFF2-40B4-BE49-F238E27FC236}">
                <a16:creationId xmlns:a16="http://schemas.microsoft.com/office/drawing/2014/main" id="{752EE504-E827-E7CD-A85E-EA0C3209E81E}"/>
              </a:ext>
            </a:extLst>
          </p:cNvPr>
          <p:cNvSpPr txBox="1"/>
          <p:nvPr/>
        </p:nvSpPr>
        <p:spPr>
          <a:xfrm>
            <a:off x="838201" y="6176963"/>
            <a:ext cx="10515600" cy="738664"/>
          </a:xfrm>
          <a:prstGeom prst="rect">
            <a:avLst/>
          </a:prstGeom>
          <a:noFill/>
        </p:spPr>
        <p:txBody>
          <a:bodyPr wrap="square" rtlCol="0">
            <a:spAutoFit/>
          </a:bodyPr>
          <a:lstStyle/>
          <a:p>
            <a:r>
              <a:rPr lang="de-DE" sz="1200" dirty="0" err="1">
                <a:solidFill>
                  <a:schemeClr val="tx1">
                    <a:lumMod val="50000"/>
                    <a:lumOff val="50000"/>
                  </a:schemeClr>
                </a:solidFill>
              </a:rPr>
              <a:t>Tedre</a:t>
            </a:r>
            <a:r>
              <a:rPr lang="de-DE" sz="1200" dirty="0">
                <a:solidFill>
                  <a:schemeClr val="tx1">
                    <a:lumMod val="50000"/>
                    <a:lumOff val="50000"/>
                  </a:schemeClr>
                </a:solidFill>
              </a:rPr>
              <a:t>, M., </a:t>
            </a:r>
            <a:r>
              <a:rPr lang="de-DE" sz="1200" dirty="0" err="1">
                <a:solidFill>
                  <a:schemeClr val="tx1">
                    <a:lumMod val="50000"/>
                    <a:lumOff val="50000"/>
                  </a:schemeClr>
                </a:solidFill>
              </a:rPr>
              <a:t>Toivonen</a:t>
            </a:r>
            <a:r>
              <a:rPr lang="de-DE" sz="1200" dirty="0">
                <a:solidFill>
                  <a:schemeClr val="tx1">
                    <a:lumMod val="50000"/>
                    <a:lumOff val="50000"/>
                  </a:schemeClr>
                </a:solidFill>
              </a:rPr>
              <a:t>, T., </a:t>
            </a:r>
            <a:r>
              <a:rPr lang="de-DE" sz="1200" dirty="0" err="1">
                <a:solidFill>
                  <a:schemeClr val="tx1">
                    <a:lumMod val="50000"/>
                    <a:lumOff val="50000"/>
                  </a:schemeClr>
                </a:solidFill>
              </a:rPr>
              <a:t>Kahila</a:t>
            </a:r>
            <a:r>
              <a:rPr lang="de-DE" sz="1200" dirty="0">
                <a:solidFill>
                  <a:schemeClr val="tx1">
                    <a:lumMod val="50000"/>
                    <a:lumOff val="50000"/>
                  </a:schemeClr>
                </a:solidFill>
              </a:rPr>
              <a:t>, J., </a:t>
            </a:r>
            <a:r>
              <a:rPr lang="de-DE" sz="1200" dirty="0" err="1">
                <a:solidFill>
                  <a:schemeClr val="tx1">
                    <a:lumMod val="50000"/>
                    <a:lumOff val="50000"/>
                  </a:schemeClr>
                </a:solidFill>
              </a:rPr>
              <a:t>Vartiainen</a:t>
            </a:r>
            <a:r>
              <a:rPr lang="de-DE" sz="1200" dirty="0">
                <a:solidFill>
                  <a:schemeClr val="tx1">
                    <a:lumMod val="50000"/>
                    <a:lumOff val="50000"/>
                  </a:schemeClr>
                </a:solidFill>
              </a:rPr>
              <a:t>, H., </a:t>
            </a:r>
            <a:r>
              <a:rPr lang="de-DE" sz="1200" dirty="0" err="1">
                <a:solidFill>
                  <a:schemeClr val="tx1">
                    <a:lumMod val="50000"/>
                    <a:lumOff val="50000"/>
                  </a:schemeClr>
                </a:solidFill>
              </a:rPr>
              <a:t>Valtonen</a:t>
            </a:r>
            <a:r>
              <a:rPr lang="de-DE" sz="1200" dirty="0">
                <a:solidFill>
                  <a:schemeClr val="tx1">
                    <a:lumMod val="50000"/>
                    <a:lumOff val="50000"/>
                  </a:schemeClr>
                </a:solidFill>
              </a:rPr>
              <a:t>, T., </a:t>
            </a:r>
            <a:r>
              <a:rPr lang="de-DE" sz="1200" dirty="0" err="1">
                <a:solidFill>
                  <a:schemeClr val="tx1">
                    <a:lumMod val="50000"/>
                    <a:lumOff val="50000"/>
                  </a:schemeClr>
                </a:solidFill>
              </a:rPr>
              <a:t>Jormanainen</a:t>
            </a:r>
            <a:r>
              <a:rPr lang="de-DE" sz="1200" dirty="0">
                <a:solidFill>
                  <a:schemeClr val="tx1">
                    <a:lumMod val="50000"/>
                    <a:lumOff val="50000"/>
                  </a:schemeClr>
                </a:solidFill>
              </a:rPr>
              <a:t>, I., &amp; </a:t>
            </a:r>
            <a:r>
              <a:rPr lang="de-DE" sz="1200" dirty="0" err="1">
                <a:solidFill>
                  <a:schemeClr val="tx1">
                    <a:lumMod val="50000"/>
                    <a:lumOff val="50000"/>
                  </a:schemeClr>
                </a:solidFill>
              </a:rPr>
              <a:t>Pears</a:t>
            </a:r>
            <a:r>
              <a:rPr lang="de-DE" sz="1200" dirty="0">
                <a:solidFill>
                  <a:schemeClr val="tx1">
                    <a:lumMod val="50000"/>
                    <a:lumOff val="50000"/>
                  </a:schemeClr>
                </a:solidFill>
              </a:rPr>
              <a:t>, A. (2021). Teaching Machine Learning in K–12 Classroom: </a:t>
            </a:r>
            <a:r>
              <a:rPr lang="de-DE" sz="1200" dirty="0" err="1">
                <a:solidFill>
                  <a:schemeClr val="tx1">
                    <a:lumMod val="50000"/>
                    <a:lumOff val="50000"/>
                  </a:schemeClr>
                </a:solidFill>
              </a:rPr>
              <a:t>Pedagogical</a:t>
            </a:r>
            <a:r>
              <a:rPr lang="de-DE" sz="1200" dirty="0">
                <a:solidFill>
                  <a:schemeClr val="tx1">
                    <a:lumMod val="50000"/>
                    <a:lumOff val="50000"/>
                  </a:schemeClr>
                </a:solidFill>
              </a:rPr>
              <a:t> and Technological </a:t>
            </a:r>
            <a:r>
              <a:rPr lang="de-DE" sz="1200" dirty="0" err="1">
                <a:solidFill>
                  <a:schemeClr val="tx1">
                    <a:lumMod val="50000"/>
                    <a:lumOff val="50000"/>
                  </a:schemeClr>
                </a:solidFill>
              </a:rPr>
              <a:t>Trajectories</a:t>
            </a:r>
            <a:r>
              <a:rPr lang="de-DE" sz="1200" dirty="0">
                <a:solidFill>
                  <a:schemeClr val="tx1">
                    <a:lumMod val="50000"/>
                    <a:lumOff val="50000"/>
                  </a:schemeClr>
                </a:solidFill>
              </a:rPr>
              <a:t> </a:t>
            </a:r>
            <a:r>
              <a:rPr lang="de-DE" sz="1200" dirty="0" err="1">
                <a:solidFill>
                  <a:schemeClr val="tx1">
                    <a:lumMod val="50000"/>
                    <a:lumOff val="50000"/>
                  </a:schemeClr>
                </a:solidFill>
              </a:rPr>
              <a:t>for</a:t>
            </a:r>
            <a:r>
              <a:rPr lang="de-DE" sz="1200" dirty="0">
                <a:solidFill>
                  <a:schemeClr val="tx1">
                    <a:lumMod val="50000"/>
                    <a:lumOff val="50000"/>
                  </a:schemeClr>
                </a:solidFill>
              </a:rPr>
              <a:t> </a:t>
            </a:r>
            <a:r>
              <a:rPr lang="de-DE" sz="1200" dirty="0" err="1">
                <a:solidFill>
                  <a:schemeClr val="tx1">
                    <a:lumMod val="50000"/>
                    <a:lumOff val="50000"/>
                  </a:schemeClr>
                </a:solidFill>
              </a:rPr>
              <a:t>Artificial</a:t>
            </a:r>
            <a:r>
              <a:rPr lang="de-DE" sz="1200" dirty="0">
                <a:solidFill>
                  <a:schemeClr val="tx1">
                    <a:lumMod val="50000"/>
                    <a:lumOff val="50000"/>
                  </a:schemeClr>
                </a:solidFill>
              </a:rPr>
              <a:t> </a:t>
            </a:r>
            <a:r>
              <a:rPr lang="de-DE" sz="1200" dirty="0" err="1">
                <a:solidFill>
                  <a:schemeClr val="tx1">
                    <a:lumMod val="50000"/>
                    <a:lumOff val="50000"/>
                  </a:schemeClr>
                </a:solidFill>
              </a:rPr>
              <a:t>Intelligence</a:t>
            </a:r>
            <a:r>
              <a:rPr lang="de-DE" sz="1200" dirty="0">
                <a:solidFill>
                  <a:schemeClr val="tx1">
                    <a:lumMod val="50000"/>
                    <a:lumOff val="50000"/>
                  </a:schemeClr>
                </a:solidFill>
              </a:rPr>
              <a:t> Education. IEEE Access, 9, 110558–110572. </a:t>
            </a:r>
            <a:r>
              <a:rPr lang="de-DE" sz="12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https://doi.org/10.1109/ACCESS.2021.3097962</a:t>
            </a:r>
            <a:endParaRPr lang="de-DE" sz="1200" dirty="0">
              <a:solidFill>
                <a:schemeClr val="tx1">
                  <a:lumMod val="50000"/>
                  <a:lumOff val="50000"/>
                </a:schemeClr>
              </a:solidFill>
            </a:endParaRPr>
          </a:p>
          <a:p>
            <a:endParaRPr lang="de-DE" dirty="0"/>
          </a:p>
        </p:txBody>
      </p:sp>
      <p:cxnSp>
        <p:nvCxnSpPr>
          <p:cNvPr id="6" name="Gerade Verbindung mit Pfeil 5">
            <a:extLst>
              <a:ext uri="{FF2B5EF4-FFF2-40B4-BE49-F238E27FC236}">
                <a16:creationId xmlns:a16="http://schemas.microsoft.com/office/drawing/2014/main" id="{D3752E14-9230-3643-EE5E-BB4FA1EE6714}"/>
              </a:ext>
            </a:extLst>
          </p:cNvPr>
          <p:cNvCxnSpPr>
            <a:cxnSpLocks/>
          </p:cNvCxnSpPr>
          <p:nvPr/>
        </p:nvCxnSpPr>
        <p:spPr>
          <a:xfrm>
            <a:off x="636104" y="3803374"/>
            <a:ext cx="0" cy="14577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438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3BD87-B134-D3DD-379C-C3AEB9E3741F}"/>
              </a:ext>
            </a:extLst>
          </p:cNvPr>
          <p:cNvSpPr>
            <a:spLocks noGrp="1"/>
          </p:cNvSpPr>
          <p:nvPr>
            <p:ph type="title"/>
          </p:nvPr>
        </p:nvSpPr>
        <p:spPr/>
        <p:txBody>
          <a:bodyPr/>
          <a:lstStyle/>
          <a:p>
            <a:r>
              <a:rPr lang="de-DE" dirty="0"/>
              <a:t>Quelltext als Kommunikationsmedium einer Lösung oder eines Modells</a:t>
            </a:r>
          </a:p>
        </p:txBody>
      </p:sp>
      <p:sp>
        <p:nvSpPr>
          <p:cNvPr id="3" name="Inhaltsplatzhalter 2">
            <a:extLst>
              <a:ext uri="{FF2B5EF4-FFF2-40B4-BE49-F238E27FC236}">
                <a16:creationId xmlns:a16="http://schemas.microsoft.com/office/drawing/2014/main" id="{E331CE44-4578-B578-6BB3-D814BCC8ED96}"/>
              </a:ext>
            </a:extLst>
          </p:cNvPr>
          <p:cNvSpPr>
            <a:spLocks noGrp="1"/>
          </p:cNvSpPr>
          <p:nvPr>
            <p:ph idx="1"/>
          </p:nvPr>
        </p:nvSpPr>
        <p:spPr/>
        <p:txBody>
          <a:bodyPr>
            <a:normAutofit/>
          </a:bodyPr>
          <a:lstStyle/>
          <a:p>
            <a:pPr marL="0" indent="0">
              <a:buNone/>
            </a:pPr>
            <a:r>
              <a:rPr lang="de-DE" dirty="0">
                <a:latin typeface="Helvetica" pitchFamily="2" charset="0"/>
              </a:rPr>
              <a:t>„</a:t>
            </a:r>
            <a:r>
              <a:rPr lang="de-DE" dirty="0" err="1">
                <a:latin typeface="Helvetica" pitchFamily="2" charset="0"/>
              </a:rPr>
              <a:t>Programs</a:t>
            </a:r>
            <a:r>
              <a:rPr lang="de-DE" dirty="0">
                <a:latin typeface="Helvetica" pitchFamily="2" charset="0"/>
              </a:rPr>
              <a:t> </a:t>
            </a:r>
            <a:r>
              <a:rPr lang="de-DE" dirty="0" err="1">
                <a:latin typeface="Helvetica" pitchFamily="2" charset="0"/>
              </a:rPr>
              <a:t>are</a:t>
            </a:r>
            <a:r>
              <a:rPr lang="de-DE" dirty="0">
                <a:latin typeface="Helvetica" pitchFamily="2" charset="0"/>
              </a:rPr>
              <a:t> not </a:t>
            </a:r>
            <a:r>
              <a:rPr lang="de-DE" dirty="0" err="1">
                <a:latin typeface="Helvetica" pitchFamily="2" charset="0"/>
              </a:rPr>
              <a:t>text</a:t>
            </a:r>
            <a:r>
              <a:rPr lang="de-DE" dirty="0">
                <a:latin typeface="Helvetica" pitchFamily="2" charset="0"/>
              </a:rPr>
              <a:t>; </a:t>
            </a:r>
            <a:r>
              <a:rPr lang="de-DE" dirty="0" err="1">
                <a:latin typeface="Helvetica" pitchFamily="2" charset="0"/>
              </a:rPr>
              <a:t>they</a:t>
            </a:r>
            <a:r>
              <a:rPr lang="de-DE" dirty="0">
                <a:latin typeface="Helvetica" pitchFamily="2" charset="0"/>
              </a:rPr>
              <a:t> </a:t>
            </a:r>
            <a:r>
              <a:rPr lang="de-DE" dirty="0" err="1">
                <a:latin typeface="Helvetica" pitchFamily="2" charset="0"/>
              </a:rPr>
              <a:t>are</a:t>
            </a:r>
            <a:r>
              <a:rPr lang="de-DE" dirty="0">
                <a:latin typeface="Helvetica" pitchFamily="2" charset="0"/>
              </a:rPr>
              <a:t> </a:t>
            </a:r>
            <a:r>
              <a:rPr lang="de-DE" dirty="0" err="1">
                <a:latin typeface="Helvetica" pitchFamily="2" charset="0"/>
              </a:rPr>
              <a:t>hierarchical</a:t>
            </a:r>
            <a:r>
              <a:rPr lang="de-DE" dirty="0">
                <a:latin typeface="Helvetica" pitchFamily="2" charset="0"/>
              </a:rPr>
              <a:t> </a:t>
            </a:r>
            <a:r>
              <a:rPr lang="de-DE" dirty="0" err="1">
                <a:latin typeface="Helvetica" pitchFamily="2" charset="0"/>
              </a:rPr>
              <a:t>compositions</a:t>
            </a:r>
            <a:r>
              <a:rPr lang="de-DE" dirty="0">
                <a:latin typeface="Helvetica" pitchFamily="2" charset="0"/>
              </a:rPr>
              <a:t> </a:t>
            </a:r>
            <a:r>
              <a:rPr lang="de-DE" dirty="0" err="1">
                <a:latin typeface="Helvetica" pitchFamily="2" charset="0"/>
              </a:rPr>
              <a:t>of</a:t>
            </a:r>
            <a:r>
              <a:rPr lang="de-DE" dirty="0">
                <a:latin typeface="Helvetica" pitchFamily="2" charset="0"/>
              </a:rPr>
              <a:t> </a:t>
            </a:r>
            <a:r>
              <a:rPr lang="de-DE" dirty="0" err="1">
                <a:latin typeface="Helvetica" pitchFamily="2" charset="0"/>
              </a:rPr>
              <a:t>computational</a:t>
            </a:r>
            <a:r>
              <a:rPr lang="de-DE" dirty="0">
                <a:latin typeface="Helvetica" pitchFamily="2" charset="0"/>
              </a:rPr>
              <a:t> </a:t>
            </a:r>
            <a:r>
              <a:rPr lang="de-DE" dirty="0" err="1">
                <a:latin typeface="Helvetica" pitchFamily="2" charset="0"/>
              </a:rPr>
              <a:t>structures</a:t>
            </a:r>
            <a:r>
              <a:rPr lang="de-DE" dirty="0">
                <a:latin typeface="Helvetica" pitchFamily="2" charset="0"/>
              </a:rPr>
              <a:t> and </a:t>
            </a:r>
            <a:r>
              <a:rPr lang="de-DE" dirty="0" err="1">
                <a:latin typeface="Helvetica" pitchFamily="2" charset="0"/>
              </a:rPr>
              <a:t>should</a:t>
            </a:r>
            <a:r>
              <a:rPr lang="de-DE" dirty="0">
                <a:latin typeface="Helvetica" pitchFamily="2" charset="0"/>
              </a:rPr>
              <a:t> </a:t>
            </a:r>
            <a:r>
              <a:rPr lang="de-DE" dirty="0" err="1">
                <a:latin typeface="Helvetica" pitchFamily="2" charset="0"/>
              </a:rPr>
              <a:t>be</a:t>
            </a:r>
            <a:r>
              <a:rPr lang="de-DE" dirty="0">
                <a:latin typeface="Helvetica" pitchFamily="2" charset="0"/>
              </a:rPr>
              <a:t> </a:t>
            </a:r>
            <a:r>
              <a:rPr lang="de-DE" dirty="0" err="1">
                <a:latin typeface="Helvetica" pitchFamily="2" charset="0"/>
              </a:rPr>
              <a:t>edited</a:t>
            </a:r>
            <a:r>
              <a:rPr lang="de-DE" dirty="0">
                <a:latin typeface="Helvetica" pitchFamily="2" charset="0"/>
              </a:rPr>
              <a:t>, </a:t>
            </a:r>
            <a:r>
              <a:rPr lang="de-DE" dirty="0" err="1">
                <a:latin typeface="Helvetica" pitchFamily="2" charset="0"/>
              </a:rPr>
              <a:t>executed</a:t>
            </a:r>
            <a:r>
              <a:rPr lang="de-DE" dirty="0">
                <a:latin typeface="Helvetica" pitchFamily="2" charset="0"/>
              </a:rPr>
              <a:t>, and </a:t>
            </a:r>
            <a:r>
              <a:rPr lang="de-DE" dirty="0" err="1">
                <a:latin typeface="Helvetica" pitchFamily="2" charset="0"/>
              </a:rPr>
              <a:t>debugged</a:t>
            </a:r>
            <a:r>
              <a:rPr lang="de-DE" dirty="0">
                <a:latin typeface="Helvetica" pitchFamily="2" charset="0"/>
              </a:rPr>
              <a:t> in an </a:t>
            </a:r>
            <a:r>
              <a:rPr lang="de-DE" dirty="0" err="1">
                <a:latin typeface="Helvetica" pitchFamily="2" charset="0"/>
              </a:rPr>
              <a:t>environment</a:t>
            </a:r>
            <a:r>
              <a:rPr lang="de-DE" dirty="0">
                <a:latin typeface="Helvetica" pitchFamily="2" charset="0"/>
              </a:rPr>
              <a:t> </a:t>
            </a:r>
            <a:r>
              <a:rPr lang="de-DE" dirty="0" err="1">
                <a:latin typeface="Helvetica" pitchFamily="2" charset="0"/>
              </a:rPr>
              <a:t>that</a:t>
            </a:r>
            <a:r>
              <a:rPr lang="de-DE" dirty="0">
                <a:latin typeface="Helvetica" pitchFamily="2" charset="0"/>
              </a:rPr>
              <a:t> </a:t>
            </a:r>
            <a:r>
              <a:rPr lang="de-DE" dirty="0" err="1">
                <a:latin typeface="Helvetica" pitchFamily="2" charset="0"/>
              </a:rPr>
              <a:t>consistently</a:t>
            </a:r>
            <a:r>
              <a:rPr lang="de-DE" dirty="0">
                <a:latin typeface="Helvetica" pitchFamily="2" charset="0"/>
              </a:rPr>
              <a:t> </a:t>
            </a:r>
            <a:r>
              <a:rPr lang="de-DE" dirty="0" err="1">
                <a:latin typeface="Helvetica" pitchFamily="2" charset="0"/>
              </a:rPr>
              <a:t>acknowledges</a:t>
            </a:r>
            <a:r>
              <a:rPr lang="de-DE" dirty="0">
                <a:latin typeface="Helvetica" pitchFamily="2" charset="0"/>
              </a:rPr>
              <a:t> and </a:t>
            </a:r>
            <a:r>
              <a:rPr lang="de-DE" dirty="0" err="1">
                <a:latin typeface="Helvetica" pitchFamily="2" charset="0"/>
              </a:rPr>
              <a:t>reinforces</a:t>
            </a:r>
            <a:r>
              <a:rPr lang="de-DE" dirty="0">
                <a:latin typeface="Helvetica" pitchFamily="2" charset="0"/>
              </a:rPr>
              <a:t> </a:t>
            </a:r>
            <a:r>
              <a:rPr lang="de-DE" dirty="0" err="1">
                <a:latin typeface="Helvetica" pitchFamily="2" charset="0"/>
              </a:rPr>
              <a:t>this</a:t>
            </a:r>
            <a:r>
              <a:rPr lang="de-DE" dirty="0">
                <a:latin typeface="Helvetica" pitchFamily="2" charset="0"/>
              </a:rPr>
              <a:t> </a:t>
            </a:r>
            <a:r>
              <a:rPr lang="de-DE" dirty="0" err="1">
                <a:latin typeface="Helvetica" pitchFamily="2" charset="0"/>
              </a:rPr>
              <a:t>viewpoint</a:t>
            </a:r>
            <a:r>
              <a:rPr lang="de-DE" dirty="0">
                <a:latin typeface="Helvetica" pitchFamily="2" charset="0"/>
              </a:rPr>
              <a:t>.“ </a:t>
            </a:r>
            <a:r>
              <a:rPr lang="de-DE" sz="2400" i="1" dirty="0">
                <a:solidFill>
                  <a:schemeClr val="tx1">
                    <a:lumMod val="50000"/>
                    <a:lumOff val="50000"/>
                  </a:schemeClr>
                </a:solidFill>
                <a:latin typeface="Helvetica" pitchFamily="2" charset="0"/>
              </a:rPr>
              <a:t>(</a:t>
            </a:r>
            <a:r>
              <a:rPr lang="de-DE" sz="2400" i="1" dirty="0" err="1">
                <a:solidFill>
                  <a:schemeClr val="tx1">
                    <a:lumMod val="50000"/>
                    <a:lumOff val="50000"/>
                  </a:schemeClr>
                </a:solidFill>
                <a:latin typeface="Helvetica" pitchFamily="2" charset="0"/>
              </a:rPr>
              <a:t>Teitelbaum</a:t>
            </a:r>
            <a:r>
              <a:rPr lang="de-DE" sz="2400" i="1" dirty="0">
                <a:solidFill>
                  <a:schemeClr val="tx1">
                    <a:lumMod val="50000"/>
                    <a:lumOff val="50000"/>
                  </a:schemeClr>
                </a:solidFill>
                <a:latin typeface="Helvetica" pitchFamily="2" charset="0"/>
              </a:rPr>
              <a:t>, 1981)</a:t>
            </a:r>
          </a:p>
          <a:p>
            <a:pPr marL="0" indent="0">
              <a:buNone/>
            </a:pPr>
            <a:endParaRPr lang="de-DE" sz="2400" i="1" dirty="0">
              <a:solidFill>
                <a:schemeClr val="tx1">
                  <a:lumMod val="50000"/>
                  <a:lumOff val="50000"/>
                </a:schemeClr>
              </a:solidFill>
              <a:latin typeface="Helvetica" pitchFamily="2" charset="0"/>
            </a:endParaRPr>
          </a:p>
          <a:p>
            <a:pPr marL="0" indent="0">
              <a:buNone/>
            </a:pPr>
            <a:r>
              <a:rPr lang="de-DE" dirty="0">
                <a:latin typeface="Helvetica" pitchFamily="2" charset="0"/>
              </a:rPr>
              <a:t>„</a:t>
            </a:r>
            <a:r>
              <a:rPr lang="de-DE" dirty="0" err="1">
                <a:latin typeface="Helvetica" pitchFamily="2" charset="0"/>
              </a:rPr>
              <a:t>Programs</a:t>
            </a:r>
            <a:r>
              <a:rPr lang="de-DE" dirty="0">
                <a:latin typeface="Helvetica" pitchFamily="2" charset="0"/>
              </a:rPr>
              <a:t> </a:t>
            </a:r>
            <a:r>
              <a:rPr lang="de-DE" dirty="0" err="1">
                <a:latin typeface="Helvetica" pitchFamily="2" charset="0"/>
              </a:rPr>
              <a:t>are</a:t>
            </a:r>
            <a:r>
              <a:rPr lang="de-DE" dirty="0">
                <a:latin typeface="Helvetica" pitchFamily="2" charset="0"/>
              </a:rPr>
              <a:t> </a:t>
            </a:r>
            <a:r>
              <a:rPr lang="de-DE" dirty="0" err="1">
                <a:latin typeface="Helvetica" pitchFamily="2" charset="0"/>
              </a:rPr>
              <a:t>meant</a:t>
            </a:r>
            <a:r>
              <a:rPr lang="de-DE" dirty="0">
                <a:latin typeface="Helvetica" pitchFamily="2" charset="0"/>
              </a:rPr>
              <a:t> </a:t>
            </a:r>
            <a:r>
              <a:rPr lang="de-DE" dirty="0" err="1">
                <a:latin typeface="Helvetica" pitchFamily="2" charset="0"/>
              </a:rPr>
              <a:t>to</a:t>
            </a:r>
            <a:r>
              <a:rPr lang="de-DE" dirty="0">
                <a:latin typeface="Helvetica" pitchFamily="2" charset="0"/>
              </a:rPr>
              <a:t> </a:t>
            </a:r>
            <a:r>
              <a:rPr lang="de-DE" dirty="0" err="1">
                <a:latin typeface="Helvetica" pitchFamily="2" charset="0"/>
              </a:rPr>
              <a:t>be</a:t>
            </a:r>
            <a:r>
              <a:rPr lang="de-DE" dirty="0">
                <a:latin typeface="Helvetica" pitchFamily="2" charset="0"/>
              </a:rPr>
              <a:t> </a:t>
            </a:r>
            <a:r>
              <a:rPr lang="de-DE" dirty="0" err="1">
                <a:latin typeface="Helvetica" pitchFamily="2" charset="0"/>
              </a:rPr>
              <a:t>read</a:t>
            </a:r>
            <a:r>
              <a:rPr lang="de-DE" dirty="0">
                <a:latin typeface="Helvetica" pitchFamily="2" charset="0"/>
              </a:rPr>
              <a:t> </a:t>
            </a:r>
            <a:r>
              <a:rPr lang="de-DE" dirty="0" err="1">
                <a:latin typeface="Helvetica" pitchFamily="2" charset="0"/>
              </a:rPr>
              <a:t>by</a:t>
            </a:r>
            <a:r>
              <a:rPr lang="de-DE" dirty="0">
                <a:latin typeface="Helvetica" pitchFamily="2" charset="0"/>
              </a:rPr>
              <a:t> </a:t>
            </a:r>
            <a:r>
              <a:rPr lang="de-DE" dirty="0" err="1">
                <a:latin typeface="Helvetica" pitchFamily="2" charset="0"/>
              </a:rPr>
              <a:t>humans</a:t>
            </a:r>
            <a:r>
              <a:rPr lang="de-DE" dirty="0">
                <a:latin typeface="Helvetica" pitchFamily="2" charset="0"/>
              </a:rPr>
              <a:t> and </a:t>
            </a:r>
            <a:r>
              <a:rPr lang="de-DE" dirty="0" err="1">
                <a:latin typeface="Helvetica" pitchFamily="2" charset="0"/>
              </a:rPr>
              <a:t>only</a:t>
            </a:r>
            <a:r>
              <a:rPr lang="de-DE" dirty="0">
                <a:latin typeface="Helvetica" pitchFamily="2" charset="0"/>
              </a:rPr>
              <a:t> </a:t>
            </a:r>
            <a:r>
              <a:rPr lang="de-DE" dirty="0" err="1">
                <a:latin typeface="Helvetica" pitchFamily="2" charset="0"/>
              </a:rPr>
              <a:t>incidentally</a:t>
            </a:r>
            <a:r>
              <a:rPr lang="de-DE" dirty="0">
                <a:latin typeface="Helvetica" pitchFamily="2" charset="0"/>
              </a:rPr>
              <a:t> </a:t>
            </a:r>
            <a:r>
              <a:rPr lang="de-DE" dirty="0" err="1">
                <a:latin typeface="Helvetica" pitchFamily="2" charset="0"/>
              </a:rPr>
              <a:t>for</a:t>
            </a:r>
            <a:r>
              <a:rPr lang="de-DE" dirty="0">
                <a:latin typeface="Helvetica" pitchFamily="2" charset="0"/>
              </a:rPr>
              <a:t> </a:t>
            </a:r>
            <a:r>
              <a:rPr lang="de-DE" dirty="0" err="1">
                <a:latin typeface="Helvetica" pitchFamily="2" charset="0"/>
              </a:rPr>
              <a:t>computers</a:t>
            </a:r>
            <a:r>
              <a:rPr lang="de-DE" dirty="0">
                <a:latin typeface="Helvetica" pitchFamily="2" charset="0"/>
              </a:rPr>
              <a:t> </a:t>
            </a:r>
            <a:r>
              <a:rPr lang="de-DE" dirty="0" err="1">
                <a:latin typeface="Helvetica" pitchFamily="2" charset="0"/>
              </a:rPr>
              <a:t>to</a:t>
            </a:r>
            <a:r>
              <a:rPr lang="de-DE" dirty="0">
                <a:latin typeface="Helvetica" pitchFamily="2" charset="0"/>
              </a:rPr>
              <a:t> </a:t>
            </a:r>
            <a:r>
              <a:rPr lang="de-DE" dirty="0" err="1">
                <a:latin typeface="Helvetica" pitchFamily="2" charset="0"/>
              </a:rPr>
              <a:t>execute</a:t>
            </a:r>
            <a:r>
              <a:rPr lang="de-DE" dirty="0">
                <a:latin typeface="Helvetica" pitchFamily="2" charset="0"/>
              </a:rPr>
              <a:t>.“ </a:t>
            </a:r>
            <a:r>
              <a:rPr lang="de-DE" sz="2400" i="1" dirty="0">
                <a:solidFill>
                  <a:schemeClr val="tx1">
                    <a:lumMod val="50000"/>
                    <a:lumOff val="50000"/>
                  </a:schemeClr>
                </a:solidFill>
                <a:latin typeface="Helvetica" pitchFamily="2" charset="0"/>
              </a:rPr>
              <a:t>(Knuth, 1997)</a:t>
            </a:r>
          </a:p>
        </p:txBody>
      </p:sp>
      <p:sp>
        <p:nvSpPr>
          <p:cNvPr id="4" name="Textfeld 3">
            <a:extLst>
              <a:ext uri="{FF2B5EF4-FFF2-40B4-BE49-F238E27FC236}">
                <a16:creationId xmlns:a16="http://schemas.microsoft.com/office/drawing/2014/main" id="{FB4F7DDD-1794-A56F-FF40-88383A6B0DAA}"/>
              </a:ext>
            </a:extLst>
          </p:cNvPr>
          <p:cNvSpPr txBox="1"/>
          <p:nvPr/>
        </p:nvSpPr>
        <p:spPr>
          <a:xfrm>
            <a:off x="838201" y="6176963"/>
            <a:ext cx="10515600" cy="461665"/>
          </a:xfrm>
          <a:prstGeom prst="rect">
            <a:avLst/>
          </a:prstGeom>
          <a:noFill/>
        </p:spPr>
        <p:txBody>
          <a:bodyPr wrap="square" rtlCol="0">
            <a:spAutoFit/>
          </a:bodyPr>
          <a:lstStyle/>
          <a:p>
            <a:r>
              <a:rPr lang="de-DE" sz="1200" dirty="0" err="1">
                <a:solidFill>
                  <a:schemeClr val="tx1">
                    <a:lumMod val="50000"/>
                    <a:lumOff val="50000"/>
                  </a:schemeClr>
                </a:solidFill>
              </a:rPr>
              <a:t>Teitelbaum</a:t>
            </a:r>
            <a:r>
              <a:rPr lang="de-DE" sz="1200" dirty="0">
                <a:solidFill>
                  <a:schemeClr val="tx1">
                    <a:lumMod val="50000"/>
                    <a:lumOff val="50000"/>
                  </a:schemeClr>
                </a:solidFill>
              </a:rPr>
              <a:t>, T., &amp; Reps, T. (1981). The Cornell </a:t>
            </a:r>
            <a:r>
              <a:rPr lang="de-DE" sz="1200" dirty="0" err="1">
                <a:solidFill>
                  <a:schemeClr val="tx1">
                    <a:lumMod val="50000"/>
                    <a:lumOff val="50000"/>
                  </a:schemeClr>
                </a:solidFill>
              </a:rPr>
              <a:t>program</a:t>
            </a:r>
            <a:r>
              <a:rPr lang="de-DE" sz="1200" dirty="0">
                <a:solidFill>
                  <a:schemeClr val="tx1">
                    <a:lumMod val="50000"/>
                    <a:lumOff val="50000"/>
                  </a:schemeClr>
                </a:solidFill>
              </a:rPr>
              <a:t> </a:t>
            </a:r>
            <a:r>
              <a:rPr lang="de-DE" sz="1200" dirty="0" err="1">
                <a:solidFill>
                  <a:schemeClr val="tx1">
                    <a:lumMod val="50000"/>
                    <a:lumOff val="50000"/>
                  </a:schemeClr>
                </a:solidFill>
              </a:rPr>
              <a:t>synthesizer</a:t>
            </a:r>
            <a:r>
              <a:rPr lang="de-DE" sz="1200" dirty="0">
                <a:solidFill>
                  <a:schemeClr val="tx1">
                    <a:lumMod val="50000"/>
                    <a:lumOff val="50000"/>
                  </a:schemeClr>
                </a:solidFill>
              </a:rPr>
              <a:t>. 24(9).</a:t>
            </a:r>
          </a:p>
          <a:p>
            <a:r>
              <a:rPr lang="de-DE" sz="1200" dirty="0">
                <a:solidFill>
                  <a:schemeClr val="tx1">
                    <a:lumMod val="50000"/>
                    <a:lumOff val="50000"/>
                  </a:schemeClr>
                </a:solidFill>
              </a:rPr>
              <a:t>Knuth, D. E. (1997). The </a:t>
            </a:r>
            <a:r>
              <a:rPr lang="de-DE" sz="1200" dirty="0" err="1">
                <a:solidFill>
                  <a:schemeClr val="tx1">
                    <a:lumMod val="50000"/>
                    <a:lumOff val="50000"/>
                  </a:schemeClr>
                </a:solidFill>
              </a:rPr>
              <a:t>art</a:t>
            </a:r>
            <a:r>
              <a:rPr lang="de-DE" sz="1200" dirty="0">
                <a:solidFill>
                  <a:schemeClr val="tx1">
                    <a:lumMod val="50000"/>
                    <a:lumOff val="50000"/>
                  </a:schemeClr>
                </a:solidFill>
              </a:rPr>
              <a:t> </a:t>
            </a:r>
            <a:r>
              <a:rPr lang="de-DE" sz="1200" dirty="0" err="1">
                <a:solidFill>
                  <a:schemeClr val="tx1">
                    <a:lumMod val="50000"/>
                    <a:lumOff val="50000"/>
                  </a:schemeClr>
                </a:solidFill>
              </a:rPr>
              <a:t>of</a:t>
            </a:r>
            <a:r>
              <a:rPr lang="de-DE" sz="1200" dirty="0">
                <a:solidFill>
                  <a:schemeClr val="tx1">
                    <a:lumMod val="50000"/>
                    <a:lumOff val="50000"/>
                  </a:schemeClr>
                </a:solidFill>
              </a:rPr>
              <a:t> </a:t>
            </a:r>
            <a:r>
              <a:rPr lang="de-DE" sz="1200" dirty="0" err="1">
                <a:solidFill>
                  <a:schemeClr val="tx1">
                    <a:lumMod val="50000"/>
                    <a:lumOff val="50000"/>
                  </a:schemeClr>
                </a:solidFill>
              </a:rPr>
              <a:t>computer</a:t>
            </a:r>
            <a:r>
              <a:rPr lang="de-DE" sz="1200" dirty="0">
                <a:solidFill>
                  <a:schemeClr val="tx1">
                    <a:lumMod val="50000"/>
                    <a:lumOff val="50000"/>
                  </a:schemeClr>
                </a:solidFill>
              </a:rPr>
              <a:t> </a:t>
            </a:r>
            <a:r>
              <a:rPr lang="de-DE" sz="1200" dirty="0" err="1">
                <a:solidFill>
                  <a:schemeClr val="tx1">
                    <a:lumMod val="50000"/>
                    <a:lumOff val="50000"/>
                  </a:schemeClr>
                </a:solidFill>
              </a:rPr>
              <a:t>programming</a:t>
            </a:r>
            <a:r>
              <a:rPr lang="de-DE" sz="1200" dirty="0">
                <a:solidFill>
                  <a:schemeClr val="tx1">
                    <a:lumMod val="50000"/>
                    <a:lumOff val="50000"/>
                  </a:schemeClr>
                </a:solidFill>
              </a:rPr>
              <a:t> (Bd. 3). Pearson Education.</a:t>
            </a:r>
          </a:p>
        </p:txBody>
      </p:sp>
    </p:spTree>
    <p:extLst>
      <p:ext uri="{BB962C8B-B14F-4D97-AF65-F5344CB8AC3E}">
        <p14:creationId xmlns:p14="http://schemas.microsoft.com/office/powerpoint/2010/main" val="1310066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6A2BC9A-DD6F-F39E-6E90-9D0A81442163}"/>
              </a:ext>
            </a:extLst>
          </p:cNvPr>
          <p:cNvSpPr>
            <a:spLocks noGrp="1"/>
          </p:cNvSpPr>
          <p:nvPr>
            <p:ph type="title"/>
          </p:nvPr>
        </p:nvSpPr>
        <p:spPr>
          <a:xfrm>
            <a:off x="838200" y="365125"/>
            <a:ext cx="10515600" cy="1325563"/>
          </a:xfrm>
        </p:spPr>
        <p:txBody>
          <a:bodyPr/>
          <a:lstStyle/>
          <a:p>
            <a:r>
              <a:rPr lang="de-DE"/>
              <a:t>Aufgabe</a:t>
            </a:r>
          </a:p>
        </p:txBody>
      </p:sp>
      <p:sp>
        <p:nvSpPr>
          <p:cNvPr id="6" name="Inhaltsplatzhalter 5">
            <a:extLst>
              <a:ext uri="{FF2B5EF4-FFF2-40B4-BE49-F238E27FC236}">
                <a16:creationId xmlns:a16="http://schemas.microsoft.com/office/drawing/2014/main" id="{9E5E1BD0-7C1E-8CA8-4608-30FCA77998AB}"/>
              </a:ext>
            </a:extLst>
          </p:cNvPr>
          <p:cNvSpPr>
            <a:spLocks noGrp="1"/>
          </p:cNvSpPr>
          <p:nvPr>
            <p:ph idx="1"/>
          </p:nvPr>
        </p:nvSpPr>
        <p:spPr>
          <a:xfrm>
            <a:off x="838200" y="1825625"/>
            <a:ext cx="10515600" cy="4351338"/>
          </a:xfrm>
        </p:spPr>
        <p:txBody>
          <a:bodyPr/>
          <a:lstStyle/>
          <a:p>
            <a:pPr marL="0" indent="0" algn="ctr">
              <a:buNone/>
            </a:pPr>
            <a:r>
              <a:rPr lang="de-DE" sz="3200"/>
              <a:t>Suchen Sie im Internet nach den </a:t>
            </a:r>
            <a:r>
              <a:rPr lang="de-DE" sz="3200" b="1"/>
              <a:t>Lehrplänen</a:t>
            </a:r>
            <a:r>
              <a:rPr lang="de-DE" sz="3200"/>
              <a:t> der Bundesländer für das Fach Informatik. Was wird dort über die </a:t>
            </a:r>
            <a:r>
              <a:rPr lang="de-DE" sz="3200" b="1"/>
              <a:t>Rolle von Programmieren für das Fach Informatik </a:t>
            </a:r>
            <a:r>
              <a:rPr lang="de-DE" sz="3200"/>
              <a:t>gesagt?</a:t>
            </a:r>
          </a:p>
          <a:p>
            <a:endParaRPr lang="de-DE"/>
          </a:p>
        </p:txBody>
      </p:sp>
      <p:sp>
        <p:nvSpPr>
          <p:cNvPr id="4" name="Foliennummernplatzhalter 3">
            <a:extLst>
              <a:ext uri="{FF2B5EF4-FFF2-40B4-BE49-F238E27FC236}">
                <a16:creationId xmlns:a16="http://schemas.microsoft.com/office/drawing/2014/main" id="{9F6B5D20-AE06-CD75-19FF-8825D8C2D9B3}"/>
              </a:ext>
            </a:extLst>
          </p:cNvPr>
          <p:cNvSpPr>
            <a:spLocks noGrp="1"/>
          </p:cNvSpPr>
          <p:nvPr>
            <p:ph type="sldNum" sz="quarter" idx="12"/>
          </p:nvPr>
        </p:nvSpPr>
        <p:spPr>
          <a:xfrm>
            <a:off x="8610600" y="6356350"/>
            <a:ext cx="2743200" cy="365125"/>
          </a:xfrm>
        </p:spPr>
        <p:txBody>
          <a:bodyPr/>
          <a:lstStyle/>
          <a:p>
            <a:fld id="{704AD79A-BD00-CE4B-8BDD-26D3B6A7D671}" type="slidenum">
              <a:rPr lang="de-DE" dirty="0" smtClean="0"/>
              <a:pPr/>
              <a:t>15</a:t>
            </a:fld>
            <a:endParaRPr lang="de-DE"/>
          </a:p>
        </p:txBody>
      </p:sp>
      <p:grpSp>
        <p:nvGrpSpPr>
          <p:cNvPr id="20" name="Gruppieren 19">
            <a:extLst>
              <a:ext uri="{FF2B5EF4-FFF2-40B4-BE49-F238E27FC236}">
                <a16:creationId xmlns:a16="http://schemas.microsoft.com/office/drawing/2014/main" id="{1A5EAF00-8609-2122-D314-A7871C7F65EB}"/>
              </a:ext>
            </a:extLst>
          </p:cNvPr>
          <p:cNvGrpSpPr/>
          <p:nvPr/>
        </p:nvGrpSpPr>
        <p:grpSpPr>
          <a:xfrm>
            <a:off x="4306833" y="4001294"/>
            <a:ext cx="3578334" cy="1469854"/>
            <a:chOff x="4472689" y="4606775"/>
            <a:chExt cx="3578334" cy="1469854"/>
          </a:xfrm>
        </p:grpSpPr>
        <p:pic>
          <p:nvPicPr>
            <p:cNvPr id="13" name="Grafik 12">
              <a:extLst>
                <a:ext uri="{FF2B5EF4-FFF2-40B4-BE49-F238E27FC236}">
                  <a16:creationId xmlns:a16="http://schemas.microsoft.com/office/drawing/2014/main" id="{7F743799-5242-78FC-54C1-A679F94903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12210" y="4606775"/>
              <a:ext cx="414000" cy="540000"/>
            </a:xfrm>
            <a:prstGeom prst="rect">
              <a:avLst/>
            </a:prstGeom>
          </p:spPr>
        </p:pic>
        <p:sp>
          <p:nvSpPr>
            <p:cNvPr id="16" name="Textfeld 15">
              <a:extLst>
                <a:ext uri="{FF2B5EF4-FFF2-40B4-BE49-F238E27FC236}">
                  <a16:creationId xmlns:a16="http://schemas.microsoft.com/office/drawing/2014/main" id="{30373D09-C8FD-078D-D612-98F0572C6F10}"/>
                </a:ext>
              </a:extLst>
            </p:cNvPr>
            <p:cNvSpPr txBox="1"/>
            <p:nvPr/>
          </p:nvSpPr>
          <p:spPr>
            <a:xfrm>
              <a:off x="5457492" y="4692109"/>
              <a:ext cx="2593531" cy="369332"/>
            </a:xfrm>
            <a:prstGeom prst="rect">
              <a:avLst/>
            </a:prstGeom>
            <a:noFill/>
          </p:spPr>
          <p:txBody>
            <a:bodyPr wrap="none" rtlCol="0">
              <a:spAutoFit/>
            </a:bodyPr>
            <a:lstStyle/>
            <a:p>
              <a:r>
                <a:rPr lang="de-DE"/>
                <a:t>Einzel- oder Partnerarbeit</a:t>
              </a:r>
            </a:p>
          </p:txBody>
        </p:sp>
        <p:pic>
          <p:nvPicPr>
            <p:cNvPr id="18" name="Grafik 17">
              <a:extLst>
                <a:ext uri="{FF2B5EF4-FFF2-40B4-BE49-F238E27FC236}">
                  <a16:creationId xmlns:a16="http://schemas.microsoft.com/office/drawing/2014/main" id="{2093EC53-E40C-2BC4-B84C-52CB104D94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72689" y="5536629"/>
              <a:ext cx="493043" cy="540000"/>
            </a:xfrm>
            <a:prstGeom prst="rect">
              <a:avLst/>
            </a:prstGeom>
          </p:spPr>
        </p:pic>
        <p:sp>
          <p:nvSpPr>
            <p:cNvPr id="19" name="Textfeld 18">
              <a:extLst>
                <a:ext uri="{FF2B5EF4-FFF2-40B4-BE49-F238E27FC236}">
                  <a16:creationId xmlns:a16="http://schemas.microsoft.com/office/drawing/2014/main" id="{FCF5EF17-658D-2AF5-F15C-D0749722C4A9}"/>
                </a:ext>
              </a:extLst>
            </p:cNvPr>
            <p:cNvSpPr txBox="1"/>
            <p:nvPr/>
          </p:nvSpPr>
          <p:spPr>
            <a:xfrm>
              <a:off x="5457492" y="5621963"/>
              <a:ext cx="1277016" cy="369332"/>
            </a:xfrm>
            <a:prstGeom prst="rect">
              <a:avLst/>
            </a:prstGeom>
            <a:noFill/>
          </p:spPr>
          <p:txBody>
            <a:bodyPr wrap="none" rtlCol="0">
              <a:spAutoFit/>
            </a:bodyPr>
            <a:lstStyle/>
            <a:p>
              <a:r>
                <a:rPr lang="de-DE"/>
                <a:t>10 Minuten</a:t>
              </a:r>
            </a:p>
          </p:txBody>
        </p:sp>
      </p:grpSp>
    </p:spTree>
    <p:extLst>
      <p:ext uri="{BB962C8B-B14F-4D97-AF65-F5344CB8AC3E}">
        <p14:creationId xmlns:p14="http://schemas.microsoft.com/office/powerpoint/2010/main" val="3568604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F077FDB-11BC-110C-7F60-8D74AE1F9F53}"/>
              </a:ext>
            </a:extLst>
          </p:cNvPr>
          <p:cNvSpPr>
            <a:spLocks noGrp="1"/>
          </p:cNvSpPr>
          <p:nvPr>
            <p:ph type="title"/>
          </p:nvPr>
        </p:nvSpPr>
        <p:spPr>
          <a:xfrm>
            <a:off x="1156851" y="637762"/>
            <a:ext cx="9888496" cy="900131"/>
          </a:xfrm>
        </p:spPr>
        <p:txBody>
          <a:bodyPr anchor="t">
            <a:normAutofit/>
          </a:bodyPr>
          <a:lstStyle/>
          <a:p>
            <a:r>
              <a:rPr lang="de-DE" sz="4000" kern="100" dirty="0">
                <a:effectLst/>
                <a:latin typeface="Calibri"/>
                <a:ea typeface="Calibri"/>
                <a:cs typeface="Times New Roman"/>
              </a:rPr>
              <a:t>Kernlehrplan Informatik, Saarland</a:t>
            </a:r>
            <a:r>
              <a:rPr lang="de-DE" sz="4000" kern="100" dirty="0">
                <a:latin typeface="Calibri"/>
                <a:ea typeface="Calibri"/>
                <a:cs typeface="Times New Roman"/>
              </a:rPr>
              <a:t> </a:t>
            </a:r>
            <a:r>
              <a:rPr lang="de-DE" sz="4000" kern="100" dirty="0">
                <a:effectLst/>
                <a:latin typeface="Calibri"/>
                <a:ea typeface="Calibri"/>
                <a:cs typeface="Times New Roman"/>
              </a:rPr>
              <a:t>(2006)</a:t>
            </a:r>
            <a:endParaRPr lang="de-DE" sz="4000" dirty="0">
              <a:latin typeface="Calibri"/>
              <a:ea typeface="Calibri"/>
              <a:cs typeface="Times New Roman"/>
            </a:endParaRPr>
          </a:p>
        </p:txBody>
      </p:sp>
      <p:sp>
        <p:nvSpPr>
          <p:cNvPr id="3" name="Inhaltsplatzhalter 2">
            <a:extLst>
              <a:ext uri="{FF2B5EF4-FFF2-40B4-BE49-F238E27FC236}">
                <a16:creationId xmlns:a16="http://schemas.microsoft.com/office/drawing/2014/main" id="{77D521BD-A0E4-C961-44A7-105E05DE102D}"/>
              </a:ext>
            </a:extLst>
          </p:cNvPr>
          <p:cNvSpPr>
            <a:spLocks noGrp="1"/>
          </p:cNvSpPr>
          <p:nvPr>
            <p:ph idx="1"/>
          </p:nvPr>
        </p:nvSpPr>
        <p:spPr>
          <a:xfrm>
            <a:off x="1155548" y="2217343"/>
            <a:ext cx="9880893" cy="3959619"/>
          </a:xfrm>
        </p:spPr>
        <p:txBody>
          <a:bodyPr>
            <a:normAutofit/>
          </a:bodyPr>
          <a:lstStyle/>
          <a:p>
            <a:pPr marL="0" indent="0" algn="ctr">
              <a:buNone/>
            </a:pPr>
            <a:r>
              <a:rPr lang="de-DE" sz="2400" kern="100" dirty="0">
                <a:latin typeface="Calibri" panose="020F0502020204030204" pitchFamily="34" charset="0"/>
                <a:ea typeface="Calibri" panose="020F0502020204030204" pitchFamily="34" charset="0"/>
                <a:cs typeface="Times New Roman" panose="02020603050405020304" pitchFamily="18" charset="0"/>
              </a:rPr>
              <a:t>„</a:t>
            </a: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Das Programmieren ist eine </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Primärerfahrung der Informatik</a:t>
            </a: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 Daraus erwachsen zentrale Begriffe wie Algorithmen und Datenstrukturen, Komplexität, formale Sprachen oder Compiler. Die Programmierung soll deshalb weiterhin eine zentrale Position in der Schulinformatik einnehmen. </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Fehlinterpretationen</a:t>
            </a: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 der vergangenen Jahre, die zu einem Informatikunterricht in Form eines </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erweiterten Programmierkurses</a:t>
            </a: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 führten, sollen jedoch vermieden werden. Im Vordergrund steht das </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Problemlösen (Modellieren und Strukturieren)</a:t>
            </a: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 unter Anwendung von Informatikprinzipien und Methoden. Die </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Programmiersprache ist ein Mittel zum Zweck</a:t>
            </a: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de-DE" sz="2400" dirty="0"/>
          </a:p>
        </p:txBody>
      </p:sp>
      <p:sp>
        <p:nvSpPr>
          <p:cNvPr id="5" name="Foliennummernplatzhalter 3">
            <a:extLst>
              <a:ext uri="{FF2B5EF4-FFF2-40B4-BE49-F238E27FC236}">
                <a16:creationId xmlns:a16="http://schemas.microsoft.com/office/drawing/2014/main" id="{7511807B-DC61-9D2F-CA24-1373E2C264D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16</a:t>
            </a:r>
          </a:p>
        </p:txBody>
      </p:sp>
    </p:spTree>
    <p:extLst>
      <p:ext uri="{BB962C8B-B14F-4D97-AF65-F5344CB8AC3E}">
        <p14:creationId xmlns:p14="http://schemas.microsoft.com/office/powerpoint/2010/main" val="3057079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F077FDB-11BC-110C-7F60-8D74AE1F9F53}"/>
              </a:ext>
            </a:extLst>
          </p:cNvPr>
          <p:cNvSpPr>
            <a:spLocks noGrp="1"/>
          </p:cNvSpPr>
          <p:nvPr>
            <p:ph type="title"/>
          </p:nvPr>
        </p:nvSpPr>
        <p:spPr>
          <a:xfrm>
            <a:off x="1156851" y="637762"/>
            <a:ext cx="9888496" cy="900131"/>
          </a:xfrm>
        </p:spPr>
        <p:txBody>
          <a:bodyPr anchor="t">
            <a:normAutofit/>
          </a:bodyPr>
          <a:lstStyle/>
          <a:p>
            <a:r>
              <a:rPr lang="de-DE" sz="4000" kern="100" dirty="0">
                <a:effectLst/>
                <a:latin typeface="Calibri"/>
                <a:ea typeface="Calibri"/>
                <a:cs typeface="Times New Roman"/>
              </a:rPr>
              <a:t>Kernlehrplan Informatik, Sek II NRW (2014)</a:t>
            </a:r>
            <a:endParaRPr lang="de-DE" sz="4000" dirty="0">
              <a:latin typeface="Calibri"/>
              <a:ea typeface="Calibri"/>
              <a:cs typeface="Times New Roman"/>
            </a:endParaRPr>
          </a:p>
        </p:txBody>
      </p:sp>
      <p:sp>
        <p:nvSpPr>
          <p:cNvPr id="3" name="Inhaltsplatzhalter 2">
            <a:extLst>
              <a:ext uri="{FF2B5EF4-FFF2-40B4-BE49-F238E27FC236}">
                <a16:creationId xmlns:a16="http://schemas.microsoft.com/office/drawing/2014/main" id="{77D521BD-A0E4-C961-44A7-105E05DE102D}"/>
              </a:ext>
            </a:extLst>
          </p:cNvPr>
          <p:cNvSpPr>
            <a:spLocks noGrp="1"/>
          </p:cNvSpPr>
          <p:nvPr>
            <p:ph idx="1"/>
          </p:nvPr>
        </p:nvSpPr>
        <p:spPr>
          <a:xfrm>
            <a:off x="1155548" y="2217343"/>
            <a:ext cx="9880893" cy="3959619"/>
          </a:xfrm>
        </p:spPr>
        <p:txBody>
          <a:bodyPr>
            <a:normAutofit/>
          </a:bodyPr>
          <a:lstStyle/>
          <a:p>
            <a:pPr marL="0" indent="0" algn="ctr">
              <a:buNone/>
            </a:pPr>
            <a:r>
              <a:rPr lang="de-DE" sz="2400" kern="100" dirty="0">
                <a:latin typeface="Calibri"/>
                <a:ea typeface="Calibri"/>
                <a:cs typeface="Times New Roman"/>
              </a:rPr>
              <a:t>„</a:t>
            </a:r>
            <a:r>
              <a:rPr lang="de-DE" sz="2400" dirty="0">
                <a:effectLst/>
                <a:latin typeface="Calibri"/>
                <a:ea typeface="Calibri"/>
                <a:cs typeface="Calibri"/>
              </a:rPr>
              <a:t>Die </a:t>
            </a:r>
            <a:r>
              <a:rPr lang="de-DE" sz="2400" b="1" dirty="0">
                <a:effectLst/>
                <a:latin typeface="Calibri"/>
                <a:ea typeface="Calibri"/>
                <a:cs typeface="Calibri"/>
              </a:rPr>
              <a:t>Umsetzung eines informatischen Modells in ein lauffähiges Informatiksystem</a:t>
            </a:r>
            <a:r>
              <a:rPr lang="de-DE" sz="2400" dirty="0">
                <a:effectLst/>
                <a:latin typeface="Calibri"/>
                <a:ea typeface="Calibri"/>
                <a:cs typeface="Calibri"/>
              </a:rPr>
              <a:t> hat für Schülerinnen und Schüler nicht nur einen </a:t>
            </a:r>
            <a:r>
              <a:rPr lang="de-DE" sz="2400" b="1" dirty="0">
                <a:effectLst/>
                <a:latin typeface="Calibri"/>
                <a:ea typeface="Calibri"/>
                <a:cs typeface="Calibri"/>
              </a:rPr>
              <a:t>hohen Motivationswert, </a:t>
            </a:r>
            <a:r>
              <a:rPr lang="de-DE" sz="2400" dirty="0">
                <a:effectLst/>
                <a:latin typeface="Calibri"/>
                <a:ea typeface="Calibri"/>
                <a:cs typeface="Calibri"/>
              </a:rPr>
              <a:t>sondern ermöglicht ihnen auch die </a:t>
            </a:r>
            <a:r>
              <a:rPr lang="de-DE" sz="2400" b="1" dirty="0">
                <a:effectLst/>
                <a:latin typeface="Calibri"/>
                <a:ea typeface="Calibri"/>
                <a:cs typeface="Calibri"/>
              </a:rPr>
              <a:t>eigenständige </a:t>
            </a:r>
            <a:r>
              <a:rPr lang="de-DE" sz="2400" b="1" dirty="0">
                <a:latin typeface="Calibri"/>
                <a:ea typeface="Calibri"/>
                <a:cs typeface="Calibri"/>
              </a:rPr>
              <a:t>Ü</a:t>
            </a:r>
            <a:r>
              <a:rPr lang="de-DE" sz="2400" b="1" dirty="0">
                <a:effectLst/>
                <a:latin typeface="Calibri"/>
                <a:ea typeface="Calibri"/>
                <a:cs typeface="Calibri"/>
              </a:rPr>
              <a:t>berprüfung </a:t>
            </a:r>
            <a:r>
              <a:rPr lang="de-DE" sz="2400" dirty="0">
                <a:effectLst/>
                <a:latin typeface="Calibri"/>
                <a:ea typeface="Calibri"/>
                <a:cs typeface="Calibri"/>
              </a:rPr>
              <a:t>der Angemessenheit und Wirkung des Modells im Rückbezug auf die Problemstellung. Im Unterricht lassen sich umfangreiche Informatiksysteme nur in arbeitsteiliger </a:t>
            </a:r>
            <a:r>
              <a:rPr lang="de-DE" sz="2400" b="1" dirty="0">
                <a:effectLst/>
                <a:latin typeface="Calibri"/>
                <a:ea typeface="Calibri"/>
                <a:cs typeface="Calibri"/>
              </a:rPr>
              <a:t>projekt-orientierter Zusammenarbeit im Team </a:t>
            </a:r>
            <a:r>
              <a:rPr lang="de-DE" sz="2400" dirty="0">
                <a:effectLst/>
                <a:latin typeface="Calibri"/>
                <a:ea typeface="Calibri"/>
                <a:cs typeface="Calibri"/>
              </a:rPr>
              <a:t>erstellen. Solche Projekte können nur gelingen, wenn die gemeinsame Arbeit strukturiert geplant und organisiert wird. Insgesamt leistet das Fach Informatik in der gymnasialen Oberstufe damit einen </a:t>
            </a:r>
            <a:r>
              <a:rPr lang="de-DE" sz="2400" b="1" dirty="0">
                <a:effectLst/>
                <a:latin typeface="Calibri"/>
                <a:ea typeface="Calibri"/>
                <a:cs typeface="Calibri"/>
              </a:rPr>
              <a:t>wichtigen Beitrag zu einer erweiterten Allgemeinbildung </a:t>
            </a:r>
            <a:r>
              <a:rPr lang="de-DE" sz="2400" dirty="0">
                <a:effectLst/>
                <a:latin typeface="Calibri"/>
                <a:ea typeface="Calibri"/>
                <a:cs typeface="Calibri"/>
              </a:rPr>
              <a:t>und </a:t>
            </a:r>
            <a:r>
              <a:rPr lang="de-DE" sz="2400" b="1" dirty="0">
                <a:effectLst/>
                <a:latin typeface="Calibri"/>
                <a:ea typeface="Calibri"/>
                <a:cs typeface="Calibri"/>
              </a:rPr>
              <a:t>allgemeinen Studierfähigkeit</a:t>
            </a:r>
            <a:r>
              <a:rPr lang="de-DE" sz="2400" dirty="0">
                <a:effectLst/>
                <a:latin typeface="Calibri"/>
                <a:ea typeface="Calibri"/>
                <a:cs typeface="Calibri"/>
              </a:rPr>
              <a:t> der Schülerinnen und Schüler.</a:t>
            </a:r>
            <a:r>
              <a:rPr lang="de-DE" sz="2400" kern="100" dirty="0">
                <a:latin typeface="Calibri"/>
                <a:ea typeface="Calibri"/>
                <a:cs typeface="Times New Roman"/>
              </a:rPr>
              <a:t>“</a:t>
            </a:r>
            <a:endParaRPr lang="de-DE" sz="2400" dirty="0">
              <a:latin typeface="Calibri"/>
              <a:ea typeface="Calibri"/>
              <a:cs typeface="Times New Roman"/>
            </a:endParaRPr>
          </a:p>
          <a:p>
            <a:pPr marL="0" indent="0">
              <a:buNone/>
            </a:pPr>
            <a:endParaRPr lang="de-DE" sz="2400" dirty="0"/>
          </a:p>
        </p:txBody>
      </p:sp>
      <p:sp>
        <p:nvSpPr>
          <p:cNvPr id="5" name="Foliennummernplatzhalter 3">
            <a:extLst>
              <a:ext uri="{FF2B5EF4-FFF2-40B4-BE49-F238E27FC236}">
                <a16:creationId xmlns:a16="http://schemas.microsoft.com/office/drawing/2014/main" id="{7511807B-DC61-9D2F-CA24-1373E2C264D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16</a:t>
            </a:r>
          </a:p>
        </p:txBody>
      </p:sp>
    </p:spTree>
    <p:extLst>
      <p:ext uri="{BB962C8B-B14F-4D97-AF65-F5344CB8AC3E}">
        <p14:creationId xmlns:p14="http://schemas.microsoft.com/office/powerpoint/2010/main" val="1029435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F077FDB-11BC-110C-7F60-8D74AE1F9F53}"/>
              </a:ext>
            </a:extLst>
          </p:cNvPr>
          <p:cNvSpPr>
            <a:spLocks noGrp="1"/>
          </p:cNvSpPr>
          <p:nvPr>
            <p:ph type="title"/>
          </p:nvPr>
        </p:nvSpPr>
        <p:spPr>
          <a:xfrm>
            <a:off x="1156851" y="637762"/>
            <a:ext cx="9888496" cy="900131"/>
          </a:xfrm>
        </p:spPr>
        <p:txBody>
          <a:bodyPr anchor="t">
            <a:normAutofit fontScale="90000"/>
          </a:bodyPr>
          <a:lstStyle/>
          <a:p>
            <a:r>
              <a:rPr lang="de-DE" sz="4000" kern="100" dirty="0">
                <a:latin typeface="Calibri"/>
                <a:ea typeface="Calibri"/>
                <a:cs typeface="Times New Roman"/>
              </a:rPr>
              <a:t>Bildungsplan</a:t>
            </a:r>
            <a:r>
              <a:rPr lang="de-DE" sz="4000" kern="100" dirty="0">
                <a:effectLst/>
                <a:latin typeface="Calibri"/>
                <a:ea typeface="Calibri"/>
                <a:cs typeface="Times New Roman"/>
              </a:rPr>
              <a:t> Informatik Sek II Baden-Württemberg (2020)</a:t>
            </a:r>
            <a:endParaRPr lang="de-DE" sz="4000" dirty="0">
              <a:latin typeface="Calibri"/>
              <a:ea typeface="Calibri"/>
              <a:cs typeface="Times New Roman"/>
            </a:endParaRPr>
          </a:p>
        </p:txBody>
      </p:sp>
      <p:sp>
        <p:nvSpPr>
          <p:cNvPr id="3" name="Inhaltsplatzhalter 2">
            <a:extLst>
              <a:ext uri="{FF2B5EF4-FFF2-40B4-BE49-F238E27FC236}">
                <a16:creationId xmlns:a16="http://schemas.microsoft.com/office/drawing/2014/main" id="{77D521BD-A0E4-C961-44A7-105E05DE102D}"/>
              </a:ext>
            </a:extLst>
          </p:cNvPr>
          <p:cNvSpPr>
            <a:spLocks noGrp="1"/>
          </p:cNvSpPr>
          <p:nvPr>
            <p:ph idx="1"/>
          </p:nvPr>
        </p:nvSpPr>
        <p:spPr>
          <a:xfrm>
            <a:off x="1155548" y="2217343"/>
            <a:ext cx="9880893" cy="3959619"/>
          </a:xfrm>
        </p:spPr>
        <p:txBody>
          <a:bodyPr>
            <a:normAutofit lnSpcReduction="10000"/>
          </a:bodyPr>
          <a:lstStyle/>
          <a:p>
            <a:pPr marL="0" indent="0" algn="ctr">
              <a:buNone/>
            </a:pPr>
            <a:r>
              <a:rPr lang="de-DE" sz="2400" kern="100" dirty="0">
                <a:latin typeface="Calibri" panose="020F0502020204030204" pitchFamily="34" charset="0"/>
                <a:ea typeface="Calibri" panose="020F0502020204030204" pitchFamily="34" charset="0"/>
                <a:cs typeface="Times New Roman" panose="02020603050405020304" pitchFamily="18" charset="0"/>
              </a:rPr>
              <a:t>„</a:t>
            </a: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Programmieren als Realisierung von Ideen in Software als </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schöpferischer und produktiver Prozess</a:t>
            </a: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 ist ein </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wesentlicher Bestandteil des Informatikunterrichts</a:t>
            </a: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 Die Schülerinnen und Schüler entwerfen </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Problemlösungen</a:t>
            </a: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 die auf grundlegenden Programmierbausteinen basieren und erfahren so, dass die Lösung nicht in den Bausteinen selbst, sondern hauptsächlich in der Art und Weise ihrer Anordnung liegt. Grundsätzlich bieten Programmieraufgaben die Chance, dass Schülerinnen und Schüler die Arbeitsergebnisse anhand des Programmablaufs beziehungsweise Ergebnisses </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selbstständig und unabhängig</a:t>
            </a: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 von der Lehrkraft </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überprüfen</a:t>
            </a: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 können. Hier ist eine behutsame Heranführung durch die Lehrkraft erforderlich, damit die Schülerinnen und Schüler lernen, diese objektive Rückmeldung zur Weiterentwicklung ihrer Lösung zu nutzen.“</a:t>
            </a:r>
            <a:endParaRPr lang="de-DE" sz="2400" dirty="0"/>
          </a:p>
          <a:p>
            <a:pPr marL="0" indent="0">
              <a:buNone/>
            </a:pPr>
            <a:endParaRPr lang="de-DE" sz="2400" dirty="0"/>
          </a:p>
        </p:txBody>
      </p:sp>
      <p:sp>
        <p:nvSpPr>
          <p:cNvPr id="5" name="Foliennummernplatzhalter 3">
            <a:extLst>
              <a:ext uri="{FF2B5EF4-FFF2-40B4-BE49-F238E27FC236}">
                <a16:creationId xmlns:a16="http://schemas.microsoft.com/office/drawing/2014/main" id="{7511807B-DC61-9D2F-CA24-1373E2C264D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16</a:t>
            </a:r>
          </a:p>
        </p:txBody>
      </p:sp>
    </p:spTree>
    <p:extLst>
      <p:ext uri="{BB962C8B-B14F-4D97-AF65-F5344CB8AC3E}">
        <p14:creationId xmlns:p14="http://schemas.microsoft.com/office/powerpoint/2010/main" val="1362601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EC8E0-332B-F1AB-0DB1-A6F7B521628E}"/>
              </a:ext>
            </a:extLst>
          </p:cNvPr>
          <p:cNvSpPr>
            <a:spLocks noGrp="1"/>
          </p:cNvSpPr>
          <p:nvPr>
            <p:ph type="title"/>
          </p:nvPr>
        </p:nvSpPr>
        <p:spPr/>
        <p:txBody>
          <a:bodyPr/>
          <a:lstStyle/>
          <a:p>
            <a:r>
              <a:rPr lang="de-DE"/>
              <a:t>Diskussion</a:t>
            </a:r>
          </a:p>
        </p:txBody>
      </p:sp>
      <p:sp>
        <p:nvSpPr>
          <p:cNvPr id="3" name="Inhaltsplatzhalter 2">
            <a:extLst>
              <a:ext uri="{FF2B5EF4-FFF2-40B4-BE49-F238E27FC236}">
                <a16:creationId xmlns:a16="http://schemas.microsoft.com/office/drawing/2014/main" id="{6B3ABF59-FDB7-4B26-2EE4-D2E802A37E67}"/>
              </a:ext>
            </a:extLst>
          </p:cNvPr>
          <p:cNvSpPr>
            <a:spLocks noGrp="1"/>
          </p:cNvSpPr>
          <p:nvPr>
            <p:ph idx="1"/>
          </p:nvPr>
        </p:nvSpPr>
        <p:spPr>
          <a:xfrm>
            <a:off x="838200" y="1458233"/>
            <a:ext cx="8801100" cy="4718730"/>
          </a:xfrm>
        </p:spPr>
        <p:txBody>
          <a:bodyPr>
            <a:normAutofit/>
          </a:bodyPr>
          <a:lstStyle/>
          <a:p>
            <a:r>
              <a:rPr lang="de-DE" dirty="0"/>
              <a:t>Programmieren wird häufig </a:t>
            </a:r>
            <a:r>
              <a:rPr lang="de-DE" b="1" dirty="0"/>
              <a:t>nicht</a:t>
            </a:r>
            <a:r>
              <a:rPr lang="de-DE" dirty="0"/>
              <a:t> als unmittelbares Bildungsziel angesehen</a:t>
            </a:r>
          </a:p>
          <a:p>
            <a:pPr lvl="1"/>
            <a:r>
              <a:rPr lang="de-DE" dirty="0"/>
              <a:t>Stattdessen: Abstraktions- und Problemlösefähigkeit (Computational Thinking), Organisations- und Teamfähigkeit (Softwareprojekte)</a:t>
            </a:r>
          </a:p>
          <a:p>
            <a:pPr lvl="1"/>
            <a:r>
              <a:rPr lang="de-DE" dirty="0"/>
              <a:t>Programmieren dient lediglich als Mediator (Vermittler)</a:t>
            </a:r>
          </a:p>
          <a:p>
            <a:r>
              <a:rPr lang="de-DE" dirty="0"/>
              <a:t>Transfer-Problem </a:t>
            </a:r>
            <a:r>
              <a:rPr lang="de-DE" sz="2400" i="1" dirty="0">
                <a:solidFill>
                  <a:schemeClr val="tx1">
                    <a:lumMod val="50000"/>
                    <a:lumOff val="50000"/>
                  </a:schemeClr>
                </a:solidFill>
              </a:rPr>
              <a:t>(Eberle, 1996)</a:t>
            </a:r>
          </a:p>
          <a:p>
            <a:pPr lvl="1"/>
            <a:r>
              <a:rPr lang="de-DE" dirty="0"/>
              <a:t>Die o.g. Fähigkeiten (allgemeine Problemlösefähigkeit) können auch ohne den Einsatz von Programmieren erworben werden (z.B. im Matheunterricht)</a:t>
            </a:r>
          </a:p>
          <a:p>
            <a:pPr lvl="1"/>
            <a:r>
              <a:rPr lang="de-DE" dirty="0"/>
              <a:t>Worin liegt also der Mehrwert im Programmieren? Was macht Programmieren besonders?</a:t>
            </a:r>
          </a:p>
          <a:p>
            <a:endParaRPr lang="de-DE" dirty="0"/>
          </a:p>
        </p:txBody>
      </p:sp>
      <p:sp>
        <p:nvSpPr>
          <p:cNvPr id="4" name="Foliennummernplatzhalter 3">
            <a:extLst>
              <a:ext uri="{FF2B5EF4-FFF2-40B4-BE49-F238E27FC236}">
                <a16:creationId xmlns:a16="http://schemas.microsoft.com/office/drawing/2014/main" id="{7FE2E5A4-5A59-D73F-1112-5E2B8A7E4584}"/>
              </a:ext>
            </a:extLst>
          </p:cNvPr>
          <p:cNvSpPr>
            <a:spLocks noGrp="1"/>
          </p:cNvSpPr>
          <p:nvPr>
            <p:ph type="sldNum" sz="quarter" idx="12"/>
          </p:nvPr>
        </p:nvSpPr>
        <p:spPr/>
        <p:txBody>
          <a:bodyPr/>
          <a:lstStyle/>
          <a:p>
            <a:fld id="{704AD79A-BD00-CE4B-8BDD-26D3B6A7D671}" type="slidenum">
              <a:rPr lang="de-DE" smtClean="0"/>
              <a:t>19</a:t>
            </a:fld>
            <a:endParaRPr lang="de-DE"/>
          </a:p>
        </p:txBody>
      </p:sp>
      <p:sp>
        <p:nvSpPr>
          <p:cNvPr id="6" name="Textfeld 5">
            <a:extLst>
              <a:ext uri="{FF2B5EF4-FFF2-40B4-BE49-F238E27FC236}">
                <a16:creationId xmlns:a16="http://schemas.microsoft.com/office/drawing/2014/main" id="{9AFD29F0-C1A7-0DFD-C4FF-B3037E0AE798}"/>
              </a:ext>
            </a:extLst>
          </p:cNvPr>
          <p:cNvSpPr txBox="1"/>
          <p:nvPr/>
        </p:nvSpPr>
        <p:spPr>
          <a:xfrm>
            <a:off x="838200" y="6176963"/>
            <a:ext cx="10515600" cy="276999"/>
          </a:xfrm>
          <a:prstGeom prst="rect">
            <a:avLst/>
          </a:prstGeom>
          <a:noFill/>
        </p:spPr>
        <p:txBody>
          <a:bodyPr wrap="square" lIns="91440" tIns="45720" rIns="91440" bIns="45720" rtlCol="0" anchor="t">
            <a:spAutoFit/>
          </a:bodyPr>
          <a:lstStyle/>
          <a:p>
            <a:r>
              <a:rPr lang="de-DE" sz="1200" dirty="0">
                <a:effectLst/>
              </a:rPr>
              <a:t>Eberle, F. (1996). </a:t>
            </a:r>
            <a:r>
              <a:rPr lang="de-DE" sz="1200" i="1" dirty="0">
                <a:effectLst/>
              </a:rPr>
              <a:t>Didaktik der Informatik bzw. Einer informations-und kommunikationstechnologischen Bildung auf der Sekundarstufe II</a:t>
            </a:r>
            <a:r>
              <a:rPr lang="de-DE" sz="1200" dirty="0">
                <a:effectLst/>
              </a:rPr>
              <a:t>.</a:t>
            </a:r>
          </a:p>
        </p:txBody>
      </p:sp>
    </p:spTree>
    <p:extLst>
      <p:ext uri="{BB962C8B-B14F-4D97-AF65-F5344CB8AC3E}">
        <p14:creationId xmlns:p14="http://schemas.microsoft.com/office/powerpoint/2010/main" val="712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EE6920A-3134-25CF-5061-2B773766FD2E}"/>
              </a:ext>
            </a:extLst>
          </p:cNvPr>
          <p:cNvPicPr>
            <a:picLocks noChangeAspect="1"/>
          </p:cNvPicPr>
          <p:nvPr/>
        </p:nvPicPr>
        <p:blipFill>
          <a:blip r:embed="rId2"/>
          <a:stretch>
            <a:fillRect/>
          </a:stretch>
        </p:blipFill>
        <p:spPr>
          <a:xfrm>
            <a:off x="242710" y="136524"/>
            <a:ext cx="11706579" cy="6584951"/>
          </a:xfrm>
          <a:prstGeom prst="rect">
            <a:avLst/>
          </a:prstGeom>
        </p:spPr>
      </p:pic>
      <p:sp>
        <p:nvSpPr>
          <p:cNvPr id="4" name="Foliennummernplatzhalter 3">
            <a:extLst>
              <a:ext uri="{FF2B5EF4-FFF2-40B4-BE49-F238E27FC236}">
                <a16:creationId xmlns:a16="http://schemas.microsoft.com/office/drawing/2014/main" id="{00E454D0-04FB-9B6A-C7C2-0D82D853F626}"/>
              </a:ext>
            </a:extLst>
          </p:cNvPr>
          <p:cNvSpPr>
            <a:spLocks noGrp="1"/>
          </p:cNvSpPr>
          <p:nvPr>
            <p:ph type="sldNum" sz="quarter" idx="12"/>
          </p:nvPr>
        </p:nvSpPr>
        <p:spPr/>
        <p:txBody>
          <a:bodyPr/>
          <a:lstStyle/>
          <a:p>
            <a:fld id="{704AD79A-BD00-CE4B-8BDD-26D3B6A7D671}" type="slidenum">
              <a:rPr lang="de-DE" smtClean="0"/>
              <a:t>2</a:t>
            </a:fld>
            <a:endParaRPr lang="de-DE"/>
          </a:p>
        </p:txBody>
      </p:sp>
      <p:sp>
        <p:nvSpPr>
          <p:cNvPr id="6" name="Rechteck 5">
            <a:extLst>
              <a:ext uri="{FF2B5EF4-FFF2-40B4-BE49-F238E27FC236}">
                <a16:creationId xmlns:a16="http://schemas.microsoft.com/office/drawing/2014/main" id="{45FDABF1-2E39-2B3F-4735-783E825F139F}"/>
              </a:ext>
            </a:extLst>
          </p:cNvPr>
          <p:cNvSpPr/>
          <p:nvPr/>
        </p:nvSpPr>
        <p:spPr>
          <a:xfrm>
            <a:off x="1" y="1"/>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4800">
              <a:latin typeface="+mj-lt"/>
            </a:endParaRPr>
          </a:p>
        </p:txBody>
      </p:sp>
    </p:spTree>
    <p:extLst>
      <p:ext uri="{BB962C8B-B14F-4D97-AF65-F5344CB8AC3E}">
        <p14:creationId xmlns:p14="http://schemas.microsoft.com/office/powerpoint/2010/main" val="3816559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B023BB5-A9CF-E18F-A17C-6DECDC27036D}"/>
              </a:ext>
            </a:extLst>
          </p:cNvPr>
          <p:cNvSpPr>
            <a:spLocks noGrp="1"/>
          </p:cNvSpPr>
          <p:nvPr>
            <p:ph type="title"/>
          </p:nvPr>
        </p:nvSpPr>
        <p:spPr/>
        <p:txBody>
          <a:bodyPr/>
          <a:lstStyle/>
          <a:p>
            <a:r>
              <a:rPr lang="de-DE" dirty="0"/>
              <a:t>Exkurs</a:t>
            </a:r>
          </a:p>
        </p:txBody>
      </p:sp>
      <p:sp>
        <p:nvSpPr>
          <p:cNvPr id="5" name="Textplatzhalter 4">
            <a:extLst>
              <a:ext uri="{FF2B5EF4-FFF2-40B4-BE49-F238E27FC236}">
                <a16:creationId xmlns:a16="http://schemas.microsoft.com/office/drawing/2014/main" id="{2927C039-55A8-1ED7-E71B-6C684F04BE25}"/>
              </a:ext>
            </a:extLst>
          </p:cNvPr>
          <p:cNvSpPr>
            <a:spLocks noGrp="1"/>
          </p:cNvSpPr>
          <p:nvPr>
            <p:ph type="body" idx="1"/>
          </p:nvPr>
        </p:nvSpPr>
        <p:spPr/>
        <p:txBody>
          <a:bodyPr/>
          <a:lstStyle/>
          <a:p>
            <a:r>
              <a:rPr lang="de-DE" dirty="0"/>
              <a:t>Computational Thinking</a:t>
            </a:r>
          </a:p>
        </p:txBody>
      </p:sp>
    </p:spTree>
    <p:extLst>
      <p:ext uri="{BB962C8B-B14F-4D97-AF65-F5344CB8AC3E}">
        <p14:creationId xmlns:p14="http://schemas.microsoft.com/office/powerpoint/2010/main" val="3972558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2D34768-50D9-83CD-6D24-392993268628}"/>
              </a:ext>
            </a:extLst>
          </p:cNvPr>
          <p:cNvSpPr>
            <a:spLocks noGrp="1"/>
          </p:cNvSpPr>
          <p:nvPr>
            <p:ph type="title"/>
          </p:nvPr>
        </p:nvSpPr>
        <p:spPr/>
        <p:txBody>
          <a:bodyPr>
            <a:normAutofit/>
          </a:bodyPr>
          <a:lstStyle/>
          <a:p>
            <a:r>
              <a:rPr lang="en-GB"/>
              <a:t>Computational Thinking</a:t>
            </a:r>
            <a:br>
              <a:rPr lang="de-DE"/>
            </a:br>
            <a:r>
              <a:rPr lang="de-DE" sz="2400" i="1">
                <a:solidFill>
                  <a:schemeClr val="tx1">
                    <a:lumMod val="50000"/>
                    <a:lumOff val="50000"/>
                  </a:schemeClr>
                </a:solidFill>
              </a:rPr>
              <a:t>(Wing, 2008)</a:t>
            </a:r>
          </a:p>
        </p:txBody>
      </p:sp>
      <p:sp>
        <p:nvSpPr>
          <p:cNvPr id="5" name="Inhaltsplatzhalter 4">
            <a:extLst>
              <a:ext uri="{FF2B5EF4-FFF2-40B4-BE49-F238E27FC236}">
                <a16:creationId xmlns:a16="http://schemas.microsoft.com/office/drawing/2014/main" id="{1DAD6D07-FE14-8097-D1C2-741BA0ECCE95}"/>
              </a:ext>
            </a:extLst>
          </p:cNvPr>
          <p:cNvSpPr>
            <a:spLocks noGrp="1"/>
          </p:cNvSpPr>
          <p:nvPr>
            <p:ph idx="1"/>
          </p:nvPr>
        </p:nvSpPr>
        <p:spPr/>
        <p:txBody>
          <a:bodyPr>
            <a:normAutofit/>
          </a:bodyPr>
          <a:lstStyle/>
          <a:p>
            <a:r>
              <a:rPr lang="de-DE" dirty="0"/>
              <a:t>Abstraktions- und Problemlösekompetenz</a:t>
            </a:r>
          </a:p>
          <a:p>
            <a:r>
              <a:rPr lang="de-DE" dirty="0"/>
              <a:t>Analytische Denkweise</a:t>
            </a:r>
          </a:p>
          <a:p>
            <a:pPr lvl="1"/>
            <a:r>
              <a:rPr lang="de-DE" dirty="0"/>
              <a:t>Beinhaltet Aspekte des mathematischen, technischen und wissenschaftlichen Denkens</a:t>
            </a:r>
          </a:p>
          <a:p>
            <a:r>
              <a:rPr lang="de-DE" dirty="0"/>
              <a:t>Charakteristiken</a:t>
            </a:r>
          </a:p>
          <a:p>
            <a:pPr lvl="1"/>
            <a:r>
              <a:rPr lang="de-DE" dirty="0"/>
              <a:t>Dekomposition (Zerlegung in Teilprobleme)</a:t>
            </a:r>
          </a:p>
          <a:p>
            <a:pPr lvl="1"/>
            <a:r>
              <a:rPr lang="de-DE" dirty="0"/>
              <a:t>Mustererkennung (Pattern Recognition)</a:t>
            </a:r>
          </a:p>
          <a:p>
            <a:pPr lvl="1"/>
            <a:r>
              <a:rPr lang="de-DE" dirty="0"/>
              <a:t>Datenstrukturen (</a:t>
            </a:r>
            <a:r>
              <a:rPr lang="en-GB" dirty="0"/>
              <a:t>Data Representation</a:t>
            </a:r>
            <a:r>
              <a:rPr lang="de-DE" dirty="0"/>
              <a:t>) </a:t>
            </a:r>
          </a:p>
          <a:p>
            <a:pPr lvl="1"/>
            <a:r>
              <a:rPr lang="de-DE" dirty="0"/>
              <a:t>Abstraktion / Generalisierung (</a:t>
            </a:r>
            <a:r>
              <a:rPr lang="en-GB" dirty="0"/>
              <a:t>Generalization / Abstraction</a:t>
            </a:r>
            <a:r>
              <a:rPr lang="de-DE" dirty="0"/>
              <a:t>)</a:t>
            </a:r>
          </a:p>
          <a:p>
            <a:pPr lvl="1"/>
            <a:r>
              <a:rPr lang="de-DE" dirty="0"/>
              <a:t>Algorithmen</a:t>
            </a:r>
          </a:p>
        </p:txBody>
      </p:sp>
      <p:sp>
        <p:nvSpPr>
          <p:cNvPr id="6" name="Foliennummernplatzhalter 5">
            <a:extLst>
              <a:ext uri="{FF2B5EF4-FFF2-40B4-BE49-F238E27FC236}">
                <a16:creationId xmlns:a16="http://schemas.microsoft.com/office/drawing/2014/main" id="{F74CD5DB-E994-8B86-7DA7-FE53522A180C}"/>
              </a:ext>
            </a:extLst>
          </p:cNvPr>
          <p:cNvSpPr>
            <a:spLocks noGrp="1"/>
          </p:cNvSpPr>
          <p:nvPr>
            <p:ph type="sldNum" sz="quarter" idx="12"/>
          </p:nvPr>
        </p:nvSpPr>
        <p:spPr/>
        <p:txBody>
          <a:bodyPr/>
          <a:lstStyle/>
          <a:p>
            <a:fld id="{704AD79A-BD00-CE4B-8BDD-26D3B6A7D671}" type="slidenum">
              <a:rPr lang="de-DE" smtClean="0"/>
              <a:t>21</a:t>
            </a:fld>
            <a:endParaRPr lang="de-DE"/>
          </a:p>
        </p:txBody>
      </p:sp>
      <p:sp>
        <p:nvSpPr>
          <p:cNvPr id="2" name="Textfeld 1">
            <a:extLst>
              <a:ext uri="{FF2B5EF4-FFF2-40B4-BE49-F238E27FC236}">
                <a16:creationId xmlns:a16="http://schemas.microsoft.com/office/drawing/2014/main" id="{A5E53685-9F87-9635-99DB-C2701A0B31D3}"/>
              </a:ext>
            </a:extLst>
          </p:cNvPr>
          <p:cNvSpPr txBox="1"/>
          <p:nvPr/>
        </p:nvSpPr>
        <p:spPr>
          <a:xfrm>
            <a:off x="838200" y="6176963"/>
            <a:ext cx="10515600" cy="276999"/>
          </a:xfrm>
          <a:prstGeom prst="rect">
            <a:avLst/>
          </a:prstGeom>
          <a:noFill/>
        </p:spPr>
        <p:txBody>
          <a:bodyPr wrap="square" lIns="91440" tIns="45720" rIns="91440" bIns="45720" rtlCol="0" anchor="t">
            <a:spAutoFit/>
          </a:bodyPr>
          <a:lstStyle/>
          <a:p>
            <a:r>
              <a:rPr lang="de-DE" sz="1200">
                <a:solidFill>
                  <a:schemeClr val="tx1">
                    <a:lumMod val="50000"/>
                    <a:lumOff val="50000"/>
                  </a:schemeClr>
                </a:solidFill>
                <a:effectLst/>
              </a:rPr>
              <a:t>Wing, J. M. (2008). Computational </a:t>
            </a:r>
            <a:r>
              <a:rPr lang="de-DE" sz="1200" err="1">
                <a:solidFill>
                  <a:schemeClr val="tx1">
                    <a:lumMod val="50000"/>
                    <a:lumOff val="50000"/>
                  </a:schemeClr>
                </a:solidFill>
                <a:effectLst/>
              </a:rPr>
              <a:t>thinking</a:t>
            </a:r>
            <a:r>
              <a:rPr lang="de-DE" sz="1200">
                <a:solidFill>
                  <a:schemeClr val="tx1">
                    <a:lumMod val="50000"/>
                    <a:lumOff val="50000"/>
                  </a:schemeClr>
                </a:solidFill>
                <a:effectLst/>
              </a:rPr>
              <a:t> and </a:t>
            </a:r>
            <a:r>
              <a:rPr lang="de-DE" sz="1200" err="1">
                <a:solidFill>
                  <a:schemeClr val="tx1">
                    <a:lumMod val="50000"/>
                    <a:lumOff val="50000"/>
                  </a:schemeClr>
                </a:solidFill>
                <a:effectLst/>
              </a:rPr>
              <a:t>thinking</a:t>
            </a:r>
            <a:r>
              <a:rPr lang="de-DE" sz="1200">
                <a:solidFill>
                  <a:schemeClr val="tx1">
                    <a:lumMod val="50000"/>
                    <a:lumOff val="50000"/>
                  </a:schemeClr>
                </a:solidFill>
                <a:effectLst/>
              </a:rPr>
              <a:t> </a:t>
            </a:r>
            <a:r>
              <a:rPr lang="de-DE" sz="1200" err="1">
                <a:solidFill>
                  <a:schemeClr val="tx1">
                    <a:lumMod val="50000"/>
                    <a:lumOff val="50000"/>
                  </a:schemeClr>
                </a:solidFill>
                <a:effectLst/>
              </a:rPr>
              <a:t>about</a:t>
            </a:r>
            <a:r>
              <a:rPr lang="de-DE" sz="1200">
                <a:solidFill>
                  <a:schemeClr val="tx1">
                    <a:lumMod val="50000"/>
                    <a:lumOff val="50000"/>
                  </a:schemeClr>
                </a:solidFill>
                <a:effectLst/>
              </a:rPr>
              <a:t> </a:t>
            </a:r>
            <a:r>
              <a:rPr lang="de-DE" sz="1200" err="1">
                <a:solidFill>
                  <a:schemeClr val="tx1">
                    <a:lumMod val="50000"/>
                    <a:lumOff val="50000"/>
                  </a:schemeClr>
                </a:solidFill>
                <a:effectLst/>
              </a:rPr>
              <a:t>computing</a:t>
            </a:r>
            <a:r>
              <a:rPr lang="de-DE" sz="1200">
                <a:solidFill>
                  <a:schemeClr val="tx1">
                    <a:lumMod val="50000"/>
                    <a:lumOff val="50000"/>
                  </a:schemeClr>
                </a:solidFill>
                <a:effectLst/>
              </a:rPr>
              <a:t>.</a:t>
            </a:r>
            <a:r>
              <a:rPr lang="de-DE" sz="1200">
                <a:solidFill>
                  <a:schemeClr val="tx1">
                    <a:lumMod val="50000"/>
                    <a:lumOff val="50000"/>
                  </a:schemeClr>
                </a:solidFill>
              </a:rPr>
              <a:t> </a:t>
            </a:r>
            <a:r>
              <a:rPr lang="de-DE" sz="1200">
                <a:solidFill>
                  <a:schemeClr val="tx1">
                    <a:lumMod val="50000"/>
                    <a:lumOff val="50000"/>
                  </a:schemeClr>
                </a:solidFill>
                <a:hlinkClick r:id="rId3">
                  <a:extLst>
                    <a:ext uri="{A12FA001-AC4F-418D-AE19-62706E023703}">
                      <ahyp:hlinkClr xmlns:ahyp="http://schemas.microsoft.com/office/drawing/2018/hyperlinkcolor" val="tx"/>
                    </a:ext>
                  </a:extLst>
                </a:hlinkClick>
              </a:rPr>
              <a:t>[DOI]</a:t>
            </a:r>
            <a:endParaRPr lang="de-DE" sz="1200">
              <a:solidFill>
                <a:schemeClr val="tx1">
                  <a:lumMod val="50000"/>
                  <a:lumOff val="50000"/>
                </a:schemeClr>
              </a:solidFill>
            </a:endParaRPr>
          </a:p>
        </p:txBody>
      </p:sp>
    </p:spTree>
    <p:extLst>
      <p:ext uri="{BB962C8B-B14F-4D97-AF65-F5344CB8AC3E}">
        <p14:creationId xmlns:p14="http://schemas.microsoft.com/office/powerpoint/2010/main" val="3963018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2EA944-D663-FBB2-F4C8-6EC6440BF194}"/>
              </a:ext>
            </a:extLst>
          </p:cNvPr>
          <p:cNvSpPr>
            <a:spLocks noGrp="1"/>
          </p:cNvSpPr>
          <p:nvPr>
            <p:ph type="title"/>
          </p:nvPr>
        </p:nvSpPr>
        <p:spPr/>
        <p:txBody>
          <a:bodyPr/>
          <a:lstStyle/>
          <a:p>
            <a:r>
              <a:rPr lang="de-DE" dirty="0"/>
              <a:t>Die drei As</a:t>
            </a:r>
            <a:br>
              <a:rPr lang="de-DE" dirty="0"/>
            </a:br>
            <a:r>
              <a:rPr lang="de-DE" sz="2400" i="1" dirty="0">
                <a:solidFill>
                  <a:schemeClr val="tx1">
                    <a:lumMod val="50000"/>
                    <a:lumOff val="50000"/>
                  </a:schemeClr>
                </a:solidFill>
              </a:rPr>
              <a:t>(Repenning et al., 2016)</a:t>
            </a:r>
          </a:p>
        </p:txBody>
      </p:sp>
      <p:sp>
        <p:nvSpPr>
          <p:cNvPr id="3" name="Inhaltsplatzhalter 2">
            <a:extLst>
              <a:ext uri="{FF2B5EF4-FFF2-40B4-BE49-F238E27FC236}">
                <a16:creationId xmlns:a16="http://schemas.microsoft.com/office/drawing/2014/main" id="{536F4F97-C26A-638A-DF64-6657EFBBF562}"/>
              </a:ext>
            </a:extLst>
          </p:cNvPr>
          <p:cNvSpPr>
            <a:spLocks noGrp="1"/>
          </p:cNvSpPr>
          <p:nvPr>
            <p:ph sz="half" idx="1"/>
          </p:nvPr>
        </p:nvSpPr>
        <p:spPr/>
        <p:txBody>
          <a:bodyPr/>
          <a:lstStyle/>
          <a:p>
            <a:r>
              <a:rPr lang="de-DE" dirty="0"/>
              <a:t>Abstraktion</a:t>
            </a:r>
          </a:p>
          <a:p>
            <a:pPr lvl="1"/>
            <a:r>
              <a:rPr lang="de-DE" dirty="0"/>
              <a:t>Formulierung des Problems</a:t>
            </a:r>
          </a:p>
          <a:p>
            <a:r>
              <a:rPr lang="de-DE" dirty="0"/>
              <a:t>Automatisierung</a:t>
            </a:r>
          </a:p>
          <a:p>
            <a:pPr lvl="1"/>
            <a:r>
              <a:rPr lang="de-DE" dirty="0"/>
              <a:t>Lösung notieren (Programmieren)</a:t>
            </a:r>
          </a:p>
          <a:p>
            <a:r>
              <a:rPr lang="de-DE" dirty="0"/>
              <a:t>Analyse</a:t>
            </a:r>
          </a:p>
          <a:p>
            <a:pPr lvl="1"/>
            <a:r>
              <a:rPr lang="de-DE" dirty="0"/>
              <a:t>Lösung ausführen und evaluieren</a:t>
            </a:r>
          </a:p>
          <a:p>
            <a:endParaRPr lang="de-DE" dirty="0"/>
          </a:p>
        </p:txBody>
      </p:sp>
      <p:sp>
        <p:nvSpPr>
          <p:cNvPr id="4" name="Foliennummernplatzhalter 3">
            <a:extLst>
              <a:ext uri="{FF2B5EF4-FFF2-40B4-BE49-F238E27FC236}">
                <a16:creationId xmlns:a16="http://schemas.microsoft.com/office/drawing/2014/main" id="{A7FA5D07-F6EE-99CE-2E24-825CD7897CB0}"/>
              </a:ext>
            </a:extLst>
          </p:cNvPr>
          <p:cNvSpPr>
            <a:spLocks noGrp="1"/>
          </p:cNvSpPr>
          <p:nvPr>
            <p:ph type="sldNum" sz="quarter" idx="12"/>
          </p:nvPr>
        </p:nvSpPr>
        <p:spPr/>
        <p:txBody>
          <a:bodyPr/>
          <a:lstStyle/>
          <a:p>
            <a:fld id="{704AD79A-BD00-CE4B-8BDD-26D3B6A7D671}" type="slidenum">
              <a:rPr lang="de-DE" smtClean="0"/>
              <a:pPr/>
              <a:t>22</a:t>
            </a:fld>
            <a:endParaRPr lang="de-DE"/>
          </a:p>
        </p:txBody>
      </p:sp>
      <p:pic>
        <p:nvPicPr>
          <p:cNvPr id="1026" name="Picture 2">
            <a:extLst>
              <a:ext uri="{FF2B5EF4-FFF2-40B4-BE49-F238E27FC236}">
                <a16:creationId xmlns:a16="http://schemas.microsoft.com/office/drawing/2014/main" id="{95F21AAF-A0AB-3EE8-1F5B-7FF4F47598B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73800" y="1690688"/>
            <a:ext cx="5080000" cy="3759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BA55C6FA-EA55-593F-CACC-758BFF6CEC2C}"/>
              </a:ext>
            </a:extLst>
          </p:cNvPr>
          <p:cNvSpPr txBox="1"/>
          <p:nvPr/>
        </p:nvSpPr>
        <p:spPr>
          <a:xfrm>
            <a:off x="6019800" y="5584825"/>
            <a:ext cx="5334000" cy="646331"/>
          </a:xfrm>
          <a:prstGeom prst="rect">
            <a:avLst/>
          </a:prstGeom>
          <a:noFill/>
        </p:spPr>
        <p:txBody>
          <a:bodyPr wrap="square" lIns="91440" tIns="45720" rIns="91440" bIns="45720" rtlCol="0" anchor="t">
            <a:spAutoFit/>
          </a:bodyPr>
          <a:lstStyle/>
          <a:p>
            <a:pPr algn="ctr"/>
            <a:r>
              <a:rPr lang="de-DE" sz="1200" dirty="0">
                <a:solidFill>
                  <a:schemeClr val="bg1">
                    <a:lumMod val="50000"/>
                  </a:schemeClr>
                </a:solidFill>
              </a:rPr>
              <a:t>„The Computational Thinking </a:t>
            </a:r>
            <a:r>
              <a:rPr lang="de-DE" sz="1200" dirty="0" err="1">
                <a:solidFill>
                  <a:schemeClr val="bg1">
                    <a:lumMod val="50000"/>
                  </a:schemeClr>
                </a:solidFill>
              </a:rPr>
              <a:t>Process</a:t>
            </a:r>
            <a:r>
              <a:rPr lang="de-DE" sz="1200" dirty="0">
                <a:solidFill>
                  <a:schemeClr val="bg1">
                    <a:lumMod val="50000"/>
                  </a:schemeClr>
                </a:solidFill>
              </a:rPr>
              <a:t>“ von </a:t>
            </a:r>
            <a:r>
              <a:rPr lang="de-DE" sz="1200" dirty="0" err="1">
                <a:solidFill>
                  <a:schemeClr val="bg1">
                    <a:lumMod val="50000"/>
                  </a:schemeClr>
                </a:solidFill>
              </a:rPr>
              <a:t>KaptainFire</a:t>
            </a:r>
            <a:r>
              <a:rPr lang="de-DE" sz="1200" dirty="0">
                <a:solidFill>
                  <a:schemeClr val="bg1">
                    <a:lumMod val="50000"/>
                  </a:schemeClr>
                </a:solidFill>
              </a:rPr>
              <a:t> unter der Lizenz </a:t>
            </a:r>
            <a:r>
              <a:rPr lang="de-DE" sz="1200" dirty="0">
                <a:solidFill>
                  <a:schemeClr val="bg1">
                    <a:lumMod val="50000"/>
                  </a:schemeClr>
                </a:solidFill>
                <a:hlinkClick r:id="rId4">
                  <a:extLst>
                    <a:ext uri="{A12FA001-AC4F-418D-AE19-62706E023703}">
                      <ahyp:hlinkClr xmlns:ahyp="http://schemas.microsoft.com/office/drawing/2018/hyperlinkcolor" val="tx"/>
                    </a:ext>
                  </a:extLst>
                </a:hlinkClick>
              </a:rPr>
              <a:t>CC BY-SA 4.0 DEED</a:t>
            </a:r>
            <a:r>
              <a:rPr lang="de-DE" sz="1200" dirty="0">
                <a:solidFill>
                  <a:schemeClr val="bg1">
                    <a:lumMod val="50000"/>
                  </a:schemeClr>
                </a:solidFill>
              </a:rPr>
              <a:t> via </a:t>
            </a:r>
            <a:r>
              <a:rPr lang="de-DE" sz="1200" dirty="0">
                <a:solidFill>
                  <a:schemeClr val="bg1">
                    <a:lumMod val="50000"/>
                  </a:schemeClr>
                </a:solidFill>
                <a:hlinkClick r:id="rId5">
                  <a:extLst>
                    <a:ext uri="{A12FA001-AC4F-418D-AE19-62706E023703}">
                      <ahyp:hlinkClr xmlns:ahyp="http://schemas.microsoft.com/office/drawing/2018/hyperlinkcolor" val="tx"/>
                    </a:ext>
                  </a:extLst>
                </a:hlinkClick>
              </a:rPr>
              <a:t>Wikipedia</a:t>
            </a:r>
            <a:endParaRPr lang="de-DE" sz="1200" dirty="0">
              <a:solidFill>
                <a:schemeClr val="bg1">
                  <a:lumMod val="50000"/>
                </a:schemeClr>
              </a:solidFill>
            </a:endParaRPr>
          </a:p>
          <a:p>
            <a:endParaRPr lang="de-DE" sz="1200" dirty="0">
              <a:solidFill>
                <a:schemeClr val="tx1">
                  <a:lumMod val="50000"/>
                  <a:lumOff val="50000"/>
                </a:schemeClr>
              </a:solidFill>
              <a:ea typeface="Calibri"/>
              <a:cs typeface="Calibri"/>
            </a:endParaRPr>
          </a:p>
        </p:txBody>
      </p:sp>
      <p:sp>
        <p:nvSpPr>
          <p:cNvPr id="10" name="Textfeld 9">
            <a:extLst>
              <a:ext uri="{FF2B5EF4-FFF2-40B4-BE49-F238E27FC236}">
                <a16:creationId xmlns:a16="http://schemas.microsoft.com/office/drawing/2014/main" id="{1511A7B8-944B-B36F-4EC9-598A288A2CA2}"/>
              </a:ext>
            </a:extLst>
          </p:cNvPr>
          <p:cNvSpPr txBox="1"/>
          <p:nvPr/>
        </p:nvSpPr>
        <p:spPr>
          <a:xfrm>
            <a:off x="838200" y="6311900"/>
            <a:ext cx="10464800" cy="276999"/>
          </a:xfrm>
          <a:prstGeom prst="rect">
            <a:avLst/>
          </a:prstGeom>
          <a:noFill/>
        </p:spPr>
        <p:txBody>
          <a:bodyPr wrap="square" lIns="91440" tIns="45720" rIns="91440" bIns="45720" rtlCol="0" anchor="t">
            <a:spAutoFit/>
          </a:bodyPr>
          <a:lstStyle/>
          <a:p>
            <a:r>
              <a:rPr lang="de-DE" sz="1200">
                <a:solidFill>
                  <a:schemeClr val="tx1">
                    <a:lumMod val="50000"/>
                    <a:lumOff val="50000"/>
                  </a:schemeClr>
                </a:solidFill>
                <a:effectLst/>
              </a:rPr>
              <a:t>Repenning, A., </a:t>
            </a:r>
            <a:r>
              <a:rPr lang="de-DE" sz="1200" err="1">
                <a:solidFill>
                  <a:schemeClr val="tx1">
                    <a:lumMod val="50000"/>
                    <a:lumOff val="50000"/>
                  </a:schemeClr>
                </a:solidFill>
                <a:effectLst/>
              </a:rPr>
              <a:t>Basawapatna</a:t>
            </a:r>
            <a:r>
              <a:rPr lang="de-DE" sz="1200">
                <a:solidFill>
                  <a:schemeClr val="tx1">
                    <a:lumMod val="50000"/>
                    <a:lumOff val="50000"/>
                  </a:schemeClr>
                </a:solidFill>
                <a:effectLst/>
              </a:rPr>
              <a:t>, A., &amp; </a:t>
            </a:r>
            <a:r>
              <a:rPr lang="de-DE" sz="1200" err="1">
                <a:solidFill>
                  <a:schemeClr val="tx1">
                    <a:lumMod val="50000"/>
                    <a:lumOff val="50000"/>
                  </a:schemeClr>
                </a:solidFill>
                <a:effectLst/>
              </a:rPr>
              <a:t>Escherle</a:t>
            </a:r>
            <a:r>
              <a:rPr lang="de-DE" sz="1200">
                <a:solidFill>
                  <a:schemeClr val="tx1">
                    <a:lumMod val="50000"/>
                    <a:lumOff val="50000"/>
                  </a:schemeClr>
                </a:solidFill>
                <a:effectLst/>
              </a:rPr>
              <a:t>, N. (2016). Computational </a:t>
            </a:r>
            <a:r>
              <a:rPr lang="de-DE" sz="1200" err="1">
                <a:solidFill>
                  <a:schemeClr val="tx1">
                    <a:lumMod val="50000"/>
                    <a:lumOff val="50000"/>
                  </a:schemeClr>
                </a:solidFill>
                <a:effectLst/>
              </a:rPr>
              <a:t>thinking</a:t>
            </a:r>
            <a:r>
              <a:rPr lang="de-DE" sz="1200">
                <a:solidFill>
                  <a:schemeClr val="tx1">
                    <a:lumMod val="50000"/>
                    <a:lumOff val="50000"/>
                  </a:schemeClr>
                </a:solidFill>
                <a:effectLst/>
              </a:rPr>
              <a:t> </a:t>
            </a:r>
            <a:r>
              <a:rPr lang="de-DE" sz="1200" err="1">
                <a:solidFill>
                  <a:schemeClr val="tx1">
                    <a:lumMod val="50000"/>
                    <a:lumOff val="50000"/>
                  </a:schemeClr>
                </a:solidFill>
                <a:effectLst/>
              </a:rPr>
              <a:t>tools</a:t>
            </a:r>
            <a:r>
              <a:rPr lang="de-DE" sz="1200">
                <a:solidFill>
                  <a:schemeClr val="tx1">
                    <a:lumMod val="50000"/>
                    <a:lumOff val="50000"/>
                  </a:schemeClr>
                </a:solidFill>
                <a:effectLst/>
              </a:rPr>
              <a:t>.</a:t>
            </a:r>
            <a:r>
              <a:rPr lang="de-DE" sz="1200">
                <a:solidFill>
                  <a:schemeClr val="tx1">
                    <a:lumMod val="50000"/>
                    <a:lumOff val="50000"/>
                  </a:schemeClr>
                </a:solidFill>
              </a:rPr>
              <a:t> </a:t>
            </a:r>
            <a:r>
              <a:rPr lang="de-DE" sz="1200">
                <a:solidFill>
                  <a:schemeClr val="tx1">
                    <a:lumMod val="50000"/>
                    <a:lumOff val="50000"/>
                  </a:schemeClr>
                </a:solidFill>
                <a:hlinkClick r:id="rId6">
                  <a:extLst>
                    <a:ext uri="{A12FA001-AC4F-418D-AE19-62706E023703}">
                      <ahyp:hlinkClr xmlns:ahyp="http://schemas.microsoft.com/office/drawing/2018/hyperlinkcolor" val="tx"/>
                    </a:ext>
                  </a:extLst>
                </a:hlinkClick>
              </a:rPr>
              <a:t>[DOI]</a:t>
            </a:r>
            <a:endParaRPr lang="de-DE" sz="1200">
              <a:solidFill>
                <a:schemeClr val="tx1">
                  <a:lumMod val="50000"/>
                  <a:lumOff val="50000"/>
                </a:schemeClr>
              </a:solidFill>
            </a:endParaRPr>
          </a:p>
        </p:txBody>
      </p:sp>
    </p:spTree>
    <p:extLst>
      <p:ext uri="{BB962C8B-B14F-4D97-AF65-F5344CB8AC3E}">
        <p14:creationId xmlns:p14="http://schemas.microsoft.com/office/powerpoint/2010/main" val="2743020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AC5F69C-6FA4-2165-99AC-22BA5CAD7C59}"/>
              </a:ext>
            </a:extLst>
          </p:cNvPr>
          <p:cNvSpPr>
            <a:spLocks noGrp="1"/>
          </p:cNvSpPr>
          <p:nvPr>
            <p:ph type="title"/>
          </p:nvPr>
        </p:nvSpPr>
        <p:spPr/>
        <p:txBody>
          <a:bodyPr/>
          <a:lstStyle/>
          <a:p>
            <a:r>
              <a:rPr lang="de-DE"/>
              <a:t>Programmieren</a:t>
            </a:r>
            <a:br>
              <a:rPr lang="de-DE"/>
            </a:br>
            <a:r>
              <a:rPr lang="de-DE"/>
              <a:t>und (Allgemein-)Bildung</a:t>
            </a:r>
          </a:p>
        </p:txBody>
      </p:sp>
      <p:sp>
        <p:nvSpPr>
          <p:cNvPr id="8" name="Textplatzhalter 7">
            <a:extLst>
              <a:ext uri="{FF2B5EF4-FFF2-40B4-BE49-F238E27FC236}">
                <a16:creationId xmlns:a16="http://schemas.microsoft.com/office/drawing/2014/main" id="{29F35FFB-7386-98A4-EAD9-D677CDFE25FB}"/>
              </a:ext>
            </a:extLst>
          </p:cNvPr>
          <p:cNvSpPr>
            <a:spLocks noGrp="1"/>
          </p:cNvSpPr>
          <p:nvPr>
            <p:ph type="body" idx="1"/>
          </p:nvPr>
        </p:nvSpPr>
        <p:spPr/>
        <p:txBody>
          <a:bodyPr/>
          <a:lstStyle/>
          <a:p>
            <a:r>
              <a:rPr lang="de-DE"/>
              <a:t>Welchen Bildungswert hat Programmieren?</a:t>
            </a:r>
          </a:p>
        </p:txBody>
      </p:sp>
      <p:sp>
        <p:nvSpPr>
          <p:cNvPr id="4" name="Foliennummernplatzhalter 3">
            <a:extLst>
              <a:ext uri="{FF2B5EF4-FFF2-40B4-BE49-F238E27FC236}">
                <a16:creationId xmlns:a16="http://schemas.microsoft.com/office/drawing/2014/main" id="{CACB102D-BFFC-DEFB-A1B9-1FE277AAC000}"/>
              </a:ext>
            </a:extLst>
          </p:cNvPr>
          <p:cNvSpPr>
            <a:spLocks noGrp="1"/>
          </p:cNvSpPr>
          <p:nvPr>
            <p:ph type="sldNum" sz="quarter" idx="12"/>
          </p:nvPr>
        </p:nvSpPr>
        <p:spPr/>
        <p:txBody>
          <a:bodyPr/>
          <a:lstStyle/>
          <a:p>
            <a:fld id="{704AD79A-BD00-CE4B-8BDD-26D3B6A7D671}" type="slidenum">
              <a:rPr lang="de-DE" smtClean="0"/>
              <a:t>23</a:t>
            </a:fld>
            <a:endParaRPr lang="de-DE"/>
          </a:p>
        </p:txBody>
      </p:sp>
    </p:spTree>
    <p:extLst>
      <p:ext uri="{BB962C8B-B14F-4D97-AF65-F5344CB8AC3E}">
        <p14:creationId xmlns:p14="http://schemas.microsoft.com/office/powerpoint/2010/main" val="3877017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78EDE-DF74-76CD-DF8C-5D1C94B709FB}"/>
              </a:ext>
            </a:extLst>
          </p:cNvPr>
          <p:cNvSpPr>
            <a:spLocks noGrp="1"/>
          </p:cNvSpPr>
          <p:nvPr>
            <p:ph type="title"/>
          </p:nvPr>
        </p:nvSpPr>
        <p:spPr/>
        <p:txBody>
          <a:bodyPr>
            <a:normAutofit/>
          </a:bodyPr>
          <a:lstStyle/>
          <a:p>
            <a:r>
              <a:rPr lang="de-DE" sz="3200" dirty="0"/>
              <a:t>Rahmen zur Beschreibung von fachbezogenen Bildungszielen</a:t>
            </a:r>
            <a:br>
              <a:rPr lang="de-DE" dirty="0"/>
            </a:br>
            <a:r>
              <a:rPr lang="de-DE" sz="1800" dirty="0"/>
              <a:t>Gesellschaft für Fachdidaktik (GFD), 2009</a:t>
            </a:r>
          </a:p>
        </p:txBody>
      </p:sp>
      <p:sp>
        <p:nvSpPr>
          <p:cNvPr id="3" name="Inhaltsplatzhalter 2">
            <a:extLst>
              <a:ext uri="{FF2B5EF4-FFF2-40B4-BE49-F238E27FC236}">
                <a16:creationId xmlns:a16="http://schemas.microsoft.com/office/drawing/2014/main" id="{EA63102F-46E6-6B13-400D-50E16E495F57}"/>
              </a:ext>
            </a:extLst>
          </p:cNvPr>
          <p:cNvSpPr>
            <a:spLocks noGrp="1"/>
          </p:cNvSpPr>
          <p:nvPr>
            <p:ph idx="1"/>
          </p:nvPr>
        </p:nvSpPr>
        <p:spPr/>
        <p:txBody>
          <a:bodyPr>
            <a:normAutofit fontScale="92500" lnSpcReduction="20000"/>
          </a:bodyPr>
          <a:lstStyle/>
          <a:p>
            <a:r>
              <a:rPr lang="de-DE" dirty="0"/>
              <a:t>Identitätsbildung</a:t>
            </a:r>
          </a:p>
          <a:p>
            <a:pPr lvl="1"/>
            <a:r>
              <a:rPr lang="de-DE" dirty="0"/>
              <a:t>Kompetenzen, die einen selbstbestimmten und reflektierten Zugang zu sich selbst und zur Welt eröffnen, so dass biografische Entwicklungsphasen erfolgreich bewältigt werden können</a:t>
            </a:r>
          </a:p>
          <a:p>
            <a:r>
              <a:rPr lang="de-DE" dirty="0"/>
              <a:t>Alltagsbewältigung</a:t>
            </a:r>
          </a:p>
          <a:p>
            <a:pPr lvl="1"/>
            <a:r>
              <a:rPr lang="de-DE" dirty="0"/>
              <a:t>Kompetenzen, die im Alltag handlungsrelevant sind und über "Alltagswissen" oder "Allgemeinwissen" hinausgehen</a:t>
            </a:r>
          </a:p>
          <a:p>
            <a:r>
              <a:rPr lang="de-DE" dirty="0"/>
              <a:t>Ausbildungsreife</a:t>
            </a:r>
          </a:p>
          <a:p>
            <a:pPr lvl="1"/>
            <a:r>
              <a:rPr lang="de-DE" dirty="0"/>
              <a:t>Kompetenzen für eine verantwortliche Berufstätigkeit auf der Grundlage basaler Kulturtechniken</a:t>
            </a:r>
          </a:p>
          <a:p>
            <a:r>
              <a:rPr lang="de-DE" dirty="0"/>
              <a:t>Partizipation</a:t>
            </a:r>
          </a:p>
          <a:p>
            <a:pPr lvl="1"/>
            <a:r>
              <a:rPr lang="de-DE" dirty="0"/>
              <a:t>Kompetenzen, um am gesellschaftlichen Diskurs teilzuhaben und zusammen mit anderen – im Sinne sozialer Kohäsion – begründet zu handeln Rolle des Programmierens für Bildung</a:t>
            </a:r>
          </a:p>
          <a:p>
            <a:endParaRPr lang="de-DE" dirty="0"/>
          </a:p>
        </p:txBody>
      </p:sp>
      <p:sp>
        <p:nvSpPr>
          <p:cNvPr id="4" name="Foliennummernplatzhalter 3">
            <a:extLst>
              <a:ext uri="{FF2B5EF4-FFF2-40B4-BE49-F238E27FC236}">
                <a16:creationId xmlns:a16="http://schemas.microsoft.com/office/drawing/2014/main" id="{50E6AB51-E2A7-E91D-32C6-B5253BB803AD}"/>
              </a:ext>
            </a:extLst>
          </p:cNvPr>
          <p:cNvSpPr>
            <a:spLocks noGrp="1"/>
          </p:cNvSpPr>
          <p:nvPr>
            <p:ph type="sldNum" sz="quarter" idx="12"/>
          </p:nvPr>
        </p:nvSpPr>
        <p:spPr/>
        <p:txBody>
          <a:bodyPr/>
          <a:lstStyle/>
          <a:p>
            <a:fld id="{704AD79A-BD00-CE4B-8BDD-26D3B6A7D671}" type="slidenum">
              <a:rPr lang="de-DE" smtClean="0"/>
              <a:t>24</a:t>
            </a:fld>
            <a:endParaRPr lang="de-DE"/>
          </a:p>
        </p:txBody>
      </p:sp>
    </p:spTree>
    <p:extLst>
      <p:ext uri="{BB962C8B-B14F-4D97-AF65-F5344CB8AC3E}">
        <p14:creationId xmlns:p14="http://schemas.microsoft.com/office/powerpoint/2010/main" val="637497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5E63DAD-8E71-A7B9-F346-14F6D06AB8B0}"/>
              </a:ext>
            </a:extLst>
          </p:cNvPr>
          <p:cNvPicPr>
            <a:picLocks noChangeAspect="1"/>
          </p:cNvPicPr>
          <p:nvPr/>
        </p:nvPicPr>
        <p:blipFill rotWithShape="1">
          <a:blip r:embed="rId3">
            <a:alphaModFix amt="50000"/>
          </a:blip>
          <a:srcRect t="12286" b="6779"/>
          <a:stretch/>
        </p:blipFill>
        <p:spPr>
          <a:xfrm>
            <a:off x="20" y="1"/>
            <a:ext cx="12191980" cy="6857999"/>
          </a:xfrm>
          <a:prstGeom prst="rect">
            <a:avLst/>
          </a:prstGeom>
        </p:spPr>
      </p:pic>
      <p:sp>
        <p:nvSpPr>
          <p:cNvPr id="5" name="Textfeld 4">
            <a:extLst>
              <a:ext uri="{FF2B5EF4-FFF2-40B4-BE49-F238E27FC236}">
                <a16:creationId xmlns:a16="http://schemas.microsoft.com/office/drawing/2014/main" id="{606A408C-7005-5ACB-085B-6C0C298A8710}"/>
              </a:ext>
            </a:extLst>
          </p:cNvPr>
          <p:cNvSpPr txBox="1"/>
          <p:nvPr/>
        </p:nvSpPr>
        <p:spPr>
          <a:xfrm>
            <a:off x="1524000" y="1122362"/>
            <a:ext cx="9144000" cy="2900518"/>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de-DE" sz="6000" dirty="0">
                <a:solidFill>
                  <a:srgbClr val="FFFFFF"/>
                </a:solidFill>
                <a:latin typeface="+mj-lt"/>
                <a:ea typeface="+mj-ea"/>
                <a:cs typeface="+mj-cs"/>
              </a:rPr>
              <a:t>Inwiefern kann Programmieren Ihrer Meinung nach zu den fachbezogenen Bildungszielen beitragen?</a:t>
            </a:r>
          </a:p>
        </p:txBody>
      </p:sp>
      <p:sp>
        <p:nvSpPr>
          <p:cNvPr id="6" name="Foliennummernplatzhalter 5">
            <a:extLst>
              <a:ext uri="{FF2B5EF4-FFF2-40B4-BE49-F238E27FC236}">
                <a16:creationId xmlns:a16="http://schemas.microsoft.com/office/drawing/2014/main" id="{CC230F78-B9C4-3AE1-8A44-AB376C0A9BF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704AD79A-BD00-CE4B-8BDD-26D3B6A7D671}" type="slidenum">
              <a:rPr lang="en-US">
                <a:solidFill>
                  <a:srgbClr val="FFFFFF"/>
                </a:solidFill>
                <a:latin typeface="Calibri" panose="020F0502020204030204"/>
              </a:rPr>
              <a:pPr>
                <a:spcAft>
                  <a:spcPts val="600"/>
                </a:spcAft>
                <a:defRPr/>
              </a:pPr>
              <a:t>25</a:t>
            </a:fld>
            <a:endParaRPr lang="en-US">
              <a:solidFill>
                <a:srgbClr val="FFFFFF"/>
              </a:solidFill>
              <a:latin typeface="Calibri" panose="020F0502020204030204"/>
            </a:endParaRPr>
          </a:p>
        </p:txBody>
      </p:sp>
    </p:spTree>
    <p:extLst>
      <p:ext uri="{BB962C8B-B14F-4D97-AF65-F5344CB8AC3E}">
        <p14:creationId xmlns:p14="http://schemas.microsoft.com/office/powerpoint/2010/main" val="230640418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C357CDD-2FEB-221F-DE40-74A6BAE49D80}"/>
              </a:ext>
            </a:extLst>
          </p:cNvPr>
          <p:cNvSpPr>
            <a:spLocks noGrp="1"/>
          </p:cNvSpPr>
          <p:nvPr>
            <p:ph type="title"/>
          </p:nvPr>
        </p:nvSpPr>
        <p:spPr>
          <a:xfrm>
            <a:off x="838200" y="365125"/>
            <a:ext cx="10515600" cy="1325563"/>
          </a:xfrm>
        </p:spPr>
        <p:txBody>
          <a:bodyPr>
            <a:normAutofit/>
          </a:bodyPr>
          <a:lstStyle/>
          <a:p>
            <a:r>
              <a:rPr lang="de-DE"/>
              <a:t>Mögliche Aspekte</a:t>
            </a:r>
            <a:br>
              <a:rPr lang="de-DE"/>
            </a:br>
            <a:r>
              <a:rPr lang="de-DE" sz="2400" i="1">
                <a:solidFill>
                  <a:schemeClr val="tx1">
                    <a:lumMod val="50000"/>
                    <a:lumOff val="50000"/>
                  </a:schemeClr>
                </a:solidFill>
              </a:rPr>
              <a:t>(vgl. Schulte, 2013)</a:t>
            </a:r>
          </a:p>
        </p:txBody>
      </p:sp>
      <p:sp>
        <p:nvSpPr>
          <p:cNvPr id="4" name="Inhaltsplatzhalter 3">
            <a:extLst>
              <a:ext uri="{FF2B5EF4-FFF2-40B4-BE49-F238E27FC236}">
                <a16:creationId xmlns:a16="http://schemas.microsoft.com/office/drawing/2014/main" id="{074FA5AA-B22F-00E4-E87C-367E03E8DFC1}"/>
              </a:ext>
            </a:extLst>
          </p:cNvPr>
          <p:cNvSpPr>
            <a:spLocks noGrp="1"/>
          </p:cNvSpPr>
          <p:nvPr>
            <p:ph idx="1"/>
          </p:nvPr>
        </p:nvSpPr>
        <p:spPr>
          <a:xfrm>
            <a:off x="838200" y="1825625"/>
            <a:ext cx="10515600" cy="4351338"/>
          </a:xfrm>
        </p:spPr>
        <p:txBody>
          <a:bodyPr>
            <a:normAutofit fontScale="77500" lnSpcReduction="20000"/>
          </a:bodyPr>
          <a:lstStyle/>
          <a:p>
            <a:pPr lvl="0"/>
            <a:r>
              <a:rPr lang="de-DE" dirty="0"/>
              <a:t>Programmieren als wichtige Fähigkeit im Beruf </a:t>
            </a:r>
            <a:r>
              <a:rPr lang="de-DE" i="1" dirty="0">
                <a:solidFill>
                  <a:schemeClr val="tx1">
                    <a:lumMod val="50000"/>
                    <a:lumOff val="50000"/>
                  </a:schemeClr>
                </a:solidFill>
              </a:rPr>
              <a:t>(Ausbildungsreife)</a:t>
            </a:r>
          </a:p>
          <a:p>
            <a:pPr lvl="0"/>
            <a:r>
              <a:rPr lang="de-DE" dirty="0"/>
              <a:t>Programmieren als „Tool Building“</a:t>
            </a:r>
          </a:p>
          <a:p>
            <a:pPr lvl="1"/>
            <a:r>
              <a:rPr lang="de-DE" dirty="0"/>
              <a:t>Schaffung digitaler Artefakte als Beitrag zur (digitalen) Gesellschaft </a:t>
            </a:r>
            <a:r>
              <a:rPr lang="de-DE" i="1" dirty="0">
                <a:solidFill>
                  <a:schemeClr val="tx1">
                    <a:lumMod val="50000"/>
                    <a:lumOff val="50000"/>
                  </a:schemeClr>
                </a:solidFill>
              </a:rPr>
              <a:t>(Partizipation)</a:t>
            </a:r>
          </a:p>
          <a:p>
            <a:pPr lvl="1"/>
            <a:r>
              <a:rPr lang="de-DE" dirty="0"/>
              <a:t>Werkzeuge zur Bewältigung von Alltagsproblemen </a:t>
            </a:r>
            <a:r>
              <a:rPr lang="de-DE" i="1" dirty="0">
                <a:solidFill>
                  <a:schemeClr val="tx1">
                    <a:lumMod val="50000"/>
                    <a:lumOff val="50000"/>
                  </a:schemeClr>
                </a:solidFill>
              </a:rPr>
              <a:t>(Alltagsbewältigung)</a:t>
            </a:r>
          </a:p>
          <a:p>
            <a:r>
              <a:rPr lang="de-DE" dirty="0"/>
              <a:t>Programmieren als Möglichkeit der Selbstverwirklichung / Ausdrucksmittel</a:t>
            </a:r>
          </a:p>
          <a:p>
            <a:pPr lvl="1"/>
            <a:r>
              <a:rPr lang="de-DE" dirty="0"/>
              <a:t>Ein Programm ist Ausdruck der eigenen Ideen und Herangehensweisen </a:t>
            </a:r>
            <a:r>
              <a:rPr lang="de-DE" i="1" dirty="0">
                <a:solidFill>
                  <a:schemeClr val="tx1">
                    <a:lumMod val="50000"/>
                    <a:lumOff val="50000"/>
                  </a:schemeClr>
                </a:solidFill>
              </a:rPr>
              <a:t>(Identitätsbildung)</a:t>
            </a:r>
            <a:endParaRPr lang="de-DE" dirty="0"/>
          </a:p>
          <a:p>
            <a:pPr lvl="1"/>
            <a:r>
              <a:rPr lang="de-DE" dirty="0"/>
              <a:t>Programmcode wird von anderen Menschen gelesen und kommuniziert eine Lösung für ein Problem (Medium)</a:t>
            </a:r>
          </a:p>
          <a:p>
            <a:pPr lvl="0"/>
            <a:r>
              <a:rPr lang="de-DE" dirty="0"/>
              <a:t>Die (digitale) Welt verstehen und verändern</a:t>
            </a:r>
          </a:p>
          <a:p>
            <a:pPr lvl="1"/>
            <a:r>
              <a:rPr lang="de-DE" dirty="0"/>
              <a:t>Programmieren kann dabei helfen die digitale Welt und dessen Einfluss auf die Gesellschaft zu verstehen und diese nach individuellen Bedürfnissen zu formen </a:t>
            </a:r>
            <a:r>
              <a:rPr lang="de-DE" i="1" dirty="0">
                <a:solidFill>
                  <a:schemeClr val="tx1">
                    <a:lumMod val="50000"/>
                    <a:lumOff val="50000"/>
                  </a:schemeClr>
                </a:solidFill>
              </a:rPr>
              <a:t>(Partizipation &amp; Alltagsbewältigung)</a:t>
            </a:r>
          </a:p>
          <a:p>
            <a:pPr lvl="1"/>
            <a:r>
              <a:rPr lang="de-DE" dirty="0"/>
              <a:t>„Shaping and at </a:t>
            </a:r>
            <a:r>
              <a:rPr lang="de-DE" dirty="0" err="1"/>
              <a:t>the</a:t>
            </a:r>
            <a:r>
              <a:rPr lang="de-DE" dirty="0"/>
              <a:t> same time </a:t>
            </a:r>
            <a:r>
              <a:rPr lang="de-DE" dirty="0" err="1"/>
              <a:t>being</a:t>
            </a:r>
            <a:r>
              <a:rPr lang="de-DE" dirty="0"/>
              <a:t> </a:t>
            </a:r>
            <a:r>
              <a:rPr lang="de-DE" dirty="0" err="1"/>
              <a:t>shaped</a:t>
            </a:r>
            <a:r>
              <a:rPr lang="de-DE" dirty="0"/>
              <a:t>“ </a:t>
            </a:r>
            <a:r>
              <a:rPr lang="de-DE" i="1" dirty="0">
                <a:solidFill>
                  <a:schemeClr val="tx1">
                    <a:lumMod val="50000"/>
                    <a:lumOff val="50000"/>
                  </a:schemeClr>
                </a:solidFill>
              </a:rPr>
              <a:t>(Schulte &amp; Budde, 2018)</a:t>
            </a:r>
          </a:p>
          <a:p>
            <a:r>
              <a:rPr lang="de-DE" dirty="0"/>
              <a:t>Indirekte Faktoren</a:t>
            </a:r>
          </a:p>
          <a:p>
            <a:pPr lvl="1"/>
            <a:r>
              <a:rPr lang="de-DE" dirty="0"/>
              <a:t>Organisations-, Kommunikations- und Teamfähigkeit (v.a. in Softwareprojekten)</a:t>
            </a:r>
          </a:p>
        </p:txBody>
      </p:sp>
      <p:sp>
        <p:nvSpPr>
          <p:cNvPr id="2" name="Foliennummernplatzhalter 1">
            <a:extLst>
              <a:ext uri="{FF2B5EF4-FFF2-40B4-BE49-F238E27FC236}">
                <a16:creationId xmlns:a16="http://schemas.microsoft.com/office/drawing/2014/main" id="{488B20E6-0DE5-8BC5-27BF-3C74E79746EC}"/>
              </a:ext>
            </a:extLst>
          </p:cNvPr>
          <p:cNvSpPr>
            <a:spLocks noGrp="1"/>
          </p:cNvSpPr>
          <p:nvPr>
            <p:ph type="sldNum" sz="quarter" idx="12"/>
          </p:nvPr>
        </p:nvSpPr>
        <p:spPr>
          <a:xfrm>
            <a:off x="8610600" y="6356350"/>
            <a:ext cx="2743200" cy="365125"/>
          </a:xfrm>
        </p:spPr>
        <p:txBody>
          <a:bodyPr/>
          <a:lstStyle/>
          <a:p>
            <a:fld id="{704AD79A-BD00-CE4B-8BDD-26D3B6A7D671}" type="slidenum">
              <a:rPr lang="de-DE" smtClean="0"/>
              <a:pPr/>
              <a:t>26</a:t>
            </a:fld>
            <a:endParaRPr lang="de-DE"/>
          </a:p>
        </p:txBody>
      </p:sp>
      <p:sp>
        <p:nvSpPr>
          <p:cNvPr id="9" name="Textfeld 8">
            <a:extLst>
              <a:ext uri="{FF2B5EF4-FFF2-40B4-BE49-F238E27FC236}">
                <a16:creationId xmlns:a16="http://schemas.microsoft.com/office/drawing/2014/main" id="{63152649-5FBF-CB04-5FB4-135B0BACDEDE}"/>
              </a:ext>
            </a:extLst>
          </p:cNvPr>
          <p:cNvSpPr txBox="1"/>
          <p:nvPr/>
        </p:nvSpPr>
        <p:spPr>
          <a:xfrm>
            <a:off x="838200" y="6176963"/>
            <a:ext cx="10515600" cy="646331"/>
          </a:xfrm>
          <a:prstGeom prst="rect">
            <a:avLst/>
          </a:prstGeom>
          <a:noFill/>
        </p:spPr>
        <p:txBody>
          <a:bodyPr wrap="square" lIns="91440" tIns="45720" rIns="91440" bIns="45720" rtlCol="0" anchor="t">
            <a:spAutoFit/>
          </a:bodyPr>
          <a:lstStyle/>
          <a:p>
            <a:r>
              <a:rPr lang="de-DE" sz="1200" dirty="0">
                <a:solidFill>
                  <a:schemeClr val="tx1">
                    <a:lumMod val="50000"/>
                    <a:lumOff val="50000"/>
                  </a:schemeClr>
                </a:solidFill>
                <a:effectLst/>
              </a:rPr>
              <a:t>Schulte, C. (2013). </a:t>
            </a:r>
            <a:r>
              <a:rPr lang="de-DE" sz="1200" dirty="0" err="1">
                <a:solidFill>
                  <a:schemeClr val="tx1">
                    <a:lumMod val="50000"/>
                    <a:lumOff val="50000"/>
                  </a:schemeClr>
                </a:solidFill>
                <a:effectLst/>
              </a:rPr>
              <a:t>Reflections</a:t>
            </a:r>
            <a:r>
              <a:rPr lang="de-DE" sz="1200" dirty="0">
                <a:solidFill>
                  <a:schemeClr val="tx1">
                    <a:lumMod val="50000"/>
                    <a:lumOff val="50000"/>
                  </a:schemeClr>
                </a:solidFill>
                <a:effectLst/>
              </a:rPr>
              <a:t> on </a:t>
            </a:r>
            <a:r>
              <a:rPr lang="de-DE" sz="1200" dirty="0" err="1">
                <a:solidFill>
                  <a:schemeClr val="tx1">
                    <a:lumMod val="50000"/>
                    <a:lumOff val="50000"/>
                  </a:schemeClr>
                </a:solidFill>
                <a:effectLst/>
              </a:rPr>
              <a:t>the</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role</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of</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programming</a:t>
            </a:r>
            <a:r>
              <a:rPr lang="de-DE" sz="1200" dirty="0">
                <a:solidFill>
                  <a:schemeClr val="tx1">
                    <a:lumMod val="50000"/>
                    <a:lumOff val="50000"/>
                  </a:schemeClr>
                </a:solidFill>
                <a:effectLst/>
              </a:rPr>
              <a:t> in </a:t>
            </a:r>
            <a:r>
              <a:rPr lang="de-DE" sz="1200" dirty="0" err="1">
                <a:solidFill>
                  <a:schemeClr val="tx1">
                    <a:lumMod val="50000"/>
                    <a:lumOff val="50000"/>
                  </a:schemeClr>
                </a:solidFill>
                <a:effectLst/>
              </a:rPr>
              <a:t>primary</a:t>
            </a:r>
            <a:r>
              <a:rPr lang="de-DE" sz="1200" dirty="0">
                <a:solidFill>
                  <a:schemeClr val="tx1">
                    <a:lumMod val="50000"/>
                    <a:lumOff val="50000"/>
                  </a:schemeClr>
                </a:solidFill>
                <a:effectLst/>
              </a:rPr>
              <a:t> and </a:t>
            </a:r>
            <a:r>
              <a:rPr lang="de-DE" sz="1200" dirty="0" err="1">
                <a:solidFill>
                  <a:schemeClr val="tx1">
                    <a:lumMod val="50000"/>
                    <a:lumOff val="50000"/>
                  </a:schemeClr>
                </a:solidFill>
                <a:effectLst/>
              </a:rPr>
              <a:t>secondary</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computing</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education</a:t>
            </a:r>
            <a:r>
              <a:rPr lang="de-DE" sz="1200" dirty="0">
                <a:solidFill>
                  <a:schemeClr val="tx1">
                    <a:lumMod val="50000"/>
                    <a:lumOff val="50000"/>
                  </a:schemeClr>
                </a:solidFill>
              </a:rPr>
              <a:t>. </a:t>
            </a:r>
            <a:r>
              <a:rPr lang="de-DE" sz="1200" dirty="0">
                <a:solidFill>
                  <a:schemeClr val="tx1">
                    <a:lumMod val="50000"/>
                    <a:lumOff val="50000"/>
                  </a:schemeClr>
                </a:solidFill>
                <a:hlinkClick r:id="rId3">
                  <a:extLst>
                    <a:ext uri="{A12FA001-AC4F-418D-AE19-62706E023703}">
                      <ahyp:hlinkClr xmlns:ahyp="http://schemas.microsoft.com/office/drawing/2018/hyperlinkcolor" val="tx"/>
                    </a:ext>
                  </a:extLst>
                </a:hlinkClick>
              </a:rPr>
              <a:t>[DOI]</a:t>
            </a:r>
            <a:endParaRPr lang="de-DE" sz="1200" dirty="0">
              <a:solidFill>
                <a:schemeClr val="tx1">
                  <a:lumMod val="50000"/>
                  <a:lumOff val="50000"/>
                </a:schemeClr>
              </a:solidFill>
            </a:endParaRPr>
          </a:p>
          <a:p>
            <a:r>
              <a:rPr lang="de-DE" sz="1200" dirty="0">
                <a:solidFill>
                  <a:schemeClr val="tx1">
                    <a:lumMod val="50000"/>
                    <a:lumOff val="50000"/>
                  </a:schemeClr>
                </a:solidFill>
                <a:effectLst/>
              </a:rPr>
              <a:t>Schulte, C., &amp; Budde, L. (2018). </a:t>
            </a:r>
            <a:r>
              <a:rPr lang="de-DE" sz="1200" i="1" dirty="0">
                <a:solidFill>
                  <a:schemeClr val="tx1">
                    <a:lumMod val="50000"/>
                    <a:lumOff val="50000"/>
                  </a:schemeClr>
                </a:solidFill>
                <a:effectLst/>
              </a:rPr>
              <a:t>A Framework </a:t>
            </a:r>
            <a:r>
              <a:rPr lang="de-DE" sz="1200" i="1" dirty="0" err="1">
                <a:solidFill>
                  <a:schemeClr val="tx1">
                    <a:lumMod val="50000"/>
                    <a:lumOff val="50000"/>
                  </a:schemeClr>
                </a:solidFill>
                <a:effectLst/>
              </a:rPr>
              <a:t>for</a:t>
            </a:r>
            <a:r>
              <a:rPr lang="de-DE" sz="1200" i="1" dirty="0">
                <a:solidFill>
                  <a:schemeClr val="tx1">
                    <a:lumMod val="50000"/>
                    <a:lumOff val="50000"/>
                  </a:schemeClr>
                </a:solidFill>
                <a:effectLst/>
              </a:rPr>
              <a:t> Computing Education: Hybrid Interaction System</a:t>
            </a:r>
            <a:r>
              <a:rPr lang="de-DE" sz="1200" dirty="0">
                <a:solidFill>
                  <a:schemeClr val="tx1">
                    <a:lumMod val="50000"/>
                    <a:lumOff val="50000"/>
                  </a:schemeClr>
                </a:solidFill>
                <a:effectLst/>
              </a:rPr>
              <a:t>.</a:t>
            </a:r>
          </a:p>
          <a:p>
            <a:endParaRPr lang="de-DE" sz="1200" dirty="0">
              <a:solidFill>
                <a:schemeClr val="tx1">
                  <a:lumMod val="50000"/>
                  <a:lumOff val="50000"/>
                </a:schemeClr>
              </a:solidFill>
              <a:effectLst/>
            </a:endParaRPr>
          </a:p>
        </p:txBody>
      </p:sp>
    </p:spTree>
    <p:extLst>
      <p:ext uri="{BB962C8B-B14F-4D97-AF65-F5344CB8AC3E}">
        <p14:creationId xmlns:p14="http://schemas.microsoft.com/office/powerpoint/2010/main" val="2501916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EEAD209-D032-8B63-87B7-5D6389302945}"/>
              </a:ext>
            </a:extLst>
          </p:cNvPr>
          <p:cNvSpPr>
            <a:spLocks noGrp="1"/>
          </p:cNvSpPr>
          <p:nvPr>
            <p:ph type="title"/>
          </p:nvPr>
        </p:nvSpPr>
        <p:spPr/>
        <p:txBody>
          <a:bodyPr/>
          <a:lstStyle/>
          <a:p>
            <a:r>
              <a:rPr lang="de-DE" dirty="0"/>
              <a:t>Was ist eigentlich Programmieren?</a:t>
            </a:r>
          </a:p>
        </p:txBody>
      </p:sp>
      <p:sp>
        <p:nvSpPr>
          <p:cNvPr id="6" name="Textplatzhalter 5">
            <a:extLst>
              <a:ext uri="{FF2B5EF4-FFF2-40B4-BE49-F238E27FC236}">
                <a16:creationId xmlns:a16="http://schemas.microsoft.com/office/drawing/2014/main" id="{4DD3551C-0056-1B59-70FB-D74D0CDF0548}"/>
              </a:ext>
            </a:extLst>
          </p:cNvPr>
          <p:cNvSpPr>
            <a:spLocks noGrp="1"/>
          </p:cNvSpPr>
          <p:nvPr>
            <p:ph type="body" idx="1"/>
          </p:nvPr>
        </p:nvSpPr>
        <p:spPr/>
        <p:txBody>
          <a:bodyPr/>
          <a:lstStyle/>
          <a:p>
            <a:r>
              <a:rPr lang="de-DE" dirty="0"/>
              <a:t>Definition und Merkmale</a:t>
            </a:r>
          </a:p>
        </p:txBody>
      </p:sp>
      <p:sp>
        <p:nvSpPr>
          <p:cNvPr id="4" name="Foliennummernplatzhalter 3">
            <a:extLst>
              <a:ext uri="{FF2B5EF4-FFF2-40B4-BE49-F238E27FC236}">
                <a16:creationId xmlns:a16="http://schemas.microsoft.com/office/drawing/2014/main" id="{4B2C972F-831A-778D-7D68-30399A5BAFEF}"/>
              </a:ext>
            </a:extLst>
          </p:cNvPr>
          <p:cNvSpPr>
            <a:spLocks noGrp="1"/>
          </p:cNvSpPr>
          <p:nvPr>
            <p:ph type="sldNum" sz="quarter" idx="12"/>
          </p:nvPr>
        </p:nvSpPr>
        <p:spPr/>
        <p:txBody>
          <a:bodyPr/>
          <a:lstStyle/>
          <a:p>
            <a:fld id="{704AD79A-BD00-CE4B-8BDD-26D3B6A7D671}" type="slidenum">
              <a:rPr lang="de-DE" smtClean="0"/>
              <a:t>27</a:t>
            </a:fld>
            <a:endParaRPr lang="de-DE"/>
          </a:p>
        </p:txBody>
      </p:sp>
      <p:sp>
        <p:nvSpPr>
          <p:cNvPr id="2" name="Textfeld 1">
            <a:extLst>
              <a:ext uri="{FF2B5EF4-FFF2-40B4-BE49-F238E27FC236}">
                <a16:creationId xmlns:a16="http://schemas.microsoft.com/office/drawing/2014/main" id="{B9069CC1-75DB-1140-F4CE-E31F5FFB6B13}"/>
              </a:ext>
            </a:extLst>
          </p:cNvPr>
          <p:cNvSpPr txBox="1"/>
          <p:nvPr/>
        </p:nvSpPr>
        <p:spPr>
          <a:xfrm>
            <a:off x="466826" y="1140369"/>
            <a:ext cx="5198808" cy="923330"/>
          </a:xfrm>
          <a:prstGeom prst="rect">
            <a:avLst/>
          </a:prstGeom>
          <a:noFill/>
        </p:spPr>
        <p:txBody>
          <a:bodyPr wrap="square" rtlCol="0">
            <a:spAutoFit/>
          </a:bodyPr>
          <a:lstStyle/>
          <a:p>
            <a:pPr algn="ctr"/>
            <a:r>
              <a:rPr lang="de-DE" dirty="0"/>
              <a:t>„Ich habe in Word programmiert, dass im Inhaltsverzeichnis automatisch alle Überschriften aufgelistet werden!“</a:t>
            </a:r>
          </a:p>
        </p:txBody>
      </p:sp>
      <p:sp>
        <p:nvSpPr>
          <p:cNvPr id="3" name="Textfeld 2">
            <a:extLst>
              <a:ext uri="{FF2B5EF4-FFF2-40B4-BE49-F238E27FC236}">
                <a16:creationId xmlns:a16="http://schemas.microsoft.com/office/drawing/2014/main" id="{08E6485A-E9E0-3A37-2CA3-AF428A054DFF}"/>
              </a:ext>
            </a:extLst>
          </p:cNvPr>
          <p:cNvSpPr txBox="1"/>
          <p:nvPr/>
        </p:nvSpPr>
        <p:spPr>
          <a:xfrm>
            <a:off x="6270317" y="653058"/>
            <a:ext cx="5198808" cy="923330"/>
          </a:xfrm>
          <a:prstGeom prst="rect">
            <a:avLst/>
          </a:prstGeom>
          <a:noFill/>
        </p:spPr>
        <p:txBody>
          <a:bodyPr wrap="square" rtlCol="0">
            <a:spAutoFit/>
          </a:bodyPr>
          <a:lstStyle/>
          <a:p>
            <a:pPr algn="ctr"/>
            <a:r>
              <a:rPr lang="de-DE" dirty="0"/>
              <a:t>„Ich habe über das Terminal eine SSH Verbindung zu einem Server aufgebaut und dort ein Programm installiert!“</a:t>
            </a:r>
          </a:p>
        </p:txBody>
      </p:sp>
      <p:sp>
        <p:nvSpPr>
          <p:cNvPr id="7" name="Textfeld 6">
            <a:extLst>
              <a:ext uri="{FF2B5EF4-FFF2-40B4-BE49-F238E27FC236}">
                <a16:creationId xmlns:a16="http://schemas.microsoft.com/office/drawing/2014/main" id="{B684DDA3-2792-F3CB-9BB6-32625F1E2F2C}"/>
              </a:ext>
            </a:extLst>
          </p:cNvPr>
          <p:cNvSpPr txBox="1"/>
          <p:nvPr/>
        </p:nvSpPr>
        <p:spPr>
          <a:xfrm>
            <a:off x="6341601" y="5529411"/>
            <a:ext cx="5198808" cy="369332"/>
          </a:xfrm>
          <a:prstGeom prst="rect">
            <a:avLst/>
          </a:prstGeom>
          <a:noFill/>
        </p:spPr>
        <p:txBody>
          <a:bodyPr wrap="square" rtlCol="0">
            <a:spAutoFit/>
          </a:bodyPr>
          <a:lstStyle/>
          <a:p>
            <a:pPr algn="ctr"/>
            <a:r>
              <a:rPr lang="de-DE" dirty="0"/>
              <a:t>„Ich habe mit WordPress eine Webseite erstellt!“</a:t>
            </a:r>
          </a:p>
        </p:txBody>
      </p:sp>
      <p:sp>
        <p:nvSpPr>
          <p:cNvPr id="8" name="Textfeld 7">
            <a:extLst>
              <a:ext uri="{FF2B5EF4-FFF2-40B4-BE49-F238E27FC236}">
                <a16:creationId xmlns:a16="http://schemas.microsoft.com/office/drawing/2014/main" id="{E10BE6FB-69D4-8656-485F-F5BE30E51D46}"/>
              </a:ext>
            </a:extLst>
          </p:cNvPr>
          <p:cNvSpPr txBox="1"/>
          <p:nvPr/>
        </p:nvSpPr>
        <p:spPr>
          <a:xfrm>
            <a:off x="7477432" y="2996872"/>
            <a:ext cx="3254477" cy="923330"/>
          </a:xfrm>
          <a:prstGeom prst="rect">
            <a:avLst/>
          </a:prstGeom>
          <a:noFill/>
        </p:spPr>
        <p:txBody>
          <a:bodyPr wrap="square" rtlCol="0">
            <a:spAutoFit/>
          </a:bodyPr>
          <a:lstStyle/>
          <a:p>
            <a:pPr algn="ctr"/>
            <a:r>
              <a:rPr lang="de-DE" dirty="0"/>
              <a:t>„Wir programmieren in der Schule gar nicht richtig! Wir verwenden stattdessen Scratch.“</a:t>
            </a:r>
          </a:p>
        </p:txBody>
      </p:sp>
      <p:sp>
        <p:nvSpPr>
          <p:cNvPr id="9" name="Textfeld 8">
            <a:extLst>
              <a:ext uri="{FF2B5EF4-FFF2-40B4-BE49-F238E27FC236}">
                <a16:creationId xmlns:a16="http://schemas.microsoft.com/office/drawing/2014/main" id="{621E8118-A894-B317-0F94-5ACB2E69967C}"/>
              </a:ext>
            </a:extLst>
          </p:cNvPr>
          <p:cNvSpPr txBox="1"/>
          <p:nvPr/>
        </p:nvSpPr>
        <p:spPr>
          <a:xfrm>
            <a:off x="1346813" y="5575577"/>
            <a:ext cx="3689761" cy="646331"/>
          </a:xfrm>
          <a:prstGeom prst="rect">
            <a:avLst/>
          </a:prstGeom>
          <a:noFill/>
        </p:spPr>
        <p:txBody>
          <a:bodyPr wrap="square" rtlCol="0">
            <a:spAutoFit/>
          </a:bodyPr>
          <a:lstStyle/>
          <a:p>
            <a:pPr algn="ctr"/>
            <a:r>
              <a:rPr lang="de-DE" dirty="0"/>
              <a:t>„Ich habe </a:t>
            </a:r>
            <a:r>
              <a:rPr lang="de-DE" dirty="0" err="1"/>
              <a:t>ChatGPT</a:t>
            </a:r>
            <a:r>
              <a:rPr lang="de-DE" dirty="0"/>
              <a:t> programmiert, mir immer zu widersprechen!“</a:t>
            </a:r>
          </a:p>
        </p:txBody>
      </p:sp>
    </p:spTree>
    <p:extLst>
      <p:ext uri="{BB962C8B-B14F-4D97-AF65-F5344CB8AC3E}">
        <p14:creationId xmlns:p14="http://schemas.microsoft.com/office/powerpoint/2010/main" val="1148797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E10FAEB3-19D3-148B-B197-5778B05D452F}"/>
              </a:ext>
            </a:extLst>
          </p:cNvPr>
          <p:cNvSpPr>
            <a:spLocks noGrp="1"/>
          </p:cNvSpPr>
          <p:nvPr>
            <p:ph type="title"/>
          </p:nvPr>
        </p:nvSpPr>
        <p:spPr/>
        <p:txBody>
          <a:bodyPr>
            <a:normAutofit/>
          </a:bodyPr>
          <a:lstStyle/>
          <a:p>
            <a:r>
              <a:rPr lang="de-DE" dirty="0"/>
              <a:t>Zitate von Schüler:innen im IU</a:t>
            </a:r>
            <a:br>
              <a:rPr lang="de-DE" dirty="0"/>
            </a:br>
            <a:r>
              <a:rPr lang="de-DE" sz="2400" i="1" dirty="0">
                <a:solidFill>
                  <a:schemeClr val="tx1">
                    <a:lumMod val="50000"/>
                    <a:lumOff val="50000"/>
                  </a:schemeClr>
                </a:solidFill>
              </a:rPr>
              <a:t>(Braune &amp; Mühling, 2020)</a:t>
            </a:r>
          </a:p>
        </p:txBody>
      </p:sp>
      <p:sp>
        <p:nvSpPr>
          <p:cNvPr id="10" name="Inhaltsplatzhalter 9">
            <a:extLst>
              <a:ext uri="{FF2B5EF4-FFF2-40B4-BE49-F238E27FC236}">
                <a16:creationId xmlns:a16="http://schemas.microsoft.com/office/drawing/2014/main" id="{F95CB535-6CB6-E88D-526A-0B248C091883}"/>
              </a:ext>
            </a:extLst>
          </p:cNvPr>
          <p:cNvSpPr>
            <a:spLocks noGrp="1"/>
          </p:cNvSpPr>
          <p:nvPr>
            <p:ph sz="half" idx="2"/>
          </p:nvPr>
        </p:nvSpPr>
        <p:spPr/>
        <p:txBody>
          <a:bodyPr>
            <a:normAutofit/>
          </a:bodyPr>
          <a:lstStyle/>
          <a:p>
            <a:r>
              <a:rPr lang="en-US" sz="1900" dirty="0"/>
              <a:t>„Scratch only, well, in the real world there are completely different programs that have no relation to Scratch.“</a:t>
            </a:r>
          </a:p>
          <a:p>
            <a:r>
              <a:rPr lang="en-US" sz="1900" dirty="0"/>
              <a:t>„I would say that, for example, we have at our home – my father programmed something and as soon as the house reaches a certain temperature, the heating starts. And something like this is pretty useful but you cannot program such a thing with, for example, Scratch.“</a:t>
            </a:r>
          </a:p>
          <a:p>
            <a:endParaRPr lang="de-DE" dirty="0"/>
          </a:p>
          <a:p>
            <a:pPr marL="0" indent="0" algn="ctr">
              <a:buNone/>
            </a:pPr>
            <a:r>
              <a:rPr lang="de-DE" sz="2800" dirty="0"/>
              <a:t>Gibt es so etwas wie „echtes“ Programmieren?</a:t>
            </a:r>
            <a:endParaRPr lang="de-DE" sz="2800" dirty="0">
              <a:ea typeface="Calibri"/>
              <a:cs typeface="Calibri"/>
            </a:endParaRPr>
          </a:p>
          <a:p>
            <a:endParaRPr lang="de-DE" dirty="0"/>
          </a:p>
        </p:txBody>
      </p:sp>
      <p:pic>
        <p:nvPicPr>
          <p:cNvPr id="14" name="Inhaltsplatzhalter 13">
            <a:extLst>
              <a:ext uri="{FF2B5EF4-FFF2-40B4-BE49-F238E27FC236}">
                <a16:creationId xmlns:a16="http://schemas.microsoft.com/office/drawing/2014/main" id="{6D057ABD-9932-C3CE-1B1E-3D3E448147D1}"/>
              </a:ext>
            </a:extLst>
          </p:cNvPr>
          <p:cNvPicPr>
            <a:picLocks noGrp="1" noChangeAspect="1"/>
          </p:cNvPicPr>
          <p:nvPr>
            <p:ph sz="half" idx="1"/>
          </p:nvPr>
        </p:nvPicPr>
        <p:blipFill>
          <a:blip r:embed="rId3"/>
          <a:stretch>
            <a:fillRect/>
          </a:stretch>
        </p:blipFill>
        <p:spPr>
          <a:xfrm>
            <a:off x="1614948" y="2787592"/>
            <a:ext cx="3628104" cy="2427404"/>
          </a:xfrm>
          <a:prstGeom prst="rect">
            <a:avLst/>
          </a:prstGeom>
        </p:spPr>
      </p:pic>
      <p:sp>
        <p:nvSpPr>
          <p:cNvPr id="15" name="Ovale Legende 14">
            <a:extLst>
              <a:ext uri="{FF2B5EF4-FFF2-40B4-BE49-F238E27FC236}">
                <a16:creationId xmlns:a16="http://schemas.microsoft.com/office/drawing/2014/main" id="{111308BA-41BF-A9BF-3CDC-6F1BB8442502}"/>
              </a:ext>
            </a:extLst>
          </p:cNvPr>
          <p:cNvSpPr/>
          <p:nvPr/>
        </p:nvSpPr>
        <p:spPr>
          <a:xfrm>
            <a:off x="1032388" y="1935800"/>
            <a:ext cx="3377380" cy="1047135"/>
          </a:xfrm>
          <a:prstGeom prst="wedgeEllipseCallout">
            <a:avLst>
              <a:gd name="adj1" fmla="val 36029"/>
              <a:gd name="adj2" fmla="val 6054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ea typeface="Calibri"/>
                <a:cs typeface="Calibri"/>
              </a:rPr>
              <a:t>„Wir programmieren gar nicht richtig!“</a:t>
            </a:r>
            <a:endParaRPr lang="de-DE" dirty="0">
              <a:solidFill>
                <a:schemeClr val="tx1"/>
              </a:solidFill>
            </a:endParaRPr>
          </a:p>
        </p:txBody>
      </p:sp>
      <p:sp>
        <p:nvSpPr>
          <p:cNvPr id="18" name="Textfeld 17">
            <a:extLst>
              <a:ext uri="{FF2B5EF4-FFF2-40B4-BE49-F238E27FC236}">
                <a16:creationId xmlns:a16="http://schemas.microsoft.com/office/drawing/2014/main" id="{DE06CE29-5E7A-095C-A067-11C1F36F5790}"/>
              </a:ext>
            </a:extLst>
          </p:cNvPr>
          <p:cNvSpPr txBox="1"/>
          <p:nvPr/>
        </p:nvSpPr>
        <p:spPr>
          <a:xfrm>
            <a:off x="1032388" y="5214996"/>
            <a:ext cx="4210664" cy="646331"/>
          </a:xfrm>
          <a:prstGeom prst="rect">
            <a:avLst/>
          </a:prstGeom>
          <a:noFill/>
        </p:spPr>
        <p:txBody>
          <a:bodyPr wrap="square" rtlCol="0">
            <a:spAutoFit/>
          </a:bodyPr>
          <a:lstStyle/>
          <a:p>
            <a:r>
              <a:rPr lang="de-DE" dirty="0"/>
              <a:t>Schüler:innen im Informatikunterricht </a:t>
            </a:r>
          </a:p>
          <a:p>
            <a:endParaRPr lang="de-DE" dirty="0"/>
          </a:p>
        </p:txBody>
      </p:sp>
      <p:sp>
        <p:nvSpPr>
          <p:cNvPr id="20" name="Textfeld 19">
            <a:extLst>
              <a:ext uri="{FF2B5EF4-FFF2-40B4-BE49-F238E27FC236}">
                <a16:creationId xmlns:a16="http://schemas.microsoft.com/office/drawing/2014/main" id="{826EE2A3-7431-6127-0CA0-E8CED3B3952B}"/>
              </a:ext>
            </a:extLst>
          </p:cNvPr>
          <p:cNvSpPr txBox="1"/>
          <p:nvPr/>
        </p:nvSpPr>
        <p:spPr>
          <a:xfrm>
            <a:off x="838200" y="6176963"/>
            <a:ext cx="10515600" cy="461665"/>
          </a:xfrm>
          <a:prstGeom prst="rect">
            <a:avLst/>
          </a:prstGeom>
          <a:noFill/>
        </p:spPr>
        <p:txBody>
          <a:bodyPr wrap="square" lIns="91440" tIns="45720" rIns="91440" bIns="45720" rtlCol="0" anchor="t">
            <a:spAutoFit/>
          </a:bodyPr>
          <a:lstStyle/>
          <a:p>
            <a:r>
              <a:rPr lang="en-GB" sz="1200" dirty="0" err="1">
                <a:solidFill>
                  <a:schemeClr val="tx1">
                    <a:lumMod val="50000"/>
                    <a:lumOff val="50000"/>
                  </a:schemeClr>
                </a:solidFill>
              </a:rPr>
              <a:t>Braune</a:t>
            </a:r>
            <a:r>
              <a:rPr lang="en-GB" sz="1200" dirty="0">
                <a:solidFill>
                  <a:schemeClr val="tx1">
                    <a:lumMod val="50000"/>
                    <a:lumOff val="50000"/>
                  </a:schemeClr>
                </a:solidFill>
              </a:rPr>
              <a:t>, G., &amp; </a:t>
            </a:r>
            <a:r>
              <a:rPr lang="en-GB" sz="1200" dirty="0" err="1">
                <a:solidFill>
                  <a:schemeClr val="tx1">
                    <a:lumMod val="50000"/>
                    <a:lumOff val="50000"/>
                  </a:schemeClr>
                </a:solidFill>
              </a:rPr>
              <a:t>Mühling</a:t>
            </a:r>
            <a:r>
              <a:rPr lang="en-GB" sz="1200" dirty="0">
                <a:solidFill>
                  <a:schemeClr val="tx1">
                    <a:lumMod val="50000"/>
                    <a:lumOff val="50000"/>
                  </a:schemeClr>
                </a:solidFill>
              </a:rPr>
              <a:t>, A. (2020). Learning to program: The gap between school world and everyday world. </a:t>
            </a:r>
            <a:r>
              <a:rPr lang="en-GB" sz="1200" dirty="0">
                <a:solidFill>
                  <a:schemeClr val="tx1">
                    <a:lumMod val="50000"/>
                    <a:lumOff val="50000"/>
                  </a:schemeClr>
                </a:solidFill>
                <a:hlinkClick r:id="rId4">
                  <a:extLst>
                    <a:ext uri="{A12FA001-AC4F-418D-AE19-62706E023703}">
                      <ahyp:hlinkClr xmlns:ahyp="http://schemas.microsoft.com/office/drawing/2018/hyperlinkcolor" val="tx"/>
                    </a:ext>
                  </a:extLst>
                </a:hlinkClick>
              </a:rPr>
              <a:t>[DOI]</a:t>
            </a:r>
            <a:endParaRPr lang="en-GB" sz="1200" dirty="0">
              <a:solidFill>
                <a:schemeClr val="tx1">
                  <a:lumMod val="50000"/>
                  <a:lumOff val="50000"/>
                </a:schemeClr>
              </a:solidFill>
            </a:endParaRPr>
          </a:p>
          <a:p>
            <a:endParaRPr lang="en-GB" sz="1200" dirty="0">
              <a:solidFill>
                <a:schemeClr val="tx1">
                  <a:lumMod val="50000"/>
                  <a:lumOff val="50000"/>
                </a:schemeClr>
              </a:solidFill>
            </a:endParaRPr>
          </a:p>
        </p:txBody>
      </p:sp>
    </p:spTree>
    <p:extLst>
      <p:ext uri="{BB962C8B-B14F-4D97-AF65-F5344CB8AC3E}">
        <p14:creationId xmlns:p14="http://schemas.microsoft.com/office/powerpoint/2010/main" val="397394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5E63DAD-8E71-A7B9-F346-14F6D06AB8B0}"/>
              </a:ext>
            </a:extLst>
          </p:cNvPr>
          <p:cNvPicPr>
            <a:picLocks noChangeAspect="1"/>
          </p:cNvPicPr>
          <p:nvPr/>
        </p:nvPicPr>
        <p:blipFill rotWithShape="1">
          <a:blip r:embed="rId3">
            <a:alphaModFix amt="50000"/>
          </a:blip>
          <a:srcRect t="12286" b="6779"/>
          <a:stretch/>
        </p:blipFill>
        <p:spPr>
          <a:xfrm>
            <a:off x="20" y="1"/>
            <a:ext cx="12191980" cy="6857999"/>
          </a:xfrm>
          <a:prstGeom prst="rect">
            <a:avLst/>
          </a:prstGeom>
        </p:spPr>
      </p:pic>
      <p:sp>
        <p:nvSpPr>
          <p:cNvPr id="5" name="Textfeld 4">
            <a:extLst>
              <a:ext uri="{FF2B5EF4-FFF2-40B4-BE49-F238E27FC236}">
                <a16:creationId xmlns:a16="http://schemas.microsoft.com/office/drawing/2014/main" id="{606A408C-7005-5ACB-085B-6C0C298A8710}"/>
              </a:ext>
            </a:extLst>
          </p:cNvPr>
          <p:cNvSpPr txBox="1"/>
          <p:nvPr/>
        </p:nvSpPr>
        <p:spPr>
          <a:xfrm>
            <a:off x="1524000" y="1122362"/>
            <a:ext cx="9144000" cy="3651474"/>
          </a:xfrm>
          <a:prstGeom prst="rect">
            <a:avLst/>
          </a:prstGeom>
        </p:spPr>
        <p:txBody>
          <a:bodyPr vert="horz" lIns="91440" tIns="45720" rIns="91440" bIns="45720" rtlCol="0" anchor="b">
            <a:noAutofit/>
          </a:bodyPr>
          <a:lstStyle/>
          <a:p>
            <a:pPr algn="ctr">
              <a:lnSpc>
                <a:spcPct val="80000"/>
              </a:lnSpc>
              <a:spcAft>
                <a:spcPts val="600"/>
              </a:spcAft>
            </a:pPr>
            <a:r>
              <a:rPr lang="de-DE" sz="4800" dirty="0">
                <a:solidFill>
                  <a:srgbClr val="FFFFFF"/>
                </a:solidFill>
                <a:latin typeface="+mj-lt"/>
                <a:ea typeface="+mj-ea"/>
                <a:cs typeface="+mj-cs"/>
              </a:rPr>
              <a:t>Entwickeln Sie eine eigene, umfassende Definition des Programmierbegriffs!</a:t>
            </a:r>
            <a:br>
              <a:rPr lang="de-DE" sz="4800" dirty="0">
                <a:latin typeface="+mj-lt"/>
                <a:ea typeface="Calibri Light"/>
                <a:cs typeface="Calibri Light"/>
              </a:rPr>
            </a:br>
            <a:r>
              <a:rPr lang="de-DE" sz="4800" dirty="0">
                <a:solidFill>
                  <a:srgbClr val="FFFFFF"/>
                </a:solidFill>
                <a:latin typeface="+mj-lt"/>
                <a:ea typeface="+mj-ea"/>
                <a:cs typeface="+mj-cs"/>
              </a:rPr>
              <a:t>Diskutieren Sie dazu die folgenden (historischen) Aussagen zum Programmieren.</a:t>
            </a:r>
            <a:endParaRPr lang="de-DE" sz="4800" dirty="0">
              <a:solidFill>
                <a:srgbClr val="FFFFFF"/>
              </a:solidFill>
              <a:latin typeface="+mj-lt"/>
              <a:ea typeface="Calibri Light"/>
              <a:cs typeface="Calibri Light"/>
            </a:endParaRPr>
          </a:p>
        </p:txBody>
      </p:sp>
      <p:sp>
        <p:nvSpPr>
          <p:cNvPr id="6" name="Foliennummernplatzhalter 5">
            <a:extLst>
              <a:ext uri="{FF2B5EF4-FFF2-40B4-BE49-F238E27FC236}">
                <a16:creationId xmlns:a16="http://schemas.microsoft.com/office/drawing/2014/main" id="{CC230F78-B9C4-3AE1-8A44-AB376C0A9BF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704AD79A-BD00-CE4B-8BDD-26D3B6A7D671}" type="slidenum">
              <a:rPr lang="en-US">
                <a:solidFill>
                  <a:srgbClr val="FFFFFF"/>
                </a:solidFill>
                <a:latin typeface="Calibri" panose="020F0502020204030204"/>
              </a:rPr>
              <a:pPr>
                <a:spcAft>
                  <a:spcPts val="600"/>
                </a:spcAft>
                <a:defRPr/>
              </a:pPr>
              <a:t>29</a:t>
            </a:fld>
            <a:endParaRPr lang="en-US">
              <a:solidFill>
                <a:srgbClr val="FFFFFF"/>
              </a:solidFill>
              <a:latin typeface="Calibri" panose="020F0502020204030204"/>
            </a:endParaRPr>
          </a:p>
        </p:txBody>
      </p:sp>
    </p:spTree>
    <p:extLst>
      <p:ext uri="{BB962C8B-B14F-4D97-AF65-F5344CB8AC3E}">
        <p14:creationId xmlns:p14="http://schemas.microsoft.com/office/powerpoint/2010/main" val="224268401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9D938-31CA-D48F-6CD9-DC74E5250E45}"/>
              </a:ext>
            </a:extLst>
          </p:cNvPr>
          <p:cNvSpPr>
            <a:spLocks noGrp="1"/>
          </p:cNvSpPr>
          <p:nvPr>
            <p:ph type="title"/>
          </p:nvPr>
        </p:nvSpPr>
        <p:spPr/>
        <p:txBody>
          <a:bodyPr/>
          <a:lstStyle/>
          <a:p>
            <a:r>
              <a:rPr lang="de-DE" dirty="0"/>
              <a:t>Kapitelübersicht</a:t>
            </a:r>
          </a:p>
        </p:txBody>
      </p:sp>
      <p:sp>
        <p:nvSpPr>
          <p:cNvPr id="4" name="Abgerundetes Rechteck 3">
            <a:extLst>
              <a:ext uri="{FF2B5EF4-FFF2-40B4-BE49-F238E27FC236}">
                <a16:creationId xmlns:a16="http://schemas.microsoft.com/office/drawing/2014/main" id="{84DA6A05-ED99-4C7E-5123-90F3C63ECCCA}"/>
              </a:ext>
            </a:extLst>
          </p:cNvPr>
          <p:cNvSpPr/>
          <p:nvPr/>
        </p:nvSpPr>
        <p:spPr>
          <a:xfrm>
            <a:off x="838200" y="1690688"/>
            <a:ext cx="5063859" cy="503999"/>
          </a:xfrm>
          <a:prstGeom prst="round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r>
              <a:rPr lang="de-DE" b="1" dirty="0">
                <a:solidFill>
                  <a:schemeClr val="tx1"/>
                </a:solidFill>
              </a:rPr>
              <a:t>1. Einführung</a:t>
            </a:r>
          </a:p>
        </p:txBody>
      </p:sp>
      <p:sp>
        <p:nvSpPr>
          <p:cNvPr id="6" name="Abgerundetes Rechteck 5">
            <a:extLst>
              <a:ext uri="{FF2B5EF4-FFF2-40B4-BE49-F238E27FC236}">
                <a16:creationId xmlns:a16="http://schemas.microsoft.com/office/drawing/2014/main" id="{DAF49C4C-2B54-1F35-7DC8-16D9FA748042}"/>
              </a:ext>
            </a:extLst>
          </p:cNvPr>
          <p:cNvSpPr/>
          <p:nvPr/>
        </p:nvSpPr>
        <p:spPr>
          <a:xfrm>
            <a:off x="1079335" y="2274105"/>
            <a:ext cx="4822724"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2. Ziele und Inhalte</a:t>
            </a:r>
          </a:p>
        </p:txBody>
      </p:sp>
      <p:sp>
        <p:nvSpPr>
          <p:cNvPr id="7" name="Abgerundetes Rechteck 6">
            <a:extLst>
              <a:ext uri="{FF2B5EF4-FFF2-40B4-BE49-F238E27FC236}">
                <a16:creationId xmlns:a16="http://schemas.microsoft.com/office/drawing/2014/main" id="{D67C8765-58D3-78AB-DB1C-6D6A62E490B2}"/>
              </a:ext>
            </a:extLst>
          </p:cNvPr>
          <p:cNvSpPr/>
          <p:nvPr/>
        </p:nvSpPr>
        <p:spPr>
          <a:xfrm>
            <a:off x="1079335" y="2857522"/>
            <a:ext cx="4822725"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3. Lerntheorien</a:t>
            </a:r>
          </a:p>
        </p:txBody>
      </p:sp>
      <p:sp>
        <p:nvSpPr>
          <p:cNvPr id="8" name="Abgerundetes Rechteck 7">
            <a:extLst>
              <a:ext uri="{FF2B5EF4-FFF2-40B4-BE49-F238E27FC236}">
                <a16:creationId xmlns:a16="http://schemas.microsoft.com/office/drawing/2014/main" id="{9CAE4D2A-AE37-A7F7-E0C5-5B2486E34CA2}"/>
              </a:ext>
            </a:extLst>
          </p:cNvPr>
          <p:cNvSpPr/>
          <p:nvPr/>
        </p:nvSpPr>
        <p:spPr>
          <a:xfrm>
            <a:off x="1079333" y="3440939"/>
            <a:ext cx="4822726"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4. Unterrichtsplanung</a:t>
            </a:r>
          </a:p>
        </p:txBody>
      </p:sp>
      <p:sp>
        <p:nvSpPr>
          <p:cNvPr id="9" name="Abgerundetes Rechteck 8">
            <a:extLst>
              <a:ext uri="{FF2B5EF4-FFF2-40B4-BE49-F238E27FC236}">
                <a16:creationId xmlns:a16="http://schemas.microsoft.com/office/drawing/2014/main" id="{27862799-641D-E30B-9F07-EF63DC95E5D4}"/>
              </a:ext>
            </a:extLst>
          </p:cNvPr>
          <p:cNvSpPr/>
          <p:nvPr/>
        </p:nvSpPr>
        <p:spPr>
          <a:xfrm>
            <a:off x="1079333" y="4024356"/>
            <a:ext cx="4822726"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5. Programmiersprachen und Umgebungen</a:t>
            </a:r>
          </a:p>
        </p:txBody>
      </p:sp>
      <p:sp>
        <p:nvSpPr>
          <p:cNvPr id="11" name="Abgerundetes Rechteck 10">
            <a:extLst>
              <a:ext uri="{FF2B5EF4-FFF2-40B4-BE49-F238E27FC236}">
                <a16:creationId xmlns:a16="http://schemas.microsoft.com/office/drawing/2014/main" id="{72FAEB19-6B4D-C71A-077F-690E5C5DB604}"/>
              </a:ext>
            </a:extLst>
          </p:cNvPr>
          <p:cNvSpPr/>
          <p:nvPr/>
        </p:nvSpPr>
        <p:spPr>
          <a:xfrm>
            <a:off x="1079333" y="4607773"/>
            <a:ext cx="4822726"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6. </a:t>
            </a:r>
            <a:r>
              <a:rPr lang="de-DE" sz="1800" dirty="0">
                <a:solidFill>
                  <a:schemeClr val="tx1"/>
                </a:solidFill>
                <a:ea typeface="Calibri" panose="020F0502020204030204"/>
                <a:cs typeface="Calibri" panose="020F0502020204030204"/>
              </a:rPr>
              <a:t>Programmieren im Team</a:t>
            </a:r>
            <a:endParaRPr lang="de-DE" dirty="0">
              <a:solidFill>
                <a:schemeClr val="tx1"/>
              </a:solidFill>
              <a:ea typeface="Calibri"/>
              <a:cs typeface="Calibri"/>
            </a:endParaRPr>
          </a:p>
        </p:txBody>
      </p:sp>
      <p:sp>
        <p:nvSpPr>
          <p:cNvPr id="12" name="Abgerundetes Rechteck 11">
            <a:extLst>
              <a:ext uri="{FF2B5EF4-FFF2-40B4-BE49-F238E27FC236}">
                <a16:creationId xmlns:a16="http://schemas.microsoft.com/office/drawing/2014/main" id="{7F1B3CBD-BC8C-632F-3245-639E284E5252}"/>
              </a:ext>
            </a:extLst>
          </p:cNvPr>
          <p:cNvSpPr/>
          <p:nvPr/>
        </p:nvSpPr>
        <p:spPr>
          <a:xfrm>
            <a:off x="1079333" y="5191190"/>
            <a:ext cx="4822726"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7. </a:t>
            </a:r>
            <a:r>
              <a:rPr lang="de-DE" sz="1800" dirty="0">
                <a:solidFill>
                  <a:schemeClr val="tx1"/>
                </a:solidFill>
                <a:ea typeface="Calibri" panose="020F0502020204030204"/>
                <a:cs typeface="Calibri" panose="020F0502020204030204"/>
              </a:rPr>
              <a:t>Lernerfolgskontrolle und Leistungsbewertung</a:t>
            </a:r>
            <a:endParaRPr lang="de-DE" dirty="0">
              <a:solidFill>
                <a:schemeClr val="tx1"/>
              </a:solidFill>
              <a:ea typeface="Calibri"/>
              <a:cs typeface="Calibri"/>
            </a:endParaRPr>
          </a:p>
        </p:txBody>
      </p:sp>
      <p:pic>
        <p:nvPicPr>
          <p:cNvPr id="13" name="Grafik 12">
            <a:extLst>
              <a:ext uri="{FF2B5EF4-FFF2-40B4-BE49-F238E27FC236}">
                <a16:creationId xmlns:a16="http://schemas.microsoft.com/office/drawing/2014/main" id="{2C7EE106-658E-DC96-B94F-8E45192D1D99}"/>
              </a:ext>
            </a:extLst>
          </p:cNvPr>
          <p:cNvPicPr>
            <a:picLocks noChangeAspect="1"/>
          </p:cNvPicPr>
          <p:nvPr/>
        </p:nvPicPr>
        <p:blipFill>
          <a:blip r:embed="rId3"/>
          <a:stretch>
            <a:fillRect/>
          </a:stretch>
        </p:blipFill>
        <p:spPr>
          <a:xfrm>
            <a:off x="7620894" y="360363"/>
            <a:ext cx="3732906" cy="2660649"/>
          </a:xfrm>
          <a:prstGeom prst="rect">
            <a:avLst/>
          </a:prstGeom>
        </p:spPr>
      </p:pic>
    </p:spTree>
    <p:extLst>
      <p:ext uri="{BB962C8B-B14F-4D97-AF65-F5344CB8AC3E}">
        <p14:creationId xmlns:p14="http://schemas.microsoft.com/office/powerpoint/2010/main" val="3337901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676AFAD1-9067-71F8-19A4-1A9365204435}"/>
              </a:ext>
            </a:extLst>
          </p:cNvPr>
          <p:cNvSpPr>
            <a:spLocks noGrp="1"/>
          </p:cNvSpPr>
          <p:nvPr>
            <p:ph type="title"/>
          </p:nvPr>
        </p:nvSpPr>
        <p:spPr/>
        <p:txBody>
          <a:bodyPr/>
          <a:lstStyle/>
          <a:p>
            <a:r>
              <a:rPr lang="de-DE" dirty="0"/>
              <a:t>Zitate zum Programmierbegriff I</a:t>
            </a:r>
            <a:br>
              <a:rPr lang="de-DE" dirty="0"/>
            </a:br>
            <a:r>
              <a:rPr lang="de-DE" sz="2400" i="1" dirty="0">
                <a:solidFill>
                  <a:schemeClr val="tx1">
                    <a:lumMod val="50000"/>
                    <a:lumOff val="50000"/>
                  </a:schemeClr>
                </a:solidFill>
              </a:rPr>
              <a:t>(Blackwell, 2002)</a:t>
            </a:r>
          </a:p>
        </p:txBody>
      </p:sp>
      <p:sp>
        <p:nvSpPr>
          <p:cNvPr id="6" name="Inhaltsplatzhalter 5">
            <a:extLst>
              <a:ext uri="{FF2B5EF4-FFF2-40B4-BE49-F238E27FC236}">
                <a16:creationId xmlns:a16="http://schemas.microsoft.com/office/drawing/2014/main" id="{283255E9-3FBB-29A8-48B5-3539CA9F322F}"/>
              </a:ext>
            </a:extLst>
          </p:cNvPr>
          <p:cNvSpPr>
            <a:spLocks noGrp="1"/>
          </p:cNvSpPr>
          <p:nvPr>
            <p:ph idx="1"/>
          </p:nvPr>
        </p:nvSpPr>
        <p:spPr>
          <a:xfrm>
            <a:off x="838200" y="1689554"/>
            <a:ext cx="10515600" cy="4351338"/>
          </a:xfrm>
        </p:spPr>
        <p:txBody>
          <a:bodyPr>
            <a:normAutofit fontScale="92500" lnSpcReduction="10000"/>
          </a:bodyPr>
          <a:lstStyle/>
          <a:p>
            <a:r>
              <a:rPr lang="en-US" dirty="0"/>
              <a:t>“The process of preparing a calculation for a machine can be broken down into two parts, 'programming' and 'coding'. Programming is the process of drawing up the schedule of the sequence of individual operations required to carry out the calculation” </a:t>
            </a:r>
            <a:r>
              <a:rPr lang="en-US" sz="1900" i="1" dirty="0">
                <a:solidFill>
                  <a:schemeClr val="tx1">
                    <a:lumMod val="50000"/>
                    <a:lumOff val="50000"/>
                  </a:schemeClr>
                </a:solidFill>
              </a:rPr>
              <a:t>(Hartree 1950, p. 111)</a:t>
            </a:r>
            <a:endParaRPr lang="de-DE" sz="1900" i="1" dirty="0">
              <a:solidFill>
                <a:schemeClr val="tx1">
                  <a:lumMod val="50000"/>
                  <a:lumOff val="50000"/>
                </a:schemeClr>
              </a:solidFill>
            </a:endParaRPr>
          </a:p>
          <a:p>
            <a:r>
              <a:rPr lang="en-US" dirty="0"/>
              <a:t>“The sequence of orders is known as the </a:t>
            </a:r>
            <a:r>
              <a:rPr lang="en-US" dirty="0" err="1"/>
              <a:t>programme</a:t>
            </a:r>
            <a:r>
              <a:rPr lang="en-US" dirty="0"/>
              <a:t>, and the machine performs it automatically without intervention from the user” </a:t>
            </a:r>
            <a:r>
              <a:rPr lang="en-US" sz="1900" i="1" dirty="0">
                <a:solidFill>
                  <a:schemeClr val="tx1">
                    <a:lumMod val="50000"/>
                    <a:lumOff val="50000"/>
                  </a:schemeClr>
                </a:solidFill>
              </a:rPr>
              <a:t>(Wilkes 1956, p. 2)</a:t>
            </a:r>
            <a:endParaRPr lang="de-DE" sz="1900" i="1" dirty="0">
              <a:solidFill>
                <a:schemeClr val="tx1">
                  <a:lumMod val="50000"/>
                  <a:lumOff val="50000"/>
                </a:schemeClr>
              </a:solidFill>
            </a:endParaRPr>
          </a:p>
          <a:p>
            <a:r>
              <a:rPr lang="en-US" dirty="0"/>
              <a:t>“Programming [...] is basically a process of translating from the language convenient to human beings to the language convenient to the computer” </a:t>
            </a:r>
            <a:r>
              <a:rPr lang="en-US" sz="1900" i="1" dirty="0">
                <a:solidFill>
                  <a:schemeClr val="tx1">
                    <a:lumMod val="50000"/>
                    <a:lumOff val="50000"/>
                  </a:schemeClr>
                </a:solidFill>
              </a:rPr>
              <a:t>(McCracken 1957)</a:t>
            </a:r>
          </a:p>
          <a:p>
            <a:r>
              <a:rPr lang="en-US" dirty="0"/>
              <a:t>“The process of organizing a calculation can be divided into two parts – the mathematical formulation and the actual programming [...] translating [...] into the language of the computing machine” </a:t>
            </a:r>
            <a:r>
              <a:rPr lang="en-US" sz="1900" i="1" dirty="0">
                <a:solidFill>
                  <a:schemeClr val="tx1">
                    <a:lumMod val="50000"/>
                    <a:lumOff val="50000"/>
                  </a:schemeClr>
                </a:solidFill>
              </a:rPr>
              <a:t>(Booth 1958)</a:t>
            </a:r>
            <a:endParaRPr lang="de-DE" sz="1900" i="1" dirty="0">
              <a:solidFill>
                <a:schemeClr val="tx1">
                  <a:lumMod val="50000"/>
                  <a:lumOff val="50000"/>
                </a:schemeClr>
              </a:solidFill>
            </a:endParaRPr>
          </a:p>
        </p:txBody>
      </p:sp>
      <p:sp>
        <p:nvSpPr>
          <p:cNvPr id="4" name="Foliennummernplatzhalter 3">
            <a:extLst>
              <a:ext uri="{FF2B5EF4-FFF2-40B4-BE49-F238E27FC236}">
                <a16:creationId xmlns:a16="http://schemas.microsoft.com/office/drawing/2014/main" id="{A3C9D0BB-DCE6-81B7-22A2-A64A6C0E528A}"/>
              </a:ext>
            </a:extLst>
          </p:cNvPr>
          <p:cNvSpPr>
            <a:spLocks noGrp="1"/>
          </p:cNvSpPr>
          <p:nvPr>
            <p:ph type="sldNum" sz="quarter" idx="12"/>
          </p:nvPr>
        </p:nvSpPr>
        <p:spPr>
          <a:xfrm>
            <a:off x="8610600" y="6356350"/>
            <a:ext cx="2743200" cy="365125"/>
          </a:xfrm>
        </p:spPr>
        <p:txBody>
          <a:bodyPr/>
          <a:lstStyle/>
          <a:p>
            <a:fld id="{704AD79A-BD00-CE4B-8BDD-26D3B6A7D671}" type="slidenum">
              <a:rPr lang="de-DE" smtClean="0"/>
              <a:pPr/>
              <a:t>30</a:t>
            </a:fld>
            <a:endParaRPr lang="de-DE"/>
          </a:p>
        </p:txBody>
      </p:sp>
      <p:sp>
        <p:nvSpPr>
          <p:cNvPr id="2" name="Textfeld 1">
            <a:extLst>
              <a:ext uri="{FF2B5EF4-FFF2-40B4-BE49-F238E27FC236}">
                <a16:creationId xmlns:a16="http://schemas.microsoft.com/office/drawing/2014/main" id="{4FF53C20-4DB4-BB3D-4139-94F2A6F2B6F9}"/>
              </a:ext>
            </a:extLst>
          </p:cNvPr>
          <p:cNvSpPr txBox="1"/>
          <p:nvPr/>
        </p:nvSpPr>
        <p:spPr>
          <a:xfrm>
            <a:off x="838200" y="6040892"/>
            <a:ext cx="10515600" cy="861774"/>
          </a:xfrm>
          <a:prstGeom prst="rect">
            <a:avLst/>
          </a:prstGeom>
          <a:noFill/>
        </p:spPr>
        <p:txBody>
          <a:bodyPr wrap="square" lIns="91440" tIns="45720" rIns="91440" bIns="45720" rtlCol="0" anchor="t">
            <a:spAutoFit/>
          </a:bodyPr>
          <a:lstStyle/>
          <a:p>
            <a:r>
              <a:rPr lang="en-GB" sz="1000" dirty="0">
                <a:solidFill>
                  <a:schemeClr val="tx1">
                    <a:lumMod val="50000"/>
                    <a:lumOff val="50000"/>
                  </a:schemeClr>
                </a:solidFill>
                <a:effectLst/>
              </a:rPr>
              <a:t>Blackwell, A. F. (2002). What is Programming? Annual Workshop of the Psychology of Programming Interest Group.</a:t>
            </a:r>
            <a:r>
              <a:rPr lang="en-GB" sz="1000" dirty="0">
                <a:solidFill>
                  <a:schemeClr val="tx1">
                    <a:lumMod val="50000"/>
                    <a:lumOff val="50000"/>
                  </a:schemeClr>
                </a:solidFill>
              </a:rPr>
              <a:t> </a:t>
            </a:r>
            <a:r>
              <a:rPr lang="en-GB" sz="1000" dirty="0">
                <a:solidFill>
                  <a:schemeClr val="tx1">
                    <a:lumMod val="50000"/>
                    <a:lumOff val="50000"/>
                  </a:schemeClr>
                </a:solidFill>
                <a:hlinkClick r:id="rId3">
                  <a:extLst>
                    <a:ext uri="{A12FA001-AC4F-418D-AE19-62706E023703}">
                      <ahyp:hlinkClr xmlns:ahyp="http://schemas.microsoft.com/office/drawing/2018/hyperlinkcolor" val="tx"/>
                    </a:ext>
                  </a:extLst>
                </a:hlinkClick>
              </a:rPr>
              <a:t>[DOI]</a:t>
            </a:r>
            <a:endParaRPr lang="en-GB" sz="1000" dirty="0">
              <a:solidFill>
                <a:schemeClr val="tx1">
                  <a:lumMod val="50000"/>
                  <a:lumOff val="50000"/>
                </a:schemeClr>
              </a:solidFill>
            </a:endParaRPr>
          </a:p>
          <a:p>
            <a:r>
              <a:rPr lang="en-GB" sz="1000" dirty="0">
                <a:solidFill>
                  <a:srgbClr val="7F7F7F"/>
                </a:solidFill>
                <a:cs typeface="Calibri"/>
              </a:rPr>
              <a:t>Hartree, D. R. (1950): Calculating Instruments and Machines. </a:t>
            </a:r>
          </a:p>
          <a:p>
            <a:r>
              <a:rPr lang="en-GB" sz="1000" dirty="0">
                <a:solidFill>
                  <a:srgbClr val="7F7F7F"/>
                </a:solidFill>
                <a:cs typeface="Calibri"/>
              </a:rPr>
              <a:t>Wilkes, M. V. (1956). Automatic Digital Computers.</a:t>
            </a:r>
          </a:p>
          <a:p>
            <a:r>
              <a:rPr lang="en-GB" sz="1000" dirty="0">
                <a:solidFill>
                  <a:srgbClr val="7F7F7F"/>
                </a:solidFill>
                <a:cs typeface="Calibri"/>
              </a:rPr>
              <a:t>McCracken, D.D. (1957). Digital computer programming. Wiley.</a:t>
            </a:r>
          </a:p>
          <a:p>
            <a:r>
              <a:rPr lang="en-GB" sz="1000" dirty="0">
                <a:solidFill>
                  <a:srgbClr val="7F7F7F"/>
                </a:solidFill>
                <a:cs typeface="Calibri"/>
              </a:rPr>
              <a:t>Booth, K. H. V. (1958): Programming for an Automatic Digital Calculator.</a:t>
            </a:r>
            <a:endParaRPr lang="en-GB" sz="1000" dirty="0"/>
          </a:p>
        </p:txBody>
      </p:sp>
    </p:spTree>
    <p:extLst>
      <p:ext uri="{BB962C8B-B14F-4D97-AF65-F5344CB8AC3E}">
        <p14:creationId xmlns:p14="http://schemas.microsoft.com/office/powerpoint/2010/main" val="3888152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0DA07B0-CE6C-1193-6DA9-0C53BB1D6A9C}"/>
              </a:ext>
            </a:extLst>
          </p:cNvPr>
          <p:cNvSpPr>
            <a:spLocks noGrp="1"/>
          </p:cNvSpPr>
          <p:nvPr>
            <p:ph type="title"/>
          </p:nvPr>
        </p:nvSpPr>
        <p:spPr/>
        <p:txBody>
          <a:bodyPr/>
          <a:lstStyle/>
          <a:p>
            <a:r>
              <a:rPr lang="de-DE"/>
              <a:t>Zitate zum Programmierbegriff II</a:t>
            </a:r>
            <a:br>
              <a:rPr lang="de-DE"/>
            </a:br>
            <a:r>
              <a:rPr lang="de-DE" sz="2400" i="1">
                <a:solidFill>
                  <a:schemeClr val="tx1">
                    <a:lumMod val="50000"/>
                    <a:lumOff val="50000"/>
                  </a:schemeClr>
                </a:solidFill>
              </a:rPr>
              <a:t>(Blackwell, 2002)</a:t>
            </a:r>
          </a:p>
        </p:txBody>
      </p:sp>
      <p:sp>
        <p:nvSpPr>
          <p:cNvPr id="3" name="Inhaltsplatzhalter 2">
            <a:extLst>
              <a:ext uri="{FF2B5EF4-FFF2-40B4-BE49-F238E27FC236}">
                <a16:creationId xmlns:a16="http://schemas.microsoft.com/office/drawing/2014/main" id="{404B9D25-658B-3B63-7C78-AF40557C6639}"/>
              </a:ext>
            </a:extLst>
          </p:cNvPr>
          <p:cNvSpPr>
            <a:spLocks noGrp="1"/>
          </p:cNvSpPr>
          <p:nvPr>
            <p:ph idx="1"/>
          </p:nvPr>
        </p:nvSpPr>
        <p:spPr>
          <a:xfrm>
            <a:off x="848226" y="1615072"/>
            <a:ext cx="10515600" cy="4351338"/>
          </a:xfrm>
        </p:spPr>
        <p:txBody>
          <a:bodyPr vert="horz" lIns="91440" tIns="45720" rIns="91440" bIns="45720" rtlCol="0" anchor="t">
            <a:normAutofit/>
          </a:bodyPr>
          <a:lstStyle/>
          <a:p>
            <a:r>
              <a:rPr lang="en-US" dirty="0"/>
              <a:t>“[The] sequence [of basic operations] is called the program and the process of preparing it is called programming” </a:t>
            </a:r>
            <a:r>
              <a:rPr lang="en-US" sz="1900" i="1" dirty="0">
                <a:solidFill>
                  <a:schemeClr val="tx1">
                    <a:lumMod val="50000"/>
                    <a:lumOff val="50000"/>
                  </a:schemeClr>
                </a:solidFill>
              </a:rPr>
              <a:t>(</a:t>
            </a:r>
            <a:r>
              <a:rPr lang="en-US" sz="1900" i="1" dirty="0" err="1">
                <a:solidFill>
                  <a:schemeClr val="tx1">
                    <a:lumMod val="50000"/>
                    <a:lumOff val="50000"/>
                  </a:schemeClr>
                </a:solidFill>
              </a:rPr>
              <a:t>Wrubel</a:t>
            </a:r>
            <a:r>
              <a:rPr lang="en-US" sz="1900" i="1" dirty="0">
                <a:solidFill>
                  <a:schemeClr val="tx1">
                    <a:lumMod val="50000"/>
                    <a:lumOff val="50000"/>
                  </a:schemeClr>
                </a:solidFill>
              </a:rPr>
              <a:t> 1959, p. 4)</a:t>
            </a:r>
            <a:endParaRPr lang="de-DE" sz="1900" i="1" dirty="0">
              <a:solidFill>
                <a:schemeClr val="tx1">
                  <a:lumMod val="50000"/>
                  <a:lumOff val="50000"/>
                </a:schemeClr>
              </a:solidFill>
            </a:endParaRPr>
          </a:p>
          <a:p>
            <a:r>
              <a:rPr lang="en-US" dirty="0"/>
              <a:t>“[…] to write a sequence of coded instructions fed into a computer [...] to arrange data in a suitable form so that it can be processed by a computer [...] to feed a program into a computer</a:t>
            </a:r>
            <a:r>
              <a:rPr lang="en-US" sz="1900" dirty="0"/>
              <a:t>” </a:t>
            </a:r>
            <a:r>
              <a:rPr lang="en-US" sz="1900" i="1" dirty="0">
                <a:solidFill>
                  <a:schemeClr val="tx1">
                    <a:lumMod val="50000"/>
                    <a:lumOff val="50000"/>
                  </a:schemeClr>
                </a:solidFill>
              </a:rPr>
              <a:t>(Collins Online Dictionary)</a:t>
            </a:r>
            <a:endParaRPr lang="de-DE" sz="1900" i="1" dirty="0">
              <a:solidFill>
                <a:schemeClr val="tx1">
                  <a:lumMod val="50000"/>
                  <a:lumOff val="50000"/>
                </a:schemeClr>
              </a:solidFill>
            </a:endParaRPr>
          </a:p>
          <a:p>
            <a:r>
              <a:rPr lang="en-US" dirty="0"/>
              <a:t>“Programming is a human activity that is a great challenge” </a:t>
            </a:r>
            <a:r>
              <a:rPr lang="en-US" sz="1800" i="1" dirty="0">
                <a:solidFill>
                  <a:schemeClr val="tx1">
                    <a:lumMod val="50000"/>
                    <a:lumOff val="50000"/>
                  </a:schemeClr>
                </a:solidFill>
              </a:rPr>
              <a:t>(Hoc, Green, </a:t>
            </a:r>
            <a:r>
              <a:rPr lang="en-US" sz="1800" i="1" dirty="0" err="1">
                <a:solidFill>
                  <a:schemeClr val="tx1">
                    <a:lumMod val="50000"/>
                    <a:lumOff val="50000"/>
                  </a:schemeClr>
                </a:solidFill>
              </a:rPr>
              <a:t>Samurcay</a:t>
            </a:r>
            <a:r>
              <a:rPr lang="en-US" sz="1800" i="1" dirty="0">
                <a:solidFill>
                  <a:schemeClr val="tx1">
                    <a:lumMod val="50000"/>
                    <a:lumOff val="50000"/>
                  </a:schemeClr>
                </a:solidFill>
              </a:rPr>
              <a:t> &amp; Gilmore 1990, p. 3)</a:t>
            </a:r>
            <a:endParaRPr lang="de-DE" sz="1800" i="1" dirty="0">
              <a:solidFill>
                <a:schemeClr val="tx1">
                  <a:lumMod val="50000"/>
                  <a:lumOff val="50000"/>
                </a:schemeClr>
              </a:solidFill>
            </a:endParaRPr>
          </a:p>
          <a:p>
            <a:r>
              <a:rPr lang="en-US" dirty="0"/>
              <a:t>“Programming is an exceedingly diverse activity” </a:t>
            </a:r>
            <a:r>
              <a:rPr lang="en-US" sz="1800" i="1" dirty="0">
                <a:solidFill>
                  <a:schemeClr val="tx1">
                    <a:lumMod val="50000"/>
                    <a:lumOff val="50000"/>
                  </a:schemeClr>
                </a:solidFill>
              </a:rPr>
              <a:t>(Green 1990, p. 21)</a:t>
            </a:r>
            <a:endParaRPr lang="de-DE" sz="1800" i="1" dirty="0">
              <a:solidFill>
                <a:schemeClr val="tx1">
                  <a:lumMod val="50000"/>
                  <a:lumOff val="50000"/>
                </a:schemeClr>
              </a:solidFill>
            </a:endParaRPr>
          </a:p>
          <a:p>
            <a:r>
              <a:rPr lang="en-US" dirty="0"/>
              <a:t>“Programming is a complex cognitive and social task” </a:t>
            </a:r>
            <a:r>
              <a:rPr lang="en-US" sz="1800" i="1" dirty="0">
                <a:solidFill>
                  <a:schemeClr val="tx1">
                    <a:lumMod val="50000"/>
                    <a:lumOff val="50000"/>
                  </a:schemeClr>
                </a:solidFill>
              </a:rPr>
              <a:t>(Pennington &amp; Grabowski 1990, p. 47)</a:t>
            </a:r>
            <a:endParaRPr lang="de-DE" sz="1800" i="1" dirty="0">
              <a:solidFill>
                <a:schemeClr val="tx1">
                  <a:lumMod val="50000"/>
                  <a:lumOff val="50000"/>
                </a:schemeClr>
              </a:solidFill>
            </a:endParaRPr>
          </a:p>
          <a:p>
            <a:endParaRPr lang="de-DE" dirty="0"/>
          </a:p>
        </p:txBody>
      </p:sp>
      <p:sp>
        <p:nvSpPr>
          <p:cNvPr id="4" name="Foliennummernplatzhalter 3">
            <a:extLst>
              <a:ext uri="{FF2B5EF4-FFF2-40B4-BE49-F238E27FC236}">
                <a16:creationId xmlns:a16="http://schemas.microsoft.com/office/drawing/2014/main" id="{380DC6BC-424A-DDD4-D57C-853950DDFE97}"/>
              </a:ext>
            </a:extLst>
          </p:cNvPr>
          <p:cNvSpPr>
            <a:spLocks noGrp="1"/>
          </p:cNvSpPr>
          <p:nvPr>
            <p:ph type="sldNum" sz="quarter" idx="12"/>
          </p:nvPr>
        </p:nvSpPr>
        <p:spPr>
          <a:xfrm>
            <a:off x="8610600" y="6356350"/>
            <a:ext cx="2743200" cy="365125"/>
          </a:xfrm>
        </p:spPr>
        <p:txBody>
          <a:bodyPr/>
          <a:lstStyle/>
          <a:p>
            <a:fld id="{704AD79A-BD00-CE4B-8BDD-26D3B6A7D671}" type="slidenum">
              <a:rPr lang="de-DE" smtClean="0"/>
              <a:pPr/>
              <a:t>31</a:t>
            </a:fld>
            <a:endParaRPr lang="de-DE"/>
          </a:p>
        </p:txBody>
      </p:sp>
      <p:sp>
        <p:nvSpPr>
          <p:cNvPr id="2" name="Textfeld 1">
            <a:extLst>
              <a:ext uri="{FF2B5EF4-FFF2-40B4-BE49-F238E27FC236}">
                <a16:creationId xmlns:a16="http://schemas.microsoft.com/office/drawing/2014/main" id="{2693679B-2F48-19D9-BBDF-65624BAF969C}"/>
              </a:ext>
            </a:extLst>
          </p:cNvPr>
          <p:cNvSpPr txBox="1"/>
          <p:nvPr/>
        </p:nvSpPr>
        <p:spPr>
          <a:xfrm>
            <a:off x="828174" y="5966410"/>
            <a:ext cx="10515600" cy="861774"/>
          </a:xfrm>
          <a:prstGeom prst="rect">
            <a:avLst/>
          </a:prstGeom>
          <a:noFill/>
        </p:spPr>
        <p:txBody>
          <a:bodyPr wrap="square" lIns="91440" tIns="45720" rIns="91440" bIns="45720" rtlCol="0" anchor="t">
            <a:spAutoFit/>
          </a:bodyPr>
          <a:lstStyle/>
          <a:p>
            <a:r>
              <a:rPr lang="en-GB" sz="1000" dirty="0">
                <a:solidFill>
                  <a:schemeClr val="tx1">
                    <a:lumMod val="50000"/>
                    <a:lumOff val="50000"/>
                  </a:schemeClr>
                </a:solidFill>
                <a:effectLst/>
              </a:rPr>
              <a:t>Blackwell, A. F. (2002). What is Programming? Annual Workshop of the Psychology of Programming Interest Group.</a:t>
            </a:r>
            <a:r>
              <a:rPr lang="en-GB" sz="1000" dirty="0">
                <a:solidFill>
                  <a:schemeClr val="tx1">
                    <a:lumMod val="50000"/>
                    <a:lumOff val="50000"/>
                  </a:schemeClr>
                </a:solidFill>
              </a:rPr>
              <a:t> </a:t>
            </a:r>
            <a:r>
              <a:rPr lang="en-GB" sz="1000" dirty="0">
                <a:solidFill>
                  <a:schemeClr val="tx1">
                    <a:lumMod val="50000"/>
                    <a:lumOff val="50000"/>
                  </a:schemeClr>
                </a:solidFill>
                <a:hlinkClick r:id="rId3">
                  <a:extLst>
                    <a:ext uri="{A12FA001-AC4F-418D-AE19-62706E023703}">
                      <ahyp:hlinkClr xmlns:ahyp="http://schemas.microsoft.com/office/drawing/2018/hyperlinkcolor" val="tx"/>
                    </a:ext>
                  </a:extLst>
                </a:hlinkClick>
              </a:rPr>
              <a:t>[DOI]</a:t>
            </a:r>
            <a:endParaRPr lang="en-GB" sz="1000" dirty="0">
              <a:solidFill>
                <a:schemeClr val="tx1">
                  <a:lumMod val="50000"/>
                  <a:lumOff val="50000"/>
                </a:schemeClr>
              </a:solidFill>
              <a:effectLst/>
              <a:cs typeface="Calibri"/>
            </a:endParaRPr>
          </a:p>
          <a:p>
            <a:r>
              <a:rPr lang="en-GB" sz="1000" dirty="0" err="1">
                <a:solidFill>
                  <a:schemeClr val="tx1">
                    <a:lumMod val="50000"/>
                    <a:lumOff val="50000"/>
                  </a:schemeClr>
                </a:solidFill>
                <a:cs typeface="Calibri"/>
              </a:rPr>
              <a:t>Wrubel</a:t>
            </a:r>
            <a:r>
              <a:rPr lang="en-GB" sz="1000" dirty="0">
                <a:solidFill>
                  <a:schemeClr val="tx1">
                    <a:lumMod val="50000"/>
                    <a:lumOff val="50000"/>
                  </a:schemeClr>
                </a:solidFill>
                <a:cs typeface="Calibri"/>
              </a:rPr>
              <a:t>, M. H. (1959): A Primer of Programming for Digital Computers. </a:t>
            </a:r>
          </a:p>
          <a:p>
            <a:r>
              <a:rPr lang="en-GB" sz="1000" dirty="0">
                <a:solidFill>
                  <a:srgbClr val="7F7F7F"/>
                </a:solidFill>
                <a:cs typeface="Calibri"/>
              </a:rPr>
              <a:t>Hoc, J.-M.; Green, T. R. G.; </a:t>
            </a:r>
            <a:r>
              <a:rPr lang="en-GB" sz="1000" dirty="0" err="1">
                <a:solidFill>
                  <a:srgbClr val="7F7F7F"/>
                </a:solidFill>
                <a:cs typeface="Calibri"/>
              </a:rPr>
              <a:t>Samurcay</a:t>
            </a:r>
            <a:r>
              <a:rPr lang="en-GB" sz="1000" dirty="0">
                <a:solidFill>
                  <a:srgbClr val="7F7F7F"/>
                </a:solidFill>
                <a:cs typeface="Calibri"/>
              </a:rPr>
              <a:t>, R. &amp; Gilmore, D. J., Psychology of Programming.</a:t>
            </a:r>
          </a:p>
          <a:p>
            <a:r>
              <a:rPr lang="en-GB" sz="1000" dirty="0">
                <a:solidFill>
                  <a:srgbClr val="7F7F7F"/>
                </a:solidFill>
                <a:cs typeface="Calibri"/>
              </a:rPr>
              <a:t>Green, T. R. G. (1990): The Nature of Programm</a:t>
            </a:r>
            <a:r>
              <a:rPr lang="en-GB" sz="1000" dirty="0">
                <a:solidFill>
                  <a:schemeClr val="bg1">
                    <a:lumMod val="50000"/>
                  </a:schemeClr>
                </a:solidFill>
                <a:cs typeface="Calibri"/>
              </a:rPr>
              <a:t>ing. </a:t>
            </a:r>
            <a:r>
              <a:rPr lang="en-GB" sz="1000" dirty="0">
                <a:solidFill>
                  <a:schemeClr val="bg1">
                    <a:lumMod val="50000"/>
                  </a:schemeClr>
                </a:solidFill>
                <a:cs typeface="Calibri"/>
                <a:hlinkClick r:id="rId4">
                  <a:extLst>
                    <a:ext uri="{A12FA001-AC4F-418D-AE19-62706E023703}">
                      <ahyp:hlinkClr xmlns:ahyp="http://schemas.microsoft.com/office/drawing/2018/hyperlinkcolor" val="tx"/>
                    </a:ext>
                  </a:extLst>
                </a:hlinkClick>
              </a:rPr>
              <a:t>[DOI]</a:t>
            </a:r>
            <a:endParaRPr lang="en-GB" sz="1000" dirty="0">
              <a:solidFill>
                <a:schemeClr val="bg1">
                  <a:lumMod val="50000"/>
                </a:schemeClr>
              </a:solidFill>
              <a:cs typeface="Calibri"/>
              <a:hlinkClick r:id="" action="ppaction://noaction">
                <a:extLst>
                  <a:ext uri="{A12FA001-AC4F-418D-AE19-62706E023703}">
                    <ahyp:hlinkClr xmlns:ahyp="http://schemas.microsoft.com/office/drawing/2018/hyperlinkcolor" val="tx"/>
                  </a:ext>
                </a:extLst>
              </a:hlinkClick>
            </a:endParaRPr>
          </a:p>
          <a:p>
            <a:r>
              <a:rPr lang="en-GB" sz="1000" dirty="0">
                <a:solidFill>
                  <a:schemeClr val="bg1">
                    <a:lumMod val="50000"/>
                  </a:schemeClr>
                </a:solidFill>
                <a:cs typeface="Calibri"/>
              </a:rPr>
              <a:t>Pennington, N. &amp; Grabowski, B. (1990): The Tasks of Programming. </a:t>
            </a:r>
            <a:r>
              <a:rPr lang="en-GB" sz="1000" dirty="0">
                <a:solidFill>
                  <a:schemeClr val="bg1">
                    <a:lumMod val="50000"/>
                  </a:schemeClr>
                </a:solidFill>
                <a:cs typeface="Calibri"/>
                <a:hlinkClick r:id="rId5">
                  <a:extLst>
                    <a:ext uri="{A12FA001-AC4F-418D-AE19-62706E023703}">
                      <ahyp:hlinkClr xmlns:ahyp="http://schemas.microsoft.com/office/drawing/2018/hyperlinkcolor" val="tx"/>
                    </a:ext>
                  </a:extLst>
                </a:hlinkClick>
              </a:rPr>
              <a:t>[DOI]</a:t>
            </a:r>
            <a:endParaRPr lang="en-GB" sz="1000" dirty="0">
              <a:solidFill>
                <a:schemeClr val="bg1">
                  <a:lumMod val="50000"/>
                </a:schemeClr>
              </a:solidFill>
              <a:cs typeface="Calibri"/>
              <a:hlinkClick r:id="" action="ppaction://noaction">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57194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B06D96-8445-DC21-D7A1-459B9BD9BDBF}"/>
              </a:ext>
            </a:extLst>
          </p:cNvPr>
          <p:cNvSpPr>
            <a:spLocks noGrp="1"/>
          </p:cNvSpPr>
          <p:nvPr>
            <p:ph type="title"/>
          </p:nvPr>
        </p:nvSpPr>
        <p:spPr/>
        <p:txBody>
          <a:bodyPr/>
          <a:lstStyle/>
          <a:p>
            <a:r>
              <a:rPr lang="de-DE"/>
              <a:t>Verlust der direkten Manipulation</a:t>
            </a:r>
          </a:p>
        </p:txBody>
      </p:sp>
      <p:sp>
        <p:nvSpPr>
          <p:cNvPr id="3" name="Inhaltsplatzhalter 2">
            <a:extLst>
              <a:ext uri="{FF2B5EF4-FFF2-40B4-BE49-F238E27FC236}">
                <a16:creationId xmlns:a16="http://schemas.microsoft.com/office/drawing/2014/main" id="{65D29CD5-5891-DFDC-89C7-1D34E030D890}"/>
              </a:ext>
            </a:extLst>
          </p:cNvPr>
          <p:cNvSpPr>
            <a:spLocks noGrp="1"/>
          </p:cNvSpPr>
          <p:nvPr>
            <p:ph idx="1"/>
          </p:nvPr>
        </p:nvSpPr>
        <p:spPr/>
        <p:txBody>
          <a:bodyPr>
            <a:normAutofit fontScale="70000" lnSpcReduction="20000"/>
          </a:bodyPr>
          <a:lstStyle/>
          <a:p>
            <a:r>
              <a:rPr lang="de-DE" dirty="0"/>
              <a:t>Direkte Manipulation </a:t>
            </a:r>
            <a:r>
              <a:rPr lang="de-DE" i="1" dirty="0">
                <a:solidFill>
                  <a:schemeClr val="tx1">
                    <a:lumMod val="50000"/>
                    <a:lumOff val="50000"/>
                  </a:schemeClr>
                </a:solidFill>
              </a:rPr>
              <a:t>(</a:t>
            </a:r>
            <a:r>
              <a:rPr lang="de-DE" i="1" dirty="0" err="1">
                <a:solidFill>
                  <a:schemeClr val="tx1">
                    <a:lumMod val="50000"/>
                    <a:lumOff val="50000"/>
                  </a:schemeClr>
                </a:solidFill>
              </a:rPr>
              <a:t>Shneidermann</a:t>
            </a:r>
            <a:r>
              <a:rPr lang="de-DE" i="1" dirty="0">
                <a:solidFill>
                  <a:schemeClr val="tx1">
                    <a:lumMod val="50000"/>
                    <a:lumOff val="50000"/>
                  </a:schemeClr>
                </a:solidFill>
              </a:rPr>
              <a:t>, 1983)</a:t>
            </a:r>
          </a:p>
          <a:p>
            <a:pPr lvl="1"/>
            <a:r>
              <a:rPr lang="de-DE" dirty="0"/>
              <a:t>Ständige Sichtbarkeit aller relevanten Objekte (z.B. Zellen in Excel)</a:t>
            </a:r>
          </a:p>
          <a:p>
            <a:pPr lvl="1"/>
            <a:r>
              <a:rPr lang="de-DE" dirty="0"/>
              <a:t>Eingabe als physische Aktion (z.B. Auswahl mit der Maus) - anstelle von syntaktischen Befehlen</a:t>
            </a:r>
          </a:p>
          <a:p>
            <a:pPr lvl="1"/>
            <a:r>
              <a:rPr lang="de-DE" dirty="0"/>
              <a:t>Schnelle und schrittweise Eingabeaktionen, umkehrbar</a:t>
            </a:r>
          </a:p>
          <a:p>
            <a:pPr lvl="1"/>
            <a:r>
              <a:rPr lang="de-DE" dirty="0"/>
              <a:t>Direkte Sichtbarkeit von Effekten</a:t>
            </a:r>
          </a:p>
          <a:p>
            <a:r>
              <a:rPr lang="de-DE" dirty="0"/>
              <a:t>Charakteristiken von Programmieren </a:t>
            </a:r>
            <a:r>
              <a:rPr lang="de-DE" i="1" dirty="0">
                <a:solidFill>
                  <a:schemeClr val="tx1">
                    <a:lumMod val="50000"/>
                    <a:lumOff val="50000"/>
                  </a:schemeClr>
                </a:solidFill>
              </a:rPr>
              <a:t>(Blackwell, 2002; Schulte, 2013)</a:t>
            </a:r>
          </a:p>
          <a:p>
            <a:pPr lvl="1"/>
            <a:r>
              <a:rPr lang="de-DE" b="1" dirty="0"/>
              <a:t>Automatisierung</a:t>
            </a:r>
            <a:r>
              <a:rPr lang="de-DE" dirty="0"/>
              <a:t> (spätere oder wiederholte Verwendung des Artefakts)</a:t>
            </a:r>
          </a:p>
          <a:p>
            <a:pPr lvl="1"/>
            <a:r>
              <a:rPr lang="de-DE" dirty="0"/>
              <a:t>Besondere Art der Interaktion mit dem Computer, verbunden mit dem </a:t>
            </a:r>
            <a:r>
              <a:rPr lang="de-DE" b="1" dirty="0"/>
              <a:t>Verlust der direkten Manipulation</a:t>
            </a:r>
          </a:p>
          <a:p>
            <a:pPr lvl="1"/>
            <a:r>
              <a:rPr lang="de-DE" b="1" dirty="0"/>
              <a:t>Abstrakte Notation</a:t>
            </a:r>
          </a:p>
          <a:p>
            <a:pPr lvl="1"/>
            <a:r>
              <a:rPr lang="de-DE" b="1" dirty="0"/>
              <a:t>Unmittelbare Rückmeldung fehlt </a:t>
            </a:r>
            <a:r>
              <a:rPr lang="de-DE" dirty="0"/>
              <a:t>(oft)</a:t>
            </a:r>
          </a:p>
          <a:p>
            <a:pPr lvl="1"/>
            <a:r>
              <a:rPr lang="de-DE" b="1" dirty="0"/>
              <a:t>Bewältigung von Komplexität </a:t>
            </a:r>
            <a:r>
              <a:rPr lang="de-DE" dirty="0"/>
              <a:t>in einer spezifischen Form (z.B. durch Aufteilung in Funktionen)</a:t>
            </a:r>
          </a:p>
          <a:p>
            <a:pPr lvl="1"/>
            <a:r>
              <a:rPr lang="de-DE" dirty="0"/>
              <a:t>Ein Programm wendet sich nicht nur an den Computer als "Leser", sondern auch an einen menschlichen Leser (</a:t>
            </a:r>
            <a:r>
              <a:rPr lang="de-DE" b="1" dirty="0"/>
              <a:t>Kommunikationsprozess</a:t>
            </a:r>
            <a:r>
              <a:rPr lang="de-DE" dirty="0"/>
              <a:t>)</a:t>
            </a:r>
          </a:p>
          <a:p>
            <a:pPr lvl="1"/>
            <a:r>
              <a:rPr lang="de-DE" b="1" dirty="0"/>
              <a:t>Kreativer Prozess </a:t>
            </a:r>
            <a:r>
              <a:rPr lang="de-DE" dirty="0"/>
              <a:t>des Suchens und Findens von Lösungen. </a:t>
            </a:r>
          </a:p>
          <a:p>
            <a:pPr lvl="1"/>
            <a:r>
              <a:rPr lang="de-DE" dirty="0"/>
              <a:t>Programme können für den eigenen Gebrauch oder für die </a:t>
            </a:r>
            <a:r>
              <a:rPr lang="de-DE" b="1" dirty="0"/>
              <a:t>Nutzung durch Andere </a:t>
            </a:r>
            <a:r>
              <a:rPr lang="de-DE" dirty="0"/>
              <a:t>geschrieben werden.</a:t>
            </a:r>
          </a:p>
        </p:txBody>
      </p:sp>
      <p:sp>
        <p:nvSpPr>
          <p:cNvPr id="4" name="Foliennummernplatzhalter 3">
            <a:extLst>
              <a:ext uri="{FF2B5EF4-FFF2-40B4-BE49-F238E27FC236}">
                <a16:creationId xmlns:a16="http://schemas.microsoft.com/office/drawing/2014/main" id="{C014B227-81AE-35F1-C8E2-97473A64B83B}"/>
              </a:ext>
            </a:extLst>
          </p:cNvPr>
          <p:cNvSpPr>
            <a:spLocks noGrp="1"/>
          </p:cNvSpPr>
          <p:nvPr>
            <p:ph type="sldNum" sz="quarter" idx="12"/>
          </p:nvPr>
        </p:nvSpPr>
        <p:spPr/>
        <p:txBody>
          <a:bodyPr/>
          <a:lstStyle/>
          <a:p>
            <a:fld id="{704AD79A-BD00-CE4B-8BDD-26D3B6A7D671}" type="slidenum">
              <a:rPr lang="de-DE" smtClean="0"/>
              <a:t>32</a:t>
            </a:fld>
            <a:endParaRPr lang="de-DE"/>
          </a:p>
        </p:txBody>
      </p:sp>
      <p:sp>
        <p:nvSpPr>
          <p:cNvPr id="5" name="Textfeld 4">
            <a:extLst>
              <a:ext uri="{FF2B5EF4-FFF2-40B4-BE49-F238E27FC236}">
                <a16:creationId xmlns:a16="http://schemas.microsoft.com/office/drawing/2014/main" id="{E9A7A157-550C-070C-E8D2-09F01FEFAF8D}"/>
              </a:ext>
            </a:extLst>
          </p:cNvPr>
          <p:cNvSpPr txBox="1"/>
          <p:nvPr/>
        </p:nvSpPr>
        <p:spPr>
          <a:xfrm>
            <a:off x="838200" y="6176963"/>
            <a:ext cx="10515600" cy="646331"/>
          </a:xfrm>
          <a:prstGeom prst="rect">
            <a:avLst/>
          </a:prstGeom>
          <a:noFill/>
        </p:spPr>
        <p:txBody>
          <a:bodyPr wrap="square" lIns="91440" tIns="45720" rIns="91440" bIns="45720" rtlCol="0" anchor="t">
            <a:spAutoFit/>
          </a:bodyPr>
          <a:lstStyle/>
          <a:p>
            <a:r>
              <a:rPr lang="en-GB" sz="1200" dirty="0" err="1">
                <a:solidFill>
                  <a:schemeClr val="tx1">
                    <a:lumMod val="50000"/>
                    <a:lumOff val="50000"/>
                  </a:schemeClr>
                </a:solidFill>
                <a:effectLst/>
              </a:rPr>
              <a:t>Shneiderman</a:t>
            </a:r>
            <a:r>
              <a:rPr lang="en-GB" sz="1200" dirty="0">
                <a:solidFill>
                  <a:schemeClr val="tx1">
                    <a:lumMod val="50000"/>
                    <a:lumOff val="50000"/>
                  </a:schemeClr>
                </a:solidFill>
                <a:effectLst/>
              </a:rPr>
              <a:t>, B. (1983). Direct manipulation: A step beyond programming languages. Computer, 16(08), 57–69.</a:t>
            </a:r>
            <a:r>
              <a:rPr lang="en-GB" sz="1200" dirty="0">
                <a:solidFill>
                  <a:schemeClr val="tx1">
                    <a:lumMod val="50000"/>
                    <a:lumOff val="50000"/>
                  </a:schemeClr>
                </a:solidFill>
              </a:rPr>
              <a:t> </a:t>
            </a:r>
            <a:r>
              <a:rPr lang="en-GB" sz="1200" dirty="0">
                <a:solidFill>
                  <a:schemeClr val="tx1">
                    <a:lumMod val="50000"/>
                    <a:lumOff val="50000"/>
                  </a:schemeClr>
                </a:solidFill>
                <a:hlinkClick r:id="rId3">
                  <a:extLst>
                    <a:ext uri="{A12FA001-AC4F-418D-AE19-62706E023703}">
                      <ahyp:hlinkClr xmlns:ahyp="http://schemas.microsoft.com/office/drawing/2018/hyperlinkcolor" val="tx"/>
                    </a:ext>
                  </a:extLst>
                </a:hlinkClick>
              </a:rPr>
              <a:t>[DOI]</a:t>
            </a:r>
            <a:r>
              <a:rPr lang="en-GB" sz="1200" dirty="0">
                <a:solidFill>
                  <a:schemeClr val="tx1">
                    <a:lumMod val="50000"/>
                    <a:lumOff val="50000"/>
                  </a:schemeClr>
                </a:solidFill>
              </a:rPr>
              <a:t> </a:t>
            </a:r>
            <a:br>
              <a:rPr lang="en-GB" sz="1200" dirty="0">
                <a:effectLst/>
              </a:rPr>
            </a:br>
            <a:r>
              <a:rPr lang="en-GB" sz="1200" dirty="0">
                <a:solidFill>
                  <a:schemeClr val="tx1">
                    <a:lumMod val="50000"/>
                    <a:lumOff val="50000"/>
                  </a:schemeClr>
                </a:solidFill>
                <a:effectLst/>
              </a:rPr>
              <a:t>Blackwell, A. F. (2002). What is Programming? Annual Workshop of the Psychology of Programming Interest Group.</a:t>
            </a:r>
            <a:r>
              <a:rPr lang="en-GB" sz="1200" dirty="0">
                <a:solidFill>
                  <a:schemeClr val="tx1">
                    <a:lumMod val="50000"/>
                    <a:lumOff val="50000"/>
                  </a:schemeClr>
                </a:solidFill>
              </a:rPr>
              <a:t> </a:t>
            </a:r>
            <a:r>
              <a:rPr lang="en-GB" sz="1200" dirty="0">
                <a:solidFill>
                  <a:schemeClr val="tx1">
                    <a:lumMod val="50000"/>
                    <a:lumOff val="50000"/>
                  </a:schemeClr>
                </a:solidFill>
                <a:hlinkClick r:id="rId4">
                  <a:extLst>
                    <a:ext uri="{A12FA001-AC4F-418D-AE19-62706E023703}">
                      <ahyp:hlinkClr xmlns:ahyp="http://schemas.microsoft.com/office/drawing/2018/hyperlinkcolor" val="tx"/>
                    </a:ext>
                  </a:extLst>
                </a:hlinkClick>
              </a:rPr>
              <a:t>[DOI]</a:t>
            </a:r>
            <a:r>
              <a:rPr lang="en-GB" sz="1200" dirty="0">
                <a:solidFill>
                  <a:schemeClr val="tx1">
                    <a:lumMod val="50000"/>
                    <a:lumOff val="50000"/>
                  </a:schemeClr>
                </a:solidFill>
              </a:rPr>
              <a:t> </a:t>
            </a:r>
          </a:p>
          <a:p>
            <a:r>
              <a:rPr lang="en-GB" sz="1200" dirty="0">
                <a:solidFill>
                  <a:schemeClr val="tx1">
                    <a:lumMod val="50000"/>
                    <a:lumOff val="50000"/>
                  </a:schemeClr>
                </a:solidFill>
                <a:effectLst/>
              </a:rPr>
              <a:t>Schulte, C. (2013). Reflections on the role of programming in primary and secondary computing education.</a:t>
            </a:r>
            <a:r>
              <a:rPr lang="en-GB" sz="1200" dirty="0">
                <a:solidFill>
                  <a:schemeClr val="tx1">
                    <a:lumMod val="50000"/>
                    <a:lumOff val="50000"/>
                  </a:schemeClr>
                </a:solidFill>
              </a:rPr>
              <a:t> </a:t>
            </a:r>
            <a:r>
              <a:rPr lang="en-GB" sz="1200" dirty="0">
                <a:solidFill>
                  <a:schemeClr val="tx1">
                    <a:lumMod val="50000"/>
                    <a:lumOff val="50000"/>
                  </a:schemeClr>
                </a:solidFill>
                <a:hlinkClick r:id="rId5">
                  <a:extLst>
                    <a:ext uri="{A12FA001-AC4F-418D-AE19-62706E023703}">
                      <ahyp:hlinkClr xmlns:ahyp="http://schemas.microsoft.com/office/drawing/2018/hyperlinkcolor" val="tx"/>
                    </a:ext>
                  </a:extLst>
                </a:hlinkClick>
              </a:rPr>
              <a:t>[DOI]</a:t>
            </a:r>
            <a:r>
              <a:rPr lang="en-GB" sz="1200" dirty="0">
                <a:solidFill>
                  <a:schemeClr val="tx1">
                    <a:lumMod val="50000"/>
                    <a:lumOff val="50000"/>
                  </a:schemeClr>
                </a:solidFill>
              </a:rPr>
              <a:t> </a:t>
            </a:r>
            <a:endParaRPr lang="en-GB" sz="1200" dirty="0">
              <a:solidFill>
                <a:schemeClr val="tx1">
                  <a:lumMod val="50000"/>
                  <a:lumOff val="50000"/>
                </a:schemeClr>
              </a:solidFill>
              <a:effectLst/>
              <a:cs typeface="Calibri"/>
            </a:endParaRPr>
          </a:p>
        </p:txBody>
      </p:sp>
    </p:spTree>
    <p:extLst>
      <p:ext uri="{BB962C8B-B14F-4D97-AF65-F5344CB8AC3E}">
        <p14:creationId xmlns:p14="http://schemas.microsoft.com/office/powerpoint/2010/main" val="1983167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03570-56F3-91DB-9339-A953A24A896C}"/>
              </a:ext>
            </a:extLst>
          </p:cNvPr>
          <p:cNvSpPr>
            <a:spLocks noGrp="1"/>
          </p:cNvSpPr>
          <p:nvPr>
            <p:ph type="title"/>
          </p:nvPr>
        </p:nvSpPr>
        <p:spPr/>
        <p:txBody>
          <a:bodyPr/>
          <a:lstStyle/>
          <a:p>
            <a:r>
              <a:rPr lang="de-DE" dirty="0"/>
              <a:t>Referenzen I</a:t>
            </a:r>
          </a:p>
        </p:txBody>
      </p:sp>
      <p:sp>
        <p:nvSpPr>
          <p:cNvPr id="3" name="Inhaltsplatzhalter 2">
            <a:extLst>
              <a:ext uri="{FF2B5EF4-FFF2-40B4-BE49-F238E27FC236}">
                <a16:creationId xmlns:a16="http://schemas.microsoft.com/office/drawing/2014/main" id="{399876B1-F2E3-984B-A357-0EE4623B780C}"/>
              </a:ext>
            </a:extLst>
          </p:cNvPr>
          <p:cNvSpPr>
            <a:spLocks noGrp="1"/>
          </p:cNvSpPr>
          <p:nvPr>
            <p:ph idx="1"/>
          </p:nvPr>
        </p:nvSpPr>
        <p:spPr/>
        <p:txBody>
          <a:bodyPr vert="horz" lIns="91440" tIns="45720" rIns="91440" bIns="45720" rtlCol="0" anchor="t">
            <a:normAutofit fontScale="92500" lnSpcReduction="20000"/>
          </a:bodyPr>
          <a:lstStyle/>
          <a:p>
            <a:r>
              <a:rPr lang="en-US" sz="1800" dirty="0">
                <a:cs typeface="Calibri"/>
              </a:rPr>
              <a:t>Blackwell, A. F. (2002). What is Programming? Annual Workshop of the Psychology of Programming Interest Group. </a:t>
            </a:r>
            <a:r>
              <a:rPr lang="en-US" sz="1800" dirty="0">
                <a:ea typeface="+mn-lt"/>
                <a:cs typeface="+mn-lt"/>
                <a:hlinkClick r:id="rId3"/>
              </a:rPr>
              <a:t>https://doi.org/</a:t>
            </a:r>
            <a:r>
              <a:rPr lang="en-US" sz="1800" dirty="0">
                <a:solidFill>
                  <a:srgbClr val="000000"/>
                </a:solidFill>
                <a:ea typeface="+mn-lt"/>
                <a:cs typeface="+mn-lt"/>
                <a:hlinkClick r:id="rId3"/>
              </a:rPr>
              <a:t>10.5040/9781501325670.ch-001</a:t>
            </a:r>
            <a:r>
              <a:rPr lang="en-US" sz="1800" dirty="0">
                <a:cs typeface="Calibri"/>
              </a:rPr>
              <a:t>. </a:t>
            </a:r>
            <a:endParaRPr lang="de-DE" sz="1800" dirty="0">
              <a:cs typeface="Calibri" panose="020F0502020204030204"/>
            </a:endParaRPr>
          </a:p>
          <a:p>
            <a:r>
              <a:rPr lang="en-US" sz="1800" dirty="0">
                <a:cs typeface="Calibri"/>
              </a:rPr>
              <a:t>Booth, K.H.V. (1958). Programming for an automatic digital computer. Butterworth. </a:t>
            </a:r>
            <a:endParaRPr lang="en-US" sz="1800" dirty="0">
              <a:ea typeface="Calibri"/>
              <a:cs typeface="Calibri"/>
            </a:endParaRPr>
          </a:p>
          <a:p>
            <a:r>
              <a:rPr lang="en-US" sz="1800" dirty="0" err="1">
                <a:cs typeface="Calibri"/>
              </a:rPr>
              <a:t>Braune</a:t>
            </a:r>
            <a:r>
              <a:rPr lang="en-US" sz="1800" dirty="0">
                <a:cs typeface="Calibri"/>
              </a:rPr>
              <a:t>, G., &amp; </a:t>
            </a:r>
            <a:r>
              <a:rPr lang="en-US" sz="1800" dirty="0" err="1">
                <a:cs typeface="Calibri"/>
              </a:rPr>
              <a:t>Mühling</a:t>
            </a:r>
            <a:r>
              <a:rPr lang="en-US" sz="1800" dirty="0">
                <a:cs typeface="Calibri"/>
              </a:rPr>
              <a:t>, A. (2020). Learning to program: The gap between school world and everyday world. Proceedings of the 15th Workshop on Primary and Secondary Computing Education, 1–9. </a:t>
            </a:r>
            <a:r>
              <a:rPr lang="en-US" sz="1800" dirty="0">
                <a:cs typeface="Calibri"/>
                <a:hlinkClick r:id="rId4"/>
              </a:rPr>
              <a:t>https://doi.org/10.1145/3421590.3421597</a:t>
            </a:r>
            <a:r>
              <a:rPr lang="en-US" sz="1800" dirty="0">
                <a:cs typeface="Calibri"/>
              </a:rPr>
              <a:t>. </a:t>
            </a:r>
            <a:endParaRPr lang="en-US" sz="1800" dirty="0">
              <a:ea typeface="Calibri"/>
              <a:cs typeface="Calibri"/>
            </a:endParaRPr>
          </a:p>
          <a:p>
            <a:r>
              <a:rPr lang="en-US" sz="1800" dirty="0">
                <a:cs typeface="Calibri"/>
              </a:rPr>
              <a:t>Deci, E. L., &amp; Ryan, R. M. (2008). Self-Determination Theory: A </a:t>
            </a:r>
            <a:r>
              <a:rPr lang="en-US" sz="1800" dirty="0" err="1">
                <a:cs typeface="Calibri"/>
              </a:rPr>
              <a:t>Macrotheory</a:t>
            </a:r>
            <a:r>
              <a:rPr lang="en-US" sz="1800" dirty="0">
                <a:cs typeface="Calibri"/>
              </a:rPr>
              <a:t> of Human Motivation, Development, and Health. Canadian Psychology / </a:t>
            </a:r>
            <a:r>
              <a:rPr lang="en-US" sz="1800" dirty="0" err="1">
                <a:cs typeface="Calibri"/>
              </a:rPr>
              <a:t>Psychologie</a:t>
            </a:r>
            <a:r>
              <a:rPr lang="en-US" sz="1800" dirty="0">
                <a:cs typeface="Calibri"/>
              </a:rPr>
              <a:t> </a:t>
            </a:r>
            <a:r>
              <a:rPr lang="en-US" sz="1800" dirty="0" err="1">
                <a:cs typeface="Calibri"/>
              </a:rPr>
              <a:t>canadienne</a:t>
            </a:r>
            <a:r>
              <a:rPr lang="en-US" sz="1800" dirty="0">
                <a:cs typeface="Calibri"/>
              </a:rPr>
              <a:t>, 49(3), 182–185. </a:t>
            </a:r>
            <a:r>
              <a:rPr lang="en-US" sz="1800" dirty="0">
                <a:cs typeface="Calibri"/>
                <a:hlinkClick r:id="rId5"/>
              </a:rPr>
              <a:t>https://doi.org/10.1037/a0012801</a:t>
            </a:r>
            <a:r>
              <a:rPr lang="en-US" sz="1800" dirty="0">
                <a:cs typeface="Calibri"/>
              </a:rPr>
              <a:t>. </a:t>
            </a:r>
          </a:p>
          <a:p>
            <a:r>
              <a:rPr lang="en-US" sz="1800" dirty="0">
                <a:ea typeface="Calibri"/>
                <a:cs typeface="Calibri"/>
              </a:rPr>
              <a:t>Eberle, F. (1996). </a:t>
            </a:r>
            <a:r>
              <a:rPr lang="en-US" sz="1800" dirty="0" err="1">
                <a:ea typeface="Calibri"/>
                <a:cs typeface="Calibri"/>
              </a:rPr>
              <a:t>Didaktik</a:t>
            </a:r>
            <a:r>
              <a:rPr lang="en-US" sz="1800" dirty="0">
                <a:ea typeface="Calibri"/>
                <a:cs typeface="Calibri"/>
              </a:rPr>
              <a:t> der </a:t>
            </a:r>
            <a:r>
              <a:rPr lang="en-US" sz="1800" dirty="0" err="1">
                <a:ea typeface="Calibri"/>
                <a:cs typeface="Calibri"/>
              </a:rPr>
              <a:t>Informatik</a:t>
            </a:r>
            <a:r>
              <a:rPr lang="en-US" sz="1800" dirty="0">
                <a:ea typeface="Calibri"/>
                <a:cs typeface="Calibri"/>
              </a:rPr>
              <a:t> </a:t>
            </a:r>
            <a:r>
              <a:rPr lang="en-US" sz="1800" dirty="0" err="1">
                <a:ea typeface="Calibri"/>
                <a:cs typeface="Calibri"/>
              </a:rPr>
              <a:t>bzw</a:t>
            </a:r>
            <a:r>
              <a:rPr lang="en-US" sz="1800" dirty="0">
                <a:ea typeface="Calibri"/>
                <a:cs typeface="Calibri"/>
              </a:rPr>
              <a:t>. </a:t>
            </a:r>
            <a:r>
              <a:rPr lang="en-US" sz="1800" dirty="0" err="1">
                <a:ea typeface="Calibri"/>
                <a:cs typeface="Calibri"/>
              </a:rPr>
              <a:t>Einer</a:t>
            </a:r>
            <a:r>
              <a:rPr lang="en-US" sz="1800" dirty="0">
                <a:ea typeface="Calibri"/>
                <a:cs typeface="Calibri"/>
              </a:rPr>
              <a:t> </a:t>
            </a:r>
            <a:r>
              <a:rPr lang="en-US" sz="1800" dirty="0" err="1">
                <a:ea typeface="Calibri"/>
                <a:cs typeface="Calibri"/>
              </a:rPr>
              <a:t>informations</a:t>
            </a:r>
            <a:r>
              <a:rPr lang="en-US" sz="1800" dirty="0">
                <a:ea typeface="Calibri"/>
                <a:cs typeface="Calibri"/>
              </a:rPr>
              <a:t>-und </a:t>
            </a:r>
            <a:r>
              <a:rPr lang="en-US" sz="1800" dirty="0" err="1">
                <a:ea typeface="Calibri"/>
                <a:cs typeface="Calibri"/>
              </a:rPr>
              <a:t>kommunikationstechnologischen</a:t>
            </a:r>
            <a:r>
              <a:rPr lang="en-US" sz="1800" dirty="0">
                <a:ea typeface="Calibri"/>
                <a:cs typeface="Calibri"/>
              </a:rPr>
              <a:t> </a:t>
            </a:r>
            <a:r>
              <a:rPr lang="en-US" sz="1800" dirty="0" err="1">
                <a:ea typeface="Calibri"/>
                <a:cs typeface="Calibri"/>
              </a:rPr>
              <a:t>Bildung</a:t>
            </a:r>
            <a:r>
              <a:rPr lang="en-US" sz="1800" dirty="0">
                <a:ea typeface="Calibri"/>
                <a:cs typeface="Calibri"/>
              </a:rPr>
              <a:t> auf der </a:t>
            </a:r>
            <a:r>
              <a:rPr lang="en-US" sz="1800" dirty="0" err="1">
                <a:ea typeface="Calibri"/>
                <a:cs typeface="Calibri"/>
              </a:rPr>
              <a:t>Sekundarstufe</a:t>
            </a:r>
            <a:r>
              <a:rPr lang="en-US" sz="1800" dirty="0">
                <a:ea typeface="Calibri"/>
                <a:cs typeface="Calibri"/>
              </a:rPr>
              <a:t> II. Verlag für </a:t>
            </a:r>
            <a:r>
              <a:rPr lang="en-US" sz="1800" dirty="0" err="1">
                <a:ea typeface="Calibri"/>
                <a:cs typeface="Calibri"/>
              </a:rPr>
              <a:t>Berufsbildung</a:t>
            </a:r>
            <a:r>
              <a:rPr lang="en-US" sz="1800" dirty="0">
                <a:ea typeface="Calibri"/>
                <a:cs typeface="Calibri"/>
              </a:rPr>
              <a:t> </a:t>
            </a:r>
            <a:r>
              <a:rPr lang="en-US" sz="1800" dirty="0" err="1">
                <a:ea typeface="Calibri"/>
                <a:cs typeface="Calibri"/>
              </a:rPr>
              <a:t>Sauerländer</a:t>
            </a:r>
            <a:r>
              <a:rPr lang="en-US" sz="1800" dirty="0">
                <a:ea typeface="Calibri"/>
                <a:cs typeface="Calibri"/>
              </a:rPr>
              <a:t>.</a:t>
            </a:r>
          </a:p>
          <a:p>
            <a:r>
              <a:rPr lang="en-US" sz="1800" dirty="0">
                <a:cs typeface="Calibri"/>
              </a:rPr>
              <a:t>Green, T. R. G. (1990). The Nature of Programming. In Psychology of Programming (S. 21–44). Elsevier. </a:t>
            </a:r>
            <a:r>
              <a:rPr lang="en-US" sz="1800" dirty="0">
                <a:cs typeface="Calibri"/>
                <a:hlinkClick r:id="rId6"/>
              </a:rPr>
              <a:t>https://doi.org/10.1016/B978-0-12-350772-3.50007-0</a:t>
            </a:r>
            <a:r>
              <a:rPr lang="en-US" sz="1800" dirty="0">
                <a:cs typeface="Calibri"/>
              </a:rPr>
              <a:t>. </a:t>
            </a:r>
            <a:endParaRPr lang="en-US" sz="1800" dirty="0">
              <a:ea typeface="Calibri"/>
              <a:cs typeface="Calibri"/>
            </a:endParaRPr>
          </a:p>
          <a:p>
            <a:r>
              <a:rPr lang="en-US" sz="1800" dirty="0">
                <a:cs typeface="Calibri"/>
              </a:rPr>
              <a:t>Hartree, D. R. (2012). Calculating instruments and machines. Cambridge University Press. </a:t>
            </a:r>
            <a:endParaRPr lang="de-DE" sz="1800" dirty="0">
              <a:cs typeface="Calibri"/>
            </a:endParaRPr>
          </a:p>
          <a:p>
            <a:r>
              <a:rPr lang="en-US" sz="1800" dirty="0">
                <a:cs typeface="Calibri"/>
              </a:rPr>
              <a:t>Hoc, J.-M., Green, T.R.G., </a:t>
            </a:r>
            <a:r>
              <a:rPr lang="en-US" sz="1800" dirty="0" err="1">
                <a:cs typeface="Calibri"/>
              </a:rPr>
              <a:t>Samurcay</a:t>
            </a:r>
            <a:r>
              <a:rPr lang="en-US" sz="1800" dirty="0">
                <a:cs typeface="Calibri"/>
              </a:rPr>
              <a:t>, R. and Gilmore, D.J. (Eds) (1990). Psychology of programming. Academic Press. </a:t>
            </a:r>
          </a:p>
          <a:p>
            <a:r>
              <a:rPr lang="en-US" sz="1800" dirty="0">
                <a:cs typeface="Calibri"/>
              </a:rPr>
              <a:t>Pennington, N., &amp; Grabowski, B. (1990). The Tasks of Programming. In Psychology of Programming (S. 45–62). Elsevier. </a:t>
            </a:r>
            <a:r>
              <a:rPr lang="en-US" sz="1800" dirty="0">
                <a:cs typeface="Calibri"/>
                <a:hlinkClick r:id="rId7"/>
              </a:rPr>
              <a:t>https://doi.org/10.1016/B978-0-12-350772-3.50008-2</a:t>
            </a:r>
            <a:r>
              <a:rPr lang="en-US" sz="1800" dirty="0">
                <a:cs typeface="Calibri"/>
              </a:rPr>
              <a:t>. </a:t>
            </a:r>
          </a:p>
          <a:p>
            <a:endParaRPr lang="en-US" sz="2400" dirty="0">
              <a:cs typeface="Calibri"/>
            </a:endParaRPr>
          </a:p>
        </p:txBody>
      </p:sp>
    </p:spTree>
    <p:extLst>
      <p:ext uri="{BB962C8B-B14F-4D97-AF65-F5344CB8AC3E}">
        <p14:creationId xmlns:p14="http://schemas.microsoft.com/office/powerpoint/2010/main" val="4022122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03570-56F3-91DB-9339-A953A24A896C}"/>
              </a:ext>
            </a:extLst>
          </p:cNvPr>
          <p:cNvSpPr>
            <a:spLocks noGrp="1"/>
          </p:cNvSpPr>
          <p:nvPr>
            <p:ph type="title"/>
          </p:nvPr>
        </p:nvSpPr>
        <p:spPr/>
        <p:txBody>
          <a:bodyPr/>
          <a:lstStyle/>
          <a:p>
            <a:r>
              <a:rPr lang="de-DE" dirty="0"/>
              <a:t>Referenzen II</a:t>
            </a:r>
          </a:p>
        </p:txBody>
      </p:sp>
      <p:sp>
        <p:nvSpPr>
          <p:cNvPr id="3" name="Inhaltsplatzhalter 2">
            <a:extLst>
              <a:ext uri="{FF2B5EF4-FFF2-40B4-BE49-F238E27FC236}">
                <a16:creationId xmlns:a16="http://schemas.microsoft.com/office/drawing/2014/main" id="{399876B1-F2E3-984B-A357-0EE4623B780C}"/>
              </a:ext>
            </a:extLst>
          </p:cNvPr>
          <p:cNvSpPr>
            <a:spLocks noGrp="1"/>
          </p:cNvSpPr>
          <p:nvPr>
            <p:ph idx="1"/>
          </p:nvPr>
        </p:nvSpPr>
        <p:spPr/>
        <p:txBody>
          <a:bodyPr vert="horz" lIns="91440" tIns="45720" rIns="91440" bIns="45720" rtlCol="0" anchor="t">
            <a:normAutofit fontScale="85000" lnSpcReduction="20000"/>
          </a:bodyPr>
          <a:lstStyle/>
          <a:p>
            <a:r>
              <a:rPr lang="en-US" sz="1800" dirty="0">
                <a:cs typeface="Calibri"/>
              </a:rPr>
              <a:t>McCracken, D.D. (1957). Digital computer programming. Wiley. </a:t>
            </a:r>
            <a:endParaRPr lang="en-US" sz="1800" dirty="0">
              <a:ea typeface="Calibri"/>
              <a:cs typeface="Calibri"/>
            </a:endParaRPr>
          </a:p>
          <a:p>
            <a:r>
              <a:rPr lang="en-US" sz="1800" dirty="0" err="1">
                <a:ea typeface="Calibri"/>
                <a:cs typeface="Calibri"/>
              </a:rPr>
              <a:t>Repenning</a:t>
            </a:r>
            <a:r>
              <a:rPr lang="en-US" sz="1800" dirty="0">
                <a:ea typeface="Calibri"/>
                <a:cs typeface="Calibri"/>
              </a:rPr>
              <a:t>, A.; </a:t>
            </a:r>
            <a:r>
              <a:rPr lang="en-US" sz="1800" dirty="0" err="1">
                <a:ea typeface="Calibri"/>
                <a:cs typeface="Calibri"/>
              </a:rPr>
              <a:t>Basawapatna</a:t>
            </a:r>
            <a:r>
              <a:rPr lang="en-US" sz="1800" dirty="0">
                <a:ea typeface="Calibri"/>
                <a:cs typeface="Calibri"/>
              </a:rPr>
              <a:t>, A. &amp; </a:t>
            </a:r>
            <a:r>
              <a:rPr lang="en-US" sz="1800" dirty="0" err="1">
                <a:ea typeface="Calibri"/>
                <a:cs typeface="Calibri"/>
              </a:rPr>
              <a:t>Escherle</a:t>
            </a:r>
            <a:r>
              <a:rPr lang="en-US" sz="1800" dirty="0">
                <a:ea typeface="Calibri"/>
                <a:cs typeface="Calibri"/>
              </a:rPr>
              <a:t>, N. (2016). Computational thinking tools. In </a:t>
            </a:r>
            <a:r>
              <a:rPr lang="en-US" sz="1800" dirty="0">
                <a:solidFill>
                  <a:srgbClr val="000000"/>
                </a:solidFill>
                <a:ea typeface="+mn-lt"/>
                <a:cs typeface="+mn-lt"/>
              </a:rPr>
              <a:t>IEEE Symposium on Visual Languages and Human Centric Computing (VL/HCC), S. 216 – 222. </a:t>
            </a:r>
            <a:r>
              <a:rPr lang="en-US" sz="1800" dirty="0">
                <a:solidFill>
                  <a:srgbClr val="000000"/>
                </a:solidFill>
                <a:ea typeface="+mn-lt"/>
                <a:cs typeface="+mn-lt"/>
                <a:hlinkClick r:id="rId3"/>
              </a:rPr>
              <a:t>https://doi.org/10.1109/VLHCC.2016.7739688</a:t>
            </a:r>
            <a:r>
              <a:rPr lang="en-US" sz="1800" dirty="0">
                <a:solidFill>
                  <a:srgbClr val="000000"/>
                </a:solidFill>
                <a:ea typeface="+mn-lt"/>
                <a:cs typeface="+mn-lt"/>
              </a:rPr>
              <a:t>. </a:t>
            </a:r>
            <a:endParaRPr lang="en-US" sz="1800" dirty="0">
              <a:cs typeface="Calibri"/>
            </a:endParaRPr>
          </a:p>
          <a:p>
            <a:r>
              <a:rPr lang="en-US" sz="1800" dirty="0">
                <a:cs typeface="Calibri"/>
              </a:rPr>
              <a:t>Schulte, C. (2013). Reflection on the role of programming in primary and secondary computing education. In Caspersen</a:t>
            </a:r>
            <a:r>
              <a:rPr lang="en-US" sz="1800" dirty="0">
                <a:ea typeface="+mn-lt"/>
                <a:cs typeface="+mn-lt"/>
              </a:rPr>
              <a:t>, M. E.; </a:t>
            </a:r>
            <a:r>
              <a:rPr lang="en-US" sz="1800" dirty="0" err="1">
                <a:ea typeface="+mn-lt"/>
                <a:cs typeface="+mn-lt"/>
              </a:rPr>
              <a:t>Knobelsdorf</a:t>
            </a:r>
            <a:r>
              <a:rPr lang="en-US" sz="1800" dirty="0">
                <a:ea typeface="+mn-lt"/>
                <a:cs typeface="+mn-lt"/>
              </a:rPr>
              <a:t>, M. &amp; </a:t>
            </a:r>
            <a:r>
              <a:rPr lang="en-US" sz="1800" dirty="0" err="1">
                <a:ea typeface="+mn-lt"/>
                <a:cs typeface="+mn-lt"/>
              </a:rPr>
              <a:t>Romeike</a:t>
            </a:r>
            <a:r>
              <a:rPr lang="en-US" sz="1800" dirty="0">
                <a:ea typeface="+mn-lt"/>
                <a:cs typeface="+mn-lt"/>
              </a:rPr>
              <a:t>, R., WiPSE'13: Proceedings of the 8th Workshop in Primary and Secondary Computing Education (S. 17 – 24). New York: ACM Press. </a:t>
            </a:r>
            <a:r>
              <a:rPr lang="en-US" sz="1800" dirty="0">
                <a:ea typeface="+mn-lt"/>
                <a:cs typeface="+mn-lt"/>
                <a:hlinkClick r:id="rId4"/>
              </a:rPr>
              <a:t>https://doi.org/10.1145/2532748.2532754</a:t>
            </a:r>
            <a:r>
              <a:rPr lang="en-US" sz="1800" dirty="0">
                <a:ea typeface="+mn-lt"/>
                <a:cs typeface="+mn-lt"/>
              </a:rPr>
              <a:t>. </a:t>
            </a:r>
          </a:p>
          <a:p>
            <a:r>
              <a:rPr lang="de-DE" sz="1800" dirty="0">
                <a:cs typeface="Calibri"/>
              </a:rPr>
              <a:t>Schulte, C., &amp; Budde, L. (2018). A Framework </a:t>
            </a:r>
            <a:r>
              <a:rPr lang="de-DE" sz="1800" dirty="0" err="1">
                <a:cs typeface="Calibri"/>
              </a:rPr>
              <a:t>for</a:t>
            </a:r>
            <a:r>
              <a:rPr lang="de-DE" sz="1800" dirty="0">
                <a:cs typeface="Calibri"/>
              </a:rPr>
              <a:t> Computing Education: Hybrid Interaction System: The Need </a:t>
            </a:r>
            <a:r>
              <a:rPr lang="de-DE" sz="1800" dirty="0" err="1">
                <a:cs typeface="Calibri"/>
              </a:rPr>
              <a:t>for</a:t>
            </a:r>
            <a:r>
              <a:rPr lang="de-DE" sz="1800" dirty="0">
                <a:cs typeface="Calibri"/>
              </a:rPr>
              <a:t> a Bigger Picture in Computing Education. Proceedings </a:t>
            </a:r>
            <a:r>
              <a:rPr lang="de-DE" sz="1800" dirty="0" err="1">
                <a:cs typeface="Calibri"/>
              </a:rPr>
              <a:t>of</a:t>
            </a:r>
            <a:r>
              <a:rPr lang="de-DE" sz="1800" dirty="0">
                <a:cs typeface="Calibri"/>
              </a:rPr>
              <a:t> </a:t>
            </a:r>
            <a:r>
              <a:rPr lang="de-DE" sz="1800" dirty="0" err="1">
                <a:cs typeface="Calibri"/>
              </a:rPr>
              <a:t>the</a:t>
            </a:r>
            <a:r>
              <a:rPr lang="de-DE" sz="1800" dirty="0">
                <a:cs typeface="Calibri"/>
              </a:rPr>
              <a:t> 18th </a:t>
            </a:r>
            <a:r>
              <a:rPr lang="de-DE" sz="1800" dirty="0" err="1">
                <a:cs typeface="Calibri"/>
              </a:rPr>
              <a:t>Koli</a:t>
            </a:r>
            <a:r>
              <a:rPr lang="de-DE" sz="1800" dirty="0">
                <a:cs typeface="Calibri"/>
              </a:rPr>
              <a:t> Calling International Conference on Computing Education Research. </a:t>
            </a:r>
            <a:r>
              <a:rPr lang="de-DE" sz="1800" dirty="0">
                <a:cs typeface="Calibri"/>
                <a:hlinkClick r:id="rId5"/>
              </a:rPr>
              <a:t>https://</a:t>
            </a:r>
            <a:r>
              <a:rPr lang="de-DE" sz="1800" dirty="0" err="1">
                <a:cs typeface="Calibri"/>
                <a:hlinkClick r:id="rId5"/>
              </a:rPr>
              <a:t>doi.org</a:t>
            </a:r>
            <a:r>
              <a:rPr lang="de-DE" sz="1800" dirty="0">
                <a:cs typeface="Calibri"/>
                <a:hlinkClick r:id="rId5"/>
              </a:rPr>
              <a:t>/10.1145/3279720.3279733</a:t>
            </a:r>
            <a:endParaRPr lang="de-DE" sz="1800" dirty="0">
              <a:cs typeface="Calibri"/>
            </a:endParaRPr>
          </a:p>
          <a:p>
            <a:r>
              <a:rPr lang="en-US" sz="1800" dirty="0" err="1">
                <a:cs typeface="Calibri"/>
              </a:rPr>
              <a:t>Shneidermann</a:t>
            </a:r>
            <a:r>
              <a:rPr lang="en-US" sz="1800" dirty="0">
                <a:cs typeface="Calibri"/>
              </a:rPr>
              <a:t>, B. (1983). Direct manipulation: A step beyond programming languages Computer. In Computer 16 (08) (S. 57 – 69). Washington: IEEE Computer Society Press. </a:t>
            </a:r>
            <a:r>
              <a:rPr lang="en-US" sz="1800" dirty="0">
                <a:cs typeface="Calibri"/>
                <a:hlinkClick r:id="rId6"/>
              </a:rPr>
              <a:t>https://doi.org/10.1109/MC.1983.1654471</a:t>
            </a:r>
            <a:r>
              <a:rPr lang="en-US" sz="1800" dirty="0">
                <a:cs typeface="Calibri"/>
              </a:rPr>
              <a:t>. </a:t>
            </a:r>
          </a:p>
          <a:p>
            <a:r>
              <a:rPr lang="en-US" sz="1800" dirty="0">
                <a:cs typeface="Calibri"/>
              </a:rPr>
              <a:t>Van den Akker, J. (2013). Curricular development research as specimen of educational design research. Educational design research, 53–70.</a:t>
            </a:r>
          </a:p>
          <a:p>
            <a:r>
              <a:rPr lang="en-US" sz="1800" dirty="0">
                <a:cs typeface="Calibri"/>
              </a:rPr>
              <a:t>Wilkes, M. V. (1956). Automatic Digital Computers. </a:t>
            </a:r>
          </a:p>
          <a:p>
            <a:r>
              <a:rPr lang="en-US" sz="1800" dirty="0" err="1">
                <a:cs typeface="Calibri"/>
              </a:rPr>
              <a:t>Wrubel</a:t>
            </a:r>
            <a:r>
              <a:rPr lang="en-US" sz="1800" dirty="0">
                <a:cs typeface="Calibri"/>
              </a:rPr>
              <a:t>, M. H. (1959): A Primer of Programming for Digital Computers. New York: McGraw-Hill Book. </a:t>
            </a:r>
          </a:p>
          <a:p>
            <a:r>
              <a:rPr lang="en-US" sz="1800" dirty="0">
                <a:ea typeface="Calibri"/>
                <a:cs typeface="Calibri"/>
              </a:rPr>
              <a:t>Wing, J. M. (2008). Computational Thinking and thinking about computing. In </a:t>
            </a:r>
            <a:r>
              <a:rPr lang="en-US" sz="1800" dirty="0">
                <a:solidFill>
                  <a:srgbClr val="000000"/>
                </a:solidFill>
                <a:ea typeface="+mn-lt"/>
                <a:cs typeface="+mn-lt"/>
              </a:rPr>
              <a:t>Discussion Meeting Issue ‘From computers to ubiquitous computing, by 2020’ organized by Marta </a:t>
            </a:r>
            <a:r>
              <a:rPr lang="en-US" sz="1800" dirty="0" err="1">
                <a:solidFill>
                  <a:srgbClr val="000000"/>
                </a:solidFill>
                <a:ea typeface="+mn-lt"/>
                <a:cs typeface="+mn-lt"/>
              </a:rPr>
              <a:t>Kwiatkowska</a:t>
            </a:r>
            <a:r>
              <a:rPr lang="en-US" sz="1800" dirty="0">
                <a:solidFill>
                  <a:srgbClr val="000000"/>
                </a:solidFill>
                <a:ea typeface="+mn-lt"/>
                <a:cs typeface="+mn-lt"/>
              </a:rPr>
              <a:t>, Tom Rodden and </a:t>
            </a:r>
            <a:r>
              <a:rPr lang="en-US" sz="1800" dirty="0" err="1">
                <a:solidFill>
                  <a:srgbClr val="000000"/>
                </a:solidFill>
                <a:ea typeface="+mn-lt"/>
                <a:cs typeface="+mn-lt"/>
              </a:rPr>
              <a:t>Vladimiro</a:t>
            </a:r>
            <a:r>
              <a:rPr lang="en-US" sz="1800" dirty="0">
                <a:solidFill>
                  <a:srgbClr val="000000"/>
                </a:solidFill>
                <a:ea typeface="+mn-lt"/>
                <a:cs typeface="+mn-lt"/>
              </a:rPr>
              <a:t> </a:t>
            </a:r>
            <a:r>
              <a:rPr lang="en-US" sz="1800" dirty="0" err="1">
                <a:solidFill>
                  <a:srgbClr val="000000"/>
                </a:solidFill>
                <a:ea typeface="+mn-lt"/>
                <a:cs typeface="+mn-lt"/>
              </a:rPr>
              <a:t>Sassone</a:t>
            </a:r>
            <a:r>
              <a:rPr lang="en-US" sz="1800" dirty="0">
                <a:solidFill>
                  <a:srgbClr val="000000"/>
                </a:solidFill>
                <a:ea typeface="+mn-lt"/>
                <a:cs typeface="+mn-lt"/>
              </a:rPr>
              <a:t> 366 (80), S. 3717 - 3725. </a:t>
            </a:r>
            <a:r>
              <a:rPr lang="en-US" sz="1800" dirty="0">
                <a:solidFill>
                  <a:srgbClr val="000000"/>
                </a:solidFill>
                <a:ea typeface="+mn-lt"/>
                <a:cs typeface="+mn-lt"/>
                <a:hlinkClick r:id="rId7"/>
              </a:rPr>
              <a:t>https</a:t>
            </a:r>
            <a:r>
              <a:rPr lang="en-US" sz="1800" dirty="0">
                <a:ea typeface="+mn-lt"/>
                <a:cs typeface="+mn-lt"/>
                <a:hlinkClick r:id="rId7"/>
              </a:rPr>
              <a:t>://royalsocietypublishing.org/doi/10.1098/rsta.2008.0118</a:t>
            </a:r>
            <a:r>
              <a:rPr lang="en-US" sz="1800" dirty="0">
                <a:ea typeface="+mn-lt"/>
                <a:cs typeface="+mn-lt"/>
              </a:rPr>
              <a:t>. </a:t>
            </a:r>
            <a:endParaRPr lang="en-US" sz="1800" dirty="0">
              <a:ea typeface="Calibri"/>
              <a:cs typeface="Calibri"/>
            </a:endParaRPr>
          </a:p>
          <a:p>
            <a:pPr marL="0" indent="0">
              <a:buNone/>
            </a:pPr>
            <a:endParaRPr lang="en-US" sz="1400" dirty="0">
              <a:cs typeface="Calibri"/>
            </a:endParaRPr>
          </a:p>
        </p:txBody>
      </p:sp>
    </p:spTree>
    <p:extLst>
      <p:ext uri="{BB962C8B-B14F-4D97-AF65-F5344CB8AC3E}">
        <p14:creationId xmlns:p14="http://schemas.microsoft.com/office/powerpoint/2010/main" val="964285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C2DAA-24A9-C811-EA6A-8B9DE1E2D8E1}"/>
              </a:ext>
            </a:extLst>
          </p:cNvPr>
          <p:cNvSpPr>
            <a:spLocks noGrp="1"/>
          </p:cNvSpPr>
          <p:nvPr>
            <p:ph type="title"/>
          </p:nvPr>
        </p:nvSpPr>
        <p:spPr/>
        <p:txBody>
          <a:bodyPr/>
          <a:lstStyle/>
          <a:p>
            <a:r>
              <a:rPr lang="de-DE"/>
              <a:t>Illustrationen</a:t>
            </a:r>
          </a:p>
        </p:txBody>
      </p:sp>
      <p:sp>
        <p:nvSpPr>
          <p:cNvPr id="3" name="Inhaltsplatzhalter 2">
            <a:extLst>
              <a:ext uri="{FF2B5EF4-FFF2-40B4-BE49-F238E27FC236}">
                <a16:creationId xmlns:a16="http://schemas.microsoft.com/office/drawing/2014/main" id="{F52A68AD-189A-2034-FC8E-0536CE418F77}"/>
              </a:ext>
            </a:extLst>
          </p:cNvPr>
          <p:cNvSpPr>
            <a:spLocks noGrp="1"/>
          </p:cNvSpPr>
          <p:nvPr>
            <p:ph idx="1"/>
          </p:nvPr>
        </p:nvSpPr>
        <p:spPr/>
        <p:txBody>
          <a:bodyPr vert="horz" lIns="91440" tIns="45720" rIns="91440" bIns="45720" rtlCol="0" anchor="t">
            <a:normAutofit/>
          </a:bodyPr>
          <a:lstStyle/>
          <a:p>
            <a:r>
              <a:rPr lang="de-DE" sz="2000" dirty="0"/>
              <a:t>Illustrationen von </a:t>
            </a:r>
            <a:r>
              <a:rPr lang="de-DE" sz="2000" dirty="0">
                <a:hlinkClick r:id="rId2"/>
              </a:rPr>
              <a:t>Limpitsouni, K.</a:t>
            </a:r>
            <a:r>
              <a:rPr lang="de-DE" sz="2000" dirty="0"/>
              <a:t> unter freier </a:t>
            </a:r>
            <a:r>
              <a:rPr lang="de-DE" sz="2000" dirty="0">
                <a:hlinkClick r:id="rId3"/>
              </a:rPr>
              <a:t>Lizenz</a:t>
            </a:r>
            <a:r>
              <a:rPr lang="de-DE" sz="2000" dirty="0"/>
              <a:t> via </a:t>
            </a:r>
            <a:r>
              <a:rPr lang="de-DE" sz="2000" dirty="0">
                <a:hlinkClick r:id="rId3"/>
              </a:rPr>
              <a:t>https://undraw.co</a:t>
            </a:r>
            <a:endParaRPr lang="de-DE" sz="2000" dirty="0"/>
          </a:p>
        </p:txBody>
      </p:sp>
    </p:spTree>
    <p:extLst>
      <p:ext uri="{BB962C8B-B14F-4D97-AF65-F5344CB8AC3E}">
        <p14:creationId xmlns:p14="http://schemas.microsoft.com/office/powerpoint/2010/main" val="3240523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81BE4FA3-AC4B-2FC9-B79F-5B73562B21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159" y="5906279"/>
            <a:ext cx="1604865" cy="557333"/>
          </a:xfrm>
          <a:prstGeom prst="rect">
            <a:avLst/>
          </a:prstGeom>
        </p:spPr>
      </p:pic>
      <p:pic>
        <p:nvPicPr>
          <p:cNvPr id="13" name="Grafik 12">
            <a:extLst>
              <a:ext uri="{FF2B5EF4-FFF2-40B4-BE49-F238E27FC236}">
                <a16:creationId xmlns:a16="http://schemas.microsoft.com/office/drawing/2014/main" id="{44B8956A-225D-8F15-907E-86B4B0364A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0645" y="5704781"/>
            <a:ext cx="2276475" cy="828675"/>
          </a:xfrm>
          <a:prstGeom prst="rect">
            <a:avLst/>
          </a:prstGeom>
        </p:spPr>
      </p:pic>
      <p:pic>
        <p:nvPicPr>
          <p:cNvPr id="16" name="Grafik 15">
            <a:extLst>
              <a:ext uri="{FF2B5EF4-FFF2-40B4-BE49-F238E27FC236}">
                <a16:creationId xmlns:a16="http://schemas.microsoft.com/office/drawing/2014/main" id="{C8DC80B3-F432-92CA-17FE-9FA4377350A6}"/>
              </a:ext>
            </a:extLst>
          </p:cNvPr>
          <p:cNvPicPr>
            <a:picLocks noChangeAspect="1"/>
          </p:cNvPicPr>
          <p:nvPr/>
        </p:nvPicPr>
        <p:blipFill>
          <a:blip r:embed="rId6"/>
          <a:stretch>
            <a:fillRect/>
          </a:stretch>
        </p:blipFill>
        <p:spPr>
          <a:xfrm>
            <a:off x="6960636" y="5755755"/>
            <a:ext cx="1306286" cy="707857"/>
          </a:xfrm>
          <a:prstGeom prst="rect">
            <a:avLst/>
          </a:prstGeom>
        </p:spPr>
      </p:pic>
      <p:sp>
        <p:nvSpPr>
          <p:cNvPr id="18" name="Textfeld 17">
            <a:extLst>
              <a:ext uri="{FF2B5EF4-FFF2-40B4-BE49-F238E27FC236}">
                <a16:creationId xmlns:a16="http://schemas.microsoft.com/office/drawing/2014/main" id="{0BC685B1-6D36-FE7B-6ED6-90005B5A3DA0}"/>
              </a:ext>
            </a:extLst>
          </p:cNvPr>
          <p:cNvSpPr txBox="1"/>
          <p:nvPr/>
        </p:nvSpPr>
        <p:spPr>
          <a:xfrm>
            <a:off x="597159" y="541176"/>
            <a:ext cx="8244837" cy="3785652"/>
          </a:xfrm>
          <a:prstGeom prst="rect">
            <a:avLst/>
          </a:prstGeom>
          <a:noFill/>
        </p:spPr>
        <p:txBody>
          <a:bodyPr wrap="square" rtlCol="0">
            <a:spAutoFit/>
          </a:bodyPr>
          <a:lstStyle/>
          <a:p>
            <a:pPr algn="just"/>
            <a:r>
              <a:rPr lang="de-DE" sz="1600" dirty="0"/>
              <a:t>Das vorliegende Gesamtwerk wurde im Rahmen des Projektes </a:t>
            </a:r>
            <a:r>
              <a:rPr lang="de-DE" sz="1600" dirty="0" err="1"/>
              <a:t>FAIBLE.nrw</a:t>
            </a:r>
            <a:r>
              <a:rPr lang="de-DE" sz="1600" dirty="0"/>
              <a:t> von der Universität Paderborn und der Universität Bonn erstellt und ist unter der (CC BY 4.0) - Lizenz veröffentlicht. Ausdrücklich ausgenommen von dieser Lizenz sind alle Logos! Weiterhin kann die Lizenz einzelner verwendeter Materialien, wie gekennzeichnet, abweichen. Nicht gekennzeichnete Bilder sind entweder gemeinfrei oder selbst erstellt und stehen unter der Lizenz des Gesamtwerkes (CC BY 4.0).</a:t>
            </a:r>
          </a:p>
          <a:p>
            <a:pPr algn="just"/>
            <a:endParaRPr lang="de-DE" sz="1600" dirty="0"/>
          </a:p>
          <a:p>
            <a:pPr algn="just"/>
            <a:r>
              <a:rPr lang="de-DE" sz="1600" dirty="0"/>
              <a:t>Sonderregelung für die Verwendung im Bildungskontext: </a:t>
            </a:r>
          </a:p>
          <a:p>
            <a:pPr algn="just"/>
            <a:r>
              <a:rPr lang="de-DE" sz="1600" dirty="0"/>
              <a:t>Die CC BY 4.0-Lizenz verlangt die Namensnennung bei der Übernahme von Materialien. Da dies den gewünschten Anwendungsfall erschweren kann, genügt dem Projekt </a:t>
            </a:r>
            <a:r>
              <a:rPr lang="de-DE" sz="1600" dirty="0" err="1"/>
              <a:t>FAIBLE.nrw</a:t>
            </a:r>
            <a:r>
              <a:rPr lang="de-DE" sz="1600" dirty="0"/>
              <a:t> bei der Verwendung in informatikdidaktischen Kontexten (Hochschule, Weiterbildung etc.) ein Verweis auf das Gesamtwerk anstelle der aufwändigeren Einzelangaben nach der TULLU-Regel. In allen anderen Kontexten gilt diese Sonderregel nicht!</a:t>
            </a:r>
          </a:p>
          <a:p>
            <a:pPr algn="just"/>
            <a:endParaRPr lang="de-DE" sz="1600" dirty="0"/>
          </a:p>
          <a:p>
            <a:pPr algn="just"/>
            <a:r>
              <a:rPr lang="de-DE" sz="1600" dirty="0"/>
              <a:t>Das Werk ist Online unter </a:t>
            </a:r>
            <a:r>
              <a:rPr lang="de-DE" sz="1600" dirty="0">
                <a:hlinkClick r:id="rId7"/>
              </a:rPr>
              <a:t>https://www.orca.nrw/</a:t>
            </a:r>
            <a:r>
              <a:rPr lang="de-DE" sz="1600" dirty="0"/>
              <a:t> verfügbar. </a:t>
            </a:r>
          </a:p>
        </p:txBody>
      </p:sp>
      <p:pic>
        <p:nvPicPr>
          <p:cNvPr id="20" name="Grafik 19">
            <a:extLst>
              <a:ext uri="{FF2B5EF4-FFF2-40B4-BE49-F238E27FC236}">
                <a16:creationId xmlns:a16="http://schemas.microsoft.com/office/drawing/2014/main" id="{6FCD7A78-66A4-5DEC-207C-A43A5C74DC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5789" y="4681289"/>
            <a:ext cx="1143000" cy="400050"/>
          </a:xfrm>
          <a:prstGeom prst="rect">
            <a:avLst/>
          </a:prstGeom>
        </p:spPr>
      </p:pic>
      <p:sp>
        <p:nvSpPr>
          <p:cNvPr id="22" name="Textfeld 21">
            <a:extLst>
              <a:ext uri="{FF2B5EF4-FFF2-40B4-BE49-F238E27FC236}">
                <a16:creationId xmlns:a16="http://schemas.microsoft.com/office/drawing/2014/main" id="{8CB68AB2-E096-EA38-0D0C-AA813099036B}"/>
              </a:ext>
            </a:extLst>
          </p:cNvPr>
          <p:cNvSpPr txBox="1"/>
          <p:nvPr/>
        </p:nvSpPr>
        <p:spPr>
          <a:xfrm>
            <a:off x="486546" y="5081339"/>
            <a:ext cx="6094602" cy="276999"/>
          </a:xfrm>
          <a:prstGeom prst="rect">
            <a:avLst/>
          </a:prstGeom>
          <a:noFill/>
        </p:spPr>
        <p:txBody>
          <a:bodyPr wrap="square">
            <a:spAutoFit/>
          </a:bodyPr>
          <a:lstStyle/>
          <a:p>
            <a:r>
              <a:rPr lang="de-DE" sz="1200">
                <a:hlinkClick r:id="rId10"/>
              </a:rPr>
              <a:t>(https://creativecommons.org/licenses/by/4.0/deed.de)</a:t>
            </a:r>
            <a:endParaRPr lang="de-DE" sz="1200"/>
          </a:p>
        </p:txBody>
      </p:sp>
      <p:sp>
        <p:nvSpPr>
          <p:cNvPr id="25" name="Textfeld 24">
            <a:extLst>
              <a:ext uri="{FF2B5EF4-FFF2-40B4-BE49-F238E27FC236}">
                <a16:creationId xmlns:a16="http://schemas.microsoft.com/office/drawing/2014/main" id="{DE95745B-BB7C-DC8F-E2CE-388135E92674}"/>
              </a:ext>
            </a:extLst>
          </p:cNvPr>
          <p:cNvSpPr txBox="1"/>
          <p:nvPr/>
        </p:nvSpPr>
        <p:spPr>
          <a:xfrm>
            <a:off x="9068500" y="1484851"/>
            <a:ext cx="1317990" cy="230832"/>
          </a:xfrm>
          <a:prstGeom prst="rect">
            <a:avLst/>
          </a:prstGeom>
          <a:noFill/>
        </p:spPr>
        <p:txBody>
          <a:bodyPr wrap="none" rtlCol="0">
            <a:spAutoFit/>
          </a:bodyPr>
          <a:lstStyle/>
          <a:p>
            <a:r>
              <a:rPr lang="de-DE" sz="900"/>
              <a:t>Beteiligte Hochschulen: </a:t>
            </a:r>
          </a:p>
        </p:txBody>
      </p:sp>
      <p:grpSp>
        <p:nvGrpSpPr>
          <p:cNvPr id="31" name="Gruppieren 30">
            <a:extLst>
              <a:ext uri="{FF2B5EF4-FFF2-40B4-BE49-F238E27FC236}">
                <a16:creationId xmlns:a16="http://schemas.microsoft.com/office/drawing/2014/main" id="{33E872C0-8BFA-BC27-94FE-E9056F62F486}"/>
              </a:ext>
            </a:extLst>
          </p:cNvPr>
          <p:cNvGrpSpPr/>
          <p:nvPr/>
        </p:nvGrpSpPr>
        <p:grpSpPr>
          <a:xfrm>
            <a:off x="9068500" y="2142353"/>
            <a:ext cx="2301656" cy="523220"/>
            <a:chOff x="9149034" y="1823146"/>
            <a:chExt cx="2301656" cy="523220"/>
          </a:xfrm>
        </p:grpSpPr>
        <p:sp>
          <p:nvSpPr>
            <p:cNvPr id="32" name="Textfeld 31">
              <a:extLst>
                <a:ext uri="{FF2B5EF4-FFF2-40B4-BE49-F238E27FC236}">
                  <a16:creationId xmlns:a16="http://schemas.microsoft.com/office/drawing/2014/main" id="{33DB10BB-7F43-A3A9-955C-4EFC8D42D879}"/>
                </a:ext>
              </a:extLst>
            </p:cNvPr>
            <p:cNvSpPr txBox="1"/>
            <p:nvPr/>
          </p:nvSpPr>
          <p:spPr>
            <a:xfrm>
              <a:off x="9564533" y="1823146"/>
              <a:ext cx="1886157" cy="523220"/>
            </a:xfrm>
            <a:prstGeom prst="rect">
              <a:avLst/>
            </a:prstGeom>
            <a:noFill/>
          </p:spPr>
          <p:txBody>
            <a:bodyPr wrap="none" rtlCol="0">
              <a:spAutoFit/>
            </a:bodyPr>
            <a:lstStyle/>
            <a:p>
              <a:r>
                <a:rPr lang="de-DE" sz="1400"/>
                <a:t>Westfälische Wilhelms-</a:t>
              </a:r>
            </a:p>
            <a:p>
              <a:r>
                <a:rPr lang="de-DE" sz="1400"/>
                <a:t>Universität Münster </a:t>
              </a:r>
            </a:p>
          </p:txBody>
        </p:sp>
        <p:pic>
          <p:nvPicPr>
            <p:cNvPr id="33" name="Grafik 32" descr="Schulgebäude Silhouette">
              <a:extLst>
                <a:ext uri="{FF2B5EF4-FFF2-40B4-BE49-F238E27FC236}">
                  <a16:creationId xmlns:a16="http://schemas.microsoft.com/office/drawing/2014/main" id="{F731E133-32A0-8139-14A5-B0A9062786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9034" y="1859572"/>
              <a:ext cx="415499" cy="415499"/>
            </a:xfrm>
            <a:prstGeom prst="rect">
              <a:avLst/>
            </a:prstGeom>
          </p:spPr>
        </p:pic>
      </p:grpSp>
      <p:grpSp>
        <p:nvGrpSpPr>
          <p:cNvPr id="34" name="Gruppieren 33">
            <a:extLst>
              <a:ext uri="{FF2B5EF4-FFF2-40B4-BE49-F238E27FC236}">
                <a16:creationId xmlns:a16="http://schemas.microsoft.com/office/drawing/2014/main" id="{459BCE12-0386-9CA9-4386-9963EF94FAD1}"/>
              </a:ext>
            </a:extLst>
          </p:cNvPr>
          <p:cNvGrpSpPr/>
          <p:nvPr/>
        </p:nvGrpSpPr>
        <p:grpSpPr>
          <a:xfrm>
            <a:off x="9068500" y="1714573"/>
            <a:ext cx="1656544" cy="415499"/>
            <a:chOff x="9227112" y="1877006"/>
            <a:chExt cx="1656544" cy="415499"/>
          </a:xfrm>
        </p:grpSpPr>
        <p:sp>
          <p:nvSpPr>
            <p:cNvPr id="35" name="Textfeld 34">
              <a:extLst>
                <a:ext uri="{FF2B5EF4-FFF2-40B4-BE49-F238E27FC236}">
                  <a16:creationId xmlns:a16="http://schemas.microsoft.com/office/drawing/2014/main" id="{23DF5600-94F8-9ABA-12E8-A475EA584441}"/>
                </a:ext>
              </a:extLst>
            </p:cNvPr>
            <p:cNvSpPr txBox="1"/>
            <p:nvPr/>
          </p:nvSpPr>
          <p:spPr>
            <a:xfrm>
              <a:off x="9642611" y="1964924"/>
              <a:ext cx="1241045" cy="307777"/>
            </a:xfrm>
            <a:prstGeom prst="rect">
              <a:avLst/>
            </a:prstGeom>
            <a:noFill/>
          </p:spPr>
          <p:txBody>
            <a:bodyPr wrap="none" rtlCol="0">
              <a:spAutoFit/>
            </a:bodyPr>
            <a:lstStyle/>
            <a:p>
              <a:r>
                <a:rPr lang="de-DE" sz="1400"/>
                <a:t>RWTH-Aachen</a:t>
              </a:r>
            </a:p>
          </p:txBody>
        </p:sp>
        <p:pic>
          <p:nvPicPr>
            <p:cNvPr id="36" name="Grafik 35" descr="Schulgebäude Silhouette">
              <a:extLst>
                <a:ext uri="{FF2B5EF4-FFF2-40B4-BE49-F238E27FC236}">
                  <a16:creationId xmlns:a16="http://schemas.microsoft.com/office/drawing/2014/main" id="{298F5BB9-0A2C-BAE2-563F-DDA47EE8DF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37" name="Gruppieren 36">
            <a:extLst>
              <a:ext uri="{FF2B5EF4-FFF2-40B4-BE49-F238E27FC236}">
                <a16:creationId xmlns:a16="http://schemas.microsoft.com/office/drawing/2014/main" id="{E79D517F-4281-CF54-EC73-428BFD1E0540}"/>
              </a:ext>
            </a:extLst>
          </p:cNvPr>
          <p:cNvGrpSpPr/>
          <p:nvPr/>
        </p:nvGrpSpPr>
        <p:grpSpPr>
          <a:xfrm>
            <a:off x="9068500" y="2589935"/>
            <a:ext cx="2597635" cy="415499"/>
            <a:chOff x="9227112" y="1877006"/>
            <a:chExt cx="2597635" cy="415499"/>
          </a:xfrm>
        </p:grpSpPr>
        <p:sp>
          <p:nvSpPr>
            <p:cNvPr id="38" name="Textfeld 37">
              <a:extLst>
                <a:ext uri="{FF2B5EF4-FFF2-40B4-BE49-F238E27FC236}">
                  <a16:creationId xmlns:a16="http://schemas.microsoft.com/office/drawing/2014/main" id="{A91E6119-101A-2855-73A2-65756DBB4D07}"/>
                </a:ext>
              </a:extLst>
            </p:cNvPr>
            <p:cNvSpPr txBox="1"/>
            <p:nvPr/>
          </p:nvSpPr>
          <p:spPr>
            <a:xfrm>
              <a:off x="9642611" y="1964924"/>
              <a:ext cx="2182136" cy="307777"/>
            </a:xfrm>
            <a:prstGeom prst="rect">
              <a:avLst/>
            </a:prstGeom>
            <a:noFill/>
          </p:spPr>
          <p:txBody>
            <a:bodyPr wrap="none" rtlCol="0">
              <a:spAutoFit/>
            </a:bodyPr>
            <a:lstStyle/>
            <a:p>
              <a:r>
                <a:rPr lang="de-DE" sz="1400"/>
                <a:t>Universität Duisburg-Essen </a:t>
              </a:r>
            </a:p>
          </p:txBody>
        </p:sp>
        <p:pic>
          <p:nvPicPr>
            <p:cNvPr id="39" name="Grafik 38" descr="Schulgebäude Silhouette">
              <a:extLst>
                <a:ext uri="{FF2B5EF4-FFF2-40B4-BE49-F238E27FC236}">
                  <a16:creationId xmlns:a16="http://schemas.microsoft.com/office/drawing/2014/main" id="{B33C6787-FF2C-652E-B2C0-9D9E15A68C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0" name="Gruppieren 39">
            <a:extLst>
              <a:ext uri="{FF2B5EF4-FFF2-40B4-BE49-F238E27FC236}">
                <a16:creationId xmlns:a16="http://schemas.microsoft.com/office/drawing/2014/main" id="{EEA86DE1-BDBF-1E33-D796-8079976AE513}"/>
              </a:ext>
            </a:extLst>
          </p:cNvPr>
          <p:cNvGrpSpPr/>
          <p:nvPr/>
        </p:nvGrpSpPr>
        <p:grpSpPr>
          <a:xfrm>
            <a:off x="9068757" y="2941615"/>
            <a:ext cx="1859484" cy="415499"/>
            <a:chOff x="9227112" y="1877006"/>
            <a:chExt cx="1859484" cy="415499"/>
          </a:xfrm>
        </p:grpSpPr>
        <p:sp>
          <p:nvSpPr>
            <p:cNvPr id="41" name="Textfeld 40">
              <a:extLst>
                <a:ext uri="{FF2B5EF4-FFF2-40B4-BE49-F238E27FC236}">
                  <a16:creationId xmlns:a16="http://schemas.microsoft.com/office/drawing/2014/main" id="{1B39D1CF-5E7E-A39B-C215-FF9C4222D9B1}"/>
                </a:ext>
              </a:extLst>
            </p:cNvPr>
            <p:cNvSpPr txBox="1"/>
            <p:nvPr/>
          </p:nvSpPr>
          <p:spPr>
            <a:xfrm>
              <a:off x="9642611" y="1964924"/>
              <a:ext cx="1443985" cy="307777"/>
            </a:xfrm>
            <a:prstGeom prst="rect">
              <a:avLst/>
            </a:prstGeom>
            <a:noFill/>
          </p:spPr>
          <p:txBody>
            <a:bodyPr wrap="none" rtlCol="0">
              <a:spAutoFit/>
            </a:bodyPr>
            <a:lstStyle/>
            <a:p>
              <a:r>
                <a:rPr lang="de-DE" sz="1400"/>
                <a:t>Universität Bonn </a:t>
              </a:r>
            </a:p>
          </p:txBody>
        </p:sp>
        <p:pic>
          <p:nvPicPr>
            <p:cNvPr id="42" name="Grafik 41" descr="Schulgebäude Silhouette">
              <a:extLst>
                <a:ext uri="{FF2B5EF4-FFF2-40B4-BE49-F238E27FC236}">
                  <a16:creationId xmlns:a16="http://schemas.microsoft.com/office/drawing/2014/main" id="{E4077173-01D0-FC9C-296C-47D9065D688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3" name="Gruppieren 42">
            <a:extLst>
              <a:ext uri="{FF2B5EF4-FFF2-40B4-BE49-F238E27FC236}">
                <a16:creationId xmlns:a16="http://schemas.microsoft.com/office/drawing/2014/main" id="{3CFC84D2-547C-472D-6933-86C86E9B90FD}"/>
              </a:ext>
            </a:extLst>
          </p:cNvPr>
          <p:cNvGrpSpPr/>
          <p:nvPr/>
        </p:nvGrpSpPr>
        <p:grpSpPr>
          <a:xfrm>
            <a:off x="9068757" y="3288952"/>
            <a:ext cx="2246770" cy="415499"/>
            <a:chOff x="9227112" y="1877006"/>
            <a:chExt cx="2246770" cy="415499"/>
          </a:xfrm>
        </p:grpSpPr>
        <p:sp>
          <p:nvSpPr>
            <p:cNvPr id="44" name="Textfeld 43">
              <a:extLst>
                <a:ext uri="{FF2B5EF4-FFF2-40B4-BE49-F238E27FC236}">
                  <a16:creationId xmlns:a16="http://schemas.microsoft.com/office/drawing/2014/main" id="{DC055A3E-83C3-7448-A2C3-BBA355BEEADE}"/>
                </a:ext>
              </a:extLst>
            </p:cNvPr>
            <p:cNvSpPr txBox="1"/>
            <p:nvPr/>
          </p:nvSpPr>
          <p:spPr>
            <a:xfrm>
              <a:off x="9642611" y="1964924"/>
              <a:ext cx="1831271" cy="307777"/>
            </a:xfrm>
            <a:prstGeom prst="rect">
              <a:avLst/>
            </a:prstGeom>
            <a:noFill/>
          </p:spPr>
          <p:txBody>
            <a:bodyPr wrap="none" rtlCol="0">
              <a:spAutoFit/>
            </a:bodyPr>
            <a:lstStyle/>
            <a:p>
              <a:r>
                <a:rPr lang="de-DE" sz="1400"/>
                <a:t>Universität Paderborn </a:t>
              </a:r>
            </a:p>
          </p:txBody>
        </p:sp>
        <p:pic>
          <p:nvPicPr>
            <p:cNvPr id="45" name="Grafik 44" descr="Schulgebäude Silhouette">
              <a:extLst>
                <a:ext uri="{FF2B5EF4-FFF2-40B4-BE49-F238E27FC236}">
                  <a16:creationId xmlns:a16="http://schemas.microsoft.com/office/drawing/2014/main" id="{38508A31-BF47-C829-7520-ECB3014F89F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6" name="Gruppieren 45">
            <a:extLst>
              <a:ext uri="{FF2B5EF4-FFF2-40B4-BE49-F238E27FC236}">
                <a16:creationId xmlns:a16="http://schemas.microsoft.com/office/drawing/2014/main" id="{3AA81F93-FB06-3133-C2F2-10144CFDEAEF}"/>
              </a:ext>
            </a:extLst>
          </p:cNvPr>
          <p:cNvGrpSpPr/>
          <p:nvPr/>
        </p:nvGrpSpPr>
        <p:grpSpPr>
          <a:xfrm>
            <a:off x="9068500" y="3627633"/>
            <a:ext cx="2926379" cy="415499"/>
            <a:chOff x="9227112" y="1877006"/>
            <a:chExt cx="2926379" cy="415499"/>
          </a:xfrm>
        </p:grpSpPr>
        <p:sp>
          <p:nvSpPr>
            <p:cNvPr id="47" name="Textfeld 46">
              <a:extLst>
                <a:ext uri="{FF2B5EF4-FFF2-40B4-BE49-F238E27FC236}">
                  <a16:creationId xmlns:a16="http://schemas.microsoft.com/office/drawing/2014/main" id="{95F2000D-BDCB-3F91-90B6-31C360FED96F}"/>
                </a:ext>
              </a:extLst>
            </p:cNvPr>
            <p:cNvSpPr txBox="1"/>
            <p:nvPr/>
          </p:nvSpPr>
          <p:spPr>
            <a:xfrm>
              <a:off x="9642611" y="1964924"/>
              <a:ext cx="2510880" cy="307777"/>
            </a:xfrm>
            <a:prstGeom prst="rect">
              <a:avLst/>
            </a:prstGeom>
            <a:noFill/>
          </p:spPr>
          <p:txBody>
            <a:bodyPr wrap="none" rtlCol="0">
              <a:spAutoFit/>
            </a:bodyPr>
            <a:lstStyle/>
            <a:p>
              <a:r>
                <a:rPr lang="de-DE" sz="1400"/>
                <a:t>Technische Universität Dresden</a:t>
              </a:r>
            </a:p>
          </p:txBody>
        </p:sp>
        <p:pic>
          <p:nvPicPr>
            <p:cNvPr id="48" name="Grafik 47" descr="Schulgebäude Silhouette">
              <a:extLst>
                <a:ext uri="{FF2B5EF4-FFF2-40B4-BE49-F238E27FC236}">
                  <a16:creationId xmlns:a16="http://schemas.microsoft.com/office/drawing/2014/main" id="{6E2FA530-A3C8-2B95-ADB5-26C16526119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9" name="Gruppieren 48">
            <a:extLst>
              <a:ext uri="{FF2B5EF4-FFF2-40B4-BE49-F238E27FC236}">
                <a16:creationId xmlns:a16="http://schemas.microsoft.com/office/drawing/2014/main" id="{910A27A0-7C89-8C8A-B68A-256FE9625CA2}"/>
              </a:ext>
            </a:extLst>
          </p:cNvPr>
          <p:cNvGrpSpPr/>
          <p:nvPr/>
        </p:nvGrpSpPr>
        <p:grpSpPr>
          <a:xfrm>
            <a:off x="9068500" y="4012055"/>
            <a:ext cx="2211312" cy="523220"/>
            <a:chOff x="9149034" y="1823146"/>
            <a:chExt cx="2211312" cy="523220"/>
          </a:xfrm>
        </p:grpSpPr>
        <p:sp>
          <p:nvSpPr>
            <p:cNvPr id="50" name="Textfeld 49">
              <a:extLst>
                <a:ext uri="{FF2B5EF4-FFF2-40B4-BE49-F238E27FC236}">
                  <a16:creationId xmlns:a16="http://schemas.microsoft.com/office/drawing/2014/main" id="{A5BD2530-E4F2-9270-395D-59AE5C0AC577}"/>
                </a:ext>
              </a:extLst>
            </p:cNvPr>
            <p:cNvSpPr txBox="1"/>
            <p:nvPr/>
          </p:nvSpPr>
          <p:spPr>
            <a:xfrm>
              <a:off x="9564533" y="1823146"/>
              <a:ext cx="1795813" cy="523220"/>
            </a:xfrm>
            <a:prstGeom prst="rect">
              <a:avLst/>
            </a:prstGeom>
            <a:noFill/>
          </p:spPr>
          <p:txBody>
            <a:bodyPr wrap="none" rtlCol="0">
              <a:spAutoFit/>
            </a:bodyPr>
            <a:lstStyle/>
            <a:p>
              <a:r>
                <a:rPr lang="de-DE" sz="1400"/>
                <a:t>Carl von Ossietzky </a:t>
              </a:r>
            </a:p>
            <a:p>
              <a:r>
                <a:rPr lang="de-DE" sz="1400"/>
                <a:t>Universität Oldenburg</a:t>
              </a:r>
            </a:p>
          </p:txBody>
        </p:sp>
        <p:pic>
          <p:nvPicPr>
            <p:cNvPr id="51" name="Grafik 50" descr="Schulgebäude Silhouette">
              <a:extLst>
                <a:ext uri="{FF2B5EF4-FFF2-40B4-BE49-F238E27FC236}">
                  <a16:creationId xmlns:a16="http://schemas.microsoft.com/office/drawing/2014/main" id="{63524D8E-2D5F-25D4-B024-BF7A4428B7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9034" y="1859572"/>
              <a:ext cx="415499" cy="415499"/>
            </a:xfrm>
            <a:prstGeom prst="rect">
              <a:avLst/>
            </a:prstGeom>
          </p:spPr>
        </p:pic>
      </p:grpSp>
      <p:pic>
        <p:nvPicPr>
          <p:cNvPr id="4" name="Grafik 3">
            <a:extLst>
              <a:ext uri="{FF2B5EF4-FFF2-40B4-BE49-F238E27FC236}">
                <a16:creationId xmlns:a16="http://schemas.microsoft.com/office/drawing/2014/main" id="{7C17C847-02DA-6E37-84EB-78B1BC5CB89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068500" y="598486"/>
            <a:ext cx="2926379" cy="799557"/>
          </a:xfrm>
          <a:prstGeom prst="rect">
            <a:avLst/>
          </a:prstGeom>
        </p:spPr>
      </p:pic>
    </p:spTree>
    <p:extLst>
      <p:ext uri="{BB962C8B-B14F-4D97-AF65-F5344CB8AC3E}">
        <p14:creationId xmlns:p14="http://schemas.microsoft.com/office/powerpoint/2010/main" val="164536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28925-87F1-EC55-62CD-A1AECC9EB14F}"/>
              </a:ext>
            </a:extLst>
          </p:cNvPr>
          <p:cNvSpPr>
            <a:spLocks noGrp="1"/>
          </p:cNvSpPr>
          <p:nvPr>
            <p:ph type="title"/>
          </p:nvPr>
        </p:nvSpPr>
        <p:spPr/>
        <p:txBody>
          <a:bodyPr/>
          <a:lstStyle/>
          <a:p>
            <a:r>
              <a:rPr lang="de-DE"/>
              <a:t>Lernziele</a:t>
            </a:r>
          </a:p>
        </p:txBody>
      </p:sp>
      <p:sp>
        <p:nvSpPr>
          <p:cNvPr id="3" name="Inhaltsplatzhalter 2">
            <a:extLst>
              <a:ext uri="{FF2B5EF4-FFF2-40B4-BE49-F238E27FC236}">
                <a16:creationId xmlns:a16="http://schemas.microsoft.com/office/drawing/2014/main" id="{A725E0D1-574D-8B77-0C46-F5FFFB825FD3}"/>
              </a:ext>
            </a:extLst>
          </p:cNvPr>
          <p:cNvSpPr>
            <a:spLocks noGrp="1"/>
          </p:cNvSpPr>
          <p:nvPr>
            <p:ph idx="1"/>
          </p:nvPr>
        </p:nvSpPr>
        <p:spPr/>
        <p:txBody>
          <a:bodyPr>
            <a:normAutofit/>
          </a:bodyPr>
          <a:lstStyle/>
          <a:p>
            <a:pPr marL="0" indent="0">
              <a:buNone/>
            </a:pPr>
            <a:r>
              <a:rPr lang="de-DE" dirty="0"/>
              <a:t>Die Studierenden …</a:t>
            </a:r>
          </a:p>
          <a:p>
            <a:r>
              <a:rPr lang="de-DE" dirty="0"/>
              <a:t>nennen Gründe dafür Programmieren zu lernen</a:t>
            </a:r>
          </a:p>
          <a:p>
            <a:r>
              <a:rPr lang="de-DE" dirty="0"/>
              <a:t>reflektieren die Rolle und den Stellenwert des Programmierens für das Fach Informatik</a:t>
            </a:r>
          </a:p>
          <a:p>
            <a:r>
              <a:rPr lang="de-DE" dirty="0"/>
              <a:t>diskutieren, inwieweit Programmieren einen Beitrag zur Erreichung der Bildungsziele leisten kann</a:t>
            </a:r>
          </a:p>
          <a:p>
            <a:r>
              <a:rPr lang="de-DE" dirty="0"/>
              <a:t>entwickeln eine eigene Definition des Programmierbegriffs</a:t>
            </a:r>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6CDB3B1A-D163-A597-0AA3-203C54731676}"/>
              </a:ext>
            </a:extLst>
          </p:cNvPr>
          <p:cNvSpPr>
            <a:spLocks noGrp="1"/>
          </p:cNvSpPr>
          <p:nvPr>
            <p:ph type="sldNum" sz="quarter" idx="12"/>
          </p:nvPr>
        </p:nvSpPr>
        <p:spPr/>
        <p:txBody>
          <a:bodyPr/>
          <a:lstStyle/>
          <a:p>
            <a:fld id="{704AD79A-BD00-CE4B-8BDD-26D3B6A7D671}" type="slidenum">
              <a:rPr lang="de-DE" smtClean="0"/>
              <a:t>4</a:t>
            </a:fld>
            <a:endParaRPr lang="de-DE"/>
          </a:p>
        </p:txBody>
      </p:sp>
      <p:pic>
        <p:nvPicPr>
          <p:cNvPr id="6" name="Grafik 5" descr="Klemmbrett abgehakt Silhouette">
            <a:extLst>
              <a:ext uri="{FF2B5EF4-FFF2-40B4-BE49-F238E27FC236}">
                <a16:creationId xmlns:a16="http://schemas.microsoft.com/office/drawing/2014/main" id="{72DCA316-FA0E-A58B-016D-14A84DD53F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8237" y="681036"/>
            <a:ext cx="1325563" cy="1325563"/>
          </a:xfrm>
          <a:prstGeom prst="rect">
            <a:avLst/>
          </a:prstGeom>
        </p:spPr>
      </p:pic>
    </p:spTree>
    <p:extLst>
      <p:ext uri="{BB962C8B-B14F-4D97-AF65-F5344CB8AC3E}">
        <p14:creationId xmlns:p14="http://schemas.microsoft.com/office/powerpoint/2010/main" val="230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142DC481-9FE9-0EE7-57E0-4A6AAA23FD8B}"/>
              </a:ext>
            </a:extLst>
          </p:cNvPr>
          <p:cNvPicPr>
            <a:picLocks noChangeAspect="1"/>
          </p:cNvPicPr>
          <p:nvPr/>
        </p:nvPicPr>
        <p:blipFill>
          <a:blip r:embed="rId3"/>
          <a:stretch>
            <a:fillRect/>
          </a:stretch>
        </p:blipFill>
        <p:spPr>
          <a:xfrm>
            <a:off x="2705650" y="787787"/>
            <a:ext cx="6780700" cy="4763441"/>
          </a:xfrm>
          <a:prstGeom prst="rect">
            <a:avLst/>
          </a:prstGeom>
        </p:spPr>
      </p:pic>
      <p:sp>
        <p:nvSpPr>
          <p:cNvPr id="5" name="Textfeld 4">
            <a:extLst>
              <a:ext uri="{FF2B5EF4-FFF2-40B4-BE49-F238E27FC236}">
                <a16:creationId xmlns:a16="http://schemas.microsoft.com/office/drawing/2014/main" id="{0FBD87AE-A521-E773-2959-811799147864}"/>
              </a:ext>
            </a:extLst>
          </p:cNvPr>
          <p:cNvSpPr txBox="1"/>
          <p:nvPr/>
        </p:nvSpPr>
        <p:spPr>
          <a:xfrm>
            <a:off x="838200" y="6215875"/>
            <a:ext cx="10515600" cy="553998"/>
          </a:xfrm>
          <a:prstGeom prst="rect">
            <a:avLst/>
          </a:prstGeom>
          <a:noFill/>
        </p:spPr>
        <p:txBody>
          <a:bodyPr wrap="square" rtlCol="0">
            <a:spAutoFit/>
          </a:bodyPr>
          <a:lstStyle/>
          <a:p>
            <a:r>
              <a:rPr lang="de-DE" sz="1200" dirty="0">
                <a:solidFill>
                  <a:schemeClr val="tx1">
                    <a:lumMod val="50000"/>
                    <a:lumOff val="50000"/>
                  </a:schemeClr>
                </a:solidFill>
              </a:rPr>
              <a:t>V</a:t>
            </a:r>
            <a:r>
              <a:rPr lang="de-DE" sz="1200" dirty="0">
                <a:solidFill>
                  <a:schemeClr val="tx1">
                    <a:lumMod val="50000"/>
                    <a:lumOff val="50000"/>
                  </a:schemeClr>
                </a:solidFill>
                <a:effectLst/>
              </a:rPr>
              <a:t>an den </a:t>
            </a:r>
            <a:r>
              <a:rPr lang="de-DE" sz="1200" dirty="0" err="1">
                <a:solidFill>
                  <a:schemeClr val="tx1">
                    <a:lumMod val="50000"/>
                    <a:lumOff val="50000"/>
                  </a:schemeClr>
                </a:solidFill>
                <a:effectLst/>
              </a:rPr>
              <a:t>Akker</a:t>
            </a:r>
            <a:r>
              <a:rPr lang="de-DE" sz="1200" dirty="0">
                <a:solidFill>
                  <a:schemeClr val="tx1">
                    <a:lumMod val="50000"/>
                    <a:lumOff val="50000"/>
                  </a:schemeClr>
                </a:solidFill>
                <a:effectLst/>
              </a:rPr>
              <a:t>, J. (2013). Curricular </a:t>
            </a:r>
            <a:r>
              <a:rPr lang="de-DE" sz="1200" dirty="0" err="1">
                <a:solidFill>
                  <a:schemeClr val="tx1">
                    <a:lumMod val="50000"/>
                    <a:lumOff val="50000"/>
                  </a:schemeClr>
                </a:solidFill>
                <a:effectLst/>
              </a:rPr>
              <a:t>development</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research</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as</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specimen</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of</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educational</a:t>
            </a:r>
            <a:r>
              <a:rPr lang="de-DE" sz="1200" dirty="0">
                <a:solidFill>
                  <a:schemeClr val="tx1">
                    <a:lumMod val="50000"/>
                    <a:lumOff val="50000"/>
                  </a:schemeClr>
                </a:solidFill>
                <a:effectLst/>
              </a:rPr>
              <a:t> design </a:t>
            </a:r>
            <a:r>
              <a:rPr lang="de-DE" sz="1200" dirty="0" err="1">
                <a:solidFill>
                  <a:schemeClr val="tx1">
                    <a:lumMod val="50000"/>
                    <a:lumOff val="50000"/>
                  </a:schemeClr>
                </a:solidFill>
                <a:effectLst/>
              </a:rPr>
              <a:t>research</a:t>
            </a:r>
            <a:r>
              <a:rPr lang="de-DE" sz="1200" dirty="0">
                <a:solidFill>
                  <a:schemeClr val="tx1">
                    <a:lumMod val="50000"/>
                    <a:lumOff val="50000"/>
                  </a:schemeClr>
                </a:solidFill>
                <a:effectLst/>
              </a:rPr>
              <a:t>. Educational design </a:t>
            </a:r>
            <a:r>
              <a:rPr lang="de-DE" sz="1200" dirty="0" err="1">
                <a:solidFill>
                  <a:schemeClr val="tx1">
                    <a:lumMod val="50000"/>
                    <a:lumOff val="50000"/>
                  </a:schemeClr>
                </a:solidFill>
                <a:effectLst/>
              </a:rPr>
              <a:t>research</a:t>
            </a:r>
            <a:r>
              <a:rPr lang="de-DE" sz="1200" dirty="0">
                <a:solidFill>
                  <a:schemeClr val="tx1">
                    <a:lumMod val="50000"/>
                    <a:lumOff val="50000"/>
                  </a:schemeClr>
                </a:solidFill>
                <a:effectLst/>
              </a:rPr>
              <a:t>, 53–70.</a:t>
            </a:r>
          </a:p>
          <a:p>
            <a:endParaRPr lang="de-DE" dirty="0"/>
          </a:p>
        </p:txBody>
      </p:sp>
      <p:sp>
        <p:nvSpPr>
          <p:cNvPr id="8" name="Textfeld 7">
            <a:extLst>
              <a:ext uri="{FF2B5EF4-FFF2-40B4-BE49-F238E27FC236}">
                <a16:creationId xmlns:a16="http://schemas.microsoft.com/office/drawing/2014/main" id="{47E61D80-2836-05AB-BE19-9F8058204CB5}"/>
              </a:ext>
            </a:extLst>
          </p:cNvPr>
          <p:cNvSpPr txBox="1"/>
          <p:nvPr/>
        </p:nvSpPr>
        <p:spPr>
          <a:xfrm>
            <a:off x="2705650" y="5452720"/>
            <a:ext cx="6780700" cy="954107"/>
          </a:xfrm>
          <a:prstGeom prst="rect">
            <a:avLst/>
          </a:prstGeom>
          <a:noFill/>
        </p:spPr>
        <p:txBody>
          <a:bodyPr wrap="square" rtlCol="0">
            <a:spAutoFit/>
          </a:bodyPr>
          <a:lstStyle/>
          <a:p>
            <a:pPr algn="ctr"/>
            <a:r>
              <a:rPr lang="en-GB" sz="2400" dirty="0">
                <a:effectLst/>
              </a:rPr>
              <a:t>The curricular Spiderweb</a:t>
            </a:r>
          </a:p>
          <a:p>
            <a:pPr algn="ctr"/>
            <a:r>
              <a:rPr lang="en-GB" sz="1400" i="1" dirty="0">
                <a:solidFill>
                  <a:schemeClr val="tx1">
                    <a:lumMod val="50000"/>
                    <a:lumOff val="50000"/>
                  </a:schemeClr>
                </a:solidFill>
                <a:effectLst/>
              </a:rPr>
              <a:t>(Van den Akker, 2013)</a:t>
            </a:r>
          </a:p>
          <a:p>
            <a:endParaRPr lang="de-DE" dirty="0"/>
          </a:p>
        </p:txBody>
      </p:sp>
    </p:spTree>
    <p:extLst>
      <p:ext uri="{BB962C8B-B14F-4D97-AF65-F5344CB8AC3E}">
        <p14:creationId xmlns:p14="http://schemas.microsoft.com/office/powerpoint/2010/main" val="193824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4714A05-E7E3-FB83-F2B1-EAFA550B8AFC}"/>
              </a:ext>
            </a:extLst>
          </p:cNvPr>
          <p:cNvSpPr>
            <a:spLocks noGrp="1"/>
          </p:cNvSpPr>
          <p:nvPr>
            <p:ph type="title"/>
          </p:nvPr>
        </p:nvSpPr>
        <p:spPr/>
        <p:txBody>
          <a:bodyPr/>
          <a:lstStyle/>
          <a:p>
            <a:r>
              <a:rPr lang="de-DE" dirty="0"/>
              <a:t>1. Einführung</a:t>
            </a:r>
          </a:p>
        </p:txBody>
      </p:sp>
      <p:sp>
        <p:nvSpPr>
          <p:cNvPr id="5" name="Textplatzhalter 4">
            <a:extLst>
              <a:ext uri="{FF2B5EF4-FFF2-40B4-BE49-F238E27FC236}">
                <a16:creationId xmlns:a16="http://schemas.microsoft.com/office/drawing/2014/main" id="{A0E23475-CC4B-6325-FBD5-DA13C2D21CEC}"/>
              </a:ext>
            </a:extLst>
          </p:cNvPr>
          <p:cNvSpPr>
            <a:spLocks noGrp="1"/>
          </p:cNvSpPr>
          <p:nvPr>
            <p:ph type="body" idx="1"/>
          </p:nvPr>
        </p:nvSpPr>
        <p:spPr/>
        <p:txBody>
          <a:bodyPr/>
          <a:lstStyle/>
          <a:p>
            <a:r>
              <a:rPr lang="de-DE" dirty="0"/>
              <a:t>Die Rolle von Programmieren für das Fach Informatik</a:t>
            </a:r>
          </a:p>
          <a:p>
            <a:r>
              <a:rPr lang="de-DE" dirty="0"/>
              <a:t>Warum sollen die Schüler:innen Programmieren lernen?</a:t>
            </a:r>
          </a:p>
          <a:p>
            <a:r>
              <a:rPr lang="de-DE" dirty="0"/>
              <a:t>Welchen Beitrag kann Programmieren zur (Allgemein-)Bildung leisten?</a:t>
            </a:r>
          </a:p>
        </p:txBody>
      </p:sp>
      <p:pic>
        <p:nvPicPr>
          <p:cNvPr id="6" name="Grafik 5">
            <a:extLst>
              <a:ext uri="{FF2B5EF4-FFF2-40B4-BE49-F238E27FC236}">
                <a16:creationId xmlns:a16="http://schemas.microsoft.com/office/drawing/2014/main" id="{4881926E-E161-A74F-57B9-FC9FD4D461B6}"/>
              </a:ext>
            </a:extLst>
          </p:cNvPr>
          <p:cNvPicPr>
            <a:picLocks noChangeAspect="1"/>
          </p:cNvPicPr>
          <p:nvPr/>
        </p:nvPicPr>
        <p:blipFill>
          <a:blip r:embed="rId3"/>
          <a:stretch>
            <a:fillRect/>
          </a:stretch>
        </p:blipFill>
        <p:spPr>
          <a:xfrm>
            <a:off x="5922818" y="768351"/>
            <a:ext cx="5424632" cy="3866436"/>
          </a:xfrm>
          <a:prstGeom prst="rect">
            <a:avLst/>
          </a:prstGeom>
        </p:spPr>
      </p:pic>
      <p:sp>
        <p:nvSpPr>
          <p:cNvPr id="7" name="Foliennummernplatzhalter 6">
            <a:extLst>
              <a:ext uri="{FF2B5EF4-FFF2-40B4-BE49-F238E27FC236}">
                <a16:creationId xmlns:a16="http://schemas.microsoft.com/office/drawing/2014/main" id="{456E4D0C-2580-F46E-8C88-B4FC528B413B}"/>
              </a:ext>
            </a:extLst>
          </p:cNvPr>
          <p:cNvSpPr>
            <a:spLocks noGrp="1"/>
          </p:cNvSpPr>
          <p:nvPr>
            <p:ph type="sldNum" sz="quarter" idx="12"/>
          </p:nvPr>
        </p:nvSpPr>
        <p:spPr/>
        <p:txBody>
          <a:bodyPr/>
          <a:lstStyle/>
          <a:p>
            <a:fld id="{704AD79A-BD00-CE4B-8BDD-26D3B6A7D671}" type="slidenum">
              <a:rPr lang="de-DE" smtClean="0"/>
              <a:t>6</a:t>
            </a:fld>
            <a:endParaRPr lang="de-DE"/>
          </a:p>
        </p:txBody>
      </p:sp>
    </p:spTree>
    <p:extLst>
      <p:ext uri="{BB962C8B-B14F-4D97-AF65-F5344CB8AC3E}">
        <p14:creationId xmlns:p14="http://schemas.microsoft.com/office/powerpoint/2010/main" val="4163930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3" descr="Ein Bild, das Text, Diagramm, Reihe, Origami enthält.&#10;&#10;Automatisch generierte Beschreibung">
            <a:extLst>
              <a:ext uri="{FF2B5EF4-FFF2-40B4-BE49-F238E27FC236}">
                <a16:creationId xmlns:a16="http://schemas.microsoft.com/office/drawing/2014/main" id="{476FB4E4-DFDC-B8DB-51B3-9ADB8E8897CC}"/>
              </a:ext>
            </a:extLst>
          </p:cNvPr>
          <p:cNvPicPr>
            <a:picLocks noChangeAspect="1"/>
          </p:cNvPicPr>
          <p:nvPr/>
        </p:nvPicPr>
        <p:blipFill>
          <a:blip r:embed="rId3"/>
          <a:stretch>
            <a:fillRect/>
          </a:stretch>
        </p:blipFill>
        <p:spPr>
          <a:xfrm>
            <a:off x="2130828" y="643466"/>
            <a:ext cx="7930344" cy="5571067"/>
          </a:xfrm>
          <a:prstGeom prst="rect">
            <a:avLst/>
          </a:prstGeom>
        </p:spPr>
      </p:pic>
      <p:sp>
        <p:nvSpPr>
          <p:cNvPr id="4" name="Foliennummernplatzhalter 3">
            <a:extLst>
              <a:ext uri="{FF2B5EF4-FFF2-40B4-BE49-F238E27FC236}">
                <a16:creationId xmlns:a16="http://schemas.microsoft.com/office/drawing/2014/main" id="{E459355B-CB82-4542-FDED-9814649215FD}"/>
              </a:ext>
            </a:extLst>
          </p:cNvPr>
          <p:cNvSpPr>
            <a:spLocks noGrp="1"/>
          </p:cNvSpPr>
          <p:nvPr>
            <p:ph type="sldNum" sz="quarter" idx="12"/>
          </p:nvPr>
        </p:nvSpPr>
        <p:spPr>
          <a:xfrm>
            <a:off x="8610600" y="6356350"/>
            <a:ext cx="2743200" cy="365125"/>
          </a:xfrm>
        </p:spPr>
        <p:txBody>
          <a:bodyPr>
            <a:normAutofit/>
          </a:bodyPr>
          <a:lstStyle/>
          <a:p>
            <a:pPr>
              <a:spcAft>
                <a:spcPts val="600"/>
              </a:spcAft>
            </a:pPr>
            <a:fld id="{704AD79A-BD00-CE4B-8BDD-26D3B6A7D671}" type="slidenum">
              <a:rPr lang="de-DE" smtClean="0"/>
              <a:pPr>
                <a:spcAft>
                  <a:spcPts val="600"/>
                </a:spcAft>
              </a:pPr>
              <a:t>7</a:t>
            </a:fld>
            <a:endParaRPr lang="de-DE"/>
          </a:p>
        </p:txBody>
      </p:sp>
      <p:sp>
        <p:nvSpPr>
          <p:cNvPr id="10" name="Freihandform 9">
            <a:extLst>
              <a:ext uri="{FF2B5EF4-FFF2-40B4-BE49-F238E27FC236}">
                <a16:creationId xmlns:a16="http://schemas.microsoft.com/office/drawing/2014/main" id="{F094668A-6E90-A8FD-F504-121EB0A842EC}"/>
              </a:ext>
            </a:extLst>
          </p:cNvPr>
          <p:cNvSpPr/>
          <p:nvPr/>
        </p:nvSpPr>
        <p:spPr>
          <a:xfrm>
            <a:off x="1" y="0"/>
            <a:ext cx="12192000" cy="6858000"/>
          </a:xfrm>
          <a:custGeom>
            <a:avLst/>
            <a:gdLst>
              <a:gd name="connsiteX0" fmla="*/ 5774787 w 12192000"/>
              <a:gd name="connsiteY0" fmla="*/ 3004456 h 6858000"/>
              <a:gd name="connsiteX1" fmla="*/ 5061772 w 12192000"/>
              <a:gd name="connsiteY1" fmla="*/ 3516085 h 6858000"/>
              <a:gd name="connsiteX2" fmla="*/ 5774787 w 12192000"/>
              <a:gd name="connsiteY2" fmla="*/ 4027714 h 6858000"/>
              <a:gd name="connsiteX3" fmla="*/ 6487802 w 12192000"/>
              <a:gd name="connsiteY3" fmla="*/ 3516085 h 6858000"/>
              <a:gd name="connsiteX4" fmla="*/ 5774787 w 12192000"/>
              <a:gd name="connsiteY4" fmla="*/ 300445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774787" y="3004456"/>
                </a:moveTo>
                <a:cubicBezTo>
                  <a:pt x="5381000" y="3004456"/>
                  <a:pt x="5061772" y="3233520"/>
                  <a:pt x="5061772" y="3516085"/>
                </a:cubicBezTo>
                <a:cubicBezTo>
                  <a:pt x="5061772" y="3798650"/>
                  <a:pt x="5381000" y="4027714"/>
                  <a:pt x="5774787" y="4027714"/>
                </a:cubicBezTo>
                <a:cubicBezTo>
                  <a:pt x="6168574" y="4027714"/>
                  <a:pt x="6487802" y="3798650"/>
                  <a:pt x="6487802" y="3516085"/>
                </a:cubicBezTo>
                <a:cubicBezTo>
                  <a:pt x="6487802" y="3233520"/>
                  <a:pt x="6168574" y="3004456"/>
                  <a:pt x="5774787" y="30044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Tree>
    <p:extLst>
      <p:ext uri="{BB962C8B-B14F-4D97-AF65-F5344CB8AC3E}">
        <p14:creationId xmlns:p14="http://schemas.microsoft.com/office/powerpoint/2010/main" val="214623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EF68BA4-1F99-0FB3-003B-B897CF959B38}"/>
              </a:ext>
            </a:extLst>
          </p:cNvPr>
          <p:cNvSpPr>
            <a:spLocks noGrp="1"/>
          </p:cNvSpPr>
          <p:nvPr>
            <p:ph sz="half" idx="1"/>
          </p:nvPr>
        </p:nvSpPr>
        <p:spPr>
          <a:xfrm>
            <a:off x="838200" y="681037"/>
            <a:ext cx="5181600" cy="5495926"/>
          </a:xfrm>
        </p:spPr>
        <p:txBody>
          <a:bodyPr>
            <a:normAutofit/>
          </a:bodyPr>
          <a:lstStyle/>
          <a:p>
            <a:endParaRPr lang="de-DE" b="1" dirty="0"/>
          </a:p>
          <a:p>
            <a:r>
              <a:rPr lang="de-DE" dirty="0"/>
              <a:t>Stellen Sie sich vor, Sie sind Informatiklehrkraft und stehen vor Ihrer Klasse.</a:t>
            </a:r>
          </a:p>
          <a:p>
            <a:r>
              <a:rPr lang="de-DE" dirty="0"/>
              <a:t>Eine Schülerin kommt auf Sie zu und fragt, warum sie in der Schule Programmieren lernen muss.</a:t>
            </a:r>
          </a:p>
          <a:p>
            <a:r>
              <a:rPr lang="de-DE" dirty="0"/>
              <a:t>In Zeiten von KI-Assistenten wie </a:t>
            </a:r>
            <a:r>
              <a:rPr lang="de-DE" dirty="0" err="1"/>
              <a:t>CoPilot</a:t>
            </a:r>
            <a:r>
              <a:rPr lang="de-DE" dirty="0"/>
              <a:t> und </a:t>
            </a:r>
            <a:r>
              <a:rPr lang="de-DE" dirty="0" err="1"/>
              <a:t>ChatGPT</a:t>
            </a:r>
            <a:r>
              <a:rPr lang="de-DE" dirty="0"/>
              <a:t>: Müssen Schülerinnen und Schüler überhaupt noch Programmieren lernen?</a:t>
            </a:r>
          </a:p>
          <a:p>
            <a:endParaRPr lang="de-DE" dirty="0"/>
          </a:p>
        </p:txBody>
      </p:sp>
      <p:pic>
        <p:nvPicPr>
          <p:cNvPr id="4" name="Grafik 3">
            <a:extLst>
              <a:ext uri="{FF2B5EF4-FFF2-40B4-BE49-F238E27FC236}">
                <a16:creationId xmlns:a16="http://schemas.microsoft.com/office/drawing/2014/main" id="{C166ADEC-F6B3-79EC-D803-C7D12791B927}"/>
              </a:ext>
            </a:extLst>
          </p:cNvPr>
          <p:cNvPicPr>
            <a:picLocks noChangeAspect="1"/>
          </p:cNvPicPr>
          <p:nvPr/>
        </p:nvPicPr>
        <p:blipFill>
          <a:blip r:embed="rId3"/>
          <a:stretch>
            <a:fillRect/>
          </a:stretch>
        </p:blipFill>
        <p:spPr>
          <a:xfrm>
            <a:off x="5828070" y="1613258"/>
            <a:ext cx="5525730" cy="3631484"/>
          </a:xfrm>
          <a:prstGeom prst="rect">
            <a:avLst/>
          </a:prstGeom>
        </p:spPr>
      </p:pic>
    </p:spTree>
    <p:extLst>
      <p:ext uri="{BB962C8B-B14F-4D97-AF65-F5344CB8AC3E}">
        <p14:creationId xmlns:p14="http://schemas.microsoft.com/office/powerpoint/2010/main" val="1705714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5E63DAD-8E71-A7B9-F346-14F6D06AB8B0}"/>
              </a:ext>
            </a:extLst>
          </p:cNvPr>
          <p:cNvPicPr>
            <a:picLocks noChangeAspect="1"/>
          </p:cNvPicPr>
          <p:nvPr/>
        </p:nvPicPr>
        <p:blipFill rotWithShape="1">
          <a:blip r:embed="rId3">
            <a:alphaModFix amt="25000"/>
          </a:blip>
          <a:srcRect t="12286" b="6779"/>
          <a:stretch/>
        </p:blipFill>
        <p:spPr>
          <a:xfrm>
            <a:off x="20" y="1"/>
            <a:ext cx="12191980" cy="6857999"/>
          </a:xfrm>
          <a:prstGeom prst="rect">
            <a:avLst/>
          </a:prstGeom>
        </p:spPr>
      </p:pic>
      <p:sp>
        <p:nvSpPr>
          <p:cNvPr id="5" name="Textfeld 4">
            <a:extLst>
              <a:ext uri="{FF2B5EF4-FFF2-40B4-BE49-F238E27FC236}">
                <a16:creationId xmlns:a16="http://schemas.microsoft.com/office/drawing/2014/main" id="{606A408C-7005-5ACB-085B-6C0C298A8710}"/>
              </a:ext>
            </a:extLst>
          </p:cNvPr>
          <p:cNvSpPr txBox="1"/>
          <p:nvPr/>
        </p:nvSpPr>
        <p:spPr>
          <a:xfrm>
            <a:off x="1428136" y="1316884"/>
            <a:ext cx="9335728" cy="422423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de-DE" sz="6000" dirty="0">
                <a:solidFill>
                  <a:srgbClr val="FFFFFF"/>
                </a:solidFill>
                <a:latin typeface="+mj-lt"/>
                <a:ea typeface="+mj-ea"/>
                <a:cs typeface="+mj-cs"/>
              </a:rPr>
              <a:t>Was sind Ihrer Meinung nach Gründe dafür </a:t>
            </a:r>
            <a:br>
              <a:rPr lang="de-DE" sz="6000" dirty="0">
                <a:solidFill>
                  <a:srgbClr val="FFFFFF"/>
                </a:solidFill>
                <a:latin typeface="+mj-lt"/>
                <a:ea typeface="+mj-ea"/>
                <a:cs typeface="+mj-cs"/>
              </a:rPr>
            </a:br>
            <a:r>
              <a:rPr lang="de-DE" sz="6000" dirty="0">
                <a:solidFill>
                  <a:srgbClr val="FFFFFF"/>
                </a:solidFill>
                <a:latin typeface="+mj-lt"/>
                <a:ea typeface="+mj-ea"/>
                <a:cs typeface="+mj-cs"/>
              </a:rPr>
              <a:t>Programmieren zu lernen?</a:t>
            </a:r>
          </a:p>
        </p:txBody>
      </p:sp>
      <p:sp>
        <p:nvSpPr>
          <p:cNvPr id="6" name="Foliennummernplatzhalter 5">
            <a:extLst>
              <a:ext uri="{FF2B5EF4-FFF2-40B4-BE49-F238E27FC236}">
                <a16:creationId xmlns:a16="http://schemas.microsoft.com/office/drawing/2014/main" id="{CC230F78-B9C4-3AE1-8A44-AB376C0A9BFA}"/>
              </a:ext>
            </a:extLst>
          </p:cNvPr>
          <p:cNvSpPr>
            <a:spLocks noGrp="1"/>
          </p:cNvSpPr>
          <p:nvPr>
            <p:ph type="sldNum" sz="quarter" idx="12"/>
          </p:nvPr>
        </p:nvSpPr>
        <p:spPr/>
        <p:txBody>
          <a:bodyPr/>
          <a:lstStyle/>
          <a:p>
            <a:fld id="{704AD79A-BD00-CE4B-8BDD-26D3B6A7D671}" type="slidenum">
              <a:rPr lang="de-DE" smtClean="0"/>
              <a:t>9</a:t>
            </a:fld>
            <a:endParaRPr lang="de-DE"/>
          </a:p>
        </p:txBody>
      </p:sp>
    </p:spTree>
    <p:extLst>
      <p:ext uri="{BB962C8B-B14F-4D97-AF65-F5344CB8AC3E}">
        <p14:creationId xmlns:p14="http://schemas.microsoft.com/office/powerpoint/2010/main" val="125812546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4869</Words>
  <Application>Microsoft Macintosh PowerPoint</Application>
  <PresentationFormat>Breitbild</PresentationFormat>
  <Paragraphs>376</Paragraphs>
  <Slides>36</Slides>
  <Notes>33</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36</vt:i4>
      </vt:variant>
    </vt:vector>
  </HeadingPairs>
  <TitlesOfParts>
    <vt:vector size="41" baseType="lpstr">
      <vt:lpstr>Arial</vt:lpstr>
      <vt:lpstr>Calibri</vt:lpstr>
      <vt:lpstr>Calibri Light</vt:lpstr>
      <vt:lpstr>Helvetica</vt:lpstr>
      <vt:lpstr>Larissa</vt:lpstr>
      <vt:lpstr>Didaktik der Programmierung</vt:lpstr>
      <vt:lpstr>PowerPoint-Präsentation</vt:lpstr>
      <vt:lpstr>Kapitelübersicht</vt:lpstr>
      <vt:lpstr>Lernziele</vt:lpstr>
      <vt:lpstr>PowerPoint-Präsentation</vt:lpstr>
      <vt:lpstr>1. Einführung</vt:lpstr>
      <vt:lpstr>PowerPoint-Präsentation</vt:lpstr>
      <vt:lpstr>PowerPoint-Präsentation</vt:lpstr>
      <vt:lpstr>PowerPoint-Präsentation</vt:lpstr>
      <vt:lpstr>Häufig genannte Gründe</vt:lpstr>
      <vt:lpstr>Die Rolle der Programmierung</vt:lpstr>
      <vt:lpstr>Eine erkenntnistheoretische Perspektive auf die Programmierung</vt:lpstr>
      <vt:lpstr>Abstraktionsebenen im Laufe der Zeit</vt:lpstr>
      <vt:lpstr>Quelltext als Kommunikationsmedium einer Lösung oder eines Modells</vt:lpstr>
      <vt:lpstr>Aufgabe</vt:lpstr>
      <vt:lpstr>Kernlehrplan Informatik, Saarland (2006)</vt:lpstr>
      <vt:lpstr>Kernlehrplan Informatik, Sek II NRW (2014)</vt:lpstr>
      <vt:lpstr>Bildungsplan Informatik Sek II Baden-Württemberg (2020)</vt:lpstr>
      <vt:lpstr>Diskussion</vt:lpstr>
      <vt:lpstr>Exkurs</vt:lpstr>
      <vt:lpstr>Computational Thinking (Wing, 2008)</vt:lpstr>
      <vt:lpstr>Die drei As (Repenning et al., 2016)</vt:lpstr>
      <vt:lpstr>Programmieren und (Allgemein-)Bildung</vt:lpstr>
      <vt:lpstr>Rahmen zur Beschreibung von fachbezogenen Bildungszielen Gesellschaft für Fachdidaktik (GFD), 2009</vt:lpstr>
      <vt:lpstr>PowerPoint-Präsentation</vt:lpstr>
      <vt:lpstr>Mögliche Aspekte (vgl. Schulte, 2013)</vt:lpstr>
      <vt:lpstr>Was ist eigentlich Programmieren?</vt:lpstr>
      <vt:lpstr>Zitate von Schüler:innen im IU (Braune &amp; Mühling, 2020)</vt:lpstr>
      <vt:lpstr>PowerPoint-Präsentation</vt:lpstr>
      <vt:lpstr>Zitate zum Programmierbegriff I (Blackwell, 2002)</vt:lpstr>
      <vt:lpstr>Zitate zum Programmierbegriff II (Blackwell, 2002)</vt:lpstr>
      <vt:lpstr>Verlust der direkten Manipulation</vt:lpstr>
      <vt:lpstr>Referenzen I</vt:lpstr>
      <vt:lpstr>Referenzen II</vt:lpstr>
      <vt:lpstr>Illustrationen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Bernd Pape</dc:creator>
  <cp:lastModifiedBy>Sören Sparmann</cp:lastModifiedBy>
  <cp:revision>63</cp:revision>
  <dcterms:created xsi:type="dcterms:W3CDTF">2024-02-22T15:57:00Z</dcterms:created>
  <dcterms:modified xsi:type="dcterms:W3CDTF">2024-08-14T08:29:58Z</dcterms:modified>
</cp:coreProperties>
</file>