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37" r:id="rId2"/>
    <p:sldId id="436" r:id="rId3"/>
    <p:sldId id="495" r:id="rId4"/>
    <p:sldId id="403" r:id="rId5"/>
    <p:sldId id="425" r:id="rId6"/>
    <p:sldId id="494" r:id="rId7"/>
    <p:sldId id="527" r:id="rId8"/>
    <p:sldId id="513" r:id="rId9"/>
    <p:sldId id="278" r:id="rId10"/>
    <p:sldId id="261" r:id="rId11"/>
    <p:sldId id="514" r:id="rId12"/>
    <p:sldId id="516" r:id="rId13"/>
    <p:sldId id="274" r:id="rId14"/>
    <p:sldId id="275" r:id="rId15"/>
    <p:sldId id="276" r:id="rId16"/>
    <p:sldId id="277" r:id="rId17"/>
    <p:sldId id="452" r:id="rId18"/>
    <p:sldId id="520" r:id="rId19"/>
    <p:sldId id="519" r:id="rId20"/>
    <p:sldId id="521" r:id="rId21"/>
    <p:sldId id="522" r:id="rId22"/>
    <p:sldId id="524" r:id="rId23"/>
    <p:sldId id="523" r:id="rId24"/>
    <p:sldId id="432" r:id="rId25"/>
    <p:sldId id="525" r:id="rId26"/>
    <p:sldId id="398" r:id="rId27"/>
    <p:sldId id="430" r:id="rId28"/>
    <p:sldId id="526" r:id="rId29"/>
    <p:sldId id="528" r:id="rId30"/>
    <p:sldId id="451" r:id="rId31"/>
    <p:sldId id="509" r:id="rId32"/>
    <p:sldId id="507" r:id="rId33"/>
    <p:sldId id="508" r:id="rId3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F0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4"/>
    <p:restoredTop sz="76438"/>
  </p:normalViewPr>
  <p:slideViewPr>
    <p:cSldViewPr snapToGrid="0">
      <p:cViewPr varScale="1">
        <p:scale>
          <a:sx n="95" d="100"/>
          <a:sy n="95" d="100"/>
        </p:scale>
        <p:origin x="1632" y="192"/>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CDEE7-768B-472B-955A-E4473CBCE0AE}" type="datetimeFigureOut">
              <a:t>08.08.24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C8E65-4B3D-46D5-B9B9-47ADBD7FDA00}" type="slidenum">
              <a:t>‹Nr.›</a:t>
            </a:fld>
            <a:endParaRPr lang="de-DE"/>
          </a:p>
        </p:txBody>
      </p:sp>
    </p:spTree>
    <p:extLst>
      <p:ext uri="{BB962C8B-B14F-4D97-AF65-F5344CB8AC3E}">
        <p14:creationId xmlns:p14="http://schemas.microsoft.com/office/powerpoint/2010/main" val="246888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4AA0AAB-3167-CB48-99BA-1995BD4CC736}" type="slidenum">
              <a:rPr lang="de-DE" smtClean="0"/>
              <a:t>1</a:t>
            </a:fld>
            <a:endParaRPr lang="de-DE"/>
          </a:p>
        </p:txBody>
      </p:sp>
    </p:spTree>
    <p:extLst>
      <p:ext uri="{BB962C8B-B14F-4D97-AF65-F5344CB8AC3E}">
        <p14:creationId xmlns:p14="http://schemas.microsoft.com/office/powerpoint/2010/main" val="2436344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Eine genauere Betrachtung der drei Phasen des „Use-Modify-Create“-Ansatzes:</a:t>
            </a:r>
          </a:p>
          <a:p>
            <a:endParaRPr lang="de-DE" dirty="0"/>
          </a:p>
          <a:p>
            <a:r>
              <a:rPr lang="de-DE" dirty="0"/>
              <a:t>1. </a:t>
            </a:r>
            <a:r>
              <a:rPr lang="de-DE" u="sng" dirty="0"/>
              <a:t>Benutzung eines gegebenen Artefakts (Use):</a:t>
            </a:r>
            <a:r>
              <a:rPr lang="de-DE" dirty="0"/>
              <a:t> In dieser Phase agieren die </a:t>
            </a:r>
            <a:r>
              <a:rPr lang="de-DE" dirty="0" err="1"/>
              <a:t>Schüler:innen</a:t>
            </a:r>
            <a:r>
              <a:rPr lang="de-DE" dirty="0"/>
              <a:t> als Konsumenten. Sie führen eine Simulation oder ein Programm aus, spielen ein Computerspiel oder interagieren mit einem Roboter, um das gegebene Artefakt zu verstehen.</a:t>
            </a:r>
          </a:p>
          <a:p>
            <a:endParaRPr lang="de-DE" dirty="0"/>
          </a:p>
          <a:p>
            <a:r>
              <a:rPr lang="de-DE" dirty="0"/>
              <a:t>2. </a:t>
            </a:r>
            <a:r>
              <a:rPr lang="de-DE" u="sng" dirty="0"/>
              <a:t>Modifikation eines existierenden Artefakts (Modify):</a:t>
            </a:r>
            <a:r>
              <a:rPr lang="de-DE" dirty="0"/>
              <a:t> Hier verändern die </a:t>
            </a:r>
            <a:r>
              <a:rPr lang="de-DE" dirty="0" err="1"/>
              <a:t>Schüler:innen</a:t>
            </a:r>
            <a:r>
              <a:rPr lang="de-DE" dirty="0"/>
              <a:t> Parameter oder fügen neue Funktionalitäten hinzu. Dieser Schritt erfordert ein Verständnis der im Artefakt enthaltenen Abstraktionen und Automatisierungen. Der Prozess transformiert das Artefakt von etwas Fremdem zu etwas Eigenem.</a:t>
            </a:r>
          </a:p>
          <a:p>
            <a:endParaRPr lang="de-DE" dirty="0"/>
          </a:p>
          <a:p>
            <a:r>
              <a:rPr lang="de-DE" dirty="0"/>
              <a:t>3. </a:t>
            </a:r>
            <a:r>
              <a:rPr lang="de-DE" u="sng" dirty="0"/>
              <a:t>Kreation eines neuen Artefakts (Create):</a:t>
            </a:r>
            <a:r>
              <a:rPr lang="de-DE" dirty="0"/>
              <a:t> In der letzten Phase entwickeln die </a:t>
            </a:r>
            <a:r>
              <a:rPr lang="de-DE" dirty="0" err="1"/>
              <a:t>Schüler:innen</a:t>
            </a:r>
            <a:r>
              <a:rPr lang="de-DE" dirty="0"/>
              <a:t> basierend auf ihren Ideen und Erfahrungen aus den vorangegangenen Phasen ein eigenes, neues Artefakt. Dies fördert kreatives Denken und die Anwendung erworbener Kenntnisse.</a:t>
            </a:r>
          </a:p>
        </p:txBody>
      </p:sp>
      <p:sp>
        <p:nvSpPr>
          <p:cNvPr id="4" name="Foliennummernplatzhalter 3"/>
          <p:cNvSpPr>
            <a:spLocks noGrp="1"/>
          </p:cNvSpPr>
          <p:nvPr>
            <p:ph type="sldNum" sz="quarter" idx="5"/>
          </p:nvPr>
        </p:nvSpPr>
        <p:spPr/>
        <p:txBody>
          <a:bodyPr/>
          <a:lstStyle/>
          <a:p>
            <a:fld id="{BD1C8E65-4B3D-46D5-B9B9-47ADBD7FDA00}" type="slidenum">
              <a:rPr lang="de-DE" smtClean="0"/>
              <a:t>11</a:t>
            </a:fld>
            <a:endParaRPr lang="de-DE"/>
          </a:p>
        </p:txBody>
      </p:sp>
    </p:spTree>
    <p:extLst>
      <p:ext uri="{BB962C8B-B14F-4D97-AF65-F5344CB8AC3E}">
        <p14:creationId xmlns:p14="http://schemas.microsoft.com/office/powerpoint/2010/main" val="3146305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u="none" dirty="0"/>
              <a:t>Das Diagramm zeigt Beispiele für Computational </a:t>
            </a:r>
            <a:r>
              <a:rPr lang="de-DE" b="0" i="0" u="none" dirty="0" err="1"/>
              <a:t>Thinking</a:t>
            </a:r>
            <a:r>
              <a:rPr lang="de-DE" b="0" i="0" u="none" dirty="0"/>
              <a:t> in drei Domänen:</a:t>
            </a:r>
          </a:p>
          <a:p>
            <a:endParaRPr lang="de-DE" b="0" i="0" u="none" dirty="0"/>
          </a:p>
          <a:p>
            <a:pPr>
              <a:buFont typeface="Arial" panose="020B0604020202020204" pitchFamily="34" charset="0"/>
              <a:buChar char="•"/>
            </a:pPr>
            <a:r>
              <a:rPr lang="de-DE" b="0" i="0" u="none" dirty="0"/>
              <a:t> </a:t>
            </a:r>
            <a:r>
              <a:rPr lang="de-DE" b="0" i="0" u="sng" dirty="0"/>
              <a:t>Modellierung &amp; Simulation:</a:t>
            </a:r>
            <a:r>
              <a:rPr lang="de-DE" b="0" i="0" u="none" dirty="0"/>
              <a:t> Auswahl von Merkmalen, Simulation in Zeitschritten, Überprüfung der Abstraktionen.</a:t>
            </a:r>
          </a:p>
          <a:p>
            <a:pPr>
              <a:buFont typeface="Arial" panose="020B0604020202020204" pitchFamily="34" charset="0"/>
              <a:buChar char="•"/>
            </a:pPr>
            <a:r>
              <a:rPr lang="de-DE" b="0" i="0" u="none" dirty="0"/>
              <a:t> </a:t>
            </a:r>
            <a:r>
              <a:rPr lang="de-DE" b="0" i="0" u="sng" dirty="0"/>
              <a:t>Robotik:</a:t>
            </a:r>
            <a:r>
              <a:rPr lang="de-DE" b="0" i="0" u="none" dirty="0"/>
              <a:t> Konzeption eines Roboters, der auf Bedingungen reagiert, Nutzung von Sensoren, Identifikation fehlender Fälle.</a:t>
            </a:r>
          </a:p>
          <a:p>
            <a:pPr>
              <a:buFont typeface="Arial" panose="020B0604020202020204" pitchFamily="34" charset="0"/>
              <a:buChar char="•"/>
            </a:pPr>
            <a:r>
              <a:rPr lang="de-DE" b="0" i="0" u="none" dirty="0"/>
              <a:t> </a:t>
            </a:r>
            <a:r>
              <a:rPr lang="de-DE" b="0" i="0" u="sng" dirty="0"/>
              <a:t>Spieleentwicklung:</a:t>
            </a:r>
            <a:r>
              <a:rPr lang="de-DE" b="0" i="0" u="none" dirty="0"/>
              <a:t> Abstraktion von Szenen, Reaktion auf Benutzeraktionen, Bewertung des Spielspaßes.</a:t>
            </a:r>
          </a:p>
          <a:p>
            <a:endParaRPr lang="de-DE" b="0" i="0" u="none" dirty="0"/>
          </a:p>
          <a:p>
            <a:r>
              <a:rPr lang="de-DE" b="0" i="0" u="none" dirty="0"/>
              <a:t>Diese Beispiele verdeutlichen, wie Computational </a:t>
            </a:r>
            <a:r>
              <a:rPr lang="de-DE" b="0" i="0" u="none" dirty="0" err="1"/>
              <a:t>Thinking</a:t>
            </a:r>
            <a:r>
              <a:rPr lang="de-DE" b="0" i="0" u="none" dirty="0"/>
              <a:t> in verschiedenen Bereichen angewendet werden kann, um Problemlösungsfähigkeiten zu fördern.</a:t>
            </a:r>
          </a:p>
        </p:txBody>
      </p:sp>
      <p:sp>
        <p:nvSpPr>
          <p:cNvPr id="4" name="Foliennummernplatzhalter 3"/>
          <p:cNvSpPr>
            <a:spLocks noGrp="1"/>
          </p:cNvSpPr>
          <p:nvPr>
            <p:ph type="sldNum" sz="quarter" idx="5"/>
          </p:nvPr>
        </p:nvSpPr>
        <p:spPr/>
        <p:txBody>
          <a:bodyPr/>
          <a:lstStyle/>
          <a:p>
            <a:fld id="{BD1C8E65-4B3D-46D5-B9B9-47ADBD7FDA00}" type="slidenum">
              <a:rPr lang="de-DE" smtClean="0"/>
              <a:t>12</a:t>
            </a:fld>
            <a:endParaRPr lang="de-DE"/>
          </a:p>
        </p:txBody>
      </p:sp>
    </p:spTree>
    <p:extLst>
      <p:ext uri="{BB962C8B-B14F-4D97-AF65-F5344CB8AC3E}">
        <p14:creationId xmlns:p14="http://schemas.microsoft.com/office/powerpoint/2010/main" val="2758907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Im Folgenden wird die Unterrichtsmethode PRIMM genauer beleuchtet.</a:t>
            </a:r>
          </a:p>
        </p:txBody>
      </p:sp>
      <p:sp>
        <p:nvSpPr>
          <p:cNvPr id="4" name="Foliennummernplatzhalter 3"/>
          <p:cNvSpPr>
            <a:spLocks noGrp="1"/>
          </p:cNvSpPr>
          <p:nvPr>
            <p:ph type="sldNum" sz="quarter" idx="5"/>
          </p:nvPr>
        </p:nvSpPr>
        <p:spPr/>
        <p:txBody>
          <a:bodyPr/>
          <a:lstStyle/>
          <a:p>
            <a:fld id="{BD1C8E65-4B3D-46D5-B9B9-47ADBD7FDA00}" type="slidenum">
              <a:rPr lang="de-DE"/>
              <a:t>13</a:t>
            </a:fld>
            <a:endParaRPr lang="de-DE"/>
          </a:p>
        </p:txBody>
      </p:sp>
    </p:spTree>
    <p:extLst>
      <p:ext uri="{BB962C8B-B14F-4D97-AF65-F5344CB8AC3E}">
        <p14:creationId xmlns:p14="http://schemas.microsoft.com/office/powerpoint/2010/main" val="2016903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cs typeface="Calibri"/>
              </a:rPr>
              <a:t>Der PRIMM-Ansatz (</a:t>
            </a:r>
            <a:r>
              <a:rPr lang="de-DE" dirty="0" err="1">
                <a:cs typeface="Calibri"/>
              </a:rPr>
              <a:t>Sentance</a:t>
            </a:r>
            <a:r>
              <a:rPr lang="de-DE" dirty="0">
                <a:cs typeface="Calibri"/>
              </a:rPr>
              <a:t> et al., 2019) ist eine Unterrichtsmethode zur Einführung in die Programmierung, die auf dem Leseansatz und dem Use-Modify-Create-Ansatz basiert. </a:t>
            </a:r>
          </a:p>
          <a:p>
            <a:r>
              <a:rPr lang="de-DE" dirty="0">
                <a:cs typeface="Calibri"/>
              </a:rPr>
              <a:t>Er adressiert das Problem, dass Anfänger oft Code schreiben sollen, bevor sie ihn lesen können. </a:t>
            </a:r>
          </a:p>
          <a:p>
            <a:r>
              <a:rPr lang="de-DE" dirty="0">
                <a:cs typeface="Calibri"/>
              </a:rPr>
              <a:t>PRIMM legt daher den Fokus auf das Lesen von Code und fördert kollaboratives Arbeiten, wobei die </a:t>
            </a:r>
            <a:r>
              <a:rPr lang="de-DE" dirty="0" err="1">
                <a:cs typeface="Calibri"/>
              </a:rPr>
              <a:t>Schüler:innen</a:t>
            </a:r>
            <a:r>
              <a:rPr lang="de-DE" dirty="0">
                <a:cs typeface="Calibri"/>
              </a:rPr>
              <a:t> gemeinsam über Code sprechen und diskutieren (</a:t>
            </a:r>
            <a:r>
              <a:rPr lang="de-DE" dirty="0" err="1">
                <a:cs typeface="Calibri"/>
              </a:rPr>
              <a:t>Walqui</a:t>
            </a:r>
            <a:r>
              <a:rPr lang="de-DE" dirty="0">
                <a:cs typeface="Calibri"/>
              </a:rPr>
              <a:t>, 2006). Dies reduziert die kognitive Belastung durch unterstütztes Arbeiten mit Beispielen und nutzt </a:t>
            </a:r>
            <a:r>
              <a:rPr lang="de-DE" dirty="0" err="1">
                <a:cs typeface="Calibri"/>
              </a:rPr>
              <a:t>Scaffolding</a:t>
            </a:r>
            <a:r>
              <a:rPr lang="de-DE" dirty="0">
                <a:cs typeface="Calibri"/>
              </a:rPr>
              <a:t>, um die Lernenden in ihrer Zone der proximalen Entwicklung zu unterstützen (</a:t>
            </a:r>
            <a:r>
              <a:rPr lang="de-DE" dirty="0" err="1">
                <a:cs typeface="Calibri"/>
              </a:rPr>
              <a:t>Vygotsky</a:t>
            </a:r>
            <a:r>
              <a:rPr lang="de-DE" dirty="0">
                <a:cs typeface="Calibri"/>
              </a:rPr>
              <a:t>, 1978). So wird der Beispielcode schrittweise zu eigenem Code weiterentwickelt, was das Verständnis und die Programmierfähigkeiten der </a:t>
            </a:r>
            <a:r>
              <a:rPr lang="de-DE" dirty="0" err="1">
                <a:cs typeface="Calibri"/>
              </a:rPr>
              <a:t>Schüler:innen</a:t>
            </a:r>
            <a:r>
              <a:rPr lang="de-DE" dirty="0">
                <a:cs typeface="Calibri"/>
              </a:rPr>
              <a:t> verbessert.</a:t>
            </a:r>
            <a:endParaRPr lang="en-US" dirty="0">
              <a:cs typeface="Calibri"/>
            </a:endParaRPr>
          </a:p>
        </p:txBody>
      </p:sp>
      <p:sp>
        <p:nvSpPr>
          <p:cNvPr id="4" name="Foliennummernplatzhalter 3"/>
          <p:cNvSpPr>
            <a:spLocks noGrp="1"/>
          </p:cNvSpPr>
          <p:nvPr>
            <p:ph type="sldNum" sz="quarter" idx="5"/>
          </p:nvPr>
        </p:nvSpPr>
        <p:spPr/>
        <p:txBody>
          <a:bodyPr/>
          <a:lstStyle/>
          <a:p>
            <a:fld id="{BD1C8E65-4B3D-46D5-B9B9-47ADBD7FDA00}" type="slidenum">
              <a:rPr lang="de-DE"/>
              <a:t>14</a:t>
            </a:fld>
            <a:endParaRPr lang="de-DE"/>
          </a:p>
        </p:txBody>
      </p:sp>
    </p:spTree>
    <p:extLst>
      <p:ext uri="{BB962C8B-B14F-4D97-AF65-F5344CB8AC3E}">
        <p14:creationId xmlns:p14="http://schemas.microsoft.com/office/powerpoint/2010/main" val="1402896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Unterrichtseinheit folgt einem strukturierten Ansatz, der in fünf Phasen unterteilt ist:</a:t>
            </a:r>
          </a:p>
          <a:p>
            <a:pPr>
              <a:buFont typeface="+mj-lt"/>
              <a:buAutoNum type="arabicPeriod"/>
            </a:pPr>
            <a:r>
              <a:rPr lang="de-DE" b="1" dirty="0" err="1"/>
              <a:t>Predict</a:t>
            </a:r>
            <a:r>
              <a:rPr lang="de-DE" dirty="0"/>
              <a:t>: Schüler:innen diskutieren ein Programm und stellen Vermutungen über dessen Ausgabe auf.</a:t>
            </a:r>
          </a:p>
          <a:p>
            <a:pPr>
              <a:buFont typeface="+mj-lt"/>
              <a:buAutoNum type="arabicPeriod"/>
            </a:pPr>
            <a:r>
              <a:rPr lang="de-DE" b="1" dirty="0"/>
              <a:t>Run</a:t>
            </a:r>
            <a:r>
              <a:rPr lang="de-DE" dirty="0"/>
              <a:t>: Sie führen das Programm aus, um ihre Vorhersagen zu überprüfen.</a:t>
            </a:r>
          </a:p>
          <a:p>
            <a:pPr>
              <a:buFont typeface="+mj-lt"/>
              <a:buAutoNum type="arabicPeriod"/>
            </a:pPr>
            <a:r>
              <a:rPr lang="de-DE" b="1" dirty="0" err="1"/>
              <a:t>Investigate</a:t>
            </a:r>
            <a:r>
              <a:rPr lang="de-DE" dirty="0"/>
              <a:t>: Die Lehrkraft stellt Aufgaben, um die Code-Struktur zu erforschen, inklusive Aktivitäten wie Tracing, Erklären, Kommentieren und Debuggen.</a:t>
            </a:r>
          </a:p>
          <a:p>
            <a:pPr>
              <a:buFont typeface="+mj-lt"/>
              <a:buAutoNum type="arabicPeriod"/>
            </a:pPr>
            <a:r>
              <a:rPr lang="de-DE" b="1" dirty="0"/>
              <a:t>Modify</a:t>
            </a:r>
            <a:r>
              <a:rPr lang="de-DE" dirty="0"/>
              <a:t>: Schüler:innen ändern das Programm, um seine Funktionalität zu erweitern oder zu ändern. Der Schwierigkeitsgrad steigt dabei, und der Code wird zunehmend individueller.</a:t>
            </a:r>
          </a:p>
          <a:p>
            <a:pPr>
              <a:buFont typeface="+mj-lt"/>
              <a:buAutoNum type="arabicPeriod"/>
            </a:pPr>
            <a:r>
              <a:rPr lang="de-DE" b="1" dirty="0" err="1"/>
              <a:t>Make</a:t>
            </a:r>
            <a:r>
              <a:rPr lang="de-DE" dirty="0"/>
              <a:t>: Schüler:innen erstellen ein neues Programm, basierend auf der Struktur des vorherigen Beispiels, um ein anderes Problem zu lösen.</a:t>
            </a:r>
          </a:p>
        </p:txBody>
      </p:sp>
      <p:sp>
        <p:nvSpPr>
          <p:cNvPr id="4" name="Foliennummernplatzhalter 3"/>
          <p:cNvSpPr>
            <a:spLocks noGrp="1"/>
          </p:cNvSpPr>
          <p:nvPr>
            <p:ph type="sldNum" sz="quarter" idx="5"/>
          </p:nvPr>
        </p:nvSpPr>
        <p:spPr/>
        <p:txBody>
          <a:bodyPr/>
          <a:lstStyle/>
          <a:p>
            <a:fld id="{BD1C8E65-4B3D-46D5-B9B9-47ADBD7FDA00}" type="slidenum">
              <a:rPr lang="de-DE"/>
              <a:t>15</a:t>
            </a:fld>
            <a:endParaRPr lang="de-DE"/>
          </a:p>
        </p:txBody>
      </p:sp>
    </p:spTree>
    <p:extLst>
      <p:ext uri="{BB962C8B-B14F-4D97-AF65-F5344CB8AC3E}">
        <p14:creationId xmlns:p14="http://schemas.microsoft.com/office/powerpoint/2010/main" val="4105979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ea typeface="Calibri"/>
                <a:cs typeface="Calibri"/>
              </a:rPr>
              <a:t>Der PRIMM-Ansatz wurde evaluiert, um dessen Auswirkungen auf den Programmiererfolg zu untersuchen. Dabei zeigte sich, dass die Versuchsgruppe, die mit PRIMM unterrichtet wurde, in Testfragen signifikant besser abschnitt als die Kontrollgruppe (n=493, r=.13).</a:t>
            </a:r>
          </a:p>
          <a:p>
            <a:endParaRPr lang="de-DE" dirty="0">
              <a:ea typeface="Calibri"/>
              <a:cs typeface="Calibri"/>
            </a:endParaRPr>
          </a:p>
          <a:p>
            <a:r>
              <a:rPr lang="de-DE" dirty="0">
                <a:ea typeface="Calibri"/>
                <a:cs typeface="Calibri"/>
              </a:rPr>
              <a:t>Lehrkräfte berichteten, dass die Routine im Lesen, Diskutieren und Schreiben von Code zu einem besseren Verständnis und gesteigertem Selbstvertrauen der </a:t>
            </a:r>
            <a:r>
              <a:rPr lang="de-DE" dirty="0" err="1">
                <a:ea typeface="Calibri"/>
                <a:cs typeface="Calibri"/>
              </a:rPr>
              <a:t>Schüler:innen</a:t>
            </a:r>
            <a:r>
              <a:rPr lang="de-DE" dirty="0">
                <a:ea typeface="Calibri"/>
                <a:cs typeface="Calibri"/>
              </a:rPr>
              <a:t> führte. Sowohl leistungsschwächere als auch leistungsstärkere </a:t>
            </a:r>
            <a:r>
              <a:rPr lang="de-DE" dirty="0" err="1">
                <a:ea typeface="Calibri"/>
                <a:cs typeface="Calibri"/>
              </a:rPr>
              <a:t>Schüler:innen</a:t>
            </a:r>
            <a:r>
              <a:rPr lang="de-DE" dirty="0">
                <a:ea typeface="Calibri"/>
                <a:cs typeface="Calibri"/>
              </a:rPr>
              <a:t> profitierten gleichermaßen. Die Phase "</a:t>
            </a:r>
            <a:r>
              <a:rPr lang="de-DE" dirty="0" err="1">
                <a:ea typeface="Calibri"/>
                <a:cs typeface="Calibri"/>
              </a:rPr>
              <a:t>Investigate</a:t>
            </a:r>
            <a:r>
              <a:rPr lang="de-DE" dirty="0">
                <a:ea typeface="Calibri"/>
                <a:cs typeface="Calibri"/>
              </a:rPr>
              <a:t>" wurde als zu schwierig empfunden und sollte an die Zone der proximalen Entwicklung (</a:t>
            </a:r>
            <a:r>
              <a:rPr lang="de-DE" dirty="0" err="1">
                <a:ea typeface="Calibri"/>
                <a:cs typeface="Calibri"/>
              </a:rPr>
              <a:t>ZpE</a:t>
            </a:r>
            <a:r>
              <a:rPr lang="de-DE" dirty="0">
                <a:ea typeface="Calibri"/>
                <a:cs typeface="Calibri"/>
              </a:rPr>
              <a:t>) angepasst werden. Die Betonung der Fachsprache fördert die präzise Kommunikation, und der Ansatz bietet mehr Planungssicherheit durch den Leitfaden.</a:t>
            </a:r>
          </a:p>
          <a:p>
            <a:endParaRPr lang="de-DE" dirty="0">
              <a:ea typeface="Calibri"/>
              <a:cs typeface="Calibri"/>
            </a:endParaRPr>
          </a:p>
          <a:p>
            <a:r>
              <a:rPr lang="de-DE" dirty="0">
                <a:ea typeface="Calibri"/>
                <a:cs typeface="Calibri"/>
              </a:rPr>
              <a:t>Diese Ergebnisse belegen die Effektivität von PRIMM und die Vorteile für </a:t>
            </a:r>
            <a:r>
              <a:rPr lang="de-DE" dirty="0" err="1">
                <a:ea typeface="Calibri"/>
                <a:cs typeface="Calibri"/>
              </a:rPr>
              <a:t>Schüler:innen</a:t>
            </a:r>
            <a:r>
              <a:rPr lang="de-DE" dirty="0">
                <a:ea typeface="Calibri"/>
                <a:cs typeface="Calibri"/>
              </a:rPr>
              <a:t> und Lehrkräfte.</a:t>
            </a:r>
            <a:endParaRPr lang="en-US" dirty="0">
              <a:ea typeface="Calibri"/>
              <a:cs typeface="Calibri"/>
            </a:endParaRPr>
          </a:p>
        </p:txBody>
      </p:sp>
      <p:sp>
        <p:nvSpPr>
          <p:cNvPr id="4" name="Foliennummernplatzhalter 3"/>
          <p:cNvSpPr>
            <a:spLocks noGrp="1"/>
          </p:cNvSpPr>
          <p:nvPr>
            <p:ph type="sldNum" sz="quarter" idx="5"/>
          </p:nvPr>
        </p:nvSpPr>
        <p:spPr/>
        <p:txBody>
          <a:bodyPr/>
          <a:lstStyle/>
          <a:p>
            <a:fld id="{BD1C8E65-4B3D-46D5-B9B9-47ADBD7FDA00}" type="slidenum">
              <a:rPr lang="de-DE"/>
              <a:t>16</a:t>
            </a:fld>
            <a:endParaRPr lang="de-DE"/>
          </a:p>
        </p:txBody>
      </p:sp>
    </p:spTree>
    <p:extLst>
      <p:ext uri="{BB962C8B-B14F-4D97-AF65-F5344CB8AC3E}">
        <p14:creationId xmlns:p14="http://schemas.microsoft.com/office/powerpoint/2010/main" val="817301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Im Folgenden wird der STREAM-Ansatz genauer beleuchtet.</a:t>
            </a:r>
          </a:p>
          <a:p>
            <a:endParaRPr lang="de-DE" dirty="0">
              <a:ea typeface="Calibri"/>
              <a:cs typeface="Calibri"/>
            </a:endParaRPr>
          </a:p>
        </p:txBody>
      </p:sp>
      <p:sp>
        <p:nvSpPr>
          <p:cNvPr id="4" name="Foliennummernplatzhalter 3"/>
          <p:cNvSpPr>
            <a:spLocks noGrp="1"/>
          </p:cNvSpPr>
          <p:nvPr>
            <p:ph type="sldNum" sz="quarter" idx="5"/>
          </p:nvPr>
        </p:nvSpPr>
        <p:spPr/>
        <p:txBody>
          <a:bodyPr/>
          <a:lstStyle/>
          <a:p>
            <a:fld id="{BD1C8E65-4B3D-46D5-B9B9-47ADBD7FDA00}" type="slidenum">
              <a:rPr lang="de-DE"/>
              <a:t>17</a:t>
            </a:fld>
            <a:endParaRPr lang="de-DE"/>
          </a:p>
        </p:txBody>
      </p:sp>
    </p:spTree>
    <p:extLst>
      <p:ext uri="{BB962C8B-B14F-4D97-AF65-F5344CB8AC3E}">
        <p14:creationId xmlns:p14="http://schemas.microsoft.com/office/powerpoint/2010/main" val="1226480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ea typeface="Calibri"/>
                <a:cs typeface="Calibri"/>
              </a:rPr>
              <a:t>Der STREAM-Ansatz, entwickelt von Caspersen und </a:t>
            </a:r>
            <a:r>
              <a:rPr lang="de-DE" dirty="0" err="1">
                <a:ea typeface="Calibri"/>
                <a:cs typeface="Calibri"/>
              </a:rPr>
              <a:t>Kolling</a:t>
            </a:r>
            <a:r>
              <a:rPr lang="de-DE" dirty="0">
                <a:ea typeface="Calibri"/>
                <a:cs typeface="Calibri"/>
              </a:rPr>
              <a:t> (2009), ist eine vereinfachte Variante eines vollständigen agilen Softwareentwicklungsprozesses, der sich an </a:t>
            </a:r>
            <a:r>
              <a:rPr lang="de-DE" dirty="0" err="1">
                <a:ea typeface="Calibri"/>
                <a:cs typeface="Calibri"/>
              </a:rPr>
              <a:t>Programmieranfänger:innen</a:t>
            </a:r>
            <a:r>
              <a:rPr lang="de-DE" dirty="0">
                <a:ea typeface="Calibri"/>
                <a:cs typeface="Calibri"/>
              </a:rPr>
              <a:t> richtet. Er ist speziell für die objektorientierte Programmierung konzipiert und zielt auf eine schrittweise Verbesserung der Software ab.</a:t>
            </a:r>
          </a:p>
          <a:p>
            <a:endParaRPr lang="de-DE" dirty="0">
              <a:ea typeface="Calibri"/>
              <a:cs typeface="Calibri"/>
            </a:endParaRPr>
          </a:p>
          <a:p>
            <a:r>
              <a:rPr lang="de-DE" dirty="0">
                <a:ea typeface="Calibri"/>
                <a:cs typeface="Calibri"/>
              </a:rPr>
              <a:t>Das Hauptziel von STREAM ist es, schnelleres und effektiveres Lernen zu ermöglichen. Darüber hinaus bietet der Ansatz eine solide Grundlage für die Vertiefung fortgeschrittener Aspekte der Softwaretechnik.</a:t>
            </a:r>
          </a:p>
          <a:p>
            <a:endParaRPr lang="de-DE" dirty="0">
              <a:ea typeface="Calibri"/>
              <a:cs typeface="Calibri"/>
            </a:endParaRPr>
          </a:p>
          <a:p>
            <a:r>
              <a:rPr lang="de-DE" dirty="0">
                <a:ea typeface="Calibri"/>
                <a:cs typeface="Calibri"/>
              </a:rPr>
              <a:t>Der Prozess umfasst die folgenden Schritte: Stubs, Tests, </a:t>
            </a:r>
            <a:r>
              <a:rPr lang="de-DE" dirty="0" err="1">
                <a:ea typeface="Calibri"/>
                <a:cs typeface="Calibri"/>
              </a:rPr>
              <a:t>Representation</a:t>
            </a:r>
            <a:r>
              <a:rPr lang="de-DE" dirty="0">
                <a:ea typeface="Calibri"/>
                <a:cs typeface="Calibri"/>
              </a:rPr>
              <a:t>, Evaluation, Attributes und Methods. Diese strukturierte Vorgehensweise hilft den Lernenden, die Grundlagen der Programmierung systematisch zu erlernen und anzuwenden.</a:t>
            </a:r>
          </a:p>
        </p:txBody>
      </p:sp>
      <p:sp>
        <p:nvSpPr>
          <p:cNvPr id="4" name="Foliennummernplatzhalter 3"/>
          <p:cNvSpPr>
            <a:spLocks noGrp="1"/>
          </p:cNvSpPr>
          <p:nvPr>
            <p:ph type="sldNum" sz="quarter" idx="5"/>
          </p:nvPr>
        </p:nvSpPr>
        <p:spPr/>
        <p:txBody>
          <a:bodyPr/>
          <a:lstStyle/>
          <a:p>
            <a:fld id="{BD1C8E65-4B3D-46D5-B9B9-47ADBD7FDA00}" type="slidenum">
              <a:rPr lang="de-DE"/>
              <a:t>18</a:t>
            </a:fld>
            <a:endParaRPr lang="de-DE"/>
          </a:p>
        </p:txBody>
      </p:sp>
    </p:spTree>
    <p:extLst>
      <p:ext uri="{BB962C8B-B14F-4D97-AF65-F5344CB8AC3E}">
        <p14:creationId xmlns:p14="http://schemas.microsoft.com/office/powerpoint/2010/main" val="1594047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STREAM-Ansatz beginnt mit der Phase "Stubs". In dieser Phase wird das Grundgerüst einer Klasse erstellt, wie hier am Beispiel der Klasse "Customer" gezeigt. Das Klassengerüst enthält Platzhaltermethoden für die Initialisierung (__</a:t>
            </a:r>
            <a:r>
              <a:rPr lang="de-DE" dirty="0" err="1"/>
              <a:t>init</a:t>
            </a:r>
            <a:r>
              <a:rPr lang="de-DE" dirty="0"/>
              <a:t>__), das Bestellen (</a:t>
            </a:r>
            <a:r>
              <a:rPr lang="de-DE" dirty="0" err="1"/>
              <a:t>order</a:t>
            </a:r>
            <a:r>
              <a:rPr lang="de-DE" dirty="0"/>
              <a:t>) und das Bezahlen (</a:t>
            </a:r>
            <a:r>
              <a:rPr lang="de-DE" dirty="0" err="1"/>
              <a:t>pay</a:t>
            </a:r>
            <a:r>
              <a:rPr lang="de-DE" dirty="0"/>
              <a:t>). Diese Platzhaltermethoden sind vorerst leer und dienen als Basis für die weitere Entwicklung und Ausarbeitung der Funktionen in den nachfolgenden Phasen. </a:t>
            </a:r>
          </a:p>
          <a:p>
            <a:endParaRPr lang="de-DE" dirty="0"/>
          </a:p>
          <a:p>
            <a:r>
              <a:rPr lang="de-DE" dirty="0"/>
              <a:t>Ziel dieser Phase ist es, die grundlegende Struktur und die notwendigen Methoden der Klasse zu definieren, bevor Details implementiert werden.</a:t>
            </a:r>
          </a:p>
        </p:txBody>
      </p:sp>
      <p:sp>
        <p:nvSpPr>
          <p:cNvPr id="4" name="Foliennummernplatzhalter 3"/>
          <p:cNvSpPr>
            <a:spLocks noGrp="1"/>
          </p:cNvSpPr>
          <p:nvPr>
            <p:ph type="sldNum" sz="quarter" idx="5"/>
          </p:nvPr>
        </p:nvSpPr>
        <p:spPr/>
        <p:txBody>
          <a:bodyPr/>
          <a:lstStyle/>
          <a:p>
            <a:fld id="{BD1C8E65-4B3D-46D5-B9B9-47ADBD7FDA00}" type="slidenum">
              <a:rPr lang="de-DE" smtClean="0"/>
              <a:t>19</a:t>
            </a:fld>
            <a:endParaRPr lang="de-DE"/>
          </a:p>
        </p:txBody>
      </p:sp>
    </p:spTree>
    <p:extLst>
      <p:ext uri="{BB962C8B-B14F-4D97-AF65-F5344CB8AC3E}">
        <p14:creationId xmlns:p14="http://schemas.microsoft.com/office/powerpoint/2010/main" val="2258775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der Phase "Tests" des STREAM-Ansatzes werden Testfälle definiert, um die Funktionalität der Klasse zu überprüfen. Hier wird ein Objekt der Klasse "Customer" erstellt und verschiedene Bestellungen aufgegeben. Der Testfall überprüft anschließend, ob die Anzahl der Bestellungen im Warenkorb korrekt ist. Dieser Schritt stellt sicher, dass die grundlegenden Funktionen der Klasse wie erwartet arbeiten, bevor weitere Details implementiert werden. </a:t>
            </a:r>
          </a:p>
          <a:p>
            <a:endParaRPr lang="de-DE" dirty="0"/>
          </a:p>
          <a:p>
            <a:r>
              <a:rPr lang="de-DE" dirty="0"/>
              <a:t>Testfälle sind entscheidend, um Fehler frühzeitig zu identifizieren und zu korrigieren, was die Qualität und Zuverlässigkeit des Codes erhöht.</a:t>
            </a:r>
          </a:p>
          <a:p>
            <a:endParaRPr lang="de-DE" dirty="0"/>
          </a:p>
        </p:txBody>
      </p:sp>
      <p:sp>
        <p:nvSpPr>
          <p:cNvPr id="4" name="Foliennummernplatzhalter 3"/>
          <p:cNvSpPr>
            <a:spLocks noGrp="1"/>
          </p:cNvSpPr>
          <p:nvPr>
            <p:ph type="sldNum" sz="quarter" idx="5"/>
          </p:nvPr>
        </p:nvSpPr>
        <p:spPr/>
        <p:txBody>
          <a:bodyPr/>
          <a:lstStyle/>
          <a:p>
            <a:fld id="{BD1C8E65-4B3D-46D5-B9B9-47ADBD7FDA00}" type="slidenum">
              <a:rPr lang="de-DE" smtClean="0"/>
              <a:t>20</a:t>
            </a:fld>
            <a:endParaRPr lang="de-DE"/>
          </a:p>
        </p:txBody>
      </p:sp>
    </p:spTree>
    <p:extLst>
      <p:ext uri="{BB962C8B-B14F-4D97-AF65-F5344CB8AC3E}">
        <p14:creationId xmlns:p14="http://schemas.microsoft.com/office/powerpoint/2010/main" val="4111166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In dieser Präsentation wird das Kapitel </a:t>
            </a:r>
            <a:r>
              <a:rPr lang="de-DE" b="0" dirty="0">
                <a:solidFill>
                  <a:schemeClr val="tx1"/>
                </a:solidFill>
              </a:rPr>
              <a:t>Unterrichtsplanung</a:t>
            </a:r>
            <a:r>
              <a:rPr lang="de-DE" dirty="0"/>
              <a:t> behandelt.</a:t>
            </a:r>
          </a:p>
          <a:p>
            <a:endParaRPr lang="de-DE" dirty="0"/>
          </a:p>
        </p:txBody>
      </p:sp>
      <p:sp>
        <p:nvSpPr>
          <p:cNvPr id="4" name="Foliennummernplatzhalter 3"/>
          <p:cNvSpPr>
            <a:spLocks noGrp="1"/>
          </p:cNvSpPr>
          <p:nvPr>
            <p:ph type="sldNum" sz="quarter" idx="5"/>
          </p:nvPr>
        </p:nvSpPr>
        <p:spPr/>
        <p:txBody>
          <a:bodyPr/>
          <a:lstStyle/>
          <a:p>
            <a:fld id="{BD1C8E65-4B3D-46D5-B9B9-47ADBD7FDA00}" type="slidenum">
              <a:rPr lang="de-DE" smtClean="0"/>
              <a:t>3</a:t>
            </a:fld>
            <a:endParaRPr lang="de-DE"/>
          </a:p>
        </p:txBody>
      </p:sp>
    </p:spTree>
    <p:extLst>
      <p:ext uri="{BB962C8B-B14F-4D97-AF65-F5344CB8AC3E}">
        <p14:creationId xmlns:p14="http://schemas.microsoft.com/office/powerpoint/2010/main" val="58353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der Phase "</a:t>
            </a:r>
            <a:r>
              <a:rPr lang="de-DE" dirty="0" err="1"/>
              <a:t>Representation</a:t>
            </a:r>
            <a:r>
              <a:rPr lang="de-DE" dirty="0"/>
              <a:t>" des STREAM-Ansatzes werden alternative Repräsentationen für den Einkaufswagen geprüft:</a:t>
            </a:r>
          </a:p>
          <a:p>
            <a:endParaRPr lang="de-DE" dirty="0"/>
          </a:p>
          <a:p>
            <a:pPr marL="171450" indent="-171450">
              <a:buFont typeface="Arial" panose="020B0604020202020204" pitchFamily="34" charset="0"/>
              <a:buChar char="•"/>
            </a:pPr>
            <a:r>
              <a:rPr lang="de-DE" dirty="0"/>
              <a:t>R1: Einkaufswagen als Liste, niedriger Programmieraufwand.</a:t>
            </a:r>
          </a:p>
          <a:p>
            <a:pPr marL="171450" indent="-171450">
              <a:buFont typeface="Arial" panose="020B0604020202020204" pitchFamily="34" charset="0"/>
              <a:buChar char="•"/>
            </a:pPr>
            <a:r>
              <a:rPr lang="de-DE" dirty="0"/>
              <a:t>R2: Einkaufswagen als Dictionary, mittlerer bis hoher Programmieraufwand.</a:t>
            </a:r>
          </a:p>
          <a:p>
            <a:endParaRPr lang="de-DE" dirty="0"/>
          </a:p>
          <a:p>
            <a:r>
              <a:rPr lang="de-DE" dirty="0"/>
              <a:t>Diese Evaluierung hilft, die geeignete Struktur für die Implementierung basierend auf Aufwand und Anforderungen zu bestimmen.</a:t>
            </a:r>
          </a:p>
        </p:txBody>
      </p:sp>
      <p:sp>
        <p:nvSpPr>
          <p:cNvPr id="4" name="Foliennummernplatzhalter 3"/>
          <p:cNvSpPr>
            <a:spLocks noGrp="1"/>
          </p:cNvSpPr>
          <p:nvPr>
            <p:ph type="sldNum" sz="quarter" idx="5"/>
          </p:nvPr>
        </p:nvSpPr>
        <p:spPr/>
        <p:txBody>
          <a:bodyPr/>
          <a:lstStyle/>
          <a:p>
            <a:fld id="{BD1C8E65-4B3D-46D5-B9B9-47ADBD7FDA00}" type="slidenum">
              <a:rPr lang="de-DE" smtClean="0"/>
              <a:t>21</a:t>
            </a:fld>
            <a:endParaRPr lang="de-DE"/>
          </a:p>
        </p:txBody>
      </p:sp>
    </p:spTree>
    <p:extLst>
      <p:ext uri="{BB962C8B-B14F-4D97-AF65-F5344CB8AC3E}">
        <p14:creationId xmlns:p14="http://schemas.microsoft.com/office/powerpoint/2010/main" val="3037545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der Phase "Attributes" des STREAM-Ansatzes werden die Klassenattribute festgelegt. Im Beispiel der Klasse "Customer" werden die Attribute `</a:t>
            </a:r>
            <a:r>
              <a:rPr lang="de-DE" dirty="0" err="1"/>
              <a:t>name</a:t>
            </a:r>
            <a:r>
              <a:rPr lang="de-DE" dirty="0"/>
              <a:t>`, `wallet` und `</a:t>
            </a:r>
            <a:r>
              <a:rPr lang="de-DE" dirty="0" err="1"/>
              <a:t>cart</a:t>
            </a:r>
            <a:r>
              <a:rPr lang="de-DE" dirty="0"/>
              <a:t>` definiert. Diese Attribute repräsentieren den Namen des Kunden, das verfügbare Budget und den Einkaufswagen. Die Initialisierung erfolgt im Konstruktor (`__</a:t>
            </a:r>
            <a:r>
              <a:rPr lang="de-DE" dirty="0" err="1"/>
              <a:t>init</a:t>
            </a:r>
            <a:r>
              <a:rPr lang="de-DE" dirty="0"/>
              <a:t>__`), wo die Werte für die Attribute gesetzt werden. </a:t>
            </a:r>
          </a:p>
          <a:p>
            <a:endParaRPr lang="de-DE" dirty="0"/>
          </a:p>
          <a:p>
            <a:r>
              <a:rPr lang="de-DE" dirty="0"/>
              <a:t>Diese Phase ist entscheidend, um die grundlegenden Datenstrukturen der Klasse festzulegen, bevor Methoden implementiert werden.</a:t>
            </a:r>
          </a:p>
        </p:txBody>
      </p:sp>
      <p:sp>
        <p:nvSpPr>
          <p:cNvPr id="4" name="Foliennummernplatzhalter 3"/>
          <p:cNvSpPr>
            <a:spLocks noGrp="1"/>
          </p:cNvSpPr>
          <p:nvPr>
            <p:ph type="sldNum" sz="quarter" idx="5"/>
          </p:nvPr>
        </p:nvSpPr>
        <p:spPr/>
        <p:txBody>
          <a:bodyPr/>
          <a:lstStyle/>
          <a:p>
            <a:fld id="{BD1C8E65-4B3D-46D5-B9B9-47ADBD7FDA00}" type="slidenum">
              <a:rPr lang="de-DE" smtClean="0"/>
              <a:t>22</a:t>
            </a:fld>
            <a:endParaRPr lang="de-DE"/>
          </a:p>
        </p:txBody>
      </p:sp>
    </p:spTree>
    <p:extLst>
      <p:ext uri="{BB962C8B-B14F-4D97-AF65-F5344CB8AC3E}">
        <p14:creationId xmlns:p14="http://schemas.microsoft.com/office/powerpoint/2010/main" val="3572058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0" dirty="0"/>
              <a:t>In der Phase "Methods" des STREAM-Ansatzes werden die Methoden der Klasse implementiert.</a:t>
            </a:r>
          </a:p>
          <a:p>
            <a:endParaRPr lang="de-DE" i="0" dirty="0"/>
          </a:p>
          <a:p>
            <a:pPr marL="171450" indent="-171450">
              <a:buFont typeface="Arial" panose="020B0604020202020204" pitchFamily="34" charset="0"/>
              <a:buChar char="•"/>
            </a:pPr>
            <a:r>
              <a:rPr lang="de-DE" i="0" dirty="0"/>
              <a:t>order-Methode: Fügt ein Item zum Warenkorb hinzu, wenn genug Guthaben vorhanden ist.</a:t>
            </a:r>
          </a:p>
          <a:p>
            <a:pPr marL="171450" indent="-171450">
              <a:buFont typeface="Arial" panose="020B0604020202020204" pitchFamily="34" charset="0"/>
              <a:buChar char="•"/>
            </a:pPr>
            <a:r>
              <a:rPr lang="de-DE" i="0" dirty="0" err="1"/>
              <a:t>pay</a:t>
            </a:r>
            <a:r>
              <a:rPr lang="de-DE" i="0" dirty="0"/>
              <a:t>-Methode: Berechnet den Gesamtpreis und zieht ihn vom Guthaben ab, wenn ausreichend Mittel vorhanden sind.</a:t>
            </a:r>
          </a:p>
          <a:p>
            <a:endParaRPr lang="de-DE" i="0" dirty="0"/>
          </a:p>
          <a:p>
            <a:r>
              <a:rPr lang="de-DE" i="0" dirty="0"/>
              <a:t>Diese Methoden vervollständigen die Funktionalität der Klasse "Customer".</a:t>
            </a:r>
          </a:p>
        </p:txBody>
      </p:sp>
      <p:sp>
        <p:nvSpPr>
          <p:cNvPr id="4" name="Foliennummernplatzhalter 3"/>
          <p:cNvSpPr>
            <a:spLocks noGrp="1"/>
          </p:cNvSpPr>
          <p:nvPr>
            <p:ph type="sldNum" sz="quarter" idx="5"/>
          </p:nvPr>
        </p:nvSpPr>
        <p:spPr/>
        <p:txBody>
          <a:bodyPr/>
          <a:lstStyle/>
          <a:p>
            <a:fld id="{BD1C8E65-4B3D-46D5-B9B9-47ADBD7FDA00}" type="slidenum">
              <a:rPr lang="de-DE" smtClean="0"/>
              <a:t>23</a:t>
            </a:fld>
            <a:endParaRPr lang="de-DE"/>
          </a:p>
        </p:txBody>
      </p:sp>
    </p:spTree>
    <p:extLst>
      <p:ext uri="{BB962C8B-B14F-4D97-AF65-F5344CB8AC3E}">
        <p14:creationId xmlns:p14="http://schemas.microsoft.com/office/powerpoint/2010/main" val="318094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dirty="0"/>
              <a:t>Aufgabe: </a:t>
            </a:r>
            <a:r>
              <a:rPr lang="de-DE" sz="1200" dirty="0">
                <a:solidFill>
                  <a:schemeClr val="bg1"/>
                </a:solidFill>
              </a:rPr>
              <a:t>Wählen Sie einen der drei vorgestellten Ansätze (Use-Modify-Create, PRIMM, STREAM) und skizzieren Sie auf dieser Grundlage eine Unterrichtsplanung für eine Doppelstunde zu einem Thema Ihrer Wahl (z.B. Schleifen).</a:t>
            </a:r>
          </a:p>
          <a:p>
            <a:pPr algn="l"/>
            <a:r>
              <a:rPr lang="de-DE" sz="1200" dirty="0">
                <a:solidFill>
                  <a:schemeClr val="bg1"/>
                </a:solidFill>
              </a:rPr>
              <a:t>Präsentieren Sie Ihre Unterrichtsplanung in der nächsten Sitzung im Plenum.</a:t>
            </a:r>
          </a:p>
          <a:p>
            <a:pPr algn="l"/>
            <a:endParaRPr lang="de-DE" dirty="0"/>
          </a:p>
        </p:txBody>
      </p:sp>
      <p:sp>
        <p:nvSpPr>
          <p:cNvPr id="4" name="Foliennummernplatzhalter 3"/>
          <p:cNvSpPr>
            <a:spLocks noGrp="1"/>
          </p:cNvSpPr>
          <p:nvPr>
            <p:ph type="sldNum" sz="quarter" idx="5"/>
          </p:nvPr>
        </p:nvSpPr>
        <p:spPr/>
        <p:txBody>
          <a:bodyPr/>
          <a:lstStyle/>
          <a:p>
            <a:fld id="{C4AA0AAB-3167-CB48-99BA-1995BD4CC736}" type="slidenum">
              <a:rPr lang="de-DE" smtClean="0"/>
              <a:t>24</a:t>
            </a:fld>
            <a:endParaRPr lang="de-DE"/>
          </a:p>
        </p:txBody>
      </p:sp>
    </p:spTree>
    <p:extLst>
      <p:ext uri="{BB962C8B-B14F-4D97-AF65-F5344CB8AC3E}">
        <p14:creationId xmlns:p14="http://schemas.microsoft.com/office/powerpoint/2010/main" val="4143899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Im Folgenden wird das 4C/ID Modell genauer beleuchtet.</a:t>
            </a:r>
          </a:p>
          <a:p>
            <a:endParaRPr lang="de-DE" dirty="0">
              <a:ea typeface="Calibri"/>
              <a:cs typeface="Calibri"/>
            </a:endParaRPr>
          </a:p>
          <a:p>
            <a:endParaRPr lang="de-DE" dirty="0"/>
          </a:p>
        </p:txBody>
      </p:sp>
      <p:sp>
        <p:nvSpPr>
          <p:cNvPr id="4" name="Foliennummernplatzhalter 3"/>
          <p:cNvSpPr>
            <a:spLocks noGrp="1"/>
          </p:cNvSpPr>
          <p:nvPr>
            <p:ph type="sldNum" sz="quarter" idx="5"/>
          </p:nvPr>
        </p:nvSpPr>
        <p:spPr/>
        <p:txBody>
          <a:bodyPr/>
          <a:lstStyle/>
          <a:p>
            <a:fld id="{BD1C8E65-4B3D-46D5-B9B9-47ADBD7FDA00}" type="slidenum">
              <a:rPr lang="de-DE" smtClean="0"/>
              <a:t>25</a:t>
            </a:fld>
            <a:endParaRPr lang="de-DE"/>
          </a:p>
        </p:txBody>
      </p:sp>
    </p:spTree>
    <p:extLst>
      <p:ext uri="{BB962C8B-B14F-4D97-AF65-F5344CB8AC3E}">
        <p14:creationId xmlns:p14="http://schemas.microsoft.com/office/powerpoint/2010/main" val="2721290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Das </a:t>
            </a:r>
            <a:r>
              <a:rPr lang="de-DE" dirty="0" err="1"/>
              <a:t>Four-Component</a:t>
            </a:r>
            <a:r>
              <a:rPr lang="de-DE" dirty="0"/>
              <a:t> (4C) </a:t>
            </a:r>
            <a:r>
              <a:rPr lang="de-DE" dirty="0" err="1"/>
              <a:t>Instructional</a:t>
            </a:r>
            <a:r>
              <a:rPr lang="de-DE" dirty="0"/>
              <a:t> Design (ID) - Modell (Van </a:t>
            </a:r>
            <a:r>
              <a:rPr lang="de-DE" dirty="0" err="1"/>
              <a:t>Merriënboer</a:t>
            </a:r>
            <a:r>
              <a:rPr lang="de-DE" dirty="0"/>
              <a:t> et al., 2002) ist ein Modell zur systematischen und effizienten Vermittlung komplexer Kompetenzen, wie etwa Programmierung. </a:t>
            </a:r>
          </a:p>
          <a:p>
            <a:endParaRPr lang="de-DE" dirty="0"/>
          </a:p>
          <a:p>
            <a:r>
              <a:rPr lang="de-DE" dirty="0"/>
              <a:t>Die Charakteristiken des Modells umfassen:</a:t>
            </a:r>
          </a:p>
          <a:p>
            <a:pPr marL="171450" indent="-171450">
              <a:buFont typeface="Arial" panose="020B0604020202020204" pitchFamily="34" charset="0"/>
              <a:buChar char="•"/>
            </a:pPr>
            <a:r>
              <a:rPr lang="de-DE" dirty="0"/>
              <a:t>Realitätsnahe Aufgaben</a:t>
            </a:r>
          </a:p>
          <a:p>
            <a:pPr marL="171450" indent="-171450">
              <a:buFont typeface="Arial" panose="020B0604020202020204" pitchFamily="34" charset="0"/>
              <a:buChar char="•"/>
            </a:pPr>
            <a:r>
              <a:rPr lang="de-DE" dirty="0"/>
              <a:t>Klare Lernziele</a:t>
            </a:r>
          </a:p>
          <a:p>
            <a:pPr marL="171450" indent="-171450">
              <a:buFont typeface="Arial" panose="020B0604020202020204" pitchFamily="34" charset="0"/>
              <a:buChar char="•"/>
            </a:pPr>
            <a:r>
              <a:rPr lang="de-DE" dirty="0"/>
              <a:t>Gezielte Unterstützung der Lernenden</a:t>
            </a:r>
          </a:p>
          <a:p>
            <a:pPr marL="171450" indent="-171450">
              <a:buFont typeface="Arial" panose="020B0604020202020204" pitchFamily="34" charset="0"/>
              <a:buChar char="•"/>
            </a:pPr>
            <a:r>
              <a:rPr lang="de-DE" dirty="0"/>
              <a:t>Schrittweiser Aufbau von Fachwissen</a:t>
            </a:r>
          </a:p>
          <a:p>
            <a:endParaRPr lang="de-DE" dirty="0"/>
          </a:p>
          <a:p>
            <a:r>
              <a:rPr lang="de-DE" dirty="0"/>
              <a:t>Das Modell besteht aus vier Komponenten, die diese Merkmale integrieren.</a:t>
            </a:r>
          </a:p>
        </p:txBody>
      </p:sp>
      <p:sp>
        <p:nvSpPr>
          <p:cNvPr id="4" name="Foliennummernplatzhalter 3"/>
          <p:cNvSpPr>
            <a:spLocks noGrp="1"/>
          </p:cNvSpPr>
          <p:nvPr>
            <p:ph type="sldNum" sz="quarter" idx="5"/>
          </p:nvPr>
        </p:nvSpPr>
        <p:spPr/>
        <p:txBody>
          <a:bodyPr/>
          <a:lstStyle/>
          <a:p>
            <a:fld id="{BD1C8E65-4B3D-46D5-B9B9-47ADBD7FDA00}" type="slidenum">
              <a:rPr lang="de-DE" smtClean="0"/>
              <a:t>26</a:t>
            </a:fld>
            <a:endParaRPr lang="de-DE"/>
          </a:p>
        </p:txBody>
      </p:sp>
    </p:spTree>
    <p:extLst>
      <p:ext uri="{BB962C8B-B14F-4D97-AF65-F5344CB8AC3E}">
        <p14:creationId xmlns:p14="http://schemas.microsoft.com/office/powerpoint/2010/main" val="1622854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a:t>Das 4C/ID-Modell besteht aus folgenden vier Hauptkomponenten:</a:t>
            </a:r>
          </a:p>
          <a:p>
            <a:pPr>
              <a:buFont typeface="+mj-lt"/>
              <a:buAutoNum type="arabicPeriod"/>
            </a:pPr>
            <a:r>
              <a:rPr lang="de-DE" b="0" dirty="0"/>
              <a:t> Lernaufgaben (Learning Tasks): Konkrete, authentische Aufgaben, die dem Lernenden helfen, Schemata aufzubauen. Diese Aufgaben fördern das abstrakte Denken und die Induktion vom Konkreten.</a:t>
            </a:r>
          </a:p>
          <a:p>
            <a:pPr>
              <a:buFont typeface="+mj-lt"/>
              <a:buAutoNum type="arabicPeriod"/>
            </a:pPr>
            <a:r>
              <a:rPr lang="de-DE" b="0" dirty="0"/>
              <a:t> Lernhilfen (Supportive Information): Informationen, die das Lernen und die Ausführung nicht wiederkehrender Aufgaben unterstützen. Sie bauen eine Brücke zwischen Vorwissen und neuen Lerninhalten und verbessern Schemata durch die Verknüpfung neuer Elemente mit vorhandenem Wissen.</a:t>
            </a:r>
          </a:p>
          <a:p>
            <a:pPr>
              <a:buFont typeface="+mj-lt"/>
              <a:buAutoNum type="arabicPeriod"/>
            </a:pPr>
            <a:r>
              <a:rPr lang="de-DE" b="0" dirty="0"/>
              <a:t> Just-in-Time Informationen (</a:t>
            </a:r>
            <a:r>
              <a:rPr lang="de-DE" b="0" dirty="0" err="1"/>
              <a:t>Procedural</a:t>
            </a:r>
            <a:r>
              <a:rPr lang="de-DE" b="0" dirty="0"/>
              <a:t> Information): Informationen, die erforderlich sind, um wiederkehrende Aspekte von Aufgaben zu erlernen und auszuführen. Diese Informationen werden in Regeln eingebettet, um das prozedurale Wissen zu fördern.</a:t>
            </a:r>
          </a:p>
          <a:p>
            <a:pPr>
              <a:buFont typeface="+mj-lt"/>
              <a:buAutoNum type="arabicPeriod"/>
            </a:pPr>
            <a:r>
              <a:rPr lang="de-DE" b="0" dirty="0"/>
              <a:t> Übungsaufgaben (Part-task Practice): Aufgaben, die den automatisierten Einsatz von Regeln für wiederkehrende Aspekte fördern und die Synthese und Festigung des Gelernten unterstützen.</a:t>
            </a:r>
          </a:p>
          <a:p>
            <a:endParaRPr lang="de-DE" b="0" dirty="0"/>
          </a:p>
          <a:p>
            <a:r>
              <a:rPr lang="de-DE" b="0" dirty="0"/>
              <a:t>Diese vier Komponenten bieten eine strukturierte und effektive Methode zur Vermittlung komplexer Fähigkeiten und Wissensbereiche.</a:t>
            </a:r>
          </a:p>
        </p:txBody>
      </p:sp>
      <p:sp>
        <p:nvSpPr>
          <p:cNvPr id="4" name="Foliennummernplatzhalter 3"/>
          <p:cNvSpPr>
            <a:spLocks noGrp="1"/>
          </p:cNvSpPr>
          <p:nvPr>
            <p:ph type="sldNum" sz="quarter" idx="5"/>
          </p:nvPr>
        </p:nvSpPr>
        <p:spPr/>
        <p:txBody>
          <a:bodyPr/>
          <a:lstStyle/>
          <a:p>
            <a:fld id="{C4AA0AAB-3167-CB48-99BA-1995BD4CC736}" type="slidenum">
              <a:rPr lang="de-DE" smtClean="0"/>
              <a:t>27</a:t>
            </a:fld>
            <a:endParaRPr lang="de-DE"/>
          </a:p>
        </p:txBody>
      </p:sp>
    </p:spTree>
    <p:extLst>
      <p:ext uri="{BB962C8B-B14F-4D97-AF65-F5344CB8AC3E}">
        <p14:creationId xmlns:p14="http://schemas.microsoft.com/office/powerpoint/2010/main" val="2844831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a:t>Das Schaubild zeigt die vier Komponenten des 4C/ID-Modells: Lernaufgaben als zentrale Elemente, die von einfacher zu komplexer Unterstützung bieten; Lernhilfen, die kontinuierlich verfügbare mentale Modelle und Strategien bereitstellen; Just-in-Time Informationen, die bei Bedarf spezifische Hinweise und Feedback geben; und Übungsaufgaben, die zusätzliche Praxis für wiederkehrende Fähigkeiten bieten. Diese Komponenten arbeiten zusammen, um effektives und systematisches Lernen zu ermöglichen.</a:t>
            </a:r>
          </a:p>
        </p:txBody>
      </p:sp>
      <p:sp>
        <p:nvSpPr>
          <p:cNvPr id="4" name="Foliennummernplatzhalter 3"/>
          <p:cNvSpPr>
            <a:spLocks noGrp="1"/>
          </p:cNvSpPr>
          <p:nvPr>
            <p:ph type="sldNum" sz="quarter" idx="5"/>
          </p:nvPr>
        </p:nvSpPr>
        <p:spPr/>
        <p:txBody>
          <a:bodyPr/>
          <a:lstStyle/>
          <a:p>
            <a:fld id="{BD1C8E65-4B3D-46D5-B9B9-47ADBD7FDA00}" type="slidenum">
              <a:rPr lang="de-DE" smtClean="0"/>
              <a:t>28</a:t>
            </a:fld>
            <a:endParaRPr lang="de-DE"/>
          </a:p>
        </p:txBody>
      </p:sp>
    </p:spTree>
    <p:extLst>
      <p:ext uri="{BB962C8B-B14F-4D97-AF65-F5344CB8AC3E}">
        <p14:creationId xmlns:p14="http://schemas.microsoft.com/office/powerpoint/2010/main" val="2348996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a:t>Dieses Beispiel zeigt einen Lernpfad für die Grundlagen der Programmierung mit EV3-Robotern.</a:t>
            </a:r>
          </a:p>
          <a:p>
            <a:endParaRPr lang="de-DE" b="0" dirty="0"/>
          </a:p>
          <a:p>
            <a:pPr>
              <a:buFont typeface="Arial" panose="020B0604020202020204" pitchFamily="34" charset="0"/>
              <a:buChar char="•"/>
            </a:pPr>
            <a:r>
              <a:rPr lang="de-DE" b="0" dirty="0"/>
              <a:t>Learning Tasks: Die Aufgaben (z.B. "Wende in 3 Zügen", "Einparkhilfe") repräsentieren konkrete, authentische Lernaktivitäten.</a:t>
            </a:r>
          </a:p>
          <a:p>
            <a:pPr>
              <a:buFont typeface="Arial" panose="020B0604020202020204" pitchFamily="34" charset="0"/>
              <a:buChar char="•"/>
            </a:pPr>
            <a:r>
              <a:rPr lang="de-DE" b="0" dirty="0"/>
              <a:t>Supportive Information: Grundlegende Informationen, wie das Verständnis des Roboters und die Verwendung der Entwicklungsumgebung (IDE), unterstützen die Lernaufgaben.</a:t>
            </a:r>
          </a:p>
          <a:p>
            <a:pPr>
              <a:buFont typeface="Arial" panose="020B0604020202020204" pitchFamily="34" charset="0"/>
              <a:buChar char="•"/>
            </a:pPr>
            <a:r>
              <a:rPr lang="de-DE" b="0" dirty="0" err="1"/>
              <a:t>Procedural</a:t>
            </a:r>
            <a:r>
              <a:rPr lang="de-DE" b="0" dirty="0"/>
              <a:t> Information: Schrittweise Anweisungen (z.B. für Motoren und LEDs) werden bereitgestellt, um spezifische Fertigkeiten zu erlernen und anzuwenden.</a:t>
            </a:r>
          </a:p>
          <a:p>
            <a:endParaRPr lang="de-DE" b="0" dirty="0"/>
          </a:p>
          <a:p>
            <a:r>
              <a:rPr lang="de-DE" b="0" dirty="0"/>
              <a:t>Diese Komponenten arbeiten zusammen, um einen strukturierten und effektiven Lernprozess zu gewährleisten.</a:t>
            </a:r>
          </a:p>
          <a:p>
            <a:endParaRPr lang="de-DE" dirty="0"/>
          </a:p>
        </p:txBody>
      </p:sp>
      <p:sp>
        <p:nvSpPr>
          <p:cNvPr id="4" name="Foliennummernplatzhalter 3"/>
          <p:cNvSpPr>
            <a:spLocks noGrp="1"/>
          </p:cNvSpPr>
          <p:nvPr>
            <p:ph type="sldNum" sz="quarter" idx="5"/>
          </p:nvPr>
        </p:nvSpPr>
        <p:spPr/>
        <p:txBody>
          <a:bodyPr/>
          <a:lstStyle/>
          <a:p>
            <a:fld id="{BD1C8E65-4B3D-46D5-B9B9-47ADBD7FDA00}" type="slidenum">
              <a:rPr lang="de-DE" smtClean="0"/>
              <a:t>29</a:t>
            </a:fld>
            <a:endParaRPr lang="de-DE"/>
          </a:p>
        </p:txBody>
      </p:sp>
    </p:spTree>
    <p:extLst>
      <p:ext uri="{BB962C8B-B14F-4D97-AF65-F5344CB8AC3E}">
        <p14:creationId xmlns:p14="http://schemas.microsoft.com/office/powerpoint/2010/main" val="2241604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Referenzen zu den Quellen, die in dieser Präsentation verwendet wurden.</a:t>
            </a:r>
          </a:p>
          <a:p>
            <a:endParaRPr lang="de-DE" dirty="0"/>
          </a:p>
        </p:txBody>
      </p:sp>
      <p:sp>
        <p:nvSpPr>
          <p:cNvPr id="4" name="Foliennummernplatzhalter 3"/>
          <p:cNvSpPr>
            <a:spLocks noGrp="1"/>
          </p:cNvSpPr>
          <p:nvPr>
            <p:ph type="sldNum" sz="quarter" idx="5"/>
          </p:nvPr>
        </p:nvSpPr>
        <p:spPr/>
        <p:txBody>
          <a:bodyPr/>
          <a:lstStyle/>
          <a:p>
            <a:fld id="{BD1C8E65-4B3D-46D5-B9B9-47ADBD7FDA00}" type="slidenum">
              <a:rPr lang="de-DE" smtClean="0"/>
              <a:t>30</a:t>
            </a:fld>
            <a:endParaRPr lang="de-DE"/>
          </a:p>
        </p:txBody>
      </p:sp>
    </p:spTree>
    <p:extLst>
      <p:ext uri="{BB962C8B-B14F-4D97-AF65-F5344CB8AC3E}">
        <p14:creationId xmlns:p14="http://schemas.microsoft.com/office/powerpoint/2010/main" val="3899336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Lernziele umfassen das Kennenlernen und Anwenden verschiedener Methoden zur Strukturierung und Planung von Unterricht für den Einstieg in die Programmierung. Eine Methode zur Reihenplanung wird vorgestellt und praktisch angewendet.</a:t>
            </a:r>
          </a:p>
        </p:txBody>
      </p:sp>
      <p:sp>
        <p:nvSpPr>
          <p:cNvPr id="4" name="Foliennummernplatzhalter 3"/>
          <p:cNvSpPr>
            <a:spLocks noGrp="1"/>
          </p:cNvSpPr>
          <p:nvPr>
            <p:ph type="sldNum" sz="quarter" idx="5"/>
          </p:nvPr>
        </p:nvSpPr>
        <p:spPr/>
        <p:txBody>
          <a:bodyPr/>
          <a:lstStyle/>
          <a:p>
            <a:fld id="{BD1C8E65-4B3D-46D5-B9B9-47ADBD7FDA00}" type="slidenum">
              <a:rPr lang="de-DE" smtClean="0"/>
              <a:t>4</a:t>
            </a:fld>
            <a:endParaRPr lang="de-DE"/>
          </a:p>
        </p:txBody>
      </p:sp>
    </p:spTree>
    <p:extLst>
      <p:ext uri="{BB962C8B-B14F-4D97-AF65-F5344CB8AC3E}">
        <p14:creationId xmlns:p14="http://schemas.microsoft.com/office/powerpoint/2010/main" val="67289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Weitere Referenzen zu den Quellen, die in dieser Präsentation verwendet wurden.</a:t>
            </a:r>
          </a:p>
          <a:p>
            <a:endParaRPr lang="de-DE" dirty="0"/>
          </a:p>
        </p:txBody>
      </p:sp>
      <p:sp>
        <p:nvSpPr>
          <p:cNvPr id="4" name="Foliennummernplatzhalter 3"/>
          <p:cNvSpPr>
            <a:spLocks noGrp="1"/>
          </p:cNvSpPr>
          <p:nvPr>
            <p:ph type="sldNum" sz="quarter" idx="5"/>
          </p:nvPr>
        </p:nvSpPr>
        <p:spPr/>
        <p:txBody>
          <a:bodyPr/>
          <a:lstStyle/>
          <a:p>
            <a:fld id="{BD1C8E65-4B3D-46D5-B9B9-47ADBD7FDA00}" type="slidenum">
              <a:rPr lang="de-DE" smtClean="0"/>
              <a:t>31</a:t>
            </a:fld>
            <a:endParaRPr lang="de-DE"/>
          </a:p>
        </p:txBody>
      </p:sp>
    </p:spTree>
    <p:extLst>
      <p:ext uri="{BB962C8B-B14F-4D97-AF65-F5344CB8AC3E}">
        <p14:creationId xmlns:p14="http://schemas.microsoft.com/office/powerpoint/2010/main" val="4284119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ea typeface="Calibri"/>
                <a:cs typeface="Calibri"/>
              </a:rPr>
              <a:t>Es wird sich auf die Lernaktivitäten und die Frage „Wie wird gelernt?“ konzentriert.</a:t>
            </a:r>
          </a:p>
        </p:txBody>
      </p:sp>
      <p:sp>
        <p:nvSpPr>
          <p:cNvPr id="4" name="Foliennummernplatzhalter 3"/>
          <p:cNvSpPr>
            <a:spLocks noGrp="1"/>
          </p:cNvSpPr>
          <p:nvPr>
            <p:ph type="sldNum" sz="quarter" idx="5"/>
          </p:nvPr>
        </p:nvSpPr>
        <p:spPr/>
        <p:txBody>
          <a:bodyPr/>
          <a:lstStyle/>
          <a:p>
            <a:fld id="{BD1C8E65-4B3D-46D5-B9B9-47ADBD7FDA00}" type="slidenum">
              <a:rPr lang="de-DE"/>
              <a:t>5</a:t>
            </a:fld>
            <a:endParaRPr lang="de-DE"/>
          </a:p>
        </p:txBody>
      </p:sp>
    </p:spTree>
    <p:extLst>
      <p:ext uri="{BB962C8B-B14F-4D97-AF65-F5344CB8AC3E}">
        <p14:creationId xmlns:p14="http://schemas.microsoft.com/office/powerpoint/2010/main" val="1696023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Stellen Sie sich vor, </a:t>
            </a:r>
            <a:r>
              <a:rPr lang="de-DE" sz="2000" dirty="0">
                <a:solidFill>
                  <a:srgbClr val="FFFFFF"/>
                </a:solidFill>
                <a:latin typeface="Calibri Light" panose="020F0302020204030204"/>
                <a:cs typeface="Calibri Light"/>
              </a:rPr>
              <a:t>Sie sind Lehrkraft an einer weiterführenden Schule und sollen die </a:t>
            </a:r>
            <a:r>
              <a:rPr lang="de-DE" sz="2000" dirty="0" err="1">
                <a:solidFill>
                  <a:srgbClr val="FFFFFF"/>
                </a:solidFill>
                <a:latin typeface="Calibri Light" panose="020F0302020204030204"/>
                <a:cs typeface="Calibri Light"/>
              </a:rPr>
              <a:t>Schüler:innen</a:t>
            </a:r>
            <a:r>
              <a:rPr lang="de-DE" sz="2000" dirty="0">
                <a:solidFill>
                  <a:srgbClr val="FFFFFF"/>
                </a:solidFill>
                <a:latin typeface="Calibri Light" panose="020F0302020204030204"/>
                <a:cs typeface="Calibri Light"/>
              </a:rPr>
              <a:t> in die Programmierung einführen.</a:t>
            </a:r>
            <a:br>
              <a:rPr lang="de-DE" sz="2000" dirty="0">
                <a:solidFill>
                  <a:srgbClr val="FFFFFF"/>
                </a:solidFill>
                <a:latin typeface="Calibri Light" panose="020F0302020204030204"/>
                <a:cs typeface="Calibri Light"/>
              </a:rPr>
            </a:br>
            <a:endParaRPr lang="de-DE" sz="2000" dirty="0">
              <a:solidFill>
                <a:srgbClr val="FFFFFF"/>
              </a:solidFill>
              <a:latin typeface="Calibri Light" panose="020F0302020204030204"/>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solidFill>
                  <a:srgbClr val="FFFFFF"/>
                </a:solidFill>
                <a:latin typeface="Calibri Light" panose="020F0302020204030204"/>
                <a:cs typeface="Calibri Light"/>
              </a:rPr>
              <a:t>Frage: </a:t>
            </a:r>
            <a:r>
              <a:rPr lang="de-DE" sz="3600" dirty="0">
                <a:solidFill>
                  <a:srgbClr val="FFFFFF"/>
                </a:solidFill>
                <a:latin typeface="Calibri Light" panose="020F0302020204030204"/>
                <a:cs typeface="Calibri Light"/>
              </a:rPr>
              <a:t>Wie würden Sie vorgehen?</a:t>
            </a:r>
          </a:p>
          <a:p>
            <a:endParaRPr lang="de-DE" sz="2000" dirty="0">
              <a:solidFill>
                <a:srgbClr val="FFFFFF"/>
              </a:solidFill>
              <a:latin typeface="Calibri Light" panose="020F0302020204030204"/>
              <a:cs typeface="Calibri Light"/>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AA0AAB-3167-CB48-99BA-1995BD4CC73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292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Hildegard Meyer identifiziert zehn Merkmale guten Unterrichts:</a:t>
            </a:r>
          </a:p>
          <a:p>
            <a:pPr marL="514350" indent="-514350">
              <a:buFont typeface="+mj-lt"/>
              <a:buAutoNum type="arabicPeriod"/>
            </a:pPr>
            <a:r>
              <a:rPr lang="de-DE" dirty="0"/>
              <a:t>Klare Strukturierung des Lehr-Lernprozesses</a:t>
            </a:r>
          </a:p>
          <a:p>
            <a:pPr marL="514350" indent="-514350">
              <a:buFont typeface="+mj-lt"/>
              <a:buAutoNum type="arabicPeriod"/>
            </a:pPr>
            <a:r>
              <a:rPr lang="de-DE" dirty="0"/>
              <a:t>Intensive Nutzung der Lernzeit</a:t>
            </a:r>
          </a:p>
          <a:p>
            <a:pPr marL="514350" indent="-514350">
              <a:buFont typeface="+mj-lt"/>
              <a:buAutoNum type="arabicPeriod"/>
            </a:pPr>
            <a:r>
              <a:rPr lang="de-DE" dirty="0"/>
              <a:t>Stimmigkeit der Ziel-, Inhalts- und Methodenentscheidungen</a:t>
            </a:r>
          </a:p>
          <a:p>
            <a:pPr marL="514350" indent="-514350">
              <a:buFont typeface="+mj-lt"/>
              <a:buAutoNum type="arabicPeriod"/>
            </a:pPr>
            <a:r>
              <a:rPr lang="de-DE" dirty="0"/>
              <a:t>Methodenvielfalt</a:t>
            </a:r>
          </a:p>
          <a:p>
            <a:pPr marL="514350" indent="-514350">
              <a:buFont typeface="+mj-lt"/>
              <a:buAutoNum type="arabicPeriod"/>
            </a:pPr>
            <a:r>
              <a:rPr lang="de-DE" dirty="0"/>
              <a:t>Intelligentes Üben</a:t>
            </a:r>
          </a:p>
          <a:p>
            <a:pPr marL="514350" indent="-514350">
              <a:buFont typeface="+mj-lt"/>
              <a:buAutoNum type="arabicPeriod"/>
            </a:pPr>
            <a:r>
              <a:rPr lang="de-DE" dirty="0"/>
              <a:t>Individuelles Fördern</a:t>
            </a:r>
          </a:p>
          <a:p>
            <a:pPr marL="514350" indent="-514350">
              <a:buFont typeface="+mj-lt"/>
              <a:buAutoNum type="arabicPeriod"/>
            </a:pPr>
            <a:r>
              <a:rPr lang="de-DE" dirty="0"/>
              <a:t>Lernförderliches Unterrichtsklima</a:t>
            </a:r>
          </a:p>
          <a:p>
            <a:pPr marL="514350" indent="-514350">
              <a:buFont typeface="+mj-lt"/>
              <a:buAutoNum type="arabicPeriod"/>
            </a:pPr>
            <a:r>
              <a:rPr lang="de-DE" dirty="0"/>
              <a:t>Sinnstiftende Unterrichtsgespräche</a:t>
            </a:r>
          </a:p>
          <a:p>
            <a:pPr marL="514350" indent="-514350">
              <a:buFont typeface="+mj-lt"/>
              <a:buAutoNum type="arabicPeriod"/>
            </a:pPr>
            <a:r>
              <a:rPr lang="de-DE" dirty="0"/>
              <a:t>Regelmäßige Nutzung von Schüler-Feedback</a:t>
            </a:r>
          </a:p>
          <a:p>
            <a:pPr marL="514350" indent="-514350">
              <a:buFont typeface="+mj-lt"/>
              <a:buAutoNum type="arabicPeriod"/>
            </a:pPr>
            <a:r>
              <a:rPr lang="de-DE" dirty="0"/>
              <a:t>Klare Leistungserwartungen und -kontrollen</a:t>
            </a:r>
          </a:p>
          <a:p>
            <a:endParaRPr lang="de-DE" dirty="0"/>
          </a:p>
        </p:txBody>
      </p:sp>
      <p:sp>
        <p:nvSpPr>
          <p:cNvPr id="4" name="Foliennummernplatzhalter 3"/>
          <p:cNvSpPr>
            <a:spLocks noGrp="1"/>
          </p:cNvSpPr>
          <p:nvPr>
            <p:ph type="sldNum" sz="quarter" idx="5"/>
          </p:nvPr>
        </p:nvSpPr>
        <p:spPr/>
        <p:txBody>
          <a:bodyPr/>
          <a:lstStyle/>
          <a:p>
            <a:fld id="{BD1C8E65-4B3D-46D5-B9B9-47ADBD7FDA00}" type="slidenum">
              <a:rPr lang="de-DE" smtClean="0"/>
              <a:t>7</a:t>
            </a:fld>
            <a:endParaRPr lang="de-DE"/>
          </a:p>
        </p:txBody>
      </p:sp>
    </p:spTree>
    <p:extLst>
      <p:ext uri="{BB962C8B-B14F-4D97-AF65-F5344CB8AC3E}">
        <p14:creationId xmlns:p14="http://schemas.microsoft.com/office/powerpoint/2010/main" val="2116058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Unter den Ansätzen zur Unterrichtsplanung werden drei Methoden vorgestellt: </a:t>
            </a:r>
          </a:p>
          <a:p>
            <a:pPr marL="171450" indent="-171450">
              <a:buFont typeface="Arial" panose="020B0604020202020204" pitchFamily="34" charset="0"/>
              <a:buChar char="•"/>
            </a:pPr>
            <a:r>
              <a:rPr lang="de-DE" dirty="0"/>
              <a:t>Use-Modify-Create: Dieser Ansatz basiert auf Computational </a:t>
            </a:r>
            <a:r>
              <a:rPr lang="de-DE" dirty="0" err="1"/>
              <a:t>Thinking</a:t>
            </a:r>
            <a:r>
              <a:rPr lang="de-DE" dirty="0"/>
              <a:t> und wird im Detail in Kapitel 2 behandelt.</a:t>
            </a:r>
          </a:p>
          <a:p>
            <a:pPr marL="171450" indent="-171450">
              <a:buFont typeface="Arial" panose="020B0604020202020204" pitchFamily="34" charset="0"/>
              <a:buChar char="•"/>
            </a:pPr>
            <a:r>
              <a:rPr lang="de-DE" dirty="0"/>
              <a:t>PRIMM: Diese Methode zur Programmierung im Unterricht baut auf dem Leseansatz auf, wie in Kapitel 3 beschrieben.</a:t>
            </a:r>
          </a:p>
          <a:p>
            <a:pPr marL="171450" indent="-171450">
              <a:buFont typeface="Arial" panose="020B0604020202020204" pitchFamily="34" charset="0"/>
              <a:buChar char="•"/>
            </a:pPr>
            <a:r>
              <a:rPr lang="de-DE" dirty="0"/>
              <a:t>STREAM: Dieser Ansatz integriert Objektorientierung und agile Softwareentwicklung.</a:t>
            </a:r>
          </a:p>
          <a:p>
            <a:pPr marL="171450" indent="-171450">
              <a:buFont typeface="Arial" panose="020B0604020202020204" pitchFamily="34" charset="0"/>
              <a:buChar char="•"/>
            </a:pPr>
            <a:endParaRPr lang="de-DE" dirty="0"/>
          </a:p>
          <a:p>
            <a:r>
              <a:rPr lang="de-DE" dirty="0"/>
              <a:t>Für die Reihenplanung wird das 4C/ID Modell verwendet, welches auf der </a:t>
            </a:r>
            <a:r>
              <a:rPr lang="de-DE" dirty="0" err="1"/>
              <a:t>Cognitive</a:t>
            </a:r>
            <a:r>
              <a:rPr lang="de-DE" dirty="0"/>
              <a:t> Load Theory basiert und ebenfalls in Kapitel 3 genauer erläutert wird.</a:t>
            </a:r>
          </a:p>
        </p:txBody>
      </p:sp>
      <p:sp>
        <p:nvSpPr>
          <p:cNvPr id="4" name="Foliennummernplatzhalter 3"/>
          <p:cNvSpPr>
            <a:spLocks noGrp="1"/>
          </p:cNvSpPr>
          <p:nvPr>
            <p:ph type="sldNum" sz="quarter" idx="5"/>
          </p:nvPr>
        </p:nvSpPr>
        <p:spPr/>
        <p:txBody>
          <a:bodyPr/>
          <a:lstStyle/>
          <a:p>
            <a:fld id="{BD1C8E65-4B3D-46D5-B9B9-47ADBD7FDA00}" type="slidenum">
              <a:rPr lang="de-DE" smtClean="0"/>
              <a:t>8</a:t>
            </a:fld>
            <a:endParaRPr lang="de-DE"/>
          </a:p>
        </p:txBody>
      </p:sp>
    </p:spTree>
    <p:extLst>
      <p:ext uri="{BB962C8B-B14F-4D97-AF65-F5344CB8AC3E}">
        <p14:creationId xmlns:p14="http://schemas.microsoft.com/office/powerpoint/2010/main" val="3021177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Im Folgenden wird der Ansatz „Use-Modify-Create“ genauer beleuchtet.</a:t>
            </a:r>
          </a:p>
          <a:p>
            <a:endParaRPr lang="de-DE" dirty="0">
              <a:ea typeface="Calibri"/>
              <a:cs typeface="Calibri"/>
            </a:endParaRPr>
          </a:p>
        </p:txBody>
      </p:sp>
      <p:sp>
        <p:nvSpPr>
          <p:cNvPr id="4" name="Foliennummernplatzhalter 3"/>
          <p:cNvSpPr>
            <a:spLocks noGrp="1"/>
          </p:cNvSpPr>
          <p:nvPr>
            <p:ph type="sldNum" sz="quarter" idx="5"/>
          </p:nvPr>
        </p:nvSpPr>
        <p:spPr/>
        <p:txBody>
          <a:bodyPr/>
          <a:lstStyle/>
          <a:p>
            <a:fld id="{BD1C8E65-4B3D-46D5-B9B9-47ADBD7FDA00}" type="slidenum">
              <a:rPr lang="de-DE"/>
              <a:t>9</a:t>
            </a:fld>
            <a:endParaRPr lang="de-DE"/>
          </a:p>
        </p:txBody>
      </p:sp>
    </p:spTree>
    <p:extLst>
      <p:ext uri="{BB962C8B-B14F-4D97-AF65-F5344CB8AC3E}">
        <p14:creationId xmlns:p14="http://schemas.microsoft.com/office/powerpoint/2010/main" val="408278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ea typeface="Calibri"/>
                <a:cs typeface="Calibri"/>
              </a:rPr>
              <a:t>Der "Use-Modify-Create"-Ansatz von Lee et al. (2011) basiert auf dem Konzept des Computational </a:t>
            </a:r>
            <a:r>
              <a:rPr lang="de-DE" dirty="0" err="1">
                <a:ea typeface="Calibri"/>
                <a:cs typeface="Calibri"/>
              </a:rPr>
              <a:t>Thinking</a:t>
            </a:r>
            <a:r>
              <a:rPr lang="de-DE" dirty="0">
                <a:ea typeface="Calibri"/>
                <a:cs typeface="Calibri"/>
              </a:rPr>
              <a:t>. Dieser Ansatz umfasst drei Phasen: "Use", "Modify" und "Create". In der ersten Phase nutzen die </a:t>
            </a:r>
            <a:r>
              <a:rPr lang="de-DE" dirty="0" err="1">
                <a:ea typeface="Calibri"/>
                <a:cs typeface="Calibri"/>
              </a:rPr>
              <a:t>Schüler:innen</a:t>
            </a:r>
            <a:r>
              <a:rPr lang="de-DE" dirty="0">
                <a:ea typeface="Calibri"/>
                <a:cs typeface="Calibri"/>
              </a:rPr>
              <a:t> vorhandene Programme, um deren Funktionsweise zu verstehen. In der zweiten Phase modifizieren sie diese Programme, um ihre eigenen Ideen einzubringen und die Funktionalität zu erweitern. In der dritten Phase erstellen sie schließlich eigene Programme, basierend auf den zuvor gewonnenen Erkenntnissen. Der Schwierigkeitsgrad steigt schrittweise an, um eine kontinuierliche Herausforderung zu gewährleisten und gleichzeitig Ängste zu reduzieren. Durch mehrere Iterationen wird ein tiefes Verständnis und die Fähigkeit zur Problemlösung gefördert. Das Ziel ist es, eine Balance zwischen Herausforderung und Unterstützung zu schaffen.</a:t>
            </a:r>
          </a:p>
        </p:txBody>
      </p:sp>
      <p:sp>
        <p:nvSpPr>
          <p:cNvPr id="4" name="Foliennummernplatzhalter 3"/>
          <p:cNvSpPr>
            <a:spLocks noGrp="1"/>
          </p:cNvSpPr>
          <p:nvPr>
            <p:ph type="sldNum" sz="quarter" idx="5"/>
          </p:nvPr>
        </p:nvSpPr>
        <p:spPr/>
        <p:txBody>
          <a:bodyPr/>
          <a:lstStyle/>
          <a:p>
            <a:fld id="{BD1C8E65-4B3D-46D5-B9B9-47ADBD7FDA00}" type="slidenum">
              <a:rPr lang="de-DE"/>
              <a:t>10</a:t>
            </a:fld>
            <a:endParaRPr lang="de-DE"/>
          </a:p>
        </p:txBody>
      </p:sp>
    </p:spTree>
    <p:extLst>
      <p:ext uri="{BB962C8B-B14F-4D97-AF65-F5344CB8AC3E}">
        <p14:creationId xmlns:p14="http://schemas.microsoft.com/office/powerpoint/2010/main" val="1072275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3EB3054-B75A-4BD7-8B3E-8DC0F614FAF3}" type="datetimeFigureOut">
              <a:rPr lang="de-DE" smtClean="0"/>
              <a:t>08.08.24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404316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08.08.24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169920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08.08.24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80995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08.08.24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43320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D3EB3054-B75A-4BD7-8B3E-8DC0F614FAF3}" type="datetimeFigureOut">
              <a:rPr lang="de-DE" smtClean="0"/>
              <a:t>08.08.24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83558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3EB3054-B75A-4BD7-8B3E-8DC0F614FAF3}" type="datetimeFigureOut">
              <a:rPr lang="de-DE" smtClean="0"/>
              <a:t>08.08.24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74290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3EB3054-B75A-4BD7-8B3E-8DC0F614FAF3}" type="datetimeFigureOut">
              <a:rPr lang="de-DE" smtClean="0"/>
              <a:t>08.08.24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02408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3EB3054-B75A-4BD7-8B3E-8DC0F614FAF3}" type="datetimeFigureOut">
              <a:rPr lang="de-DE" smtClean="0"/>
              <a:t>08.08.24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44020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3EB3054-B75A-4BD7-8B3E-8DC0F614FAF3}" type="datetimeFigureOut">
              <a:rPr lang="de-DE" smtClean="0"/>
              <a:t>08.08.24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08769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3EB3054-B75A-4BD7-8B3E-8DC0F614FAF3}" type="datetimeFigureOut">
              <a:rPr lang="de-DE" smtClean="0"/>
              <a:t>08.08.24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45388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3EB3054-B75A-4BD7-8B3E-8DC0F614FAF3}" type="datetimeFigureOut">
              <a:rPr lang="de-DE" smtClean="0"/>
              <a:t>08.08.24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50988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B3054-B75A-4BD7-8B3E-8DC0F614FAF3}" type="datetimeFigureOut">
              <a:rPr lang="de-DE" smtClean="0"/>
              <a:t>08.08.24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006FE-6571-4354-8775-F8708372C227}" type="slidenum">
              <a:rPr lang="de-DE" smtClean="0"/>
              <a:t>‹Nr.›</a:t>
            </a:fld>
            <a:endParaRPr lang="de-DE"/>
          </a:p>
        </p:txBody>
      </p:sp>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doi.org/10.1145/1929887.1929902"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145/1929887.192990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145/1929887.192990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080/08993408.2019.1608781"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80/08993408.2019.160878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oi.org/10.2307/j.ctvjf9vz4"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80/08993408.2019.160878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80/08993408.2019.160878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145/1513593.151359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145/1513593.151359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1007/BF02504993"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doi.org/10.2307/j.ctvjf9vz4" TargetMode="External"/><Relationship Id="rId3" Type="http://schemas.openxmlformats.org/officeDocument/2006/relationships/hyperlink" Target="https://doi.org/10.1145/1513593.1513597" TargetMode="External"/><Relationship Id="rId7" Type="http://schemas.openxmlformats.org/officeDocument/2006/relationships/hyperlink" Target="https://doi.org/10.1007/BF02504993"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doi.org/10.1080/08993408.2019.1608781" TargetMode="External"/><Relationship Id="rId5" Type="http://schemas.openxmlformats.org/officeDocument/2006/relationships/hyperlink" Target="https://doi.org/10.1145/1041624.1041673" TargetMode="External"/><Relationship Id="rId4" Type="http://schemas.openxmlformats.org/officeDocument/2006/relationships/hyperlink" Target="https://doi.org/10.1145/1929887.1929902"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1080/13670050608668639"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undraw.co/license" TargetMode="External"/><Relationship Id="rId2" Type="http://schemas.openxmlformats.org/officeDocument/2006/relationships/hyperlink" Target="https://twitter.com/ninalimpi"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image" Target="../media/image18.svg"/><Relationship Id="rId7" Type="http://schemas.openxmlformats.org/officeDocument/2006/relationships/hyperlink" Target="https://www.orca.nrw/" TargetMode="External"/><Relationship Id="rId12" Type="http://schemas.openxmlformats.org/officeDocument/2006/relationships/image" Target="../media/image25.sv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20.svg"/><Relationship Id="rId10" Type="http://schemas.openxmlformats.org/officeDocument/2006/relationships/hyperlink" Target="https://creativecommons.org/licenses/by/4.0/deed.de" TargetMode="External"/><Relationship Id="rId4" Type="http://schemas.openxmlformats.org/officeDocument/2006/relationships/image" Target="../media/image19.png"/><Relationship Id="rId9" Type="http://schemas.openxmlformats.org/officeDocument/2006/relationships/image" Target="../media/image23.svg"/><Relationship Id="rId14" Type="http://schemas.openxmlformats.org/officeDocument/2006/relationships/image" Target="../media/image27.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145/1929887.1929902"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A0937E-4E87-71A5-0789-C56BA5C78BA0}"/>
              </a:ext>
            </a:extLst>
          </p:cNvPr>
          <p:cNvSpPr>
            <a:spLocks noGrp="1"/>
          </p:cNvSpPr>
          <p:nvPr>
            <p:ph type="ctrTitle"/>
          </p:nvPr>
        </p:nvSpPr>
        <p:spPr>
          <a:xfrm>
            <a:off x="1524000" y="2310878"/>
            <a:ext cx="9144000" cy="2387600"/>
          </a:xfrm>
        </p:spPr>
        <p:txBody>
          <a:bodyPr/>
          <a:lstStyle/>
          <a:p>
            <a:r>
              <a:rPr lang="de-DE"/>
              <a:t>Didaktik der Programmierung</a:t>
            </a:r>
          </a:p>
        </p:txBody>
      </p:sp>
      <p:pic>
        <p:nvPicPr>
          <p:cNvPr id="4" name="Grafik 3">
            <a:extLst>
              <a:ext uri="{FF2B5EF4-FFF2-40B4-BE49-F238E27FC236}">
                <a16:creationId xmlns:a16="http://schemas.microsoft.com/office/drawing/2014/main" id="{E8D76663-21EA-0CD6-B398-F763494CCEC9}"/>
              </a:ext>
            </a:extLst>
          </p:cNvPr>
          <p:cNvPicPr>
            <a:picLocks noChangeAspect="1"/>
          </p:cNvPicPr>
          <p:nvPr/>
        </p:nvPicPr>
        <p:blipFill>
          <a:blip r:embed="rId3"/>
          <a:stretch>
            <a:fillRect/>
          </a:stretch>
        </p:blipFill>
        <p:spPr>
          <a:xfrm>
            <a:off x="3926698" y="1122363"/>
            <a:ext cx="4338604" cy="1188515"/>
          </a:xfrm>
          <a:prstGeom prst="rect">
            <a:avLst/>
          </a:prstGeom>
        </p:spPr>
      </p:pic>
      <p:pic>
        <p:nvPicPr>
          <p:cNvPr id="5" name="Grafik 4">
            <a:extLst>
              <a:ext uri="{FF2B5EF4-FFF2-40B4-BE49-F238E27FC236}">
                <a16:creationId xmlns:a16="http://schemas.microsoft.com/office/drawing/2014/main" id="{517DEFBB-E2DD-9990-CC2D-0A907144D964}"/>
              </a:ext>
            </a:extLst>
          </p:cNvPr>
          <p:cNvPicPr>
            <a:picLocks noChangeAspect="1"/>
          </p:cNvPicPr>
          <p:nvPr/>
        </p:nvPicPr>
        <p:blipFill>
          <a:blip r:embed="rId4"/>
          <a:stretch>
            <a:fillRect/>
          </a:stretch>
        </p:blipFill>
        <p:spPr>
          <a:xfrm>
            <a:off x="4576549" y="4698478"/>
            <a:ext cx="3038901" cy="1235456"/>
          </a:xfrm>
          <a:prstGeom prst="rect">
            <a:avLst/>
          </a:prstGeom>
        </p:spPr>
      </p:pic>
    </p:spTree>
    <p:extLst>
      <p:ext uri="{BB962C8B-B14F-4D97-AF65-F5344CB8AC3E}">
        <p14:creationId xmlns:p14="http://schemas.microsoft.com/office/powerpoint/2010/main" val="79061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BE6D3C-B70E-F07C-CA5E-5F97ED01A896}"/>
              </a:ext>
            </a:extLst>
          </p:cNvPr>
          <p:cNvSpPr>
            <a:spLocks noGrp="1"/>
          </p:cNvSpPr>
          <p:nvPr>
            <p:ph type="title"/>
          </p:nvPr>
        </p:nvSpPr>
        <p:spPr/>
        <p:txBody>
          <a:bodyPr/>
          <a:lstStyle/>
          <a:p>
            <a:r>
              <a:rPr lang="de-DE" dirty="0"/>
              <a:t>Use-Modify-Create</a:t>
            </a:r>
            <a:br>
              <a:rPr lang="de-DE" dirty="0"/>
            </a:br>
            <a:r>
              <a:rPr lang="de-DE" sz="2400" i="1" dirty="0">
                <a:solidFill>
                  <a:schemeClr val="bg1">
                    <a:lumMod val="50000"/>
                  </a:schemeClr>
                </a:solidFill>
              </a:rPr>
              <a:t>(Lee et al., 2011)</a:t>
            </a:r>
            <a:endParaRPr lang="de-DE" sz="2400" i="1" dirty="0">
              <a:solidFill>
                <a:schemeClr val="bg1">
                  <a:lumMod val="50000"/>
                </a:schemeClr>
              </a:solidFill>
              <a:cs typeface="Calibri Light"/>
            </a:endParaRPr>
          </a:p>
        </p:txBody>
      </p:sp>
      <p:sp>
        <p:nvSpPr>
          <p:cNvPr id="6" name="Inhaltsplatzhalter 5">
            <a:extLst>
              <a:ext uri="{FF2B5EF4-FFF2-40B4-BE49-F238E27FC236}">
                <a16:creationId xmlns:a16="http://schemas.microsoft.com/office/drawing/2014/main" id="{A808FDC0-2294-2BB0-4F47-1473107E123A}"/>
              </a:ext>
            </a:extLst>
          </p:cNvPr>
          <p:cNvSpPr>
            <a:spLocks noGrp="1"/>
          </p:cNvSpPr>
          <p:nvPr>
            <p:ph sz="half" idx="1"/>
          </p:nvPr>
        </p:nvSpPr>
        <p:spPr/>
        <p:txBody>
          <a:bodyPr>
            <a:normAutofit fontScale="92500" lnSpcReduction="20000"/>
          </a:bodyPr>
          <a:lstStyle/>
          <a:p>
            <a:r>
              <a:rPr lang="de-DE" dirty="0"/>
              <a:t>Basiert auf dem Computational Thinking Ansatz </a:t>
            </a:r>
            <a:r>
              <a:rPr lang="de-DE" sz="2400" i="1" dirty="0">
                <a:solidFill>
                  <a:schemeClr val="tx1">
                    <a:lumMod val="50000"/>
                    <a:lumOff val="50000"/>
                  </a:schemeClr>
                </a:solidFill>
              </a:rPr>
              <a:t>(siehe Kapitel 2)</a:t>
            </a:r>
          </a:p>
          <a:p>
            <a:pPr lvl="1"/>
            <a:r>
              <a:rPr lang="de-DE" dirty="0"/>
              <a:t>Abstraktion, Automatisierung, Analyse</a:t>
            </a:r>
          </a:p>
          <a:p>
            <a:r>
              <a:rPr lang="de-DE" dirty="0"/>
              <a:t>3 Phasen</a:t>
            </a:r>
          </a:p>
          <a:p>
            <a:pPr lvl="1"/>
            <a:r>
              <a:rPr lang="de-DE" dirty="0"/>
              <a:t>Use, Modify, Create</a:t>
            </a:r>
          </a:p>
          <a:p>
            <a:r>
              <a:rPr lang="de-DE" dirty="0"/>
              <a:t>Schwierigkeitsgrad steigt schrittweise an</a:t>
            </a:r>
          </a:p>
          <a:p>
            <a:r>
              <a:rPr lang="de-DE" dirty="0"/>
              <a:t>Mehre Iterationen</a:t>
            </a:r>
          </a:p>
          <a:p>
            <a:r>
              <a:rPr lang="de-DE" dirty="0"/>
              <a:t>Ziel</a:t>
            </a:r>
          </a:p>
          <a:p>
            <a:pPr lvl="1"/>
            <a:r>
              <a:rPr lang="de-DE" dirty="0"/>
              <a:t>Ein Maß an Herausforderung aufrechterhalten und gleichzeitig Ängste nehmen</a:t>
            </a:r>
          </a:p>
        </p:txBody>
      </p:sp>
      <p:pic>
        <p:nvPicPr>
          <p:cNvPr id="9" name="Inhaltsplatzhalter 8">
            <a:extLst>
              <a:ext uri="{FF2B5EF4-FFF2-40B4-BE49-F238E27FC236}">
                <a16:creationId xmlns:a16="http://schemas.microsoft.com/office/drawing/2014/main" id="{B7331E58-A244-7135-85E0-4818B07D1AA8}"/>
              </a:ext>
            </a:extLst>
          </p:cNvPr>
          <p:cNvPicPr>
            <a:picLocks noGrp="1" noChangeAspect="1"/>
          </p:cNvPicPr>
          <p:nvPr>
            <p:ph sz="half" idx="2"/>
          </p:nvPr>
        </p:nvPicPr>
        <p:blipFill>
          <a:blip r:embed="rId3"/>
          <a:stretch>
            <a:fillRect/>
          </a:stretch>
        </p:blipFill>
        <p:spPr>
          <a:xfrm>
            <a:off x="6172202" y="1825625"/>
            <a:ext cx="5181600" cy="2828312"/>
          </a:xfrm>
        </p:spPr>
      </p:pic>
      <p:sp>
        <p:nvSpPr>
          <p:cNvPr id="3" name="Foliennummernplatzhalter 2">
            <a:extLst>
              <a:ext uri="{FF2B5EF4-FFF2-40B4-BE49-F238E27FC236}">
                <a16:creationId xmlns:a16="http://schemas.microsoft.com/office/drawing/2014/main" id="{B6F70201-075C-D254-F72B-546C9C5FC9E3}"/>
              </a:ext>
            </a:extLst>
          </p:cNvPr>
          <p:cNvSpPr>
            <a:spLocks noGrp="1"/>
          </p:cNvSpPr>
          <p:nvPr>
            <p:ph type="sldNum" sz="quarter" idx="12"/>
          </p:nvPr>
        </p:nvSpPr>
        <p:spPr/>
        <p:txBody>
          <a:bodyPr/>
          <a:lstStyle/>
          <a:p>
            <a:fld id="{704AD79A-BD00-CE4B-8BDD-26D3B6A7D671}" type="slidenum">
              <a:rPr lang="de-DE" smtClean="0"/>
              <a:t>10</a:t>
            </a:fld>
            <a:endParaRPr lang="de-DE"/>
          </a:p>
        </p:txBody>
      </p:sp>
      <p:sp>
        <p:nvSpPr>
          <p:cNvPr id="4" name="Textfeld 3">
            <a:extLst>
              <a:ext uri="{FF2B5EF4-FFF2-40B4-BE49-F238E27FC236}">
                <a16:creationId xmlns:a16="http://schemas.microsoft.com/office/drawing/2014/main" id="{47CB9B01-969E-5519-F93B-31C46FC01BDE}"/>
              </a:ext>
            </a:extLst>
          </p:cNvPr>
          <p:cNvSpPr txBox="1"/>
          <p:nvPr/>
        </p:nvSpPr>
        <p:spPr>
          <a:xfrm>
            <a:off x="838200" y="6176963"/>
            <a:ext cx="10515600" cy="276999"/>
          </a:xfrm>
          <a:prstGeom prst="rect">
            <a:avLst/>
          </a:prstGeom>
          <a:noFill/>
        </p:spPr>
        <p:txBody>
          <a:bodyPr wrap="square" lIns="91440" tIns="45720" rIns="91440" bIns="45720" rtlCol="0" anchor="t">
            <a:spAutoFit/>
          </a:bodyPr>
          <a:lstStyle/>
          <a:p>
            <a:r>
              <a:rPr lang="de-DE" sz="1200" dirty="0">
                <a:solidFill>
                  <a:schemeClr val="tx1">
                    <a:lumMod val="50000"/>
                    <a:lumOff val="50000"/>
                  </a:schemeClr>
                </a:solidFill>
                <a:effectLst/>
              </a:rPr>
              <a:t>Lee, I., Martin, F., Denner, J., Coulter, B., </a:t>
            </a:r>
            <a:r>
              <a:rPr lang="de-DE" sz="1200" dirty="0" err="1">
                <a:solidFill>
                  <a:schemeClr val="tx1">
                    <a:lumMod val="50000"/>
                    <a:lumOff val="50000"/>
                  </a:schemeClr>
                </a:solidFill>
                <a:effectLst/>
              </a:rPr>
              <a:t>Allan</a:t>
            </a:r>
            <a:r>
              <a:rPr lang="de-DE" sz="1200" dirty="0">
                <a:solidFill>
                  <a:schemeClr val="tx1">
                    <a:lumMod val="50000"/>
                    <a:lumOff val="50000"/>
                  </a:schemeClr>
                </a:solidFill>
                <a:effectLst/>
              </a:rPr>
              <a:t>, W., Erickson, J., </a:t>
            </a:r>
            <a:r>
              <a:rPr lang="de-DE" sz="1200" dirty="0" err="1">
                <a:solidFill>
                  <a:schemeClr val="tx1">
                    <a:lumMod val="50000"/>
                    <a:lumOff val="50000"/>
                  </a:schemeClr>
                </a:solidFill>
                <a:effectLst/>
              </a:rPr>
              <a:t>Malyn</a:t>
            </a:r>
            <a:r>
              <a:rPr lang="de-DE" sz="1200" dirty="0">
                <a:solidFill>
                  <a:schemeClr val="tx1">
                    <a:lumMod val="50000"/>
                    <a:lumOff val="50000"/>
                  </a:schemeClr>
                </a:solidFill>
                <a:effectLst/>
              </a:rPr>
              <a:t>-Smith, J., &amp; Werner, L. (2011). Computational Thinking </a:t>
            </a:r>
            <a:r>
              <a:rPr lang="de-DE" sz="1200" dirty="0" err="1">
                <a:solidFill>
                  <a:schemeClr val="tx1">
                    <a:lumMod val="50000"/>
                    <a:lumOff val="50000"/>
                  </a:schemeClr>
                </a:solidFill>
                <a:effectLst/>
              </a:rPr>
              <a:t>for</a:t>
            </a:r>
            <a:r>
              <a:rPr lang="de-DE" sz="1200" dirty="0">
                <a:solidFill>
                  <a:schemeClr val="tx1">
                    <a:lumMod val="50000"/>
                    <a:lumOff val="50000"/>
                  </a:schemeClr>
                </a:solidFill>
                <a:effectLst/>
              </a:rPr>
              <a:t> Youth in Practice. </a:t>
            </a:r>
            <a:r>
              <a:rPr lang="de-DE" sz="1200" dirty="0">
                <a:solidFill>
                  <a:schemeClr val="tx1">
                    <a:lumMod val="50000"/>
                    <a:lumOff val="50000"/>
                  </a:schemeClr>
                </a:solidFill>
                <a:hlinkClick r:id="rId4">
                  <a:extLst>
                    <a:ext uri="{A12FA001-AC4F-418D-AE19-62706E023703}">
                      <ahyp:hlinkClr xmlns:ahyp="http://schemas.microsoft.com/office/drawing/2018/hyperlinkcolor" val="tx"/>
                    </a:ext>
                  </a:extLst>
                </a:hlinkClick>
              </a:rPr>
              <a:t>[DOI]</a:t>
            </a:r>
            <a:endParaRPr lang="de-DE" dirty="0">
              <a:solidFill>
                <a:schemeClr val="tx1">
                  <a:lumMod val="50000"/>
                  <a:lumOff val="50000"/>
                </a:schemeClr>
              </a:solidFill>
            </a:endParaRPr>
          </a:p>
        </p:txBody>
      </p:sp>
      <p:sp>
        <p:nvSpPr>
          <p:cNvPr id="5" name="Textfeld 4">
            <a:extLst>
              <a:ext uri="{FF2B5EF4-FFF2-40B4-BE49-F238E27FC236}">
                <a16:creationId xmlns:a16="http://schemas.microsoft.com/office/drawing/2014/main" id="{09F6EF45-10F7-BB74-5C93-B86D6F298566}"/>
              </a:ext>
            </a:extLst>
          </p:cNvPr>
          <p:cNvSpPr txBox="1"/>
          <p:nvPr/>
        </p:nvSpPr>
        <p:spPr>
          <a:xfrm>
            <a:off x="6172202" y="4788874"/>
            <a:ext cx="5181598" cy="276999"/>
          </a:xfrm>
          <a:prstGeom prst="rect">
            <a:avLst/>
          </a:prstGeom>
          <a:noFill/>
        </p:spPr>
        <p:txBody>
          <a:bodyPr wrap="square" rtlCol="0">
            <a:spAutoFit/>
          </a:bodyPr>
          <a:lstStyle/>
          <a:p>
            <a:pPr algn="ctr"/>
            <a:r>
              <a:rPr lang="de-DE" sz="1200">
                <a:solidFill>
                  <a:schemeClr val="tx1">
                    <a:lumMod val="50000"/>
                    <a:lumOff val="50000"/>
                  </a:schemeClr>
                </a:solidFill>
              </a:rPr>
              <a:t>Use-Modify-Create Learning Progression (Lee, et al., 2011)</a:t>
            </a:r>
          </a:p>
        </p:txBody>
      </p:sp>
    </p:spTree>
    <p:extLst>
      <p:ext uri="{BB962C8B-B14F-4D97-AF65-F5344CB8AC3E}">
        <p14:creationId xmlns:p14="http://schemas.microsoft.com/office/powerpoint/2010/main" val="952569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FA302B9-E836-FF67-E56A-F74FEE0E5AFD}"/>
              </a:ext>
            </a:extLst>
          </p:cNvPr>
          <p:cNvSpPr>
            <a:spLocks noGrp="1"/>
          </p:cNvSpPr>
          <p:nvPr>
            <p:ph type="title"/>
          </p:nvPr>
        </p:nvSpPr>
        <p:spPr/>
        <p:txBody>
          <a:bodyPr/>
          <a:lstStyle/>
          <a:p>
            <a:r>
              <a:rPr lang="de-DE" dirty="0"/>
              <a:t>Use-Modify-Create</a:t>
            </a:r>
            <a:br>
              <a:rPr lang="de-DE" dirty="0"/>
            </a:br>
            <a:r>
              <a:rPr lang="de-DE" sz="2400" i="1" dirty="0">
                <a:solidFill>
                  <a:schemeClr val="bg1">
                    <a:lumMod val="50000"/>
                  </a:schemeClr>
                </a:solidFill>
              </a:rPr>
              <a:t>(Lee et al., 2011)</a:t>
            </a:r>
            <a:endParaRPr lang="de-DE" dirty="0"/>
          </a:p>
        </p:txBody>
      </p:sp>
      <p:sp>
        <p:nvSpPr>
          <p:cNvPr id="6" name="Inhaltsplatzhalter 5">
            <a:extLst>
              <a:ext uri="{FF2B5EF4-FFF2-40B4-BE49-F238E27FC236}">
                <a16:creationId xmlns:a16="http://schemas.microsoft.com/office/drawing/2014/main" id="{AF575225-7B57-52ED-767D-34353384446C}"/>
              </a:ext>
            </a:extLst>
          </p:cNvPr>
          <p:cNvSpPr>
            <a:spLocks noGrp="1"/>
          </p:cNvSpPr>
          <p:nvPr>
            <p:ph idx="1"/>
          </p:nvPr>
        </p:nvSpPr>
        <p:spPr/>
        <p:txBody>
          <a:bodyPr>
            <a:normAutofit lnSpcReduction="10000"/>
          </a:bodyPr>
          <a:lstStyle/>
          <a:p>
            <a:pPr marL="514350" indent="-514350">
              <a:buFont typeface="+mj-lt"/>
              <a:buAutoNum type="arabicPeriod"/>
            </a:pPr>
            <a:r>
              <a:rPr lang="de-DE" b="1" dirty="0"/>
              <a:t>Benutzung </a:t>
            </a:r>
            <a:r>
              <a:rPr lang="de-DE" dirty="0"/>
              <a:t>eines gegebenen Artefakts (Use)</a:t>
            </a:r>
          </a:p>
          <a:p>
            <a:pPr lvl="1"/>
            <a:r>
              <a:rPr lang="de-DE" dirty="0"/>
              <a:t>Schüler:innen sind Konsumenten</a:t>
            </a:r>
          </a:p>
          <a:p>
            <a:pPr lvl="1"/>
            <a:r>
              <a:rPr lang="de-DE" dirty="0"/>
              <a:t>Sie führen eine Simulation oder Programm aus, spielen ein Computerspiel, interagieren mit einem Roboter</a:t>
            </a:r>
          </a:p>
          <a:p>
            <a:pPr marL="514350" indent="-514350">
              <a:buFont typeface="+mj-lt"/>
              <a:buAutoNum type="arabicPeriod"/>
            </a:pPr>
            <a:r>
              <a:rPr lang="de-DE" b="1" dirty="0"/>
              <a:t>Modifikation</a:t>
            </a:r>
            <a:r>
              <a:rPr lang="de-DE" dirty="0"/>
              <a:t> eines existierenden Artefakts (Modify)</a:t>
            </a:r>
          </a:p>
          <a:p>
            <a:pPr lvl="1"/>
            <a:r>
              <a:rPr lang="de-DE" dirty="0"/>
              <a:t>Veränderung der Parameter</a:t>
            </a:r>
          </a:p>
          <a:p>
            <a:pPr lvl="1"/>
            <a:r>
              <a:rPr lang="de-DE" dirty="0"/>
              <a:t>Hinzufügen einer neuen Funktionalität</a:t>
            </a:r>
          </a:p>
          <a:p>
            <a:pPr lvl="1"/>
            <a:r>
              <a:rPr lang="en-US" dirty="0"/>
              <a:t>“what was once someone else’s becomes one’s own”</a:t>
            </a:r>
          </a:p>
          <a:p>
            <a:pPr marL="514350" indent="-514350">
              <a:buFont typeface="+mj-lt"/>
              <a:buAutoNum type="arabicPeriod"/>
            </a:pPr>
            <a:r>
              <a:rPr lang="de-DE" b="1" dirty="0"/>
              <a:t>Kreation</a:t>
            </a:r>
            <a:r>
              <a:rPr lang="de-DE" dirty="0"/>
              <a:t> eines neuen Artefakts (Create)</a:t>
            </a:r>
          </a:p>
          <a:p>
            <a:pPr lvl="1"/>
            <a:r>
              <a:rPr lang="de-DE" dirty="0"/>
              <a:t>Basierend auf den Ideen und Erfahrungen aus den vorangegangenen Phasen wird ein eigenes, neues Artefakt entwickelt</a:t>
            </a:r>
          </a:p>
        </p:txBody>
      </p:sp>
      <p:sp>
        <p:nvSpPr>
          <p:cNvPr id="7" name="Textfeld 6">
            <a:extLst>
              <a:ext uri="{FF2B5EF4-FFF2-40B4-BE49-F238E27FC236}">
                <a16:creationId xmlns:a16="http://schemas.microsoft.com/office/drawing/2014/main" id="{B5BAD96C-8654-0782-42E5-0C43A240048B}"/>
              </a:ext>
            </a:extLst>
          </p:cNvPr>
          <p:cNvSpPr txBox="1"/>
          <p:nvPr/>
        </p:nvSpPr>
        <p:spPr>
          <a:xfrm>
            <a:off x="6875158" y="3711807"/>
            <a:ext cx="4701091" cy="584775"/>
          </a:xfrm>
          <a:prstGeom prst="rect">
            <a:avLst/>
          </a:prstGeom>
          <a:noFill/>
        </p:spPr>
        <p:txBody>
          <a:bodyPr wrap="square" rtlCol="0">
            <a:spAutoFit/>
          </a:bodyPr>
          <a:lstStyle/>
          <a:p>
            <a:r>
              <a:rPr lang="de-DE" sz="1600" dirty="0"/>
              <a:t>erfordert ein Verständnis der in dem Artefakt enthaltenen Abstraktion und Automatisierung</a:t>
            </a:r>
          </a:p>
        </p:txBody>
      </p:sp>
      <p:sp>
        <p:nvSpPr>
          <p:cNvPr id="8" name="Geschweifte Klammer rechts 7">
            <a:extLst>
              <a:ext uri="{FF2B5EF4-FFF2-40B4-BE49-F238E27FC236}">
                <a16:creationId xmlns:a16="http://schemas.microsoft.com/office/drawing/2014/main" id="{563C8FB7-A25A-6EF5-A162-2A077E39D08C}"/>
              </a:ext>
            </a:extLst>
          </p:cNvPr>
          <p:cNvSpPr/>
          <p:nvPr/>
        </p:nvSpPr>
        <p:spPr>
          <a:xfrm>
            <a:off x="6580867" y="3696818"/>
            <a:ext cx="294291" cy="651985"/>
          </a:xfrm>
          <a:prstGeom prst="rightBrace">
            <a:avLst>
              <a:gd name="adj1" fmla="val 25406"/>
              <a:gd name="adj2" fmla="val 50062"/>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de-DE" dirty="0"/>
          </a:p>
        </p:txBody>
      </p:sp>
      <p:sp>
        <p:nvSpPr>
          <p:cNvPr id="9" name="Textfeld 8">
            <a:extLst>
              <a:ext uri="{FF2B5EF4-FFF2-40B4-BE49-F238E27FC236}">
                <a16:creationId xmlns:a16="http://schemas.microsoft.com/office/drawing/2014/main" id="{75695126-BF1E-EBAA-1F2B-DD3E26656056}"/>
              </a:ext>
            </a:extLst>
          </p:cNvPr>
          <p:cNvSpPr txBox="1"/>
          <p:nvPr/>
        </p:nvSpPr>
        <p:spPr>
          <a:xfrm>
            <a:off x="838200" y="6176963"/>
            <a:ext cx="10515600" cy="276999"/>
          </a:xfrm>
          <a:prstGeom prst="rect">
            <a:avLst/>
          </a:prstGeom>
          <a:noFill/>
        </p:spPr>
        <p:txBody>
          <a:bodyPr wrap="square" lIns="91440" tIns="45720" rIns="91440" bIns="45720" rtlCol="0" anchor="t">
            <a:spAutoFit/>
          </a:bodyPr>
          <a:lstStyle/>
          <a:p>
            <a:r>
              <a:rPr lang="de-DE" sz="1200" dirty="0">
                <a:solidFill>
                  <a:schemeClr val="tx1">
                    <a:lumMod val="50000"/>
                    <a:lumOff val="50000"/>
                  </a:schemeClr>
                </a:solidFill>
                <a:effectLst/>
              </a:rPr>
              <a:t>Lee, I., Martin, F., Denner, J., Coulter, B., </a:t>
            </a:r>
            <a:r>
              <a:rPr lang="de-DE" sz="1200" dirty="0" err="1">
                <a:solidFill>
                  <a:schemeClr val="tx1">
                    <a:lumMod val="50000"/>
                    <a:lumOff val="50000"/>
                  </a:schemeClr>
                </a:solidFill>
                <a:effectLst/>
              </a:rPr>
              <a:t>Allan</a:t>
            </a:r>
            <a:r>
              <a:rPr lang="de-DE" sz="1200" dirty="0">
                <a:solidFill>
                  <a:schemeClr val="tx1">
                    <a:lumMod val="50000"/>
                    <a:lumOff val="50000"/>
                  </a:schemeClr>
                </a:solidFill>
                <a:effectLst/>
              </a:rPr>
              <a:t>, W., Erickson, J., </a:t>
            </a:r>
            <a:r>
              <a:rPr lang="de-DE" sz="1200" dirty="0" err="1">
                <a:solidFill>
                  <a:schemeClr val="tx1">
                    <a:lumMod val="50000"/>
                    <a:lumOff val="50000"/>
                  </a:schemeClr>
                </a:solidFill>
                <a:effectLst/>
              </a:rPr>
              <a:t>Malyn</a:t>
            </a:r>
            <a:r>
              <a:rPr lang="de-DE" sz="1200" dirty="0">
                <a:solidFill>
                  <a:schemeClr val="tx1">
                    <a:lumMod val="50000"/>
                    <a:lumOff val="50000"/>
                  </a:schemeClr>
                </a:solidFill>
                <a:effectLst/>
              </a:rPr>
              <a:t>-Smith, J., &amp; Werner, L. (2011). Computational Thinking </a:t>
            </a:r>
            <a:r>
              <a:rPr lang="de-DE" sz="1200" dirty="0" err="1">
                <a:solidFill>
                  <a:schemeClr val="tx1">
                    <a:lumMod val="50000"/>
                    <a:lumOff val="50000"/>
                  </a:schemeClr>
                </a:solidFill>
                <a:effectLst/>
              </a:rPr>
              <a:t>for</a:t>
            </a:r>
            <a:r>
              <a:rPr lang="de-DE" sz="1200" dirty="0">
                <a:solidFill>
                  <a:schemeClr val="tx1">
                    <a:lumMod val="50000"/>
                    <a:lumOff val="50000"/>
                  </a:schemeClr>
                </a:solidFill>
                <a:effectLst/>
              </a:rPr>
              <a:t> Youth in Practice. </a:t>
            </a:r>
            <a:r>
              <a:rPr lang="de-DE" sz="1200" dirty="0">
                <a:solidFill>
                  <a:schemeClr val="tx1">
                    <a:lumMod val="50000"/>
                    <a:lumOff val="50000"/>
                  </a:schemeClr>
                </a:solidFill>
                <a:hlinkClick r:id="rId3">
                  <a:extLst>
                    <a:ext uri="{A12FA001-AC4F-418D-AE19-62706E023703}">
                      <ahyp:hlinkClr xmlns:ahyp="http://schemas.microsoft.com/office/drawing/2018/hyperlinkcolor" val="tx"/>
                    </a:ext>
                  </a:extLst>
                </a:hlinkClick>
              </a:rPr>
              <a:t>[DOI]</a:t>
            </a:r>
            <a:endParaRPr lang="de-DE" dirty="0">
              <a:solidFill>
                <a:schemeClr val="tx1">
                  <a:lumMod val="50000"/>
                  <a:lumOff val="50000"/>
                </a:schemeClr>
              </a:solidFill>
            </a:endParaRPr>
          </a:p>
        </p:txBody>
      </p:sp>
    </p:spTree>
    <p:extLst>
      <p:ext uri="{BB962C8B-B14F-4D97-AF65-F5344CB8AC3E}">
        <p14:creationId xmlns:p14="http://schemas.microsoft.com/office/powerpoint/2010/main" val="2561619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01531D-0896-888C-CBE2-18BF6A0A785E}"/>
              </a:ext>
            </a:extLst>
          </p:cNvPr>
          <p:cNvSpPr>
            <a:spLocks noGrp="1"/>
          </p:cNvSpPr>
          <p:nvPr>
            <p:ph type="title"/>
          </p:nvPr>
        </p:nvSpPr>
        <p:spPr/>
        <p:txBody>
          <a:bodyPr/>
          <a:lstStyle/>
          <a:p>
            <a:r>
              <a:rPr lang="de-DE" dirty="0"/>
              <a:t>Computational Thinking in der Praxis</a:t>
            </a:r>
            <a:br>
              <a:rPr lang="de-DE" dirty="0"/>
            </a:br>
            <a:r>
              <a:rPr lang="de-DE" sz="2400" i="1" dirty="0">
                <a:solidFill>
                  <a:schemeClr val="bg1">
                    <a:lumMod val="50000"/>
                  </a:schemeClr>
                </a:solidFill>
              </a:rPr>
              <a:t>(Lee et al., 2011)</a:t>
            </a:r>
            <a:endParaRPr lang="de-DE" sz="2400" dirty="0"/>
          </a:p>
        </p:txBody>
      </p:sp>
      <p:graphicFrame>
        <p:nvGraphicFramePr>
          <p:cNvPr id="4" name="Inhaltsplatzhalter 3">
            <a:extLst>
              <a:ext uri="{FF2B5EF4-FFF2-40B4-BE49-F238E27FC236}">
                <a16:creationId xmlns:a16="http://schemas.microsoft.com/office/drawing/2014/main" id="{F3C709D9-8551-C35B-C2A1-CA537C9BA1A4}"/>
              </a:ext>
            </a:extLst>
          </p:cNvPr>
          <p:cNvGraphicFramePr>
            <a:graphicFrameLocks noGrp="1"/>
          </p:cNvGraphicFramePr>
          <p:nvPr>
            <p:ph idx="1"/>
            <p:extLst>
              <p:ext uri="{D42A27DB-BD31-4B8C-83A1-F6EECF244321}">
                <p14:modId xmlns:p14="http://schemas.microsoft.com/office/powerpoint/2010/main" val="1717763686"/>
              </p:ext>
            </p:extLst>
          </p:nvPr>
        </p:nvGraphicFramePr>
        <p:xfrm>
          <a:off x="1681782" y="2377446"/>
          <a:ext cx="8828440" cy="3431683"/>
        </p:xfrm>
        <a:graphic>
          <a:graphicData uri="http://schemas.openxmlformats.org/drawingml/2006/table">
            <a:tbl>
              <a:tblPr>
                <a:tableStyleId>{5C22544A-7EE6-4342-B048-85BDC9FD1C3A}</a:tableStyleId>
              </a:tblPr>
              <a:tblGrid>
                <a:gridCol w="1590749">
                  <a:extLst>
                    <a:ext uri="{9D8B030D-6E8A-4147-A177-3AD203B41FA5}">
                      <a16:colId xmlns:a16="http://schemas.microsoft.com/office/drawing/2014/main" val="1628625188"/>
                    </a:ext>
                  </a:extLst>
                </a:gridCol>
                <a:gridCol w="2223137">
                  <a:extLst>
                    <a:ext uri="{9D8B030D-6E8A-4147-A177-3AD203B41FA5}">
                      <a16:colId xmlns:a16="http://schemas.microsoft.com/office/drawing/2014/main" val="1425564187"/>
                    </a:ext>
                  </a:extLst>
                </a:gridCol>
                <a:gridCol w="2245956">
                  <a:extLst>
                    <a:ext uri="{9D8B030D-6E8A-4147-A177-3AD203B41FA5}">
                      <a16:colId xmlns:a16="http://schemas.microsoft.com/office/drawing/2014/main" val="1370615747"/>
                    </a:ext>
                  </a:extLst>
                </a:gridCol>
                <a:gridCol w="2768598">
                  <a:extLst>
                    <a:ext uri="{9D8B030D-6E8A-4147-A177-3AD203B41FA5}">
                      <a16:colId xmlns:a16="http://schemas.microsoft.com/office/drawing/2014/main" val="251588907"/>
                    </a:ext>
                  </a:extLst>
                </a:gridCol>
              </a:tblGrid>
              <a:tr h="465313">
                <a:tc>
                  <a:txBody>
                    <a:bodyPr/>
                    <a:lstStyle/>
                    <a:p>
                      <a:pPr algn="l" fontAlgn="b"/>
                      <a:endParaRPr lang="de-DE" sz="1200" b="0" i="0" u="none" strike="noStrike" dirty="0">
                        <a:solidFill>
                          <a:srgbClr val="000000"/>
                        </a:solidFill>
                        <a:effectLst/>
                        <a:latin typeface="Aptos Narrow" panose="020B0004020202020204" pitchFamily="34" charset="0"/>
                      </a:endParaRPr>
                    </a:p>
                  </a:txBody>
                  <a:tcPr marL="7216" marR="7216" marT="7216" marB="0" anchor="ctr">
                    <a:noFill/>
                  </a:tcPr>
                </a:tc>
                <a:tc>
                  <a:txBody>
                    <a:bodyPr/>
                    <a:lstStyle/>
                    <a:p>
                      <a:pPr algn="ctr" fontAlgn="b"/>
                      <a:r>
                        <a:rPr lang="de-DE" sz="1200" b="1" u="none" strike="noStrike" dirty="0">
                          <a:effectLst/>
                        </a:rPr>
                        <a:t>Abstraktion</a:t>
                      </a:r>
                      <a:endParaRPr lang="de-DE" sz="1200" b="1" i="0" u="none" strike="noStrike" dirty="0">
                        <a:solidFill>
                          <a:srgbClr val="000000"/>
                        </a:solidFill>
                        <a:effectLst/>
                        <a:latin typeface="Aptos Narrow" panose="020B0004020202020204" pitchFamily="34" charset="0"/>
                      </a:endParaRPr>
                    </a:p>
                  </a:txBody>
                  <a:tcPr marL="7216" marR="7216" marT="7216" marB="0" anchor="ctr"/>
                </a:tc>
                <a:tc>
                  <a:txBody>
                    <a:bodyPr/>
                    <a:lstStyle/>
                    <a:p>
                      <a:pPr algn="ctr" fontAlgn="b"/>
                      <a:r>
                        <a:rPr lang="de-DE" sz="1200" b="1" u="none" strike="noStrike" dirty="0">
                          <a:effectLst/>
                        </a:rPr>
                        <a:t>Automatisierung</a:t>
                      </a:r>
                      <a:endParaRPr lang="de-DE" sz="1200" b="1" i="0" u="none" strike="noStrike" dirty="0">
                        <a:solidFill>
                          <a:srgbClr val="000000"/>
                        </a:solidFill>
                        <a:effectLst/>
                        <a:latin typeface="Aptos Narrow" panose="020B0004020202020204" pitchFamily="34" charset="0"/>
                      </a:endParaRPr>
                    </a:p>
                  </a:txBody>
                  <a:tcPr marL="7216" marR="7216" marT="7216" marB="0" anchor="ctr"/>
                </a:tc>
                <a:tc>
                  <a:txBody>
                    <a:bodyPr/>
                    <a:lstStyle/>
                    <a:p>
                      <a:pPr algn="ctr" fontAlgn="b"/>
                      <a:r>
                        <a:rPr lang="de-DE" sz="1200" b="1" u="none" strike="noStrike" dirty="0">
                          <a:effectLst/>
                        </a:rPr>
                        <a:t>Analyse</a:t>
                      </a:r>
                      <a:endParaRPr lang="de-DE" sz="1200" b="1" i="0" u="none" strike="noStrike" dirty="0">
                        <a:solidFill>
                          <a:srgbClr val="000000"/>
                        </a:solidFill>
                        <a:effectLst/>
                        <a:latin typeface="Aptos Narrow" panose="020B0004020202020204" pitchFamily="34" charset="0"/>
                      </a:endParaRPr>
                    </a:p>
                  </a:txBody>
                  <a:tcPr marL="7216" marR="7216" marT="7216" marB="0" anchor="ctr"/>
                </a:tc>
                <a:extLst>
                  <a:ext uri="{0D108BD9-81ED-4DB2-BD59-A6C34878D82A}">
                    <a16:rowId xmlns:a16="http://schemas.microsoft.com/office/drawing/2014/main" val="3537306610"/>
                  </a:ext>
                </a:extLst>
              </a:tr>
              <a:tr h="988790">
                <a:tc>
                  <a:txBody>
                    <a:bodyPr/>
                    <a:lstStyle/>
                    <a:p>
                      <a:pPr algn="ctr" fontAlgn="b"/>
                      <a:r>
                        <a:rPr lang="de-DE" sz="1200" b="1" u="none" strike="noStrike" dirty="0">
                          <a:effectLst/>
                        </a:rPr>
                        <a:t>Modellierung &amp; Simulation</a:t>
                      </a:r>
                      <a:endParaRPr lang="de-DE" sz="1200" b="1" i="0" u="none" strike="noStrike" dirty="0">
                        <a:solidFill>
                          <a:srgbClr val="000000"/>
                        </a:solidFill>
                        <a:effectLst/>
                        <a:latin typeface="Aptos Narrow" panose="020B0004020202020204" pitchFamily="34" charset="0"/>
                      </a:endParaRPr>
                    </a:p>
                  </a:txBody>
                  <a:tcPr marL="7216" marR="7216" marT="7216" marB="0" anchor="ctr"/>
                </a:tc>
                <a:tc>
                  <a:txBody>
                    <a:bodyPr/>
                    <a:lstStyle/>
                    <a:p>
                      <a:pPr algn="l" fontAlgn="b"/>
                      <a:r>
                        <a:rPr lang="de-DE" sz="1200" u="none" strike="noStrike" dirty="0">
                          <a:effectLst/>
                        </a:rPr>
                        <a:t>Auswahl von Merkmalen der realen Welt, die in ein Modell aufgenommen werden sollen</a:t>
                      </a:r>
                      <a:endParaRPr lang="de-DE" sz="1200" b="0" i="0" u="none" strike="noStrike" dirty="0">
                        <a:solidFill>
                          <a:srgbClr val="000000"/>
                        </a:solidFill>
                        <a:effectLst/>
                        <a:latin typeface="Aptos Narrow" panose="020B0004020202020204" pitchFamily="34" charset="0"/>
                      </a:endParaRPr>
                    </a:p>
                  </a:txBody>
                  <a:tcPr marL="108000" marR="108000" marT="7216" marB="0" anchor="ctr">
                    <a:noFill/>
                  </a:tcPr>
                </a:tc>
                <a:tc>
                  <a:txBody>
                    <a:bodyPr/>
                    <a:lstStyle/>
                    <a:p>
                      <a:pPr algn="l" fontAlgn="b"/>
                      <a:r>
                        <a:rPr lang="de-DE" sz="1200" u="none" strike="noStrike" dirty="0">
                          <a:effectLst/>
                        </a:rPr>
                        <a:t>Die Simulation in diskreten Zeitschritten durchlaufen</a:t>
                      </a:r>
                      <a:endParaRPr lang="de-DE" sz="1200" b="0" i="0" u="none" strike="noStrike" dirty="0">
                        <a:solidFill>
                          <a:srgbClr val="000000"/>
                        </a:solidFill>
                        <a:effectLst/>
                        <a:latin typeface="Aptos Narrow" panose="020B0004020202020204" pitchFamily="34" charset="0"/>
                      </a:endParaRPr>
                    </a:p>
                  </a:txBody>
                  <a:tcPr marL="108000" marR="108000" marT="7216" marB="0" anchor="ctr">
                    <a:noFill/>
                  </a:tcPr>
                </a:tc>
                <a:tc>
                  <a:txBody>
                    <a:bodyPr/>
                    <a:lstStyle/>
                    <a:p>
                      <a:pPr algn="l" fontAlgn="b"/>
                      <a:r>
                        <a:rPr lang="de-DE" sz="1200" u="none" strike="noStrike" dirty="0">
                          <a:effectLst/>
                        </a:rPr>
                        <a:t>Wurden die richtigen Abstraktionen vorgenommen?</a:t>
                      </a:r>
                      <a:br>
                        <a:rPr lang="de-DE" sz="1200" u="none" strike="noStrike" dirty="0">
                          <a:effectLst/>
                        </a:rPr>
                      </a:br>
                      <a:r>
                        <a:rPr lang="de-DE" sz="1200" u="none" strike="noStrike" dirty="0">
                          <a:effectLst/>
                        </a:rPr>
                        <a:t>Spiegelt das Modell die Realität wider?</a:t>
                      </a:r>
                      <a:endParaRPr lang="de-DE" sz="1200" b="0" i="0" u="none" strike="noStrike" dirty="0">
                        <a:solidFill>
                          <a:srgbClr val="000000"/>
                        </a:solidFill>
                        <a:effectLst/>
                        <a:latin typeface="Aptos Narrow" panose="020B0004020202020204" pitchFamily="34" charset="0"/>
                      </a:endParaRPr>
                    </a:p>
                  </a:txBody>
                  <a:tcPr marL="108000" marR="108000" marT="7216" marB="0" anchor="ctr">
                    <a:noFill/>
                  </a:tcPr>
                </a:tc>
                <a:extLst>
                  <a:ext uri="{0D108BD9-81ED-4DB2-BD59-A6C34878D82A}">
                    <a16:rowId xmlns:a16="http://schemas.microsoft.com/office/drawing/2014/main" val="1110100829"/>
                  </a:ext>
                </a:extLst>
              </a:tr>
              <a:tr h="988790">
                <a:tc>
                  <a:txBody>
                    <a:bodyPr/>
                    <a:lstStyle/>
                    <a:p>
                      <a:pPr algn="ctr" fontAlgn="b"/>
                      <a:r>
                        <a:rPr lang="de-DE" sz="1200" b="1" u="none" strike="noStrike" dirty="0">
                          <a:effectLst/>
                        </a:rPr>
                        <a:t>Robotik</a:t>
                      </a:r>
                      <a:endParaRPr lang="de-DE" sz="1200" b="1" i="0" u="none" strike="noStrike" dirty="0">
                        <a:solidFill>
                          <a:srgbClr val="000000"/>
                        </a:solidFill>
                        <a:effectLst/>
                        <a:latin typeface="Aptos Narrow" panose="020B0004020202020204" pitchFamily="34" charset="0"/>
                      </a:endParaRPr>
                    </a:p>
                  </a:txBody>
                  <a:tcPr marL="7216" marR="7216" marT="7216" marB="0" anchor="ctr"/>
                </a:tc>
                <a:tc>
                  <a:txBody>
                    <a:bodyPr/>
                    <a:lstStyle/>
                    <a:p>
                      <a:pPr algn="l" fontAlgn="b"/>
                      <a:r>
                        <a:rPr lang="de-DE" sz="1200" u="none" strike="noStrike" dirty="0">
                          <a:effectLst/>
                        </a:rPr>
                        <a:t>Konzeption eines Roboters, der auf eine Reihe von Bedingungen reagiert</a:t>
                      </a:r>
                      <a:endParaRPr lang="de-DE" sz="1200" b="0" i="0" u="none" strike="noStrike" dirty="0">
                        <a:solidFill>
                          <a:srgbClr val="000000"/>
                        </a:solidFill>
                        <a:effectLst/>
                        <a:latin typeface="Aptos Narrow" panose="020B0004020202020204" pitchFamily="34" charset="0"/>
                      </a:endParaRPr>
                    </a:p>
                  </a:txBody>
                  <a:tcPr marL="108000" marR="108000" marT="7216" marB="0" anchor="ctr">
                    <a:noFill/>
                  </a:tcPr>
                </a:tc>
                <a:tc>
                  <a:txBody>
                    <a:bodyPr/>
                    <a:lstStyle/>
                    <a:p>
                      <a:pPr algn="l" fontAlgn="b"/>
                      <a:r>
                        <a:rPr lang="de-DE" sz="1200" u="none" strike="noStrike" dirty="0">
                          <a:effectLst/>
                        </a:rPr>
                        <a:t>Programm prüft Sensoren zur Überwachung der Bedingungen</a:t>
                      </a:r>
                      <a:endParaRPr lang="de-DE" sz="1200" b="0" i="0" u="none" strike="noStrike" dirty="0">
                        <a:solidFill>
                          <a:srgbClr val="000000"/>
                        </a:solidFill>
                        <a:effectLst/>
                        <a:latin typeface="Aptos Narrow" panose="020B0004020202020204" pitchFamily="34" charset="0"/>
                      </a:endParaRPr>
                    </a:p>
                  </a:txBody>
                  <a:tcPr marL="108000" marR="108000" marT="7216" marB="0" anchor="ctr">
                    <a:noFill/>
                  </a:tcPr>
                </a:tc>
                <a:tc>
                  <a:txBody>
                    <a:bodyPr/>
                    <a:lstStyle/>
                    <a:p>
                      <a:pPr algn="l" fontAlgn="b"/>
                      <a:r>
                        <a:rPr lang="de-DE" sz="1200" u="none" strike="noStrike" dirty="0">
                          <a:effectLst/>
                        </a:rPr>
                        <a:t>Gibt es Fälle, die nicht berücksichtigt wurden?</a:t>
                      </a:r>
                      <a:endParaRPr lang="de-DE" sz="1200" b="0" i="0" u="none" strike="noStrike" dirty="0">
                        <a:solidFill>
                          <a:srgbClr val="000000"/>
                        </a:solidFill>
                        <a:effectLst/>
                        <a:latin typeface="Aptos Narrow" panose="020B0004020202020204" pitchFamily="34" charset="0"/>
                      </a:endParaRPr>
                    </a:p>
                  </a:txBody>
                  <a:tcPr marL="108000" marR="108000" marT="7216" marB="0" anchor="ctr">
                    <a:noFill/>
                  </a:tcPr>
                </a:tc>
                <a:extLst>
                  <a:ext uri="{0D108BD9-81ED-4DB2-BD59-A6C34878D82A}">
                    <a16:rowId xmlns:a16="http://schemas.microsoft.com/office/drawing/2014/main" val="2460128100"/>
                  </a:ext>
                </a:extLst>
              </a:tr>
              <a:tr h="988790">
                <a:tc>
                  <a:txBody>
                    <a:bodyPr/>
                    <a:lstStyle/>
                    <a:p>
                      <a:pPr algn="ctr" fontAlgn="b"/>
                      <a:r>
                        <a:rPr lang="de-DE" sz="1200" b="1" u="none" strike="noStrike" dirty="0">
                          <a:effectLst/>
                        </a:rPr>
                        <a:t>Spieleentwicklung</a:t>
                      </a:r>
                      <a:endParaRPr lang="de-DE" sz="1200" b="1" i="0" u="none" strike="noStrike" dirty="0">
                        <a:solidFill>
                          <a:srgbClr val="000000"/>
                        </a:solidFill>
                        <a:effectLst/>
                        <a:latin typeface="Aptos Narrow" panose="020B0004020202020204" pitchFamily="34" charset="0"/>
                      </a:endParaRPr>
                    </a:p>
                  </a:txBody>
                  <a:tcPr marL="7216" marR="7216" marT="7216" marB="0" anchor="ctr"/>
                </a:tc>
                <a:tc>
                  <a:txBody>
                    <a:bodyPr/>
                    <a:lstStyle/>
                    <a:p>
                      <a:pPr algn="l" fontAlgn="b"/>
                      <a:r>
                        <a:rPr lang="de-DE" sz="1200" u="none" strike="noStrike" dirty="0">
                          <a:effectLst/>
                        </a:rPr>
                        <a:t>Spiele werden auf eine Reihe von Szenen mit Akteuren abstrahiert</a:t>
                      </a:r>
                      <a:endParaRPr lang="de-DE" sz="1200" b="0" i="0" u="none" strike="noStrike" dirty="0">
                        <a:solidFill>
                          <a:srgbClr val="000000"/>
                        </a:solidFill>
                        <a:effectLst/>
                        <a:latin typeface="Aptos Narrow" panose="020B0004020202020204" pitchFamily="34" charset="0"/>
                      </a:endParaRPr>
                    </a:p>
                  </a:txBody>
                  <a:tcPr marL="108000" marR="108000" marT="7216" marB="0" anchor="ctr">
                    <a:noFill/>
                  </a:tcPr>
                </a:tc>
                <a:tc>
                  <a:txBody>
                    <a:bodyPr/>
                    <a:lstStyle/>
                    <a:p>
                      <a:pPr algn="l" fontAlgn="b"/>
                      <a:r>
                        <a:rPr lang="de-DE" sz="1200" u="none" strike="noStrike" dirty="0">
                          <a:effectLst/>
                        </a:rPr>
                        <a:t>Das Spiel reagiert auf Benutzeraktionen</a:t>
                      </a:r>
                      <a:endParaRPr lang="de-DE" sz="1200" b="0" i="0" u="none" strike="noStrike" dirty="0">
                        <a:solidFill>
                          <a:srgbClr val="000000"/>
                        </a:solidFill>
                        <a:effectLst/>
                        <a:latin typeface="Aptos Narrow" panose="020B0004020202020204" pitchFamily="34" charset="0"/>
                      </a:endParaRPr>
                    </a:p>
                  </a:txBody>
                  <a:tcPr marL="108000" marR="108000" marT="7216" marB="0" anchor="ctr">
                    <a:noFill/>
                  </a:tcPr>
                </a:tc>
                <a:tc>
                  <a:txBody>
                    <a:bodyPr/>
                    <a:lstStyle/>
                    <a:p>
                      <a:pPr algn="l" fontAlgn="b"/>
                      <a:r>
                        <a:rPr lang="de-DE" sz="1200" u="none" strike="noStrike" dirty="0">
                          <a:effectLst/>
                        </a:rPr>
                        <a:t>Erhöhen die eingebauten Elemente den Spielspaß?</a:t>
                      </a:r>
                      <a:endParaRPr lang="de-DE" sz="1200" b="0" i="0" u="none" strike="noStrike" dirty="0">
                        <a:solidFill>
                          <a:srgbClr val="000000"/>
                        </a:solidFill>
                        <a:effectLst/>
                        <a:latin typeface="Aptos Narrow" panose="020B0004020202020204" pitchFamily="34" charset="0"/>
                      </a:endParaRPr>
                    </a:p>
                  </a:txBody>
                  <a:tcPr marL="108000" marR="108000" marT="7216" marB="0" anchor="ctr">
                    <a:noFill/>
                  </a:tcPr>
                </a:tc>
                <a:extLst>
                  <a:ext uri="{0D108BD9-81ED-4DB2-BD59-A6C34878D82A}">
                    <a16:rowId xmlns:a16="http://schemas.microsoft.com/office/drawing/2014/main" val="2034414313"/>
                  </a:ext>
                </a:extLst>
              </a:tr>
            </a:tbl>
          </a:graphicData>
        </a:graphic>
      </p:graphicFrame>
      <p:sp>
        <p:nvSpPr>
          <p:cNvPr id="5" name="Textfeld 4">
            <a:extLst>
              <a:ext uri="{FF2B5EF4-FFF2-40B4-BE49-F238E27FC236}">
                <a16:creationId xmlns:a16="http://schemas.microsoft.com/office/drawing/2014/main" id="{AA424352-4F17-6F31-F5BE-A86F0F01C049}"/>
              </a:ext>
            </a:extLst>
          </p:cNvPr>
          <p:cNvSpPr txBox="1"/>
          <p:nvPr/>
        </p:nvSpPr>
        <p:spPr>
          <a:xfrm>
            <a:off x="838200" y="6176963"/>
            <a:ext cx="10515600" cy="276999"/>
          </a:xfrm>
          <a:prstGeom prst="rect">
            <a:avLst/>
          </a:prstGeom>
          <a:noFill/>
        </p:spPr>
        <p:txBody>
          <a:bodyPr wrap="square" lIns="91440" tIns="45720" rIns="91440" bIns="45720" rtlCol="0" anchor="t">
            <a:spAutoFit/>
          </a:bodyPr>
          <a:lstStyle/>
          <a:p>
            <a:r>
              <a:rPr lang="de-DE" sz="1200" dirty="0">
                <a:solidFill>
                  <a:schemeClr val="tx1">
                    <a:lumMod val="50000"/>
                    <a:lumOff val="50000"/>
                  </a:schemeClr>
                </a:solidFill>
                <a:effectLst/>
              </a:rPr>
              <a:t>Lee, I., Martin, F., Denner, J., Coulter, B., </a:t>
            </a:r>
            <a:r>
              <a:rPr lang="de-DE" sz="1200" dirty="0" err="1">
                <a:solidFill>
                  <a:schemeClr val="tx1">
                    <a:lumMod val="50000"/>
                    <a:lumOff val="50000"/>
                  </a:schemeClr>
                </a:solidFill>
                <a:effectLst/>
              </a:rPr>
              <a:t>Allan</a:t>
            </a:r>
            <a:r>
              <a:rPr lang="de-DE" sz="1200" dirty="0">
                <a:solidFill>
                  <a:schemeClr val="tx1">
                    <a:lumMod val="50000"/>
                    <a:lumOff val="50000"/>
                  </a:schemeClr>
                </a:solidFill>
                <a:effectLst/>
              </a:rPr>
              <a:t>, W., Erickson, J., </a:t>
            </a:r>
            <a:r>
              <a:rPr lang="de-DE" sz="1200" dirty="0" err="1">
                <a:solidFill>
                  <a:schemeClr val="tx1">
                    <a:lumMod val="50000"/>
                    <a:lumOff val="50000"/>
                  </a:schemeClr>
                </a:solidFill>
                <a:effectLst/>
              </a:rPr>
              <a:t>Malyn</a:t>
            </a:r>
            <a:r>
              <a:rPr lang="de-DE" sz="1200" dirty="0">
                <a:solidFill>
                  <a:schemeClr val="tx1">
                    <a:lumMod val="50000"/>
                    <a:lumOff val="50000"/>
                  </a:schemeClr>
                </a:solidFill>
                <a:effectLst/>
              </a:rPr>
              <a:t>-Smith, J., &amp; Werner, L. (2011). Computational Thinking </a:t>
            </a:r>
            <a:r>
              <a:rPr lang="de-DE" sz="1200" dirty="0" err="1">
                <a:solidFill>
                  <a:schemeClr val="tx1">
                    <a:lumMod val="50000"/>
                    <a:lumOff val="50000"/>
                  </a:schemeClr>
                </a:solidFill>
                <a:effectLst/>
              </a:rPr>
              <a:t>for</a:t>
            </a:r>
            <a:r>
              <a:rPr lang="de-DE" sz="1200" dirty="0">
                <a:solidFill>
                  <a:schemeClr val="tx1">
                    <a:lumMod val="50000"/>
                    <a:lumOff val="50000"/>
                  </a:schemeClr>
                </a:solidFill>
                <a:effectLst/>
              </a:rPr>
              <a:t> Youth in Practice. </a:t>
            </a:r>
            <a:r>
              <a:rPr lang="de-DE" sz="1200" dirty="0">
                <a:solidFill>
                  <a:schemeClr val="tx1">
                    <a:lumMod val="50000"/>
                    <a:lumOff val="50000"/>
                  </a:schemeClr>
                </a:solidFill>
                <a:hlinkClick r:id="rId3">
                  <a:extLst>
                    <a:ext uri="{A12FA001-AC4F-418D-AE19-62706E023703}">
                      <ahyp:hlinkClr xmlns:ahyp="http://schemas.microsoft.com/office/drawing/2018/hyperlinkcolor" val="tx"/>
                    </a:ext>
                  </a:extLst>
                </a:hlinkClick>
              </a:rPr>
              <a:t>[DOI]</a:t>
            </a:r>
            <a:endParaRPr lang="de-DE" dirty="0">
              <a:solidFill>
                <a:schemeClr val="tx1">
                  <a:lumMod val="50000"/>
                  <a:lumOff val="50000"/>
                </a:schemeClr>
              </a:solidFill>
            </a:endParaRPr>
          </a:p>
        </p:txBody>
      </p:sp>
      <p:sp>
        <p:nvSpPr>
          <p:cNvPr id="6" name="Textfeld 5">
            <a:extLst>
              <a:ext uri="{FF2B5EF4-FFF2-40B4-BE49-F238E27FC236}">
                <a16:creationId xmlns:a16="http://schemas.microsoft.com/office/drawing/2014/main" id="{2E6A72B3-7102-87C5-CC8D-C69ED6FF48F8}"/>
              </a:ext>
            </a:extLst>
          </p:cNvPr>
          <p:cNvSpPr txBox="1"/>
          <p:nvPr/>
        </p:nvSpPr>
        <p:spPr>
          <a:xfrm>
            <a:off x="838200" y="1849401"/>
            <a:ext cx="10515600" cy="369332"/>
          </a:xfrm>
          <a:prstGeom prst="rect">
            <a:avLst/>
          </a:prstGeom>
          <a:noFill/>
        </p:spPr>
        <p:txBody>
          <a:bodyPr wrap="square" rtlCol="0">
            <a:spAutoFit/>
          </a:bodyPr>
          <a:lstStyle/>
          <a:p>
            <a:pPr marL="285750" indent="-285750">
              <a:buFont typeface="Arial" panose="020B0604020202020204" pitchFamily="34" charset="0"/>
              <a:buChar char="•"/>
            </a:pPr>
            <a:r>
              <a:rPr lang="de-DE" dirty="0"/>
              <a:t>Beispiele für CT in drei Domänen </a:t>
            </a:r>
            <a:r>
              <a:rPr lang="de-DE" i="1" dirty="0">
                <a:solidFill>
                  <a:schemeClr val="tx1">
                    <a:lumMod val="50000"/>
                    <a:lumOff val="50000"/>
                  </a:schemeClr>
                </a:solidFill>
              </a:rPr>
              <a:t>(entnommen aus </a:t>
            </a:r>
            <a:r>
              <a:rPr lang="de-DE" sz="1800" i="1" dirty="0">
                <a:solidFill>
                  <a:schemeClr val="tx1">
                    <a:lumMod val="50000"/>
                    <a:lumOff val="50000"/>
                  </a:schemeClr>
                </a:solidFill>
              </a:rPr>
              <a:t>Lee et al., 2011)</a:t>
            </a:r>
            <a:endParaRPr lang="de-DE" i="1" dirty="0">
              <a:solidFill>
                <a:schemeClr val="tx1">
                  <a:lumMod val="50000"/>
                  <a:lumOff val="50000"/>
                </a:schemeClr>
              </a:solidFill>
            </a:endParaRPr>
          </a:p>
        </p:txBody>
      </p:sp>
    </p:spTree>
    <p:extLst>
      <p:ext uri="{BB962C8B-B14F-4D97-AF65-F5344CB8AC3E}">
        <p14:creationId xmlns:p14="http://schemas.microsoft.com/office/powerpoint/2010/main" val="1454492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DAFB877-192F-4CB4-8487-59327DB8AFA6}"/>
              </a:ext>
            </a:extLst>
          </p:cNvPr>
          <p:cNvSpPr>
            <a:spLocks noGrp="1"/>
          </p:cNvSpPr>
          <p:nvPr>
            <p:ph type="title"/>
          </p:nvPr>
        </p:nvSpPr>
        <p:spPr/>
        <p:txBody>
          <a:bodyPr/>
          <a:lstStyle/>
          <a:p>
            <a:r>
              <a:rPr lang="de-DE"/>
              <a:t>PRIMM</a:t>
            </a:r>
          </a:p>
        </p:txBody>
      </p:sp>
      <p:sp>
        <p:nvSpPr>
          <p:cNvPr id="5" name="Textplatzhalter 4">
            <a:extLst>
              <a:ext uri="{FF2B5EF4-FFF2-40B4-BE49-F238E27FC236}">
                <a16:creationId xmlns:a16="http://schemas.microsoft.com/office/drawing/2014/main" id="{E296E910-D06D-3124-D904-5B334B7E5AC6}"/>
              </a:ext>
            </a:extLst>
          </p:cNvPr>
          <p:cNvSpPr>
            <a:spLocks noGrp="1"/>
          </p:cNvSpPr>
          <p:nvPr>
            <p:ph type="body" idx="1"/>
          </p:nvPr>
        </p:nvSpPr>
        <p:spPr/>
        <p:txBody>
          <a:bodyPr/>
          <a:lstStyle/>
          <a:p>
            <a:r>
              <a:rPr lang="de-DE" i="1" dirty="0"/>
              <a:t>(</a:t>
            </a:r>
            <a:r>
              <a:rPr lang="de-DE" i="1" dirty="0" err="1"/>
              <a:t>Sentance</a:t>
            </a:r>
            <a:r>
              <a:rPr lang="de-DE" i="1" dirty="0"/>
              <a:t> et al., 2019)</a:t>
            </a:r>
          </a:p>
        </p:txBody>
      </p:sp>
      <p:sp>
        <p:nvSpPr>
          <p:cNvPr id="2" name="Foliennummernplatzhalter 1">
            <a:extLst>
              <a:ext uri="{FF2B5EF4-FFF2-40B4-BE49-F238E27FC236}">
                <a16:creationId xmlns:a16="http://schemas.microsoft.com/office/drawing/2014/main" id="{E1E55603-2968-F1D3-2B6E-CE7EF3A771AC}"/>
              </a:ext>
            </a:extLst>
          </p:cNvPr>
          <p:cNvSpPr>
            <a:spLocks noGrp="1"/>
          </p:cNvSpPr>
          <p:nvPr>
            <p:ph type="sldNum" sz="quarter" idx="12"/>
          </p:nvPr>
        </p:nvSpPr>
        <p:spPr/>
        <p:txBody>
          <a:bodyPr/>
          <a:lstStyle/>
          <a:p>
            <a:fld id="{704AD79A-BD00-CE4B-8BDD-26D3B6A7D671}" type="slidenum">
              <a:rPr lang="de-DE" smtClean="0"/>
              <a:t>13</a:t>
            </a:fld>
            <a:endParaRPr lang="de-DE"/>
          </a:p>
        </p:txBody>
      </p:sp>
      <p:sp>
        <p:nvSpPr>
          <p:cNvPr id="3" name="Textfeld 2">
            <a:extLst>
              <a:ext uri="{FF2B5EF4-FFF2-40B4-BE49-F238E27FC236}">
                <a16:creationId xmlns:a16="http://schemas.microsoft.com/office/drawing/2014/main" id="{3DE2C4B6-633D-AB30-4AF2-0025EF0797A5}"/>
              </a:ext>
            </a:extLst>
          </p:cNvPr>
          <p:cNvSpPr txBox="1"/>
          <p:nvPr/>
        </p:nvSpPr>
        <p:spPr>
          <a:xfrm>
            <a:off x="4865870" y="771471"/>
            <a:ext cx="6487930" cy="461665"/>
          </a:xfrm>
          <a:prstGeom prst="rect">
            <a:avLst/>
          </a:prstGeom>
          <a:noFill/>
        </p:spPr>
        <p:txBody>
          <a:bodyPr wrap="none" rtlCol="0">
            <a:spAutoFit/>
          </a:bodyPr>
          <a:lstStyle/>
          <a:p>
            <a:r>
              <a:rPr lang="de-DE" sz="2400" b="1">
                <a:solidFill>
                  <a:schemeClr val="tx1">
                    <a:lumMod val="50000"/>
                    <a:lumOff val="50000"/>
                  </a:schemeClr>
                </a:solidFill>
              </a:rPr>
              <a:t>PREDICT &gt; RUN &gt; INVESTIGATE &gt; MODIFY &gt; MAKE</a:t>
            </a:r>
          </a:p>
        </p:txBody>
      </p:sp>
      <p:sp>
        <p:nvSpPr>
          <p:cNvPr id="7" name="Textfeld 6">
            <a:extLst>
              <a:ext uri="{FF2B5EF4-FFF2-40B4-BE49-F238E27FC236}">
                <a16:creationId xmlns:a16="http://schemas.microsoft.com/office/drawing/2014/main" id="{DDDA99DA-4137-77C7-3DD7-4CDF522029F8}"/>
              </a:ext>
            </a:extLst>
          </p:cNvPr>
          <p:cNvSpPr txBox="1"/>
          <p:nvPr/>
        </p:nvSpPr>
        <p:spPr>
          <a:xfrm>
            <a:off x="831850" y="6356350"/>
            <a:ext cx="10515600" cy="276999"/>
          </a:xfrm>
          <a:prstGeom prst="rect">
            <a:avLst/>
          </a:prstGeom>
          <a:noFill/>
        </p:spPr>
        <p:txBody>
          <a:bodyPr wrap="square" lIns="91440" tIns="45720" rIns="91440" bIns="45720" rtlCol="0" anchor="t">
            <a:spAutoFit/>
          </a:bodyPr>
          <a:lstStyle/>
          <a:p>
            <a:r>
              <a:rPr lang="de-DE" sz="1200" dirty="0" err="1">
                <a:solidFill>
                  <a:srgbClr val="7F7F7F"/>
                </a:solidFill>
              </a:rPr>
              <a:t>Sentance</a:t>
            </a:r>
            <a:r>
              <a:rPr lang="de-DE" sz="1200" dirty="0">
                <a:solidFill>
                  <a:srgbClr val="7F7F7F"/>
                </a:solidFill>
              </a:rPr>
              <a:t>, S.; Waite, J., &amp; </a:t>
            </a:r>
            <a:r>
              <a:rPr lang="de-DE" sz="1200" dirty="0" err="1">
                <a:solidFill>
                  <a:srgbClr val="7F7F7F"/>
                </a:solidFill>
              </a:rPr>
              <a:t>Kallia</a:t>
            </a:r>
            <a:r>
              <a:rPr lang="de-DE" sz="1200" dirty="0">
                <a:solidFill>
                  <a:srgbClr val="7F7F7F"/>
                </a:solidFill>
              </a:rPr>
              <a:t>, M. </a:t>
            </a:r>
            <a:r>
              <a:rPr lang="de-DE" sz="1200" dirty="0">
                <a:solidFill>
                  <a:srgbClr val="7F7F7F"/>
                </a:solidFill>
                <a:effectLst/>
              </a:rPr>
              <a:t>(</a:t>
            </a:r>
            <a:r>
              <a:rPr lang="de-DE" sz="1200" dirty="0">
                <a:solidFill>
                  <a:srgbClr val="7F7F7F"/>
                </a:solidFill>
              </a:rPr>
              <a:t>2019</a:t>
            </a:r>
            <a:r>
              <a:rPr lang="de-DE" sz="1200" dirty="0">
                <a:solidFill>
                  <a:srgbClr val="7F7F7F"/>
                </a:solidFill>
                <a:effectLst/>
              </a:rPr>
              <a:t>). </a:t>
            </a:r>
            <a:r>
              <a:rPr lang="de-DE" sz="1200" dirty="0">
                <a:solidFill>
                  <a:srgbClr val="7F7F7F"/>
                </a:solidFill>
              </a:rPr>
              <a:t>Teaching Computer </a:t>
            </a:r>
            <a:r>
              <a:rPr lang="de-DE" sz="1200" dirty="0" err="1">
                <a:solidFill>
                  <a:srgbClr val="7F7F7F"/>
                </a:solidFill>
              </a:rPr>
              <a:t>Programming</a:t>
            </a:r>
            <a:r>
              <a:rPr lang="de-DE" sz="1200" dirty="0">
                <a:solidFill>
                  <a:srgbClr val="7F7F7F"/>
                </a:solidFill>
              </a:rPr>
              <a:t> </a:t>
            </a:r>
            <a:r>
              <a:rPr lang="de-DE" sz="1200" dirty="0" err="1">
                <a:solidFill>
                  <a:srgbClr val="7F7F7F"/>
                </a:solidFill>
              </a:rPr>
              <a:t>with</a:t>
            </a:r>
            <a:r>
              <a:rPr lang="de-DE" sz="1200" dirty="0">
                <a:solidFill>
                  <a:srgbClr val="7F7F7F"/>
                </a:solidFill>
              </a:rPr>
              <a:t> PRIMM: A </a:t>
            </a:r>
            <a:r>
              <a:rPr lang="de-DE" sz="1200" dirty="0" err="1">
                <a:solidFill>
                  <a:srgbClr val="7F7F7F"/>
                </a:solidFill>
              </a:rPr>
              <a:t>Sociocultural</a:t>
            </a:r>
            <a:r>
              <a:rPr lang="de-DE" sz="1200" dirty="0">
                <a:solidFill>
                  <a:srgbClr val="7F7F7F"/>
                </a:solidFill>
              </a:rPr>
              <a:t> </a:t>
            </a:r>
            <a:r>
              <a:rPr lang="de-DE" sz="1200" dirty="0" err="1">
                <a:solidFill>
                  <a:srgbClr val="7F7F7F"/>
                </a:solidFill>
              </a:rPr>
              <a:t>Perspective</a:t>
            </a:r>
            <a:r>
              <a:rPr lang="de-DE" sz="1200" dirty="0">
                <a:solidFill>
                  <a:srgbClr val="7F7F7F"/>
                </a:solidFill>
              </a:rPr>
              <a:t>.</a:t>
            </a:r>
            <a:r>
              <a:rPr lang="de-DE" sz="1200" dirty="0">
                <a:solidFill>
                  <a:schemeClr val="tx1">
                    <a:lumMod val="50000"/>
                    <a:lumOff val="50000"/>
                  </a:schemeClr>
                </a:solidFill>
              </a:rPr>
              <a:t> </a:t>
            </a:r>
            <a:r>
              <a:rPr lang="de-DE" sz="1200" dirty="0">
                <a:solidFill>
                  <a:schemeClr val="tx1">
                    <a:lumMod val="50000"/>
                    <a:lumOff val="50000"/>
                  </a:schemeClr>
                </a:solidFill>
                <a:hlinkClick r:id="rId3">
                  <a:extLst>
                    <a:ext uri="{A12FA001-AC4F-418D-AE19-62706E023703}">
                      <ahyp:hlinkClr xmlns:ahyp="http://schemas.microsoft.com/office/drawing/2018/hyperlinkcolor" val="tx"/>
                    </a:ext>
                  </a:extLst>
                </a:hlinkClick>
              </a:rPr>
              <a:t>[DOI]</a:t>
            </a:r>
          </a:p>
        </p:txBody>
      </p:sp>
    </p:spTree>
    <p:extLst>
      <p:ext uri="{BB962C8B-B14F-4D97-AF65-F5344CB8AC3E}">
        <p14:creationId xmlns:p14="http://schemas.microsoft.com/office/powerpoint/2010/main" val="529203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C476F9-0084-098B-4985-ED1DDD26F366}"/>
              </a:ext>
            </a:extLst>
          </p:cNvPr>
          <p:cNvSpPr>
            <a:spLocks noGrp="1"/>
          </p:cNvSpPr>
          <p:nvPr>
            <p:ph type="title"/>
          </p:nvPr>
        </p:nvSpPr>
        <p:spPr/>
        <p:txBody>
          <a:bodyPr/>
          <a:lstStyle/>
          <a:p>
            <a:r>
              <a:rPr lang="de-DE"/>
              <a:t>PRIMM</a:t>
            </a:r>
            <a:br>
              <a:rPr lang="de-DE"/>
            </a:br>
            <a:r>
              <a:rPr lang="de-DE" sz="2400" i="1">
                <a:solidFill>
                  <a:schemeClr val="tx1">
                    <a:lumMod val="50000"/>
                    <a:lumOff val="50000"/>
                  </a:schemeClr>
                </a:solidFill>
              </a:rPr>
              <a:t>(</a:t>
            </a:r>
            <a:r>
              <a:rPr lang="de-DE" sz="2400" i="1" err="1">
                <a:solidFill>
                  <a:schemeClr val="tx1">
                    <a:lumMod val="50000"/>
                    <a:lumOff val="50000"/>
                  </a:schemeClr>
                </a:solidFill>
              </a:rPr>
              <a:t>Sentance</a:t>
            </a:r>
            <a:r>
              <a:rPr lang="de-DE" sz="2400" i="1">
                <a:solidFill>
                  <a:schemeClr val="tx1">
                    <a:lumMod val="50000"/>
                    <a:lumOff val="50000"/>
                  </a:schemeClr>
                </a:solidFill>
              </a:rPr>
              <a:t> et al., 2019)</a:t>
            </a:r>
          </a:p>
        </p:txBody>
      </p:sp>
      <p:sp>
        <p:nvSpPr>
          <p:cNvPr id="3" name="Inhaltsplatzhalter 2">
            <a:extLst>
              <a:ext uri="{FF2B5EF4-FFF2-40B4-BE49-F238E27FC236}">
                <a16:creationId xmlns:a16="http://schemas.microsoft.com/office/drawing/2014/main" id="{DF6DACE5-A538-7C91-8396-F92F09932EF3}"/>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de-DE" b="1" dirty="0"/>
              <a:t>PRIMM </a:t>
            </a:r>
            <a:r>
              <a:rPr lang="de-DE" dirty="0"/>
              <a:t>ist eine Unterrichtsmethode für den Einstieg in die Programmierung, die aus dem Leseansatz dem Use-Modify-Create Ansatz hervorgeht</a:t>
            </a:r>
          </a:p>
          <a:p>
            <a:pPr>
              <a:buFont typeface="Arial" panose="020B0604020202020204" pitchFamily="34" charset="0"/>
              <a:buChar char="•"/>
            </a:pPr>
            <a:r>
              <a:rPr lang="de-DE" b="1" dirty="0"/>
              <a:t>Problem</a:t>
            </a:r>
            <a:r>
              <a:rPr lang="de-DE" dirty="0"/>
              <a:t>: Programmieranfänger sollen im Informatikunterricht Programmcode schreiben bevor sie Programmcode lesen können</a:t>
            </a:r>
            <a:br>
              <a:rPr lang="de-DE" dirty="0"/>
            </a:br>
            <a:r>
              <a:rPr lang="de-DE" sz="2600" i="1" dirty="0">
                <a:solidFill>
                  <a:schemeClr val="tx1">
                    <a:lumMod val="50000"/>
                    <a:lumOff val="50000"/>
                  </a:schemeClr>
                </a:solidFill>
              </a:rPr>
              <a:t>(Lister et al., 2004)</a:t>
            </a:r>
          </a:p>
          <a:p>
            <a:pPr>
              <a:buFont typeface="Arial" panose="020B0604020202020204" pitchFamily="34" charset="0"/>
              <a:buChar char="•"/>
            </a:pPr>
            <a:r>
              <a:rPr lang="de-DE" b="1" dirty="0"/>
              <a:t>Schwerpunkte</a:t>
            </a:r>
            <a:r>
              <a:rPr lang="de-DE" dirty="0"/>
              <a:t>:</a:t>
            </a:r>
          </a:p>
          <a:p>
            <a:pPr marL="742950" lvl="1" indent="-285750">
              <a:buFont typeface="Arial" panose="020B0604020202020204" pitchFamily="34" charset="0"/>
              <a:buChar char="•"/>
            </a:pPr>
            <a:r>
              <a:rPr lang="de-DE" dirty="0"/>
              <a:t>Fokus auf dem </a:t>
            </a:r>
            <a:r>
              <a:rPr lang="de-DE" b="1" dirty="0"/>
              <a:t>Lesen von Programmcode</a:t>
            </a:r>
            <a:endParaRPr lang="de-DE" dirty="0"/>
          </a:p>
          <a:p>
            <a:pPr marL="742950" lvl="1" indent="-285750">
              <a:buFont typeface="Arial" panose="020B0604020202020204" pitchFamily="34" charset="0"/>
              <a:buChar char="•"/>
            </a:pPr>
            <a:r>
              <a:rPr lang="de-DE" b="1" dirty="0"/>
              <a:t>Kollaboratives Arbeiten</a:t>
            </a:r>
            <a:r>
              <a:rPr lang="de-DE" dirty="0"/>
              <a:t>: Gemeinsam über Code sprechen und diskutieren, Verwendung geeigneter Fachsprache </a:t>
            </a:r>
            <a:r>
              <a:rPr lang="de-DE" i="1" dirty="0">
                <a:solidFill>
                  <a:schemeClr val="tx1">
                    <a:lumMod val="50000"/>
                    <a:lumOff val="50000"/>
                  </a:schemeClr>
                </a:solidFill>
              </a:rPr>
              <a:t>(</a:t>
            </a:r>
            <a:r>
              <a:rPr lang="de-DE" i="1" dirty="0" err="1">
                <a:solidFill>
                  <a:schemeClr val="tx1">
                    <a:lumMod val="50000"/>
                    <a:lumOff val="50000"/>
                  </a:schemeClr>
                </a:solidFill>
              </a:rPr>
              <a:t>Walqui</a:t>
            </a:r>
            <a:r>
              <a:rPr lang="de-DE" i="1" dirty="0">
                <a:solidFill>
                  <a:schemeClr val="tx1">
                    <a:lumMod val="50000"/>
                    <a:lumOff val="50000"/>
                  </a:schemeClr>
                </a:solidFill>
              </a:rPr>
              <a:t>, 2006)</a:t>
            </a:r>
            <a:endParaRPr lang="de-DE" dirty="0">
              <a:solidFill>
                <a:schemeClr val="tx1">
                  <a:lumMod val="50000"/>
                  <a:lumOff val="50000"/>
                </a:schemeClr>
              </a:solidFill>
            </a:endParaRPr>
          </a:p>
          <a:p>
            <a:pPr marL="742950" lvl="1" indent="-285750">
              <a:buFont typeface="Arial" panose="020B0604020202020204" pitchFamily="34" charset="0"/>
              <a:buChar char="•"/>
            </a:pPr>
            <a:r>
              <a:rPr lang="de-DE" b="1" dirty="0"/>
              <a:t>Verringerung der kognitiven Belastung</a:t>
            </a:r>
            <a:r>
              <a:rPr lang="de-DE" dirty="0"/>
              <a:t> (</a:t>
            </a:r>
            <a:r>
              <a:rPr lang="de-DE" dirty="0" err="1"/>
              <a:t>Cognitive</a:t>
            </a:r>
            <a:r>
              <a:rPr lang="de-DE" dirty="0"/>
              <a:t> Load) durch das gestützte Arbeiten mit Beispielen</a:t>
            </a:r>
          </a:p>
          <a:p>
            <a:pPr marL="742950" lvl="1" indent="-285750">
              <a:buFont typeface="Arial" panose="020B0604020202020204" pitchFamily="34" charset="0"/>
              <a:buChar char="•"/>
            </a:pPr>
            <a:r>
              <a:rPr lang="de-DE" b="1" dirty="0" err="1"/>
              <a:t>Scaffolding</a:t>
            </a:r>
            <a:r>
              <a:rPr lang="de-DE" dirty="0"/>
              <a:t>: Zone der proximalen Entwicklung </a:t>
            </a:r>
            <a:r>
              <a:rPr lang="de-DE" i="1" dirty="0">
                <a:solidFill>
                  <a:schemeClr val="tx1">
                    <a:lumMod val="50000"/>
                    <a:lumOff val="50000"/>
                  </a:schemeClr>
                </a:solidFill>
              </a:rPr>
              <a:t>(</a:t>
            </a:r>
            <a:r>
              <a:rPr lang="de-DE" i="1" dirty="0" err="1">
                <a:solidFill>
                  <a:schemeClr val="tx1">
                    <a:lumMod val="50000"/>
                    <a:lumOff val="50000"/>
                  </a:schemeClr>
                </a:solidFill>
              </a:rPr>
              <a:t>Vygotsky</a:t>
            </a:r>
            <a:r>
              <a:rPr lang="de-DE" i="1" dirty="0">
                <a:solidFill>
                  <a:schemeClr val="tx1">
                    <a:lumMod val="50000"/>
                    <a:lumOff val="50000"/>
                  </a:schemeClr>
                </a:solidFill>
              </a:rPr>
              <a:t>, 1978)</a:t>
            </a:r>
            <a:endParaRPr lang="de-DE" dirty="0">
              <a:solidFill>
                <a:schemeClr val="tx1">
                  <a:lumMod val="50000"/>
                  <a:lumOff val="50000"/>
                </a:schemeClr>
              </a:solidFill>
            </a:endParaRPr>
          </a:p>
          <a:p>
            <a:pPr marL="742950" lvl="1" indent="-285750">
              <a:buFont typeface="Arial" panose="020B0604020202020204" pitchFamily="34" charset="0"/>
              <a:buChar char="•"/>
            </a:pPr>
            <a:r>
              <a:rPr lang="de-DE" dirty="0"/>
              <a:t>Beispielcode wird schrittweise zum </a:t>
            </a:r>
            <a:r>
              <a:rPr lang="de-DE" b="1" dirty="0"/>
              <a:t>„eigenen Code“</a:t>
            </a:r>
            <a:endParaRPr lang="de-DE" dirty="0"/>
          </a:p>
          <a:p>
            <a:endParaRPr lang="de-DE" dirty="0"/>
          </a:p>
        </p:txBody>
      </p:sp>
      <p:sp>
        <p:nvSpPr>
          <p:cNvPr id="4" name="Foliennummernplatzhalter 3">
            <a:extLst>
              <a:ext uri="{FF2B5EF4-FFF2-40B4-BE49-F238E27FC236}">
                <a16:creationId xmlns:a16="http://schemas.microsoft.com/office/drawing/2014/main" id="{E1B0A4BE-D1F1-4512-D16C-B6F394DEACC4}"/>
              </a:ext>
            </a:extLst>
          </p:cNvPr>
          <p:cNvSpPr>
            <a:spLocks noGrp="1"/>
          </p:cNvSpPr>
          <p:nvPr>
            <p:ph type="sldNum" sz="quarter" idx="12"/>
          </p:nvPr>
        </p:nvSpPr>
        <p:spPr/>
        <p:txBody>
          <a:bodyPr/>
          <a:lstStyle/>
          <a:p>
            <a:fld id="{704AD79A-BD00-CE4B-8BDD-26D3B6A7D671}" type="slidenum">
              <a:rPr lang="de-DE" smtClean="0"/>
              <a:t>14</a:t>
            </a:fld>
            <a:endParaRPr lang="de-DE"/>
          </a:p>
        </p:txBody>
      </p:sp>
      <p:sp>
        <p:nvSpPr>
          <p:cNvPr id="6" name="Textfeld 5">
            <a:extLst>
              <a:ext uri="{FF2B5EF4-FFF2-40B4-BE49-F238E27FC236}">
                <a16:creationId xmlns:a16="http://schemas.microsoft.com/office/drawing/2014/main" id="{EF92794A-F381-AEAA-FB8B-4A68274C792C}"/>
              </a:ext>
            </a:extLst>
          </p:cNvPr>
          <p:cNvSpPr txBox="1"/>
          <p:nvPr/>
        </p:nvSpPr>
        <p:spPr>
          <a:xfrm>
            <a:off x="838200" y="6176963"/>
            <a:ext cx="10515600" cy="707886"/>
          </a:xfrm>
          <a:prstGeom prst="rect">
            <a:avLst/>
          </a:prstGeom>
          <a:noFill/>
        </p:spPr>
        <p:txBody>
          <a:bodyPr wrap="square" lIns="91440" tIns="45720" rIns="91440" bIns="45720" rtlCol="0" anchor="t">
            <a:spAutoFit/>
          </a:bodyPr>
          <a:lstStyle/>
          <a:p>
            <a:r>
              <a:rPr lang="de-DE" sz="1000" noProof="1">
                <a:solidFill>
                  <a:srgbClr val="7F7F7F"/>
                </a:solidFill>
              </a:rPr>
              <a:t>Sentance, S.; Waite, J., &amp; Kallia, M. </a:t>
            </a:r>
            <a:r>
              <a:rPr lang="de-DE" sz="1000" noProof="1">
                <a:solidFill>
                  <a:srgbClr val="7F7F7F"/>
                </a:solidFill>
                <a:effectLst/>
              </a:rPr>
              <a:t>(</a:t>
            </a:r>
            <a:r>
              <a:rPr lang="de-DE" sz="1000" noProof="1">
                <a:solidFill>
                  <a:srgbClr val="7F7F7F"/>
                </a:solidFill>
              </a:rPr>
              <a:t>2019</a:t>
            </a:r>
            <a:r>
              <a:rPr lang="de-DE" sz="1000" noProof="1">
                <a:solidFill>
                  <a:srgbClr val="7F7F7F"/>
                </a:solidFill>
                <a:effectLst/>
              </a:rPr>
              <a:t>). </a:t>
            </a:r>
            <a:r>
              <a:rPr lang="de-DE" sz="1000" noProof="1">
                <a:solidFill>
                  <a:srgbClr val="7F7F7F"/>
                </a:solidFill>
              </a:rPr>
              <a:t>Teaching Computer Programming with PRIMM: A Sociocultural Perspective.</a:t>
            </a:r>
            <a:endParaRPr lang="de-DE" sz="1000" noProof="1">
              <a:solidFill>
                <a:schemeClr val="tx1">
                  <a:lumMod val="50000"/>
                  <a:lumOff val="50000"/>
                </a:schemeClr>
              </a:solidFill>
              <a:hlinkClick r:id="rId3">
                <a:extLst>
                  <a:ext uri="{A12FA001-AC4F-418D-AE19-62706E023703}">
                    <ahyp:hlinkClr xmlns:ahyp="http://schemas.microsoft.com/office/drawing/2018/hyperlinkcolor" val="tx"/>
                  </a:ext>
                </a:extLst>
              </a:hlinkClick>
            </a:endParaRPr>
          </a:p>
          <a:p>
            <a:r>
              <a:rPr lang="de-DE" sz="1000" noProof="1">
                <a:solidFill>
                  <a:srgbClr val="7F7F7F"/>
                </a:solidFill>
                <a:ea typeface="Calibri"/>
                <a:cs typeface="Calibri"/>
              </a:rPr>
              <a:t>Lister, R. et. al. (2004). A Multi-National Study of Reading and Tracing Skills in Novice Programmers.</a:t>
            </a:r>
            <a:endParaRPr lang="de-DE" sz="1000" noProof="1">
              <a:solidFill>
                <a:schemeClr val="bg1">
                  <a:lumMod val="50000"/>
                </a:schemeClr>
              </a:solidFill>
            </a:endParaRPr>
          </a:p>
          <a:p>
            <a:r>
              <a:rPr lang="de-DE" sz="1000" noProof="1">
                <a:solidFill>
                  <a:srgbClr val="7F7F7F"/>
                </a:solidFill>
                <a:ea typeface="Calibri"/>
                <a:cs typeface="Calibri"/>
              </a:rPr>
              <a:t>Vygotsky, L. S., &amp; Cole, M. (1978). Mind in society: Development of higher psychological proce</a:t>
            </a:r>
            <a:r>
              <a:rPr lang="de-DE" sz="1000" noProof="1">
                <a:solidFill>
                  <a:schemeClr val="bg1">
                    <a:lumMod val="50000"/>
                  </a:schemeClr>
                </a:solidFill>
                <a:ea typeface="Calibri"/>
                <a:cs typeface="Calibri"/>
              </a:rPr>
              <a:t>sses.</a:t>
            </a:r>
            <a:endParaRPr lang="de-DE" sz="1000" noProof="1">
              <a:solidFill>
                <a:schemeClr val="bg1">
                  <a:lumMod val="50000"/>
                </a:schemeClr>
              </a:solidFill>
              <a:ea typeface="Calibri"/>
              <a:cs typeface="Calibri"/>
              <a:hlinkClick r:id="rId4">
                <a:extLst>
                  <a:ext uri="{A12FA001-AC4F-418D-AE19-62706E023703}">
                    <ahyp:hlinkClr xmlns:ahyp="http://schemas.microsoft.com/office/drawing/2018/hyperlinkcolor" val="tx"/>
                  </a:ext>
                </a:extLst>
              </a:hlinkClick>
            </a:endParaRPr>
          </a:p>
          <a:p>
            <a:r>
              <a:rPr lang="de-DE" sz="1000" noProof="1">
                <a:solidFill>
                  <a:srgbClr val="7F7F7F"/>
                </a:solidFill>
                <a:ea typeface="Calibri"/>
                <a:cs typeface="Calibri"/>
              </a:rPr>
              <a:t>Walqui, A. (2006). Scaffolding Instruction for English Language Learners: A Conceptual Framework.</a:t>
            </a:r>
            <a:endParaRPr lang="de-DE" sz="1000" noProof="1">
              <a:solidFill>
                <a:schemeClr val="bg1">
                  <a:lumMod val="50000"/>
                </a:schemeClr>
              </a:solidFill>
            </a:endParaRPr>
          </a:p>
        </p:txBody>
      </p:sp>
    </p:spTree>
    <p:extLst>
      <p:ext uri="{BB962C8B-B14F-4D97-AF65-F5344CB8AC3E}">
        <p14:creationId xmlns:p14="http://schemas.microsoft.com/office/powerpoint/2010/main" val="2510784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6C594-F1F4-E3A2-5FF7-CA869F71E883}"/>
              </a:ext>
            </a:extLst>
          </p:cNvPr>
          <p:cNvSpPr>
            <a:spLocks noGrp="1"/>
          </p:cNvSpPr>
          <p:nvPr>
            <p:ph type="title"/>
          </p:nvPr>
        </p:nvSpPr>
        <p:spPr/>
        <p:txBody>
          <a:bodyPr/>
          <a:lstStyle/>
          <a:p>
            <a:r>
              <a:rPr lang="de-DE"/>
              <a:t>Die fünf Phasen</a:t>
            </a:r>
          </a:p>
        </p:txBody>
      </p:sp>
      <p:sp>
        <p:nvSpPr>
          <p:cNvPr id="3" name="Inhaltsplatzhalter 2">
            <a:extLst>
              <a:ext uri="{FF2B5EF4-FFF2-40B4-BE49-F238E27FC236}">
                <a16:creationId xmlns:a16="http://schemas.microsoft.com/office/drawing/2014/main" id="{F0701392-5FB4-F183-E724-333777144037}"/>
              </a:ext>
            </a:extLst>
          </p:cNvPr>
          <p:cNvSpPr>
            <a:spLocks noGrp="1"/>
          </p:cNvSpPr>
          <p:nvPr>
            <p:ph idx="1"/>
          </p:nvPr>
        </p:nvSpPr>
        <p:spPr/>
        <p:txBody>
          <a:bodyPr>
            <a:normAutofit fontScale="92500" lnSpcReduction="10000"/>
          </a:bodyPr>
          <a:lstStyle/>
          <a:p>
            <a:r>
              <a:rPr lang="de-DE" dirty="0"/>
              <a:t>Eine Unterrichtseinheit wird dabei in </a:t>
            </a:r>
            <a:r>
              <a:rPr lang="de-DE" b="1" dirty="0"/>
              <a:t>fünf Phasen</a:t>
            </a:r>
            <a:r>
              <a:rPr lang="de-DE" dirty="0"/>
              <a:t> unterteilt:</a:t>
            </a:r>
          </a:p>
          <a:p>
            <a:pPr marL="971550" lvl="1" indent="-514350">
              <a:buFont typeface="+mj-lt"/>
              <a:buAutoNum type="arabicPeriod"/>
            </a:pPr>
            <a:r>
              <a:rPr lang="en-US" b="1" dirty="0"/>
              <a:t>Predict</a:t>
            </a:r>
            <a:r>
              <a:rPr lang="de-DE" dirty="0"/>
              <a:t>: Die Schüler:innen diskutieren über ein Programm und stellen eine Vorhersage über dessen Ausgabe auf</a:t>
            </a:r>
          </a:p>
          <a:p>
            <a:pPr marL="971550" lvl="1" indent="-514350">
              <a:buFont typeface="+mj-lt"/>
              <a:buAutoNum type="arabicPeriod"/>
            </a:pPr>
            <a:r>
              <a:rPr lang="de-DE" b="1" dirty="0"/>
              <a:t>Run</a:t>
            </a:r>
            <a:r>
              <a:rPr lang="de-DE" dirty="0"/>
              <a:t>: Die Schüler:innen führen das Programm aus, um ihre Vorhersage zu überprüfen</a:t>
            </a:r>
          </a:p>
          <a:p>
            <a:pPr marL="971550" lvl="1" indent="-514350">
              <a:buFont typeface="+mj-lt"/>
              <a:buAutoNum type="arabicPeriod"/>
            </a:pPr>
            <a:r>
              <a:rPr lang="en-US" b="1" dirty="0"/>
              <a:t>Investigate</a:t>
            </a:r>
            <a:r>
              <a:rPr lang="de-DE" dirty="0"/>
              <a:t>: Die Lehrkraft stellt diverse Aufgabe, um die Struktur des Codes zu erforschen; dazu gehören Aktivitäten wie Nachverfolgen des Programmablaufs (Tracing), Erklären, Kommentieren und Debuggen</a:t>
            </a:r>
          </a:p>
          <a:p>
            <a:pPr marL="971550" lvl="1" indent="-514350">
              <a:buFont typeface="+mj-lt"/>
              <a:buAutoNum type="arabicPeriod"/>
            </a:pPr>
            <a:r>
              <a:rPr lang="de-DE" b="1" dirty="0"/>
              <a:t>Modify</a:t>
            </a:r>
            <a:r>
              <a:rPr lang="de-DE" dirty="0"/>
              <a:t>: Die Schüler:innen modifizieren das Programm, um dessen Funktionalität zu ändern oder zu erweitern. Die Schwierigkeit sollte dabei zunehmen. Der Code wird mit jeder Änderung ein Stück mehr zum „eigenen Code“</a:t>
            </a:r>
          </a:p>
          <a:p>
            <a:pPr marL="971550" lvl="1" indent="-514350">
              <a:buFont typeface="+mj-lt"/>
              <a:buAutoNum type="arabicPeriod"/>
            </a:pPr>
            <a:r>
              <a:rPr lang="en-US" b="1" dirty="0"/>
              <a:t>Make</a:t>
            </a:r>
            <a:r>
              <a:rPr lang="de-DE" dirty="0"/>
              <a:t>: Die Schüler:innen erstellen ein neues Programm und nutzen dabei die Struktur des Beispiels, um ein anderes Problem zu lösen</a:t>
            </a:r>
          </a:p>
          <a:p>
            <a:endParaRPr lang="de-DE" dirty="0"/>
          </a:p>
        </p:txBody>
      </p:sp>
      <p:sp>
        <p:nvSpPr>
          <p:cNvPr id="4" name="Foliennummernplatzhalter 3">
            <a:extLst>
              <a:ext uri="{FF2B5EF4-FFF2-40B4-BE49-F238E27FC236}">
                <a16:creationId xmlns:a16="http://schemas.microsoft.com/office/drawing/2014/main" id="{8AD9877E-43C3-261B-FAD8-65837DF48AF0}"/>
              </a:ext>
            </a:extLst>
          </p:cNvPr>
          <p:cNvSpPr>
            <a:spLocks noGrp="1"/>
          </p:cNvSpPr>
          <p:nvPr>
            <p:ph type="sldNum" sz="quarter" idx="12"/>
          </p:nvPr>
        </p:nvSpPr>
        <p:spPr/>
        <p:txBody>
          <a:bodyPr/>
          <a:lstStyle/>
          <a:p>
            <a:fld id="{704AD79A-BD00-CE4B-8BDD-26D3B6A7D671}" type="slidenum">
              <a:rPr lang="de-DE" smtClean="0"/>
              <a:t>15</a:t>
            </a:fld>
            <a:endParaRPr lang="de-DE"/>
          </a:p>
        </p:txBody>
      </p:sp>
      <p:sp>
        <p:nvSpPr>
          <p:cNvPr id="6" name="Textfeld 5">
            <a:extLst>
              <a:ext uri="{FF2B5EF4-FFF2-40B4-BE49-F238E27FC236}">
                <a16:creationId xmlns:a16="http://schemas.microsoft.com/office/drawing/2014/main" id="{3863B4C5-07A0-2EE5-5A87-392D9BEE8EF0}"/>
              </a:ext>
            </a:extLst>
          </p:cNvPr>
          <p:cNvSpPr txBox="1"/>
          <p:nvPr/>
        </p:nvSpPr>
        <p:spPr>
          <a:xfrm>
            <a:off x="838201" y="6171684"/>
            <a:ext cx="10515600" cy="276999"/>
          </a:xfrm>
          <a:prstGeom prst="rect">
            <a:avLst/>
          </a:prstGeom>
          <a:noFill/>
        </p:spPr>
        <p:txBody>
          <a:bodyPr wrap="square" lIns="91440" tIns="45720" rIns="91440" bIns="45720" rtlCol="0" anchor="t">
            <a:spAutoFit/>
          </a:bodyPr>
          <a:lstStyle/>
          <a:p>
            <a:r>
              <a:rPr lang="de-DE" sz="1200" err="1">
                <a:solidFill>
                  <a:srgbClr val="7F7F7F"/>
                </a:solidFill>
              </a:rPr>
              <a:t>Sentance</a:t>
            </a:r>
            <a:r>
              <a:rPr lang="de-DE" sz="1200">
                <a:solidFill>
                  <a:srgbClr val="7F7F7F"/>
                </a:solidFill>
              </a:rPr>
              <a:t>, S.; Waite, J., &amp; </a:t>
            </a:r>
            <a:r>
              <a:rPr lang="de-DE" sz="1200" err="1">
                <a:solidFill>
                  <a:srgbClr val="7F7F7F"/>
                </a:solidFill>
              </a:rPr>
              <a:t>Kallia</a:t>
            </a:r>
            <a:r>
              <a:rPr lang="de-DE" sz="1200">
                <a:solidFill>
                  <a:srgbClr val="7F7F7F"/>
                </a:solidFill>
              </a:rPr>
              <a:t>, M. </a:t>
            </a:r>
            <a:r>
              <a:rPr lang="de-DE" sz="1200">
                <a:solidFill>
                  <a:srgbClr val="7F7F7F"/>
                </a:solidFill>
                <a:effectLst/>
              </a:rPr>
              <a:t>(</a:t>
            </a:r>
            <a:r>
              <a:rPr lang="de-DE" sz="1200">
                <a:solidFill>
                  <a:srgbClr val="7F7F7F"/>
                </a:solidFill>
              </a:rPr>
              <a:t>2019</a:t>
            </a:r>
            <a:r>
              <a:rPr lang="de-DE" sz="1200">
                <a:solidFill>
                  <a:srgbClr val="7F7F7F"/>
                </a:solidFill>
                <a:effectLst/>
              </a:rPr>
              <a:t>). </a:t>
            </a:r>
            <a:r>
              <a:rPr lang="de-DE" sz="1200">
                <a:solidFill>
                  <a:srgbClr val="7F7F7F"/>
                </a:solidFill>
              </a:rPr>
              <a:t>Teaching Computer </a:t>
            </a:r>
            <a:r>
              <a:rPr lang="de-DE" sz="1200" err="1">
                <a:solidFill>
                  <a:srgbClr val="7F7F7F"/>
                </a:solidFill>
              </a:rPr>
              <a:t>Programming</a:t>
            </a:r>
            <a:r>
              <a:rPr lang="de-DE" sz="1200">
                <a:solidFill>
                  <a:srgbClr val="7F7F7F"/>
                </a:solidFill>
              </a:rPr>
              <a:t> </a:t>
            </a:r>
            <a:r>
              <a:rPr lang="de-DE" sz="1200" err="1">
                <a:solidFill>
                  <a:srgbClr val="7F7F7F"/>
                </a:solidFill>
              </a:rPr>
              <a:t>with</a:t>
            </a:r>
            <a:r>
              <a:rPr lang="de-DE" sz="1200">
                <a:solidFill>
                  <a:srgbClr val="7F7F7F"/>
                </a:solidFill>
              </a:rPr>
              <a:t> PRIMM: A </a:t>
            </a:r>
            <a:r>
              <a:rPr lang="de-DE" sz="1200" err="1">
                <a:solidFill>
                  <a:srgbClr val="7F7F7F"/>
                </a:solidFill>
              </a:rPr>
              <a:t>Sociocultural</a:t>
            </a:r>
            <a:r>
              <a:rPr lang="de-DE" sz="1200">
                <a:solidFill>
                  <a:srgbClr val="7F7F7F"/>
                </a:solidFill>
              </a:rPr>
              <a:t> </a:t>
            </a:r>
            <a:r>
              <a:rPr lang="de-DE" sz="1200" err="1">
                <a:solidFill>
                  <a:srgbClr val="7F7F7F"/>
                </a:solidFill>
              </a:rPr>
              <a:t>Perspective</a:t>
            </a:r>
            <a:r>
              <a:rPr lang="de-DE" sz="1200">
                <a:solidFill>
                  <a:srgbClr val="7F7F7F"/>
                </a:solidFill>
              </a:rPr>
              <a:t>.</a:t>
            </a:r>
            <a:r>
              <a:rPr lang="de-DE" sz="1200">
                <a:solidFill>
                  <a:schemeClr val="tx1">
                    <a:lumMod val="50000"/>
                    <a:lumOff val="50000"/>
                  </a:schemeClr>
                </a:solidFill>
              </a:rPr>
              <a:t> </a:t>
            </a:r>
            <a:r>
              <a:rPr lang="de-DE" sz="1200">
                <a:solidFill>
                  <a:schemeClr val="tx1">
                    <a:lumMod val="50000"/>
                    <a:lumOff val="50000"/>
                  </a:schemeClr>
                </a:solidFill>
                <a:hlinkClick r:id="rId3">
                  <a:extLst>
                    <a:ext uri="{A12FA001-AC4F-418D-AE19-62706E023703}">
                      <ahyp:hlinkClr xmlns:ahyp="http://schemas.microsoft.com/office/drawing/2018/hyperlinkcolor" val="tx"/>
                    </a:ext>
                  </a:extLst>
                </a:hlinkClick>
              </a:rPr>
              <a:t>[DOI]</a:t>
            </a:r>
            <a:endParaRPr lang="de-DE" sz="1200">
              <a:solidFill>
                <a:schemeClr val="tx1">
                  <a:lumMod val="50000"/>
                  <a:lumOff val="50000"/>
                </a:schemeClr>
              </a:solidFill>
              <a:cs typeface="Calibri"/>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788705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6DBB99-1B7C-14C3-D635-579CB15CB4F4}"/>
              </a:ext>
            </a:extLst>
          </p:cNvPr>
          <p:cNvSpPr>
            <a:spLocks noGrp="1"/>
          </p:cNvSpPr>
          <p:nvPr>
            <p:ph type="title"/>
          </p:nvPr>
        </p:nvSpPr>
        <p:spPr/>
        <p:txBody>
          <a:bodyPr/>
          <a:lstStyle/>
          <a:p>
            <a:r>
              <a:rPr lang="de-DE" dirty="0"/>
              <a:t>Evaluation PRIMM</a:t>
            </a:r>
            <a:br>
              <a:rPr lang="de-DE" dirty="0"/>
            </a:br>
            <a:r>
              <a:rPr lang="de-DE" sz="2400" i="1" dirty="0">
                <a:solidFill>
                  <a:schemeClr val="tx1">
                    <a:lumMod val="50000"/>
                    <a:lumOff val="50000"/>
                  </a:schemeClr>
                </a:solidFill>
              </a:rPr>
              <a:t>(</a:t>
            </a:r>
            <a:r>
              <a:rPr lang="de-DE" sz="2400" i="1" dirty="0" err="1">
                <a:solidFill>
                  <a:schemeClr val="tx1">
                    <a:lumMod val="50000"/>
                    <a:lumOff val="50000"/>
                  </a:schemeClr>
                </a:solidFill>
              </a:rPr>
              <a:t>Sentance</a:t>
            </a:r>
            <a:r>
              <a:rPr lang="de-DE" sz="2400" i="1" dirty="0">
                <a:solidFill>
                  <a:schemeClr val="tx1">
                    <a:lumMod val="50000"/>
                    <a:lumOff val="50000"/>
                  </a:schemeClr>
                </a:solidFill>
              </a:rPr>
              <a:t> et al., 2019)</a:t>
            </a:r>
            <a:endParaRPr lang="de-DE" sz="2400" dirty="0">
              <a:solidFill>
                <a:schemeClr val="tx1">
                  <a:lumMod val="50000"/>
                  <a:lumOff val="50000"/>
                </a:schemeClr>
              </a:solidFill>
            </a:endParaRPr>
          </a:p>
        </p:txBody>
      </p:sp>
      <p:sp>
        <p:nvSpPr>
          <p:cNvPr id="3" name="Inhaltsplatzhalter 2">
            <a:extLst>
              <a:ext uri="{FF2B5EF4-FFF2-40B4-BE49-F238E27FC236}">
                <a16:creationId xmlns:a16="http://schemas.microsoft.com/office/drawing/2014/main" id="{74A24E0E-895E-BCD6-7263-7D63D960394E}"/>
              </a:ext>
            </a:extLst>
          </p:cNvPr>
          <p:cNvSpPr>
            <a:spLocks noGrp="1"/>
          </p:cNvSpPr>
          <p:nvPr>
            <p:ph idx="1"/>
          </p:nvPr>
        </p:nvSpPr>
        <p:spPr/>
        <p:txBody>
          <a:bodyPr>
            <a:normAutofit/>
          </a:bodyPr>
          <a:lstStyle/>
          <a:p>
            <a:r>
              <a:rPr lang="de-DE" dirty="0"/>
              <a:t>Auswirkungen auf Programmiererfolg</a:t>
            </a:r>
          </a:p>
          <a:p>
            <a:pPr lvl="1"/>
            <a:r>
              <a:rPr lang="de-DE" dirty="0"/>
              <a:t>Kontroll- und Versuchsgruppe (Traditionell versus PRIMM)</a:t>
            </a:r>
          </a:p>
          <a:p>
            <a:pPr lvl="1"/>
            <a:r>
              <a:rPr lang="de-DE" dirty="0"/>
              <a:t>Versuchsgruppe schnitt signifikant besser ab in Testfragen (</a:t>
            </a:r>
            <a:r>
              <a:rPr lang="de-DE" dirty="0" err="1"/>
              <a:t>n</a:t>
            </a:r>
            <a:r>
              <a:rPr lang="de-DE" dirty="0"/>
              <a:t>=493, </a:t>
            </a:r>
            <a:r>
              <a:rPr lang="de-DE" dirty="0" err="1"/>
              <a:t>r</a:t>
            </a:r>
            <a:r>
              <a:rPr lang="de-DE" dirty="0"/>
              <a:t> = .13)</a:t>
            </a:r>
          </a:p>
          <a:p>
            <a:r>
              <a:rPr lang="de-DE" dirty="0"/>
              <a:t>Rückmeldung der Lehrkräfte</a:t>
            </a:r>
          </a:p>
          <a:p>
            <a:pPr lvl="1"/>
            <a:r>
              <a:rPr lang="de-DE" dirty="0"/>
              <a:t>Routine (Code lesen, diskutierten, schreiben) führt zu einem besseren Verständnis und gesteigertem Selbstvertrauen der Schüler:innen</a:t>
            </a:r>
          </a:p>
          <a:p>
            <a:pPr lvl="1"/>
            <a:r>
              <a:rPr lang="de-DE" dirty="0"/>
              <a:t>Leistungsschwächere und -stärkere Schüler:innen profitieren gleichermaßen</a:t>
            </a:r>
          </a:p>
          <a:p>
            <a:pPr lvl="1"/>
            <a:r>
              <a:rPr lang="de-DE" dirty="0"/>
              <a:t>Phase </a:t>
            </a:r>
            <a:r>
              <a:rPr lang="en-US" i="1" dirty="0"/>
              <a:t>Investigate</a:t>
            </a:r>
            <a:r>
              <a:rPr lang="de-DE" dirty="0"/>
              <a:t> zu schwierig für Schüler:innen (Anpassung an </a:t>
            </a:r>
            <a:r>
              <a:rPr lang="de-DE" dirty="0" err="1"/>
              <a:t>ZpE</a:t>
            </a:r>
            <a:r>
              <a:rPr lang="de-DE" dirty="0"/>
              <a:t>)</a:t>
            </a:r>
          </a:p>
          <a:p>
            <a:pPr lvl="1"/>
            <a:r>
              <a:rPr lang="de-DE" dirty="0"/>
              <a:t>Betonung der Fachsprache fördert präzise Kommunikation</a:t>
            </a:r>
          </a:p>
          <a:p>
            <a:pPr lvl="1"/>
            <a:r>
              <a:rPr lang="de-DE" dirty="0"/>
              <a:t>Mehr Planungssicherheit (Leitfaden)</a:t>
            </a:r>
          </a:p>
        </p:txBody>
      </p:sp>
      <p:sp>
        <p:nvSpPr>
          <p:cNvPr id="4" name="Foliennummernplatzhalter 3">
            <a:extLst>
              <a:ext uri="{FF2B5EF4-FFF2-40B4-BE49-F238E27FC236}">
                <a16:creationId xmlns:a16="http://schemas.microsoft.com/office/drawing/2014/main" id="{8A59DBCD-6CB6-D189-1D0B-EC548D4CEA30}"/>
              </a:ext>
            </a:extLst>
          </p:cNvPr>
          <p:cNvSpPr>
            <a:spLocks noGrp="1"/>
          </p:cNvSpPr>
          <p:nvPr>
            <p:ph type="sldNum" sz="quarter" idx="12"/>
          </p:nvPr>
        </p:nvSpPr>
        <p:spPr/>
        <p:txBody>
          <a:bodyPr/>
          <a:lstStyle/>
          <a:p>
            <a:fld id="{704AD79A-BD00-CE4B-8BDD-26D3B6A7D671}" type="slidenum">
              <a:rPr lang="de-DE" dirty="0" smtClean="0"/>
              <a:t>16</a:t>
            </a:fld>
            <a:endParaRPr lang="de-DE"/>
          </a:p>
        </p:txBody>
      </p:sp>
      <p:sp>
        <p:nvSpPr>
          <p:cNvPr id="6" name="Textfeld 5">
            <a:extLst>
              <a:ext uri="{FF2B5EF4-FFF2-40B4-BE49-F238E27FC236}">
                <a16:creationId xmlns:a16="http://schemas.microsoft.com/office/drawing/2014/main" id="{1AF65316-426F-2888-03FA-6224637CC4A6}"/>
              </a:ext>
            </a:extLst>
          </p:cNvPr>
          <p:cNvSpPr txBox="1"/>
          <p:nvPr/>
        </p:nvSpPr>
        <p:spPr>
          <a:xfrm>
            <a:off x="838201" y="6171684"/>
            <a:ext cx="10515600" cy="276999"/>
          </a:xfrm>
          <a:prstGeom prst="rect">
            <a:avLst/>
          </a:prstGeom>
          <a:noFill/>
        </p:spPr>
        <p:txBody>
          <a:bodyPr wrap="square" lIns="91440" tIns="45720" rIns="91440" bIns="45720" rtlCol="0" anchor="t">
            <a:spAutoFit/>
          </a:bodyPr>
          <a:lstStyle/>
          <a:p>
            <a:r>
              <a:rPr lang="de-DE" sz="1200" err="1">
                <a:solidFill>
                  <a:srgbClr val="7F7F7F"/>
                </a:solidFill>
              </a:rPr>
              <a:t>Sentance</a:t>
            </a:r>
            <a:r>
              <a:rPr lang="de-DE" sz="1200">
                <a:solidFill>
                  <a:srgbClr val="7F7F7F"/>
                </a:solidFill>
              </a:rPr>
              <a:t>, S.; Waite, J., &amp; </a:t>
            </a:r>
            <a:r>
              <a:rPr lang="de-DE" sz="1200" err="1">
                <a:solidFill>
                  <a:srgbClr val="7F7F7F"/>
                </a:solidFill>
              </a:rPr>
              <a:t>Kallia</a:t>
            </a:r>
            <a:r>
              <a:rPr lang="de-DE" sz="1200">
                <a:solidFill>
                  <a:srgbClr val="7F7F7F"/>
                </a:solidFill>
              </a:rPr>
              <a:t>, M. </a:t>
            </a:r>
            <a:r>
              <a:rPr lang="de-DE" sz="1200">
                <a:solidFill>
                  <a:srgbClr val="7F7F7F"/>
                </a:solidFill>
                <a:effectLst/>
              </a:rPr>
              <a:t>(</a:t>
            </a:r>
            <a:r>
              <a:rPr lang="de-DE" sz="1200">
                <a:solidFill>
                  <a:srgbClr val="7F7F7F"/>
                </a:solidFill>
              </a:rPr>
              <a:t>2019</a:t>
            </a:r>
            <a:r>
              <a:rPr lang="de-DE" sz="1200">
                <a:solidFill>
                  <a:srgbClr val="7F7F7F"/>
                </a:solidFill>
                <a:effectLst/>
              </a:rPr>
              <a:t>). </a:t>
            </a:r>
            <a:r>
              <a:rPr lang="de-DE" sz="1200">
                <a:solidFill>
                  <a:srgbClr val="7F7F7F"/>
                </a:solidFill>
              </a:rPr>
              <a:t>Teaching Computer </a:t>
            </a:r>
            <a:r>
              <a:rPr lang="de-DE" sz="1200" err="1">
                <a:solidFill>
                  <a:srgbClr val="7F7F7F"/>
                </a:solidFill>
              </a:rPr>
              <a:t>Programming</a:t>
            </a:r>
            <a:r>
              <a:rPr lang="de-DE" sz="1200">
                <a:solidFill>
                  <a:srgbClr val="7F7F7F"/>
                </a:solidFill>
              </a:rPr>
              <a:t> </a:t>
            </a:r>
            <a:r>
              <a:rPr lang="de-DE" sz="1200" err="1">
                <a:solidFill>
                  <a:srgbClr val="7F7F7F"/>
                </a:solidFill>
              </a:rPr>
              <a:t>with</a:t>
            </a:r>
            <a:r>
              <a:rPr lang="de-DE" sz="1200">
                <a:solidFill>
                  <a:srgbClr val="7F7F7F"/>
                </a:solidFill>
              </a:rPr>
              <a:t> PRIMM: A </a:t>
            </a:r>
            <a:r>
              <a:rPr lang="de-DE" sz="1200" err="1">
                <a:solidFill>
                  <a:srgbClr val="7F7F7F"/>
                </a:solidFill>
              </a:rPr>
              <a:t>Sociocultural</a:t>
            </a:r>
            <a:r>
              <a:rPr lang="de-DE" sz="1200">
                <a:solidFill>
                  <a:srgbClr val="7F7F7F"/>
                </a:solidFill>
              </a:rPr>
              <a:t> </a:t>
            </a:r>
            <a:r>
              <a:rPr lang="de-DE" sz="1200" err="1">
                <a:solidFill>
                  <a:srgbClr val="7F7F7F"/>
                </a:solidFill>
              </a:rPr>
              <a:t>Perspective</a:t>
            </a:r>
            <a:r>
              <a:rPr lang="de-DE" sz="1200">
                <a:solidFill>
                  <a:srgbClr val="7F7F7F"/>
                </a:solidFill>
              </a:rPr>
              <a:t>.</a:t>
            </a:r>
            <a:r>
              <a:rPr lang="de-DE" sz="1200">
                <a:solidFill>
                  <a:schemeClr val="tx1">
                    <a:lumMod val="50000"/>
                    <a:lumOff val="50000"/>
                  </a:schemeClr>
                </a:solidFill>
              </a:rPr>
              <a:t> </a:t>
            </a:r>
            <a:r>
              <a:rPr lang="de-DE" sz="1200">
                <a:solidFill>
                  <a:schemeClr val="tx1">
                    <a:lumMod val="50000"/>
                    <a:lumOff val="50000"/>
                  </a:schemeClr>
                </a:solidFill>
                <a:hlinkClick r:id="rId3">
                  <a:extLst>
                    <a:ext uri="{A12FA001-AC4F-418D-AE19-62706E023703}">
                      <ahyp:hlinkClr xmlns:ahyp="http://schemas.microsoft.com/office/drawing/2018/hyperlinkcolor" val="tx"/>
                    </a:ext>
                  </a:extLst>
                </a:hlinkClick>
              </a:rPr>
              <a:t>[DOI]</a:t>
            </a:r>
            <a:endParaRPr lang="de-DE" sz="1200">
              <a:solidFill>
                <a:schemeClr val="tx1">
                  <a:lumMod val="50000"/>
                  <a:lumOff val="50000"/>
                </a:schemeClr>
              </a:solidFill>
              <a:cs typeface="Calibri"/>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126115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24D53DA-ACEC-21BF-06E8-A32876B5444E}"/>
              </a:ext>
            </a:extLst>
          </p:cNvPr>
          <p:cNvSpPr>
            <a:spLocks noGrp="1"/>
          </p:cNvSpPr>
          <p:nvPr>
            <p:ph type="sldNum" sz="quarter" idx="12"/>
          </p:nvPr>
        </p:nvSpPr>
        <p:spPr/>
        <p:txBody>
          <a:bodyPr/>
          <a:lstStyle/>
          <a:p>
            <a:fld id="{704AD79A-BD00-CE4B-8BDD-26D3B6A7D671}" type="slidenum">
              <a:rPr lang="de-DE" smtClean="0"/>
              <a:t>17</a:t>
            </a:fld>
            <a:endParaRPr lang="de-DE"/>
          </a:p>
        </p:txBody>
      </p:sp>
      <p:sp>
        <p:nvSpPr>
          <p:cNvPr id="6" name="Titel 3">
            <a:extLst>
              <a:ext uri="{FF2B5EF4-FFF2-40B4-BE49-F238E27FC236}">
                <a16:creationId xmlns:a16="http://schemas.microsoft.com/office/drawing/2014/main" id="{8DE4BA67-41A5-573F-463B-73ABC1CB6BAB}"/>
              </a:ext>
            </a:extLst>
          </p:cNvPr>
          <p:cNvSpPr txBox="1">
            <a:spLocks/>
          </p:cNvSpPr>
          <p:nvPr/>
        </p:nvSpPr>
        <p:spPr>
          <a:xfrm>
            <a:off x="831850" y="1709738"/>
            <a:ext cx="10515600"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6000">
                <a:cs typeface="Calibri Light"/>
              </a:rPr>
              <a:t>STREAM</a:t>
            </a:r>
          </a:p>
        </p:txBody>
      </p:sp>
      <p:sp>
        <p:nvSpPr>
          <p:cNvPr id="8" name="Textplatzhalter 4">
            <a:extLst>
              <a:ext uri="{FF2B5EF4-FFF2-40B4-BE49-F238E27FC236}">
                <a16:creationId xmlns:a16="http://schemas.microsoft.com/office/drawing/2014/main" id="{973BECC2-B405-792F-7DF2-7BD2FB88139A}"/>
              </a:ext>
            </a:extLst>
          </p:cNvPr>
          <p:cNvSpPr txBox="1">
            <a:spLocks/>
          </p:cNvSpPr>
          <p:nvPr/>
        </p:nvSpPr>
        <p:spPr>
          <a:xfrm>
            <a:off x="831850" y="4589463"/>
            <a:ext cx="10515600" cy="15001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i="1" dirty="0">
                <a:solidFill>
                  <a:schemeClr val="bg1">
                    <a:lumMod val="50000"/>
                  </a:schemeClr>
                </a:solidFill>
              </a:rPr>
              <a:t>(Caspersen und </a:t>
            </a:r>
            <a:r>
              <a:rPr lang="de-DE" i="1" dirty="0" err="1">
                <a:solidFill>
                  <a:schemeClr val="bg1">
                    <a:lumMod val="50000"/>
                  </a:schemeClr>
                </a:solidFill>
              </a:rPr>
              <a:t>Kolling</a:t>
            </a:r>
            <a:r>
              <a:rPr lang="de-DE" i="1" dirty="0">
                <a:solidFill>
                  <a:schemeClr val="bg1">
                    <a:lumMod val="50000"/>
                  </a:schemeClr>
                </a:solidFill>
              </a:rPr>
              <a:t>, 2009)</a:t>
            </a:r>
            <a:endParaRPr lang="de-DE" dirty="0">
              <a:solidFill>
                <a:schemeClr val="bg1">
                  <a:lumMod val="50000"/>
                </a:schemeClr>
              </a:solidFill>
              <a:cs typeface="Calibri" panose="020F0502020204030204"/>
            </a:endParaRPr>
          </a:p>
        </p:txBody>
      </p:sp>
      <p:sp>
        <p:nvSpPr>
          <p:cNvPr id="10" name="Textfeld 9">
            <a:extLst>
              <a:ext uri="{FF2B5EF4-FFF2-40B4-BE49-F238E27FC236}">
                <a16:creationId xmlns:a16="http://schemas.microsoft.com/office/drawing/2014/main" id="{9016D5D9-0D62-E82B-76CD-FC79267CA561}"/>
              </a:ext>
            </a:extLst>
          </p:cNvPr>
          <p:cNvSpPr txBox="1"/>
          <p:nvPr/>
        </p:nvSpPr>
        <p:spPr>
          <a:xfrm>
            <a:off x="2591208" y="768350"/>
            <a:ext cx="8762592" cy="461665"/>
          </a:xfrm>
          <a:prstGeom prst="rect">
            <a:avLst/>
          </a:prstGeom>
          <a:noFill/>
        </p:spPr>
        <p:txBody>
          <a:bodyPr wrap="none" lIns="91440" tIns="45720" rIns="91440" bIns="45720" rtlCol="0" anchor="t">
            <a:spAutoFit/>
          </a:bodyPr>
          <a:lstStyle/>
          <a:p>
            <a:r>
              <a:rPr lang="en-GB" sz="2400" b="1" dirty="0">
                <a:solidFill>
                  <a:schemeClr val="tx1">
                    <a:lumMod val="50000"/>
                    <a:lumOff val="50000"/>
                  </a:schemeClr>
                </a:solidFill>
              </a:rPr>
              <a:t>Stubs &gt; Tests &gt; Representation &gt; Evaluation &gt; Attributes &gt; Methods</a:t>
            </a:r>
          </a:p>
        </p:txBody>
      </p:sp>
      <p:sp>
        <p:nvSpPr>
          <p:cNvPr id="2" name="Textfeld 1">
            <a:extLst>
              <a:ext uri="{FF2B5EF4-FFF2-40B4-BE49-F238E27FC236}">
                <a16:creationId xmlns:a16="http://schemas.microsoft.com/office/drawing/2014/main" id="{C5A7C730-573A-15A9-E07A-5A30DD182FCC}"/>
              </a:ext>
            </a:extLst>
          </p:cNvPr>
          <p:cNvSpPr txBox="1"/>
          <p:nvPr/>
        </p:nvSpPr>
        <p:spPr>
          <a:xfrm>
            <a:off x="838201" y="6171684"/>
            <a:ext cx="10515600" cy="276999"/>
          </a:xfrm>
          <a:prstGeom prst="rect">
            <a:avLst/>
          </a:prstGeom>
          <a:noFill/>
        </p:spPr>
        <p:txBody>
          <a:bodyPr wrap="square" lIns="91440" tIns="45720" rIns="91440" bIns="45720" rtlCol="0" anchor="t">
            <a:spAutoFit/>
          </a:bodyPr>
          <a:lstStyle/>
          <a:p>
            <a:r>
              <a:rPr lang="de-DE" sz="1200">
                <a:solidFill>
                  <a:schemeClr val="tx1">
                    <a:lumMod val="50000"/>
                    <a:lumOff val="50000"/>
                  </a:schemeClr>
                </a:solidFill>
              </a:rPr>
              <a:t>Caspersen, M. E. &amp; </a:t>
            </a:r>
            <a:r>
              <a:rPr lang="de-DE" sz="1200" err="1">
                <a:solidFill>
                  <a:schemeClr val="tx1">
                    <a:lumMod val="50000"/>
                    <a:lumOff val="50000"/>
                  </a:schemeClr>
                </a:solidFill>
              </a:rPr>
              <a:t>Kolling</a:t>
            </a:r>
            <a:r>
              <a:rPr lang="de-DE" sz="1200">
                <a:solidFill>
                  <a:schemeClr val="tx1">
                    <a:lumMod val="50000"/>
                    <a:lumOff val="50000"/>
                  </a:schemeClr>
                </a:solidFill>
              </a:rPr>
              <a:t>, M. </a:t>
            </a:r>
            <a:r>
              <a:rPr lang="de-DE" sz="1200">
                <a:solidFill>
                  <a:schemeClr val="tx1">
                    <a:lumMod val="50000"/>
                    <a:lumOff val="50000"/>
                  </a:schemeClr>
                </a:solidFill>
                <a:effectLst/>
              </a:rPr>
              <a:t>(</a:t>
            </a:r>
            <a:r>
              <a:rPr lang="de-DE" sz="1200">
                <a:solidFill>
                  <a:schemeClr val="tx1">
                    <a:lumMod val="50000"/>
                    <a:lumOff val="50000"/>
                  </a:schemeClr>
                </a:solidFill>
              </a:rPr>
              <a:t>2009</a:t>
            </a:r>
            <a:r>
              <a:rPr lang="de-DE" sz="1200">
                <a:solidFill>
                  <a:schemeClr val="tx1">
                    <a:lumMod val="50000"/>
                    <a:lumOff val="50000"/>
                  </a:schemeClr>
                </a:solidFill>
                <a:effectLst/>
              </a:rPr>
              <a:t>). </a:t>
            </a:r>
            <a:r>
              <a:rPr lang="de-DE" sz="1200">
                <a:solidFill>
                  <a:schemeClr val="tx1">
                    <a:lumMod val="50000"/>
                    <a:lumOff val="50000"/>
                  </a:schemeClr>
                </a:solidFill>
              </a:rPr>
              <a:t>STREAM: A First </a:t>
            </a:r>
            <a:r>
              <a:rPr lang="de-DE" sz="1200" err="1">
                <a:solidFill>
                  <a:schemeClr val="tx1">
                    <a:lumMod val="50000"/>
                    <a:lumOff val="50000"/>
                  </a:schemeClr>
                </a:solidFill>
              </a:rPr>
              <a:t>Programming</a:t>
            </a:r>
            <a:r>
              <a:rPr lang="de-DE" sz="1200">
                <a:solidFill>
                  <a:schemeClr val="tx1">
                    <a:lumMod val="50000"/>
                    <a:lumOff val="50000"/>
                  </a:schemeClr>
                </a:solidFill>
              </a:rPr>
              <a:t> </a:t>
            </a:r>
            <a:r>
              <a:rPr lang="de-DE" sz="1200" err="1">
                <a:solidFill>
                  <a:schemeClr val="tx1">
                    <a:lumMod val="50000"/>
                    <a:lumOff val="50000"/>
                  </a:schemeClr>
                </a:solidFill>
              </a:rPr>
              <a:t>Process</a:t>
            </a:r>
            <a:r>
              <a:rPr lang="de-DE" sz="1200">
                <a:solidFill>
                  <a:schemeClr val="tx1">
                    <a:lumMod val="50000"/>
                    <a:lumOff val="50000"/>
                  </a:schemeClr>
                </a:solidFill>
              </a:rPr>
              <a:t>. </a:t>
            </a:r>
            <a:r>
              <a:rPr lang="de-DE" sz="1200">
                <a:solidFill>
                  <a:schemeClr val="tx1">
                    <a:lumMod val="50000"/>
                    <a:lumOff val="50000"/>
                  </a:schemeClr>
                </a:solidFill>
                <a:hlinkClick r:id="rId3">
                  <a:extLst>
                    <a:ext uri="{A12FA001-AC4F-418D-AE19-62706E023703}">
                      <ahyp:hlinkClr xmlns:ahyp="http://schemas.microsoft.com/office/drawing/2018/hyperlinkcolor" val="tx"/>
                    </a:ext>
                  </a:extLst>
                </a:hlinkClick>
              </a:rPr>
              <a:t>[DOI]</a:t>
            </a:r>
          </a:p>
        </p:txBody>
      </p:sp>
    </p:spTree>
    <p:extLst>
      <p:ext uri="{BB962C8B-B14F-4D97-AF65-F5344CB8AC3E}">
        <p14:creationId xmlns:p14="http://schemas.microsoft.com/office/powerpoint/2010/main" val="4194390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24D53DA-ACEC-21BF-06E8-A32876B5444E}"/>
              </a:ext>
            </a:extLst>
          </p:cNvPr>
          <p:cNvSpPr>
            <a:spLocks noGrp="1"/>
          </p:cNvSpPr>
          <p:nvPr>
            <p:ph type="sldNum" sz="quarter" idx="12"/>
          </p:nvPr>
        </p:nvSpPr>
        <p:spPr/>
        <p:txBody>
          <a:bodyPr/>
          <a:lstStyle/>
          <a:p>
            <a:fld id="{704AD79A-BD00-CE4B-8BDD-26D3B6A7D671}" type="slidenum">
              <a:rPr lang="de-DE" smtClean="0"/>
              <a:t>18</a:t>
            </a:fld>
            <a:endParaRPr lang="de-DE"/>
          </a:p>
        </p:txBody>
      </p:sp>
      <p:sp>
        <p:nvSpPr>
          <p:cNvPr id="3" name="Titel 1">
            <a:extLst>
              <a:ext uri="{FF2B5EF4-FFF2-40B4-BE49-F238E27FC236}">
                <a16:creationId xmlns:a16="http://schemas.microsoft.com/office/drawing/2014/main" id="{EE05B579-1216-77F1-CE2A-20833F55A4B8}"/>
              </a:ext>
            </a:extLst>
          </p:cNvPr>
          <p:cNvSpPr>
            <a:spLocks noGrp="1"/>
          </p:cNvSpPr>
          <p:nvPr>
            <p:ph type="title"/>
          </p:nvPr>
        </p:nvSpPr>
        <p:spPr>
          <a:xfrm>
            <a:off x="838200" y="365125"/>
            <a:ext cx="10515600" cy="1325563"/>
          </a:xfrm>
        </p:spPr>
        <p:txBody>
          <a:bodyPr/>
          <a:lstStyle/>
          <a:p>
            <a:r>
              <a:rPr lang="de-DE"/>
              <a:t>STREAM</a:t>
            </a:r>
            <a:br>
              <a:rPr lang="de-DE"/>
            </a:br>
            <a:r>
              <a:rPr lang="de-DE" sz="2400" i="1">
                <a:solidFill>
                  <a:schemeClr val="bg1">
                    <a:lumMod val="50000"/>
                  </a:schemeClr>
                </a:solidFill>
              </a:rPr>
              <a:t>(</a:t>
            </a:r>
            <a:r>
              <a:rPr lang="de-DE" sz="2400" i="1">
                <a:solidFill>
                  <a:schemeClr val="bg1">
                    <a:lumMod val="50000"/>
                  </a:schemeClr>
                </a:solidFill>
                <a:latin typeface="Calibri Light"/>
                <a:cs typeface="Calibri Light"/>
              </a:rPr>
              <a:t>Caspersen und </a:t>
            </a:r>
            <a:r>
              <a:rPr lang="de-DE" sz="2400" i="1" err="1">
                <a:solidFill>
                  <a:schemeClr val="bg1">
                    <a:lumMod val="50000"/>
                  </a:schemeClr>
                </a:solidFill>
                <a:latin typeface="Calibri Light"/>
                <a:cs typeface="Calibri Light"/>
              </a:rPr>
              <a:t>Kolling</a:t>
            </a:r>
            <a:r>
              <a:rPr lang="de-DE" sz="2400" i="1">
                <a:solidFill>
                  <a:schemeClr val="bg1">
                    <a:lumMod val="50000"/>
                  </a:schemeClr>
                </a:solidFill>
                <a:latin typeface="Calibri Light"/>
                <a:cs typeface="Calibri Light"/>
              </a:rPr>
              <a:t>, 2009</a:t>
            </a:r>
            <a:r>
              <a:rPr lang="de-DE" sz="2400" i="1">
                <a:solidFill>
                  <a:schemeClr val="bg1">
                    <a:lumMod val="50000"/>
                  </a:schemeClr>
                </a:solidFill>
              </a:rPr>
              <a:t>)</a:t>
            </a:r>
            <a:endParaRPr lang="de-DE" sz="2400" i="1">
              <a:solidFill>
                <a:schemeClr val="bg1">
                  <a:lumMod val="50000"/>
                </a:schemeClr>
              </a:solidFill>
              <a:cs typeface="Calibri Light"/>
            </a:endParaRPr>
          </a:p>
        </p:txBody>
      </p:sp>
      <p:sp>
        <p:nvSpPr>
          <p:cNvPr id="16" name="Inhaltsplatzhalter 2">
            <a:extLst>
              <a:ext uri="{FF2B5EF4-FFF2-40B4-BE49-F238E27FC236}">
                <a16:creationId xmlns:a16="http://schemas.microsoft.com/office/drawing/2014/main" id="{EB5BD2B8-F25A-042F-A977-F9E2A047F724}"/>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de-DE" dirty="0">
                <a:cs typeface="Calibri"/>
              </a:rPr>
              <a:t>STREAM</a:t>
            </a:r>
          </a:p>
          <a:p>
            <a:pPr lvl="1"/>
            <a:r>
              <a:rPr lang="de-DE" dirty="0">
                <a:cs typeface="Calibri"/>
              </a:rPr>
              <a:t>Vereinfachte Variante eines vollständigen agilen Softwareentwicklungsprozesses</a:t>
            </a:r>
          </a:p>
          <a:p>
            <a:pPr lvl="1"/>
            <a:r>
              <a:rPr lang="de-DE" dirty="0">
                <a:cs typeface="Calibri"/>
              </a:rPr>
              <a:t>Richtet sich an </a:t>
            </a:r>
            <a:r>
              <a:rPr lang="de-DE" dirty="0" err="1">
                <a:cs typeface="Calibri"/>
              </a:rPr>
              <a:t>Programmieranfänger:innen</a:t>
            </a:r>
            <a:endParaRPr lang="de-DE" dirty="0">
              <a:cs typeface="Calibri"/>
            </a:endParaRPr>
          </a:p>
          <a:p>
            <a:pPr lvl="1"/>
            <a:r>
              <a:rPr lang="de-DE" dirty="0">
                <a:cs typeface="Calibri"/>
              </a:rPr>
              <a:t>Speziell für die objektorientierte Programmierung</a:t>
            </a:r>
          </a:p>
          <a:p>
            <a:pPr lvl="1"/>
            <a:r>
              <a:rPr lang="de-DE" dirty="0">
                <a:cs typeface="Calibri"/>
              </a:rPr>
              <a:t>Schrittweise Verbesserung der Software</a:t>
            </a:r>
          </a:p>
          <a:p>
            <a:r>
              <a:rPr lang="de-DE" dirty="0">
                <a:cs typeface="Calibri"/>
              </a:rPr>
              <a:t>Ziel</a:t>
            </a:r>
          </a:p>
          <a:p>
            <a:pPr lvl="1"/>
            <a:r>
              <a:rPr lang="de-DE" dirty="0">
                <a:cs typeface="Calibri"/>
              </a:rPr>
              <a:t>Schnelleres und effektiveres Lernen</a:t>
            </a:r>
          </a:p>
          <a:p>
            <a:pPr lvl="1"/>
            <a:r>
              <a:rPr lang="de-DE" dirty="0">
                <a:cs typeface="Calibri"/>
              </a:rPr>
              <a:t>Grundlage für die Vertiefung fortgeschrittener Aspekte der Softwaretechnik</a:t>
            </a:r>
          </a:p>
        </p:txBody>
      </p:sp>
      <p:sp>
        <p:nvSpPr>
          <p:cNvPr id="6" name="Textfeld 5">
            <a:extLst>
              <a:ext uri="{FF2B5EF4-FFF2-40B4-BE49-F238E27FC236}">
                <a16:creationId xmlns:a16="http://schemas.microsoft.com/office/drawing/2014/main" id="{989872F5-0B6D-785C-436F-485055623EC7}"/>
              </a:ext>
            </a:extLst>
          </p:cNvPr>
          <p:cNvSpPr txBox="1"/>
          <p:nvPr/>
        </p:nvSpPr>
        <p:spPr>
          <a:xfrm>
            <a:off x="838201" y="6171684"/>
            <a:ext cx="10515600" cy="276999"/>
          </a:xfrm>
          <a:prstGeom prst="rect">
            <a:avLst/>
          </a:prstGeom>
          <a:noFill/>
        </p:spPr>
        <p:txBody>
          <a:bodyPr wrap="square" lIns="91440" tIns="45720" rIns="91440" bIns="45720" rtlCol="0" anchor="t">
            <a:spAutoFit/>
          </a:bodyPr>
          <a:lstStyle/>
          <a:p>
            <a:r>
              <a:rPr lang="de-DE" sz="1200">
                <a:solidFill>
                  <a:schemeClr val="tx1">
                    <a:lumMod val="50000"/>
                    <a:lumOff val="50000"/>
                  </a:schemeClr>
                </a:solidFill>
              </a:rPr>
              <a:t>Caspersen, M. E. &amp; </a:t>
            </a:r>
            <a:r>
              <a:rPr lang="de-DE" sz="1200" err="1">
                <a:solidFill>
                  <a:schemeClr val="tx1">
                    <a:lumMod val="50000"/>
                    <a:lumOff val="50000"/>
                  </a:schemeClr>
                </a:solidFill>
              </a:rPr>
              <a:t>Kolling</a:t>
            </a:r>
            <a:r>
              <a:rPr lang="de-DE" sz="1200">
                <a:solidFill>
                  <a:schemeClr val="tx1">
                    <a:lumMod val="50000"/>
                    <a:lumOff val="50000"/>
                  </a:schemeClr>
                </a:solidFill>
              </a:rPr>
              <a:t>, M. </a:t>
            </a:r>
            <a:r>
              <a:rPr lang="de-DE" sz="1200">
                <a:solidFill>
                  <a:schemeClr val="tx1">
                    <a:lumMod val="50000"/>
                    <a:lumOff val="50000"/>
                  </a:schemeClr>
                </a:solidFill>
                <a:effectLst/>
              </a:rPr>
              <a:t>(</a:t>
            </a:r>
            <a:r>
              <a:rPr lang="de-DE" sz="1200">
                <a:solidFill>
                  <a:schemeClr val="tx1">
                    <a:lumMod val="50000"/>
                    <a:lumOff val="50000"/>
                  </a:schemeClr>
                </a:solidFill>
              </a:rPr>
              <a:t>2009</a:t>
            </a:r>
            <a:r>
              <a:rPr lang="de-DE" sz="1200">
                <a:solidFill>
                  <a:schemeClr val="tx1">
                    <a:lumMod val="50000"/>
                    <a:lumOff val="50000"/>
                  </a:schemeClr>
                </a:solidFill>
                <a:effectLst/>
              </a:rPr>
              <a:t>). </a:t>
            </a:r>
            <a:r>
              <a:rPr lang="de-DE" sz="1200">
                <a:solidFill>
                  <a:schemeClr val="tx1">
                    <a:lumMod val="50000"/>
                    <a:lumOff val="50000"/>
                  </a:schemeClr>
                </a:solidFill>
              </a:rPr>
              <a:t>STREAM: A First </a:t>
            </a:r>
            <a:r>
              <a:rPr lang="de-DE" sz="1200" err="1">
                <a:solidFill>
                  <a:schemeClr val="tx1">
                    <a:lumMod val="50000"/>
                    <a:lumOff val="50000"/>
                  </a:schemeClr>
                </a:solidFill>
              </a:rPr>
              <a:t>Programming</a:t>
            </a:r>
            <a:r>
              <a:rPr lang="de-DE" sz="1200">
                <a:solidFill>
                  <a:schemeClr val="tx1">
                    <a:lumMod val="50000"/>
                    <a:lumOff val="50000"/>
                  </a:schemeClr>
                </a:solidFill>
              </a:rPr>
              <a:t> </a:t>
            </a:r>
            <a:r>
              <a:rPr lang="de-DE" sz="1200" err="1">
                <a:solidFill>
                  <a:schemeClr val="tx1">
                    <a:lumMod val="50000"/>
                    <a:lumOff val="50000"/>
                  </a:schemeClr>
                </a:solidFill>
              </a:rPr>
              <a:t>Process</a:t>
            </a:r>
            <a:r>
              <a:rPr lang="de-DE" sz="1200">
                <a:solidFill>
                  <a:schemeClr val="tx1">
                    <a:lumMod val="50000"/>
                    <a:lumOff val="50000"/>
                  </a:schemeClr>
                </a:solidFill>
              </a:rPr>
              <a:t>. </a:t>
            </a:r>
            <a:r>
              <a:rPr lang="de-DE" sz="1200">
                <a:solidFill>
                  <a:schemeClr val="tx1">
                    <a:lumMod val="50000"/>
                    <a:lumOff val="50000"/>
                  </a:schemeClr>
                </a:solidFill>
                <a:hlinkClick r:id="rId3">
                  <a:extLst>
                    <a:ext uri="{A12FA001-AC4F-418D-AE19-62706E023703}">
                      <ahyp:hlinkClr xmlns:ahyp="http://schemas.microsoft.com/office/drawing/2018/hyperlinkcolor" val="tx"/>
                    </a:ext>
                  </a:extLst>
                </a:hlinkClick>
              </a:rPr>
              <a:t>[DOI]</a:t>
            </a:r>
          </a:p>
        </p:txBody>
      </p:sp>
      <p:sp>
        <p:nvSpPr>
          <p:cNvPr id="2" name="Eingebuchteter Richtungspfeil 1">
            <a:extLst>
              <a:ext uri="{FF2B5EF4-FFF2-40B4-BE49-F238E27FC236}">
                <a16:creationId xmlns:a16="http://schemas.microsoft.com/office/drawing/2014/main" id="{2375F29E-DBE9-1CB0-C4B5-1E6529D8C207}"/>
              </a:ext>
            </a:extLst>
          </p:cNvPr>
          <p:cNvSpPr/>
          <p:nvPr/>
        </p:nvSpPr>
        <p:spPr>
          <a:xfrm>
            <a:off x="838200" y="5640708"/>
            <a:ext cx="1667436" cy="516367"/>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cs typeface="Calibri"/>
              </a:rPr>
              <a:t>Stubs</a:t>
            </a:r>
          </a:p>
        </p:txBody>
      </p:sp>
      <p:sp>
        <p:nvSpPr>
          <p:cNvPr id="9" name="Eingebuchteter Richtungspfeil 8">
            <a:extLst>
              <a:ext uri="{FF2B5EF4-FFF2-40B4-BE49-F238E27FC236}">
                <a16:creationId xmlns:a16="http://schemas.microsoft.com/office/drawing/2014/main" id="{96FD50BE-A35C-DBF7-9603-2B9A29034138}"/>
              </a:ext>
            </a:extLst>
          </p:cNvPr>
          <p:cNvSpPr/>
          <p:nvPr/>
        </p:nvSpPr>
        <p:spPr>
          <a:xfrm>
            <a:off x="2505636" y="5640708"/>
            <a:ext cx="1667436" cy="516367"/>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cs typeface="Calibri"/>
              </a:rPr>
              <a:t>Tests</a:t>
            </a:r>
          </a:p>
        </p:txBody>
      </p:sp>
      <p:sp>
        <p:nvSpPr>
          <p:cNvPr id="10" name="Eingebuchteter Richtungspfeil 9">
            <a:extLst>
              <a:ext uri="{FF2B5EF4-FFF2-40B4-BE49-F238E27FC236}">
                <a16:creationId xmlns:a16="http://schemas.microsoft.com/office/drawing/2014/main" id="{FD1CCE34-5D53-A18E-164C-1185C6691D5A}"/>
              </a:ext>
            </a:extLst>
          </p:cNvPr>
          <p:cNvSpPr/>
          <p:nvPr/>
        </p:nvSpPr>
        <p:spPr>
          <a:xfrm>
            <a:off x="4173071" y="5640708"/>
            <a:ext cx="2178421" cy="516367"/>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cs typeface="Calibri"/>
              </a:rPr>
              <a:t>Representation</a:t>
            </a:r>
          </a:p>
        </p:txBody>
      </p:sp>
      <p:sp>
        <p:nvSpPr>
          <p:cNvPr id="11" name="Eingebuchteter Richtungspfeil 10">
            <a:extLst>
              <a:ext uri="{FF2B5EF4-FFF2-40B4-BE49-F238E27FC236}">
                <a16:creationId xmlns:a16="http://schemas.microsoft.com/office/drawing/2014/main" id="{F69C4558-7372-9829-346C-298F70076B92}"/>
              </a:ext>
            </a:extLst>
          </p:cNvPr>
          <p:cNvSpPr/>
          <p:nvPr/>
        </p:nvSpPr>
        <p:spPr>
          <a:xfrm>
            <a:off x="6351496" y="5640706"/>
            <a:ext cx="1667436" cy="516367"/>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cs typeface="Calibri"/>
              </a:rPr>
              <a:t>Evaluation</a:t>
            </a:r>
            <a:endParaRPr lang="en-US" dirty="0">
              <a:solidFill>
                <a:schemeClr val="tx1"/>
              </a:solidFill>
            </a:endParaRPr>
          </a:p>
        </p:txBody>
      </p:sp>
      <p:sp>
        <p:nvSpPr>
          <p:cNvPr id="12" name="Eingebuchteter Richtungspfeil 11">
            <a:extLst>
              <a:ext uri="{FF2B5EF4-FFF2-40B4-BE49-F238E27FC236}">
                <a16:creationId xmlns:a16="http://schemas.microsoft.com/office/drawing/2014/main" id="{34A5FFC6-C94B-91EE-CC19-3735266E289F}"/>
              </a:ext>
            </a:extLst>
          </p:cNvPr>
          <p:cNvSpPr/>
          <p:nvPr/>
        </p:nvSpPr>
        <p:spPr>
          <a:xfrm>
            <a:off x="8018929" y="5640707"/>
            <a:ext cx="1667436" cy="516367"/>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75000"/>
                    <a:lumOff val="25000"/>
                  </a:schemeClr>
                </a:solidFill>
                <a:cs typeface="Calibri"/>
              </a:rPr>
              <a:t>Attributes</a:t>
            </a:r>
            <a:endParaRPr lang="en-US">
              <a:solidFill>
                <a:schemeClr val="tx1"/>
              </a:solidFill>
            </a:endParaRPr>
          </a:p>
        </p:txBody>
      </p:sp>
      <p:sp>
        <p:nvSpPr>
          <p:cNvPr id="13" name="Eingebuchteter Richtungspfeil 12">
            <a:extLst>
              <a:ext uri="{FF2B5EF4-FFF2-40B4-BE49-F238E27FC236}">
                <a16:creationId xmlns:a16="http://schemas.microsoft.com/office/drawing/2014/main" id="{8B01A8ED-09EE-B47C-D26E-509608201ADE}"/>
              </a:ext>
            </a:extLst>
          </p:cNvPr>
          <p:cNvSpPr/>
          <p:nvPr/>
        </p:nvSpPr>
        <p:spPr>
          <a:xfrm>
            <a:off x="9686366" y="5640707"/>
            <a:ext cx="1667436" cy="516367"/>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cs typeface="Calibri"/>
              </a:rPr>
              <a:t>Methods</a:t>
            </a:r>
            <a:endParaRPr lang="en-US" dirty="0">
              <a:solidFill>
                <a:schemeClr val="tx1"/>
              </a:solidFill>
            </a:endParaRPr>
          </a:p>
        </p:txBody>
      </p:sp>
    </p:spTree>
    <p:extLst>
      <p:ext uri="{BB962C8B-B14F-4D97-AF65-F5344CB8AC3E}">
        <p14:creationId xmlns:p14="http://schemas.microsoft.com/office/powerpoint/2010/main" val="3288524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54AD99C-5936-F40D-9799-631BE095485C}"/>
              </a:ext>
            </a:extLst>
          </p:cNvPr>
          <p:cNvSpPr>
            <a:spLocks noGrp="1"/>
          </p:cNvSpPr>
          <p:nvPr>
            <p:ph idx="1"/>
          </p:nvPr>
        </p:nvSpPr>
        <p:spPr/>
        <p:txBody>
          <a:bodyPr/>
          <a:lstStyle/>
          <a:p>
            <a:r>
              <a:rPr lang="de-DE" dirty="0"/>
              <a:t>Klassengerüst erstellen</a:t>
            </a:r>
          </a:p>
        </p:txBody>
      </p:sp>
      <p:sp>
        <p:nvSpPr>
          <p:cNvPr id="4" name="Eingebuchteter Richtungspfeil 3">
            <a:extLst>
              <a:ext uri="{FF2B5EF4-FFF2-40B4-BE49-F238E27FC236}">
                <a16:creationId xmlns:a16="http://schemas.microsoft.com/office/drawing/2014/main" id="{B9F67C93-E0D4-3284-221D-CA08E4DA6C2D}"/>
              </a:ext>
            </a:extLst>
          </p:cNvPr>
          <p:cNvSpPr/>
          <p:nvPr/>
        </p:nvSpPr>
        <p:spPr>
          <a:xfrm>
            <a:off x="838198" y="681037"/>
            <a:ext cx="1667436" cy="741874"/>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75000"/>
                    <a:lumOff val="25000"/>
                  </a:schemeClr>
                </a:solidFill>
                <a:cs typeface="Calibri"/>
              </a:rPr>
              <a:t>Stubs</a:t>
            </a:r>
          </a:p>
        </p:txBody>
      </p:sp>
      <p:sp>
        <p:nvSpPr>
          <p:cNvPr id="5" name="Eingebuchteter Richtungspfeil 4">
            <a:extLst>
              <a:ext uri="{FF2B5EF4-FFF2-40B4-BE49-F238E27FC236}">
                <a16:creationId xmlns:a16="http://schemas.microsoft.com/office/drawing/2014/main" id="{8D7A3A44-55F5-60F4-5781-0DEFEC45E62E}"/>
              </a:ext>
            </a:extLst>
          </p:cNvPr>
          <p:cNvSpPr/>
          <p:nvPr/>
        </p:nvSpPr>
        <p:spPr>
          <a:xfrm>
            <a:off x="2505634" y="794574"/>
            <a:ext cx="1667436" cy="516367"/>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cs typeface="Calibri"/>
              </a:rPr>
              <a:t>Tests</a:t>
            </a:r>
          </a:p>
        </p:txBody>
      </p:sp>
      <p:sp>
        <p:nvSpPr>
          <p:cNvPr id="6" name="Eingebuchteter Richtungspfeil 5">
            <a:extLst>
              <a:ext uri="{FF2B5EF4-FFF2-40B4-BE49-F238E27FC236}">
                <a16:creationId xmlns:a16="http://schemas.microsoft.com/office/drawing/2014/main" id="{B2C265CA-76D5-DCBB-50D3-C1D67C889E7F}"/>
              </a:ext>
            </a:extLst>
          </p:cNvPr>
          <p:cNvSpPr/>
          <p:nvPr/>
        </p:nvSpPr>
        <p:spPr>
          <a:xfrm>
            <a:off x="4173069" y="794574"/>
            <a:ext cx="2178421" cy="516367"/>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cs typeface="Calibri"/>
              </a:rPr>
              <a:t>Representation</a:t>
            </a:r>
          </a:p>
        </p:txBody>
      </p:sp>
      <p:sp>
        <p:nvSpPr>
          <p:cNvPr id="7" name="Eingebuchteter Richtungspfeil 6">
            <a:extLst>
              <a:ext uri="{FF2B5EF4-FFF2-40B4-BE49-F238E27FC236}">
                <a16:creationId xmlns:a16="http://schemas.microsoft.com/office/drawing/2014/main" id="{7758C597-1CE9-125F-447A-47F131734851}"/>
              </a:ext>
            </a:extLst>
          </p:cNvPr>
          <p:cNvSpPr/>
          <p:nvPr/>
        </p:nvSpPr>
        <p:spPr>
          <a:xfrm>
            <a:off x="6351494" y="794572"/>
            <a:ext cx="1667436" cy="516367"/>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cs typeface="Calibri"/>
              </a:rPr>
              <a:t>Evaluation</a:t>
            </a:r>
            <a:endParaRPr lang="en-US" dirty="0">
              <a:solidFill>
                <a:schemeClr val="tx1"/>
              </a:solidFill>
            </a:endParaRPr>
          </a:p>
        </p:txBody>
      </p:sp>
      <p:sp>
        <p:nvSpPr>
          <p:cNvPr id="8" name="Eingebuchteter Richtungspfeil 7">
            <a:extLst>
              <a:ext uri="{FF2B5EF4-FFF2-40B4-BE49-F238E27FC236}">
                <a16:creationId xmlns:a16="http://schemas.microsoft.com/office/drawing/2014/main" id="{FB849A91-C622-B0F0-2700-567758056257}"/>
              </a:ext>
            </a:extLst>
          </p:cNvPr>
          <p:cNvSpPr/>
          <p:nvPr/>
        </p:nvSpPr>
        <p:spPr>
          <a:xfrm>
            <a:off x="8018927" y="794573"/>
            <a:ext cx="1667436" cy="516367"/>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75000"/>
                    <a:lumOff val="25000"/>
                  </a:schemeClr>
                </a:solidFill>
                <a:cs typeface="Calibri"/>
              </a:rPr>
              <a:t>Attributes</a:t>
            </a:r>
            <a:endParaRPr lang="en-US">
              <a:solidFill>
                <a:schemeClr val="tx1"/>
              </a:solidFill>
            </a:endParaRPr>
          </a:p>
        </p:txBody>
      </p:sp>
      <p:sp>
        <p:nvSpPr>
          <p:cNvPr id="9" name="Eingebuchteter Richtungspfeil 8">
            <a:extLst>
              <a:ext uri="{FF2B5EF4-FFF2-40B4-BE49-F238E27FC236}">
                <a16:creationId xmlns:a16="http://schemas.microsoft.com/office/drawing/2014/main" id="{6F046237-7EA8-5886-5BDA-0824049AC395}"/>
              </a:ext>
            </a:extLst>
          </p:cNvPr>
          <p:cNvSpPr/>
          <p:nvPr/>
        </p:nvSpPr>
        <p:spPr>
          <a:xfrm>
            <a:off x="9686364" y="794573"/>
            <a:ext cx="1667436" cy="516367"/>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cs typeface="Calibri"/>
              </a:rPr>
              <a:t>Methods</a:t>
            </a:r>
            <a:endParaRPr lang="en-US" dirty="0">
              <a:solidFill>
                <a:schemeClr val="tx1"/>
              </a:solidFill>
            </a:endParaRPr>
          </a:p>
        </p:txBody>
      </p:sp>
      <p:pic>
        <p:nvPicPr>
          <p:cNvPr id="10" name="Grafik 9">
            <a:extLst>
              <a:ext uri="{FF2B5EF4-FFF2-40B4-BE49-F238E27FC236}">
                <a16:creationId xmlns:a16="http://schemas.microsoft.com/office/drawing/2014/main" id="{16E0DD83-329D-6327-A4C7-3DE9576BDC2F}"/>
              </a:ext>
            </a:extLst>
          </p:cNvPr>
          <p:cNvPicPr>
            <a:picLocks noChangeAspect="1"/>
          </p:cNvPicPr>
          <p:nvPr/>
        </p:nvPicPr>
        <p:blipFill>
          <a:blip r:embed="rId3"/>
          <a:stretch>
            <a:fillRect/>
          </a:stretch>
        </p:blipFill>
        <p:spPr>
          <a:xfrm>
            <a:off x="2209800" y="1205621"/>
            <a:ext cx="7772400" cy="6226129"/>
          </a:xfrm>
          <a:prstGeom prst="rect">
            <a:avLst/>
          </a:prstGeom>
        </p:spPr>
      </p:pic>
    </p:spTree>
    <p:extLst>
      <p:ext uri="{BB962C8B-B14F-4D97-AF65-F5344CB8AC3E}">
        <p14:creationId xmlns:p14="http://schemas.microsoft.com/office/powerpoint/2010/main" val="271844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EE6920A-3134-25CF-5061-2B773766FD2E}"/>
              </a:ext>
            </a:extLst>
          </p:cNvPr>
          <p:cNvPicPr>
            <a:picLocks noChangeAspect="1"/>
          </p:cNvPicPr>
          <p:nvPr/>
        </p:nvPicPr>
        <p:blipFill>
          <a:blip r:embed="rId2"/>
          <a:stretch>
            <a:fillRect/>
          </a:stretch>
        </p:blipFill>
        <p:spPr>
          <a:xfrm>
            <a:off x="242710" y="136524"/>
            <a:ext cx="11706579" cy="6584951"/>
          </a:xfrm>
          <a:prstGeom prst="rect">
            <a:avLst/>
          </a:prstGeom>
        </p:spPr>
      </p:pic>
      <p:sp>
        <p:nvSpPr>
          <p:cNvPr id="4" name="Foliennummernplatzhalter 3">
            <a:extLst>
              <a:ext uri="{FF2B5EF4-FFF2-40B4-BE49-F238E27FC236}">
                <a16:creationId xmlns:a16="http://schemas.microsoft.com/office/drawing/2014/main" id="{00E454D0-04FB-9B6A-C7C2-0D82D853F626}"/>
              </a:ext>
            </a:extLst>
          </p:cNvPr>
          <p:cNvSpPr>
            <a:spLocks noGrp="1"/>
          </p:cNvSpPr>
          <p:nvPr>
            <p:ph type="sldNum" sz="quarter" idx="12"/>
          </p:nvPr>
        </p:nvSpPr>
        <p:spPr/>
        <p:txBody>
          <a:bodyPr/>
          <a:lstStyle/>
          <a:p>
            <a:fld id="{704AD79A-BD00-CE4B-8BDD-26D3B6A7D671}" type="slidenum">
              <a:rPr lang="de-DE" smtClean="0"/>
              <a:t>2</a:t>
            </a:fld>
            <a:endParaRPr lang="de-DE"/>
          </a:p>
        </p:txBody>
      </p:sp>
      <p:sp>
        <p:nvSpPr>
          <p:cNvPr id="6" name="Rechteck 5">
            <a:extLst>
              <a:ext uri="{FF2B5EF4-FFF2-40B4-BE49-F238E27FC236}">
                <a16:creationId xmlns:a16="http://schemas.microsoft.com/office/drawing/2014/main" id="{45FDABF1-2E39-2B3F-4735-783E825F139F}"/>
              </a:ext>
            </a:extLst>
          </p:cNvPr>
          <p:cNvSpPr/>
          <p:nvPr/>
        </p:nvSpPr>
        <p:spPr>
          <a:xfrm>
            <a:off x="1" y="1"/>
            <a:ext cx="12192000" cy="685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4800">
              <a:latin typeface="+mj-lt"/>
            </a:endParaRPr>
          </a:p>
        </p:txBody>
      </p:sp>
    </p:spTree>
    <p:extLst>
      <p:ext uri="{BB962C8B-B14F-4D97-AF65-F5344CB8AC3E}">
        <p14:creationId xmlns:p14="http://schemas.microsoft.com/office/powerpoint/2010/main" val="3816559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54AD99C-5936-F40D-9799-631BE095485C}"/>
              </a:ext>
            </a:extLst>
          </p:cNvPr>
          <p:cNvSpPr>
            <a:spLocks noGrp="1"/>
          </p:cNvSpPr>
          <p:nvPr>
            <p:ph idx="1"/>
          </p:nvPr>
        </p:nvSpPr>
        <p:spPr/>
        <p:txBody>
          <a:bodyPr/>
          <a:lstStyle/>
          <a:p>
            <a:r>
              <a:rPr lang="de-DE" dirty="0"/>
              <a:t>Testfälle definieren</a:t>
            </a:r>
          </a:p>
        </p:txBody>
      </p:sp>
      <p:sp>
        <p:nvSpPr>
          <p:cNvPr id="4" name="Eingebuchteter Richtungspfeil 3">
            <a:extLst>
              <a:ext uri="{FF2B5EF4-FFF2-40B4-BE49-F238E27FC236}">
                <a16:creationId xmlns:a16="http://schemas.microsoft.com/office/drawing/2014/main" id="{B9F67C93-E0D4-3284-221D-CA08E4DA6C2D}"/>
              </a:ext>
            </a:extLst>
          </p:cNvPr>
          <p:cNvSpPr/>
          <p:nvPr/>
        </p:nvSpPr>
        <p:spPr>
          <a:xfrm>
            <a:off x="838198" y="793009"/>
            <a:ext cx="1667436" cy="517930"/>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cs typeface="Calibri"/>
              </a:rPr>
              <a:t>Stubs</a:t>
            </a:r>
          </a:p>
        </p:txBody>
      </p:sp>
      <p:sp>
        <p:nvSpPr>
          <p:cNvPr id="5" name="Eingebuchteter Richtungspfeil 4">
            <a:extLst>
              <a:ext uri="{FF2B5EF4-FFF2-40B4-BE49-F238E27FC236}">
                <a16:creationId xmlns:a16="http://schemas.microsoft.com/office/drawing/2014/main" id="{8D7A3A44-55F5-60F4-5781-0DEFEC45E62E}"/>
              </a:ext>
            </a:extLst>
          </p:cNvPr>
          <p:cNvSpPr/>
          <p:nvPr/>
        </p:nvSpPr>
        <p:spPr>
          <a:xfrm>
            <a:off x="2505634" y="681038"/>
            <a:ext cx="1667436" cy="743440"/>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75000"/>
                    <a:lumOff val="25000"/>
                  </a:schemeClr>
                </a:solidFill>
                <a:cs typeface="Calibri"/>
              </a:rPr>
              <a:t>Tests</a:t>
            </a:r>
          </a:p>
        </p:txBody>
      </p:sp>
      <p:sp>
        <p:nvSpPr>
          <p:cNvPr id="6" name="Eingebuchteter Richtungspfeil 5">
            <a:extLst>
              <a:ext uri="{FF2B5EF4-FFF2-40B4-BE49-F238E27FC236}">
                <a16:creationId xmlns:a16="http://schemas.microsoft.com/office/drawing/2014/main" id="{B2C265CA-76D5-DCBB-50D3-C1D67C889E7F}"/>
              </a:ext>
            </a:extLst>
          </p:cNvPr>
          <p:cNvSpPr/>
          <p:nvPr/>
        </p:nvSpPr>
        <p:spPr>
          <a:xfrm>
            <a:off x="4173069" y="794574"/>
            <a:ext cx="2178421" cy="516367"/>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cs typeface="Calibri"/>
              </a:rPr>
              <a:t>Representation</a:t>
            </a:r>
          </a:p>
        </p:txBody>
      </p:sp>
      <p:sp>
        <p:nvSpPr>
          <p:cNvPr id="7" name="Eingebuchteter Richtungspfeil 6">
            <a:extLst>
              <a:ext uri="{FF2B5EF4-FFF2-40B4-BE49-F238E27FC236}">
                <a16:creationId xmlns:a16="http://schemas.microsoft.com/office/drawing/2014/main" id="{7758C597-1CE9-125F-447A-47F131734851}"/>
              </a:ext>
            </a:extLst>
          </p:cNvPr>
          <p:cNvSpPr/>
          <p:nvPr/>
        </p:nvSpPr>
        <p:spPr>
          <a:xfrm>
            <a:off x="6351494" y="794572"/>
            <a:ext cx="1667436" cy="516367"/>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cs typeface="Calibri"/>
              </a:rPr>
              <a:t>Evaluation</a:t>
            </a:r>
            <a:endParaRPr lang="en-US" dirty="0">
              <a:solidFill>
                <a:schemeClr val="tx1"/>
              </a:solidFill>
            </a:endParaRPr>
          </a:p>
        </p:txBody>
      </p:sp>
      <p:sp>
        <p:nvSpPr>
          <p:cNvPr id="8" name="Eingebuchteter Richtungspfeil 7">
            <a:extLst>
              <a:ext uri="{FF2B5EF4-FFF2-40B4-BE49-F238E27FC236}">
                <a16:creationId xmlns:a16="http://schemas.microsoft.com/office/drawing/2014/main" id="{FB849A91-C622-B0F0-2700-567758056257}"/>
              </a:ext>
            </a:extLst>
          </p:cNvPr>
          <p:cNvSpPr/>
          <p:nvPr/>
        </p:nvSpPr>
        <p:spPr>
          <a:xfrm>
            <a:off x="8018927" y="794573"/>
            <a:ext cx="1667436" cy="516367"/>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75000"/>
                    <a:lumOff val="25000"/>
                  </a:schemeClr>
                </a:solidFill>
                <a:cs typeface="Calibri"/>
              </a:rPr>
              <a:t>Attributes</a:t>
            </a:r>
            <a:endParaRPr lang="en-US">
              <a:solidFill>
                <a:schemeClr val="tx1"/>
              </a:solidFill>
            </a:endParaRPr>
          </a:p>
        </p:txBody>
      </p:sp>
      <p:sp>
        <p:nvSpPr>
          <p:cNvPr id="9" name="Eingebuchteter Richtungspfeil 8">
            <a:extLst>
              <a:ext uri="{FF2B5EF4-FFF2-40B4-BE49-F238E27FC236}">
                <a16:creationId xmlns:a16="http://schemas.microsoft.com/office/drawing/2014/main" id="{6F046237-7EA8-5886-5BDA-0824049AC395}"/>
              </a:ext>
            </a:extLst>
          </p:cNvPr>
          <p:cNvSpPr/>
          <p:nvPr/>
        </p:nvSpPr>
        <p:spPr>
          <a:xfrm>
            <a:off x="9686364" y="794573"/>
            <a:ext cx="1667436" cy="516367"/>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cs typeface="Calibri"/>
              </a:rPr>
              <a:t>Methods</a:t>
            </a:r>
            <a:endParaRPr lang="en-US" dirty="0">
              <a:solidFill>
                <a:schemeClr val="tx1"/>
              </a:solidFill>
            </a:endParaRPr>
          </a:p>
        </p:txBody>
      </p:sp>
      <p:pic>
        <p:nvPicPr>
          <p:cNvPr id="2" name="Grafik 1">
            <a:extLst>
              <a:ext uri="{FF2B5EF4-FFF2-40B4-BE49-F238E27FC236}">
                <a16:creationId xmlns:a16="http://schemas.microsoft.com/office/drawing/2014/main" id="{05ED9E13-14DC-7F64-5F02-79CA6920815C}"/>
              </a:ext>
            </a:extLst>
          </p:cNvPr>
          <p:cNvPicPr>
            <a:picLocks noChangeAspect="1"/>
          </p:cNvPicPr>
          <p:nvPr/>
        </p:nvPicPr>
        <p:blipFill>
          <a:blip r:embed="rId3"/>
          <a:stretch>
            <a:fillRect/>
          </a:stretch>
        </p:blipFill>
        <p:spPr>
          <a:xfrm>
            <a:off x="3208638" y="2729127"/>
            <a:ext cx="5774724" cy="2623374"/>
          </a:xfrm>
          <a:prstGeom prst="rect">
            <a:avLst/>
          </a:prstGeom>
        </p:spPr>
      </p:pic>
    </p:spTree>
    <p:extLst>
      <p:ext uri="{BB962C8B-B14F-4D97-AF65-F5344CB8AC3E}">
        <p14:creationId xmlns:p14="http://schemas.microsoft.com/office/powerpoint/2010/main" val="2814199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54AD99C-5936-F40D-9799-631BE095485C}"/>
              </a:ext>
            </a:extLst>
          </p:cNvPr>
          <p:cNvSpPr>
            <a:spLocks noGrp="1"/>
          </p:cNvSpPr>
          <p:nvPr>
            <p:ph idx="1"/>
          </p:nvPr>
        </p:nvSpPr>
        <p:spPr/>
        <p:txBody>
          <a:bodyPr/>
          <a:lstStyle/>
          <a:p>
            <a:r>
              <a:rPr lang="de-DE" dirty="0"/>
              <a:t>Alternative Repräsentationen auflisten und evaluieren</a:t>
            </a:r>
          </a:p>
          <a:p>
            <a:pPr lvl="1"/>
            <a:r>
              <a:rPr lang="de-DE" dirty="0"/>
              <a:t>R</a:t>
            </a:r>
            <a:r>
              <a:rPr lang="de-DE" baseline="-25000" dirty="0"/>
              <a:t>1</a:t>
            </a:r>
            <a:r>
              <a:rPr lang="de-DE" dirty="0"/>
              <a:t>: Einkaufswagen als Liste</a:t>
            </a:r>
          </a:p>
          <a:p>
            <a:pPr lvl="1"/>
            <a:r>
              <a:rPr lang="de-DE" dirty="0"/>
              <a:t>R</a:t>
            </a:r>
            <a:r>
              <a:rPr lang="de-DE" baseline="-25000" dirty="0"/>
              <a:t>2</a:t>
            </a:r>
            <a:r>
              <a:rPr lang="de-DE" dirty="0"/>
              <a:t>: Einkaufswage als Dictionary</a:t>
            </a:r>
          </a:p>
        </p:txBody>
      </p:sp>
      <p:sp>
        <p:nvSpPr>
          <p:cNvPr id="11" name="Eingebuchteter Richtungspfeil 10">
            <a:extLst>
              <a:ext uri="{FF2B5EF4-FFF2-40B4-BE49-F238E27FC236}">
                <a16:creationId xmlns:a16="http://schemas.microsoft.com/office/drawing/2014/main" id="{E4145CF4-C67B-A382-6BF1-6B308F00DB7B}"/>
              </a:ext>
            </a:extLst>
          </p:cNvPr>
          <p:cNvSpPr/>
          <p:nvPr/>
        </p:nvSpPr>
        <p:spPr>
          <a:xfrm>
            <a:off x="838198" y="793009"/>
            <a:ext cx="1667436" cy="517930"/>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cs typeface="Calibri"/>
              </a:rPr>
              <a:t>Stubs</a:t>
            </a:r>
          </a:p>
        </p:txBody>
      </p:sp>
      <p:sp>
        <p:nvSpPr>
          <p:cNvPr id="12" name="Eingebuchteter Richtungspfeil 11">
            <a:extLst>
              <a:ext uri="{FF2B5EF4-FFF2-40B4-BE49-F238E27FC236}">
                <a16:creationId xmlns:a16="http://schemas.microsoft.com/office/drawing/2014/main" id="{6BFC7616-0C7D-95D0-2577-61DA9FCE38D3}"/>
              </a:ext>
            </a:extLst>
          </p:cNvPr>
          <p:cNvSpPr/>
          <p:nvPr/>
        </p:nvSpPr>
        <p:spPr>
          <a:xfrm>
            <a:off x="2505634" y="793009"/>
            <a:ext cx="1667436" cy="519498"/>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cs typeface="Calibri"/>
              </a:rPr>
              <a:t>Tests</a:t>
            </a:r>
          </a:p>
        </p:txBody>
      </p:sp>
      <p:sp>
        <p:nvSpPr>
          <p:cNvPr id="13" name="Eingebuchteter Richtungspfeil 12">
            <a:extLst>
              <a:ext uri="{FF2B5EF4-FFF2-40B4-BE49-F238E27FC236}">
                <a16:creationId xmlns:a16="http://schemas.microsoft.com/office/drawing/2014/main" id="{DEC7B1F5-F502-A496-9990-08A0C485EACD}"/>
              </a:ext>
            </a:extLst>
          </p:cNvPr>
          <p:cNvSpPr/>
          <p:nvPr/>
        </p:nvSpPr>
        <p:spPr>
          <a:xfrm>
            <a:off x="4173069" y="681038"/>
            <a:ext cx="2178421" cy="743440"/>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288000" rtlCol="0" anchor="ctr"/>
          <a:lstStyle/>
          <a:p>
            <a:pPr algn="ctr"/>
            <a:r>
              <a:rPr lang="en-US" b="1" dirty="0">
                <a:solidFill>
                  <a:schemeClr val="tx1">
                    <a:lumMod val="75000"/>
                    <a:lumOff val="25000"/>
                  </a:schemeClr>
                </a:solidFill>
                <a:cs typeface="Calibri"/>
              </a:rPr>
              <a:t>Representation</a:t>
            </a:r>
          </a:p>
        </p:txBody>
      </p:sp>
      <p:sp>
        <p:nvSpPr>
          <p:cNvPr id="14" name="Eingebuchteter Richtungspfeil 13">
            <a:extLst>
              <a:ext uri="{FF2B5EF4-FFF2-40B4-BE49-F238E27FC236}">
                <a16:creationId xmlns:a16="http://schemas.microsoft.com/office/drawing/2014/main" id="{EC3ADFD4-6D19-BD79-22DF-108292D94623}"/>
              </a:ext>
            </a:extLst>
          </p:cNvPr>
          <p:cNvSpPr/>
          <p:nvPr/>
        </p:nvSpPr>
        <p:spPr>
          <a:xfrm>
            <a:off x="6351494" y="681038"/>
            <a:ext cx="1667436" cy="743436"/>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288000" rtlCol="0" anchor="ctr"/>
          <a:lstStyle/>
          <a:p>
            <a:pPr algn="ctr"/>
            <a:r>
              <a:rPr lang="en-US" b="1" dirty="0">
                <a:solidFill>
                  <a:schemeClr val="tx1">
                    <a:lumMod val="75000"/>
                    <a:lumOff val="25000"/>
                  </a:schemeClr>
                </a:solidFill>
                <a:cs typeface="Calibri"/>
              </a:rPr>
              <a:t>Evaluation</a:t>
            </a:r>
            <a:endParaRPr lang="en-US" b="1" dirty="0">
              <a:solidFill>
                <a:schemeClr val="tx1"/>
              </a:solidFill>
            </a:endParaRPr>
          </a:p>
        </p:txBody>
      </p:sp>
      <p:sp>
        <p:nvSpPr>
          <p:cNvPr id="15" name="Eingebuchteter Richtungspfeil 14">
            <a:extLst>
              <a:ext uri="{FF2B5EF4-FFF2-40B4-BE49-F238E27FC236}">
                <a16:creationId xmlns:a16="http://schemas.microsoft.com/office/drawing/2014/main" id="{432E03C2-4C39-33FF-30E1-6312A80EAB2F}"/>
              </a:ext>
            </a:extLst>
          </p:cNvPr>
          <p:cNvSpPr/>
          <p:nvPr/>
        </p:nvSpPr>
        <p:spPr>
          <a:xfrm>
            <a:off x="8018927" y="794573"/>
            <a:ext cx="1667436" cy="516367"/>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cs typeface="Calibri"/>
              </a:rPr>
              <a:t>Attributes</a:t>
            </a:r>
            <a:endParaRPr lang="en-US" dirty="0">
              <a:solidFill>
                <a:schemeClr val="tx1"/>
              </a:solidFill>
            </a:endParaRPr>
          </a:p>
        </p:txBody>
      </p:sp>
      <p:sp>
        <p:nvSpPr>
          <p:cNvPr id="16" name="Eingebuchteter Richtungspfeil 15">
            <a:extLst>
              <a:ext uri="{FF2B5EF4-FFF2-40B4-BE49-F238E27FC236}">
                <a16:creationId xmlns:a16="http://schemas.microsoft.com/office/drawing/2014/main" id="{FFF55907-6DA1-72ED-C0CA-EFE94B06FC22}"/>
              </a:ext>
            </a:extLst>
          </p:cNvPr>
          <p:cNvSpPr/>
          <p:nvPr/>
        </p:nvSpPr>
        <p:spPr>
          <a:xfrm>
            <a:off x="9686364" y="794573"/>
            <a:ext cx="1667436" cy="516367"/>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cs typeface="Calibri"/>
              </a:rPr>
              <a:t>Methods</a:t>
            </a:r>
            <a:endParaRPr lang="en-US" dirty="0">
              <a:solidFill>
                <a:schemeClr val="tx1"/>
              </a:solidFill>
            </a:endParaRPr>
          </a:p>
        </p:txBody>
      </p:sp>
      <p:graphicFrame>
        <p:nvGraphicFramePr>
          <p:cNvPr id="17" name="Tabelle 16">
            <a:extLst>
              <a:ext uri="{FF2B5EF4-FFF2-40B4-BE49-F238E27FC236}">
                <a16:creationId xmlns:a16="http://schemas.microsoft.com/office/drawing/2014/main" id="{2B45707F-2872-F07E-E2A0-6455939F91D7}"/>
              </a:ext>
            </a:extLst>
          </p:cNvPr>
          <p:cNvGraphicFramePr>
            <a:graphicFrameLocks noGrp="1"/>
          </p:cNvGraphicFramePr>
          <p:nvPr>
            <p:extLst>
              <p:ext uri="{D42A27DB-BD31-4B8C-83A1-F6EECF244321}">
                <p14:modId xmlns:p14="http://schemas.microsoft.com/office/powerpoint/2010/main" val="24238762"/>
              </p:ext>
            </p:extLst>
          </p:nvPr>
        </p:nvGraphicFramePr>
        <p:xfrm>
          <a:off x="2032000" y="3630454"/>
          <a:ext cx="8127999" cy="1112520"/>
        </p:xfrm>
        <a:graphic>
          <a:graphicData uri="http://schemas.openxmlformats.org/drawingml/2006/table">
            <a:tbl>
              <a:tblPr firstRow="1">
                <a:tableStyleId>{F5AB1C69-6EDB-4FF4-983F-18BD219EF322}</a:tableStyleId>
              </a:tblPr>
              <a:tblGrid>
                <a:gridCol w="2709333">
                  <a:extLst>
                    <a:ext uri="{9D8B030D-6E8A-4147-A177-3AD203B41FA5}">
                      <a16:colId xmlns:a16="http://schemas.microsoft.com/office/drawing/2014/main" val="2856084432"/>
                    </a:ext>
                  </a:extLst>
                </a:gridCol>
                <a:gridCol w="2709333">
                  <a:extLst>
                    <a:ext uri="{9D8B030D-6E8A-4147-A177-3AD203B41FA5}">
                      <a16:colId xmlns:a16="http://schemas.microsoft.com/office/drawing/2014/main" val="279189944"/>
                    </a:ext>
                  </a:extLst>
                </a:gridCol>
                <a:gridCol w="2709333">
                  <a:extLst>
                    <a:ext uri="{9D8B030D-6E8A-4147-A177-3AD203B41FA5}">
                      <a16:colId xmlns:a16="http://schemas.microsoft.com/office/drawing/2014/main" val="1187312503"/>
                    </a:ext>
                  </a:extLst>
                </a:gridCol>
              </a:tblGrid>
              <a:tr h="370840">
                <a:tc>
                  <a:txBody>
                    <a:bodyPr/>
                    <a:lstStyle/>
                    <a:p>
                      <a:endParaRPr lang="de-DE" dirty="0"/>
                    </a:p>
                  </a:txBody>
                  <a:tcPr/>
                </a:tc>
                <a:tc>
                  <a:txBody>
                    <a:bodyPr/>
                    <a:lstStyle/>
                    <a:p>
                      <a:r>
                        <a:rPr lang="de-DE" dirty="0"/>
                        <a:t>R</a:t>
                      </a:r>
                      <a:r>
                        <a:rPr lang="de-DE" baseline="-25000" dirty="0"/>
                        <a:t>1</a:t>
                      </a:r>
                    </a:p>
                  </a:txBody>
                  <a:tcPr/>
                </a:tc>
                <a:tc>
                  <a:txBody>
                    <a:bodyPr/>
                    <a:lstStyle/>
                    <a:p>
                      <a:r>
                        <a:rPr lang="de-DE" dirty="0"/>
                        <a:t>R</a:t>
                      </a:r>
                      <a:r>
                        <a:rPr lang="de-DE" baseline="-25000" dirty="0"/>
                        <a:t>2</a:t>
                      </a:r>
                    </a:p>
                  </a:txBody>
                  <a:tcPr/>
                </a:tc>
                <a:extLst>
                  <a:ext uri="{0D108BD9-81ED-4DB2-BD59-A6C34878D82A}">
                    <a16:rowId xmlns:a16="http://schemas.microsoft.com/office/drawing/2014/main" val="2071570918"/>
                  </a:ext>
                </a:extLst>
              </a:tr>
              <a:tr h="370840">
                <a:tc>
                  <a:txBody>
                    <a:bodyPr/>
                    <a:lstStyle/>
                    <a:p>
                      <a:r>
                        <a:rPr lang="de-DE" dirty="0" err="1"/>
                        <a:t>order</a:t>
                      </a:r>
                      <a:endParaRPr lang="de-DE" dirty="0"/>
                    </a:p>
                  </a:txBody>
                  <a:tcPr/>
                </a:tc>
                <a:tc>
                  <a:txBody>
                    <a:bodyPr/>
                    <a:lstStyle/>
                    <a:p>
                      <a:r>
                        <a:rPr lang="de-DE" dirty="0"/>
                        <a:t>niedrig</a:t>
                      </a:r>
                    </a:p>
                  </a:txBody>
                  <a:tcPr/>
                </a:tc>
                <a:tc>
                  <a:txBody>
                    <a:bodyPr/>
                    <a:lstStyle/>
                    <a:p>
                      <a:r>
                        <a:rPr lang="de-DE" dirty="0"/>
                        <a:t>mittel</a:t>
                      </a:r>
                    </a:p>
                  </a:txBody>
                  <a:tcPr/>
                </a:tc>
                <a:extLst>
                  <a:ext uri="{0D108BD9-81ED-4DB2-BD59-A6C34878D82A}">
                    <a16:rowId xmlns:a16="http://schemas.microsoft.com/office/drawing/2014/main" val="3590234699"/>
                  </a:ext>
                </a:extLst>
              </a:tr>
              <a:tr h="370840">
                <a:tc>
                  <a:txBody>
                    <a:bodyPr/>
                    <a:lstStyle/>
                    <a:p>
                      <a:r>
                        <a:rPr lang="de-DE" dirty="0" err="1"/>
                        <a:t>pay</a:t>
                      </a:r>
                      <a:endParaRPr lang="de-DE" dirty="0"/>
                    </a:p>
                  </a:txBody>
                  <a:tcPr/>
                </a:tc>
                <a:tc>
                  <a:txBody>
                    <a:bodyPr/>
                    <a:lstStyle/>
                    <a:p>
                      <a:r>
                        <a:rPr lang="de-DE" dirty="0"/>
                        <a:t>niedrig</a:t>
                      </a:r>
                    </a:p>
                  </a:txBody>
                  <a:tcPr/>
                </a:tc>
                <a:tc>
                  <a:txBody>
                    <a:bodyPr/>
                    <a:lstStyle/>
                    <a:p>
                      <a:r>
                        <a:rPr lang="de-DE" dirty="0"/>
                        <a:t>hoch</a:t>
                      </a:r>
                    </a:p>
                  </a:txBody>
                  <a:tcPr/>
                </a:tc>
                <a:extLst>
                  <a:ext uri="{0D108BD9-81ED-4DB2-BD59-A6C34878D82A}">
                    <a16:rowId xmlns:a16="http://schemas.microsoft.com/office/drawing/2014/main" val="3975868161"/>
                  </a:ext>
                </a:extLst>
              </a:tr>
            </a:tbl>
          </a:graphicData>
        </a:graphic>
      </p:graphicFrame>
      <p:sp>
        <p:nvSpPr>
          <p:cNvPr id="18" name="Textfeld 17">
            <a:extLst>
              <a:ext uri="{FF2B5EF4-FFF2-40B4-BE49-F238E27FC236}">
                <a16:creationId xmlns:a16="http://schemas.microsoft.com/office/drawing/2014/main" id="{CDB85B01-546E-12AB-111D-D25707495C16}"/>
              </a:ext>
            </a:extLst>
          </p:cNvPr>
          <p:cNvSpPr txBox="1"/>
          <p:nvPr/>
        </p:nvSpPr>
        <p:spPr>
          <a:xfrm>
            <a:off x="2032000" y="4774789"/>
            <a:ext cx="8127999" cy="369332"/>
          </a:xfrm>
          <a:prstGeom prst="rect">
            <a:avLst/>
          </a:prstGeom>
          <a:noFill/>
        </p:spPr>
        <p:txBody>
          <a:bodyPr wrap="square" rtlCol="0">
            <a:spAutoFit/>
          </a:bodyPr>
          <a:lstStyle/>
          <a:p>
            <a:pPr algn="ctr"/>
            <a:r>
              <a:rPr lang="de-DE" dirty="0"/>
              <a:t>Programmieraufwand</a:t>
            </a:r>
          </a:p>
        </p:txBody>
      </p:sp>
    </p:spTree>
    <p:extLst>
      <p:ext uri="{BB962C8B-B14F-4D97-AF65-F5344CB8AC3E}">
        <p14:creationId xmlns:p14="http://schemas.microsoft.com/office/powerpoint/2010/main" val="2205066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54AD99C-5936-F40D-9799-631BE095485C}"/>
              </a:ext>
            </a:extLst>
          </p:cNvPr>
          <p:cNvSpPr>
            <a:spLocks noGrp="1"/>
          </p:cNvSpPr>
          <p:nvPr>
            <p:ph idx="1"/>
          </p:nvPr>
        </p:nvSpPr>
        <p:spPr/>
        <p:txBody>
          <a:bodyPr/>
          <a:lstStyle/>
          <a:p>
            <a:r>
              <a:rPr lang="de-DE" dirty="0"/>
              <a:t>Klassenattribute festlegen</a:t>
            </a:r>
          </a:p>
        </p:txBody>
      </p:sp>
      <p:sp>
        <p:nvSpPr>
          <p:cNvPr id="4" name="Eingebuchteter Richtungspfeil 3">
            <a:extLst>
              <a:ext uri="{FF2B5EF4-FFF2-40B4-BE49-F238E27FC236}">
                <a16:creationId xmlns:a16="http://schemas.microsoft.com/office/drawing/2014/main" id="{B9F67C93-E0D4-3284-221D-CA08E4DA6C2D}"/>
              </a:ext>
            </a:extLst>
          </p:cNvPr>
          <p:cNvSpPr/>
          <p:nvPr/>
        </p:nvSpPr>
        <p:spPr>
          <a:xfrm>
            <a:off x="838198" y="793009"/>
            <a:ext cx="1667436" cy="517930"/>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cs typeface="Calibri"/>
              </a:rPr>
              <a:t>Stubs</a:t>
            </a:r>
          </a:p>
        </p:txBody>
      </p:sp>
      <p:sp>
        <p:nvSpPr>
          <p:cNvPr id="5" name="Eingebuchteter Richtungspfeil 4">
            <a:extLst>
              <a:ext uri="{FF2B5EF4-FFF2-40B4-BE49-F238E27FC236}">
                <a16:creationId xmlns:a16="http://schemas.microsoft.com/office/drawing/2014/main" id="{8D7A3A44-55F5-60F4-5781-0DEFEC45E62E}"/>
              </a:ext>
            </a:extLst>
          </p:cNvPr>
          <p:cNvSpPr/>
          <p:nvPr/>
        </p:nvSpPr>
        <p:spPr>
          <a:xfrm>
            <a:off x="2505634" y="793009"/>
            <a:ext cx="1667436" cy="519498"/>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cs typeface="Calibri"/>
              </a:rPr>
              <a:t>Tests</a:t>
            </a:r>
          </a:p>
        </p:txBody>
      </p:sp>
      <p:sp>
        <p:nvSpPr>
          <p:cNvPr id="6" name="Eingebuchteter Richtungspfeil 5">
            <a:extLst>
              <a:ext uri="{FF2B5EF4-FFF2-40B4-BE49-F238E27FC236}">
                <a16:creationId xmlns:a16="http://schemas.microsoft.com/office/drawing/2014/main" id="{B2C265CA-76D5-DCBB-50D3-C1D67C889E7F}"/>
              </a:ext>
            </a:extLst>
          </p:cNvPr>
          <p:cNvSpPr/>
          <p:nvPr/>
        </p:nvSpPr>
        <p:spPr>
          <a:xfrm>
            <a:off x="4173069" y="794574"/>
            <a:ext cx="2178421" cy="516367"/>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cs typeface="Calibri"/>
              </a:rPr>
              <a:t>Representation</a:t>
            </a:r>
          </a:p>
        </p:txBody>
      </p:sp>
      <p:sp>
        <p:nvSpPr>
          <p:cNvPr id="7" name="Eingebuchteter Richtungspfeil 6">
            <a:extLst>
              <a:ext uri="{FF2B5EF4-FFF2-40B4-BE49-F238E27FC236}">
                <a16:creationId xmlns:a16="http://schemas.microsoft.com/office/drawing/2014/main" id="{7758C597-1CE9-125F-447A-47F131734851}"/>
              </a:ext>
            </a:extLst>
          </p:cNvPr>
          <p:cNvSpPr/>
          <p:nvPr/>
        </p:nvSpPr>
        <p:spPr>
          <a:xfrm>
            <a:off x="6351494" y="794572"/>
            <a:ext cx="1667436" cy="516367"/>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75000"/>
                    <a:lumOff val="25000"/>
                  </a:schemeClr>
                </a:solidFill>
                <a:cs typeface="Calibri"/>
              </a:rPr>
              <a:t>Evaluation</a:t>
            </a:r>
            <a:endParaRPr lang="en-US">
              <a:solidFill>
                <a:schemeClr val="tx1"/>
              </a:solidFill>
            </a:endParaRPr>
          </a:p>
        </p:txBody>
      </p:sp>
      <p:sp>
        <p:nvSpPr>
          <p:cNvPr id="8" name="Eingebuchteter Richtungspfeil 7">
            <a:extLst>
              <a:ext uri="{FF2B5EF4-FFF2-40B4-BE49-F238E27FC236}">
                <a16:creationId xmlns:a16="http://schemas.microsoft.com/office/drawing/2014/main" id="{FB849A91-C622-B0F0-2700-567758056257}"/>
              </a:ext>
            </a:extLst>
          </p:cNvPr>
          <p:cNvSpPr/>
          <p:nvPr/>
        </p:nvSpPr>
        <p:spPr>
          <a:xfrm>
            <a:off x="8018927" y="681038"/>
            <a:ext cx="1667436" cy="743438"/>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216000" rtlCol="0" anchor="ctr"/>
          <a:lstStyle/>
          <a:p>
            <a:pPr algn="ctr"/>
            <a:r>
              <a:rPr lang="en-US" b="1" dirty="0">
                <a:solidFill>
                  <a:schemeClr val="tx1">
                    <a:lumMod val="75000"/>
                    <a:lumOff val="25000"/>
                  </a:schemeClr>
                </a:solidFill>
                <a:cs typeface="Calibri"/>
              </a:rPr>
              <a:t>Attributes</a:t>
            </a:r>
            <a:endParaRPr lang="en-US" b="1" dirty="0">
              <a:solidFill>
                <a:schemeClr val="tx1"/>
              </a:solidFill>
            </a:endParaRPr>
          </a:p>
        </p:txBody>
      </p:sp>
      <p:sp>
        <p:nvSpPr>
          <p:cNvPr id="9" name="Eingebuchteter Richtungspfeil 8">
            <a:extLst>
              <a:ext uri="{FF2B5EF4-FFF2-40B4-BE49-F238E27FC236}">
                <a16:creationId xmlns:a16="http://schemas.microsoft.com/office/drawing/2014/main" id="{6F046237-7EA8-5886-5BDA-0824049AC395}"/>
              </a:ext>
            </a:extLst>
          </p:cNvPr>
          <p:cNvSpPr/>
          <p:nvPr/>
        </p:nvSpPr>
        <p:spPr>
          <a:xfrm>
            <a:off x="9686364" y="794573"/>
            <a:ext cx="1667436" cy="516367"/>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cs typeface="Calibri"/>
              </a:rPr>
              <a:t>Methods</a:t>
            </a:r>
            <a:endParaRPr lang="en-US" dirty="0">
              <a:solidFill>
                <a:schemeClr val="tx1"/>
              </a:solidFill>
            </a:endParaRPr>
          </a:p>
        </p:txBody>
      </p:sp>
      <p:pic>
        <p:nvPicPr>
          <p:cNvPr id="2" name="Grafik 1">
            <a:extLst>
              <a:ext uri="{FF2B5EF4-FFF2-40B4-BE49-F238E27FC236}">
                <a16:creationId xmlns:a16="http://schemas.microsoft.com/office/drawing/2014/main" id="{D761BCB0-F791-7332-500C-18608D3C1468}"/>
              </a:ext>
            </a:extLst>
          </p:cNvPr>
          <p:cNvPicPr>
            <a:picLocks noChangeAspect="1"/>
          </p:cNvPicPr>
          <p:nvPr/>
        </p:nvPicPr>
        <p:blipFill>
          <a:blip r:embed="rId3"/>
          <a:stretch>
            <a:fillRect/>
          </a:stretch>
        </p:blipFill>
        <p:spPr>
          <a:xfrm>
            <a:off x="3262184" y="2833997"/>
            <a:ext cx="5667632" cy="2334594"/>
          </a:xfrm>
          <a:prstGeom prst="rect">
            <a:avLst/>
          </a:prstGeom>
        </p:spPr>
      </p:pic>
    </p:spTree>
    <p:extLst>
      <p:ext uri="{BB962C8B-B14F-4D97-AF65-F5344CB8AC3E}">
        <p14:creationId xmlns:p14="http://schemas.microsoft.com/office/powerpoint/2010/main" val="463061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54AD99C-5936-F40D-9799-631BE095485C}"/>
              </a:ext>
            </a:extLst>
          </p:cNvPr>
          <p:cNvSpPr>
            <a:spLocks noGrp="1"/>
          </p:cNvSpPr>
          <p:nvPr>
            <p:ph idx="1"/>
          </p:nvPr>
        </p:nvSpPr>
        <p:spPr/>
        <p:txBody>
          <a:bodyPr/>
          <a:lstStyle/>
          <a:p>
            <a:r>
              <a:rPr lang="de-DE" dirty="0"/>
              <a:t>Methoden füllen</a:t>
            </a:r>
          </a:p>
        </p:txBody>
      </p:sp>
      <p:sp>
        <p:nvSpPr>
          <p:cNvPr id="4" name="Eingebuchteter Richtungspfeil 3">
            <a:extLst>
              <a:ext uri="{FF2B5EF4-FFF2-40B4-BE49-F238E27FC236}">
                <a16:creationId xmlns:a16="http://schemas.microsoft.com/office/drawing/2014/main" id="{B9F67C93-E0D4-3284-221D-CA08E4DA6C2D}"/>
              </a:ext>
            </a:extLst>
          </p:cNvPr>
          <p:cNvSpPr/>
          <p:nvPr/>
        </p:nvSpPr>
        <p:spPr>
          <a:xfrm>
            <a:off x="838198" y="793009"/>
            <a:ext cx="1667436" cy="517930"/>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Stubs</a:t>
            </a:r>
          </a:p>
        </p:txBody>
      </p:sp>
      <p:sp>
        <p:nvSpPr>
          <p:cNvPr id="5" name="Eingebuchteter Richtungspfeil 4">
            <a:extLst>
              <a:ext uri="{FF2B5EF4-FFF2-40B4-BE49-F238E27FC236}">
                <a16:creationId xmlns:a16="http://schemas.microsoft.com/office/drawing/2014/main" id="{8D7A3A44-55F5-60F4-5781-0DEFEC45E62E}"/>
              </a:ext>
            </a:extLst>
          </p:cNvPr>
          <p:cNvSpPr/>
          <p:nvPr/>
        </p:nvSpPr>
        <p:spPr>
          <a:xfrm>
            <a:off x="2505634" y="793009"/>
            <a:ext cx="1667436" cy="519498"/>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Tests</a:t>
            </a:r>
          </a:p>
        </p:txBody>
      </p:sp>
      <p:sp>
        <p:nvSpPr>
          <p:cNvPr id="6" name="Eingebuchteter Richtungspfeil 5">
            <a:extLst>
              <a:ext uri="{FF2B5EF4-FFF2-40B4-BE49-F238E27FC236}">
                <a16:creationId xmlns:a16="http://schemas.microsoft.com/office/drawing/2014/main" id="{B2C265CA-76D5-DCBB-50D3-C1D67C889E7F}"/>
              </a:ext>
            </a:extLst>
          </p:cNvPr>
          <p:cNvSpPr/>
          <p:nvPr/>
        </p:nvSpPr>
        <p:spPr>
          <a:xfrm>
            <a:off x="4173069" y="794574"/>
            <a:ext cx="2178421" cy="516367"/>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Representation</a:t>
            </a:r>
          </a:p>
        </p:txBody>
      </p:sp>
      <p:sp>
        <p:nvSpPr>
          <p:cNvPr id="7" name="Eingebuchteter Richtungspfeil 6">
            <a:extLst>
              <a:ext uri="{FF2B5EF4-FFF2-40B4-BE49-F238E27FC236}">
                <a16:creationId xmlns:a16="http://schemas.microsoft.com/office/drawing/2014/main" id="{7758C597-1CE9-125F-447A-47F131734851}"/>
              </a:ext>
            </a:extLst>
          </p:cNvPr>
          <p:cNvSpPr/>
          <p:nvPr/>
        </p:nvSpPr>
        <p:spPr>
          <a:xfrm>
            <a:off x="6351494" y="794572"/>
            <a:ext cx="1667436" cy="516367"/>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75000"/>
                    <a:lumOff val="25000"/>
                  </a:schemeClr>
                </a:solidFill>
                <a:cs typeface="Calibri"/>
              </a:rPr>
              <a:t>Evaluation</a:t>
            </a:r>
            <a:endParaRPr lang="en-US">
              <a:solidFill>
                <a:schemeClr val="tx1"/>
              </a:solidFill>
            </a:endParaRPr>
          </a:p>
        </p:txBody>
      </p:sp>
      <p:sp>
        <p:nvSpPr>
          <p:cNvPr id="8" name="Eingebuchteter Richtungspfeil 7">
            <a:extLst>
              <a:ext uri="{FF2B5EF4-FFF2-40B4-BE49-F238E27FC236}">
                <a16:creationId xmlns:a16="http://schemas.microsoft.com/office/drawing/2014/main" id="{FB849A91-C622-B0F0-2700-567758056257}"/>
              </a:ext>
            </a:extLst>
          </p:cNvPr>
          <p:cNvSpPr/>
          <p:nvPr/>
        </p:nvSpPr>
        <p:spPr>
          <a:xfrm>
            <a:off x="8018927" y="794573"/>
            <a:ext cx="1667436" cy="516367"/>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lgn="ctr"/>
            <a:r>
              <a:rPr lang="en-US">
                <a:solidFill>
                  <a:schemeClr val="tx1">
                    <a:lumMod val="75000"/>
                    <a:lumOff val="25000"/>
                  </a:schemeClr>
                </a:solidFill>
                <a:cs typeface="Calibri"/>
              </a:rPr>
              <a:t>Attributes</a:t>
            </a:r>
            <a:endParaRPr lang="en-US">
              <a:solidFill>
                <a:schemeClr val="tx1"/>
              </a:solidFill>
            </a:endParaRPr>
          </a:p>
        </p:txBody>
      </p:sp>
      <p:sp>
        <p:nvSpPr>
          <p:cNvPr id="9" name="Eingebuchteter Richtungspfeil 8">
            <a:extLst>
              <a:ext uri="{FF2B5EF4-FFF2-40B4-BE49-F238E27FC236}">
                <a16:creationId xmlns:a16="http://schemas.microsoft.com/office/drawing/2014/main" id="{6F046237-7EA8-5886-5BDA-0824049AC395}"/>
              </a:ext>
            </a:extLst>
          </p:cNvPr>
          <p:cNvSpPr/>
          <p:nvPr/>
        </p:nvSpPr>
        <p:spPr>
          <a:xfrm>
            <a:off x="9686364" y="681037"/>
            <a:ext cx="1667436" cy="743440"/>
          </a:xfrm>
          <a:prstGeom prst="chevron">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216000" rtlCol="0" anchor="ctr"/>
          <a:lstStyle/>
          <a:p>
            <a:pPr algn="ctr"/>
            <a:r>
              <a:rPr lang="en-US" b="1" dirty="0">
                <a:solidFill>
                  <a:schemeClr val="tx1">
                    <a:lumMod val="75000"/>
                    <a:lumOff val="25000"/>
                  </a:schemeClr>
                </a:solidFill>
                <a:cs typeface="Calibri"/>
              </a:rPr>
              <a:t>Methods</a:t>
            </a:r>
            <a:endParaRPr lang="en-US" b="1" dirty="0">
              <a:solidFill>
                <a:schemeClr val="tx1"/>
              </a:solidFill>
            </a:endParaRPr>
          </a:p>
        </p:txBody>
      </p:sp>
      <p:pic>
        <p:nvPicPr>
          <p:cNvPr id="10" name="Grafik 9">
            <a:extLst>
              <a:ext uri="{FF2B5EF4-FFF2-40B4-BE49-F238E27FC236}">
                <a16:creationId xmlns:a16="http://schemas.microsoft.com/office/drawing/2014/main" id="{C34A515F-BD20-EC34-C78C-A144B300AD60}"/>
              </a:ext>
            </a:extLst>
          </p:cNvPr>
          <p:cNvPicPr>
            <a:picLocks noChangeAspect="1"/>
          </p:cNvPicPr>
          <p:nvPr/>
        </p:nvPicPr>
        <p:blipFill>
          <a:blip r:embed="rId3"/>
          <a:stretch>
            <a:fillRect/>
          </a:stretch>
        </p:blipFill>
        <p:spPr>
          <a:xfrm>
            <a:off x="5291054" y="1825625"/>
            <a:ext cx="6062746" cy="4351338"/>
          </a:xfrm>
          <a:prstGeom prst="rect">
            <a:avLst/>
          </a:prstGeom>
        </p:spPr>
      </p:pic>
    </p:spTree>
    <p:extLst>
      <p:ext uri="{BB962C8B-B14F-4D97-AF65-F5344CB8AC3E}">
        <p14:creationId xmlns:p14="http://schemas.microsoft.com/office/powerpoint/2010/main" val="2994025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3F130358-6BCF-AA18-0D8E-B1F1F14D694A}"/>
              </a:ext>
            </a:extLst>
          </p:cNvPr>
          <p:cNvSpPr>
            <a:spLocks noGrp="1"/>
          </p:cNvSpPr>
          <p:nvPr>
            <p:ph type="sldNum" sz="quarter" idx="12"/>
          </p:nvPr>
        </p:nvSpPr>
        <p:spPr/>
        <p:txBody>
          <a:bodyPr/>
          <a:lstStyle/>
          <a:p>
            <a:fld id="{704AD79A-BD00-CE4B-8BDD-26D3B6A7D671}" type="slidenum">
              <a:rPr lang="de-DE" smtClean="0"/>
              <a:t>24</a:t>
            </a:fld>
            <a:endParaRPr lang="de-DE"/>
          </a:p>
        </p:txBody>
      </p:sp>
      <p:pic>
        <p:nvPicPr>
          <p:cNvPr id="5" name="Grafik 4">
            <a:extLst>
              <a:ext uri="{FF2B5EF4-FFF2-40B4-BE49-F238E27FC236}">
                <a16:creationId xmlns:a16="http://schemas.microsoft.com/office/drawing/2014/main" id="{2F89752E-346E-3817-967F-2F69AECB933D}"/>
              </a:ext>
            </a:extLst>
          </p:cNvPr>
          <p:cNvPicPr>
            <a:picLocks noChangeAspect="1"/>
          </p:cNvPicPr>
          <p:nvPr/>
        </p:nvPicPr>
        <p:blipFill>
          <a:blip r:embed="rId3"/>
          <a:stretch>
            <a:fillRect/>
          </a:stretch>
        </p:blipFill>
        <p:spPr>
          <a:xfrm>
            <a:off x="0" y="110924"/>
            <a:ext cx="12192000" cy="6636152"/>
          </a:xfrm>
          <a:prstGeom prst="rect">
            <a:avLst/>
          </a:prstGeom>
        </p:spPr>
      </p:pic>
      <p:sp>
        <p:nvSpPr>
          <p:cNvPr id="7" name="Rechteck 6">
            <a:extLst>
              <a:ext uri="{FF2B5EF4-FFF2-40B4-BE49-F238E27FC236}">
                <a16:creationId xmlns:a16="http://schemas.microsoft.com/office/drawing/2014/main" id="{966C3036-7104-E810-0FF2-166AA7D3261D}"/>
              </a:ext>
            </a:extLst>
          </p:cNvPr>
          <p:cNvSpPr/>
          <p:nvPr/>
        </p:nvSpPr>
        <p:spPr>
          <a:xfrm>
            <a:off x="0" y="0"/>
            <a:ext cx="12192000" cy="6858000"/>
          </a:xfrm>
          <a:prstGeom prst="rect">
            <a:avLst/>
          </a:prstGeom>
          <a:solidFill>
            <a:schemeClr val="tx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3200" dirty="0"/>
          </a:p>
        </p:txBody>
      </p:sp>
      <p:sp>
        <p:nvSpPr>
          <p:cNvPr id="3" name="Textfeld 2">
            <a:extLst>
              <a:ext uri="{FF2B5EF4-FFF2-40B4-BE49-F238E27FC236}">
                <a16:creationId xmlns:a16="http://schemas.microsoft.com/office/drawing/2014/main" id="{EA2A5E9C-1322-C7D5-F164-B944BFAA852F}"/>
              </a:ext>
            </a:extLst>
          </p:cNvPr>
          <p:cNvSpPr txBox="1"/>
          <p:nvPr/>
        </p:nvSpPr>
        <p:spPr>
          <a:xfrm>
            <a:off x="887626" y="1166842"/>
            <a:ext cx="10416747" cy="4524315"/>
          </a:xfrm>
          <a:prstGeom prst="rect">
            <a:avLst/>
          </a:prstGeom>
          <a:noFill/>
        </p:spPr>
        <p:txBody>
          <a:bodyPr wrap="square" rtlCol="0" anchor="ctr">
            <a:spAutoFit/>
          </a:bodyPr>
          <a:lstStyle/>
          <a:p>
            <a:pPr algn="ctr"/>
            <a:r>
              <a:rPr lang="de-DE" sz="3600" dirty="0">
                <a:solidFill>
                  <a:schemeClr val="bg1"/>
                </a:solidFill>
              </a:rPr>
              <a:t>Wählen Sie einen der drei vorgestellten Ansätze</a:t>
            </a:r>
            <a:br>
              <a:rPr lang="de-DE" sz="3600" dirty="0">
                <a:solidFill>
                  <a:schemeClr val="bg1"/>
                </a:solidFill>
              </a:rPr>
            </a:br>
            <a:r>
              <a:rPr lang="de-DE" sz="3600" dirty="0">
                <a:solidFill>
                  <a:schemeClr val="bg1"/>
                </a:solidFill>
              </a:rPr>
              <a:t>(Use-Modify-Create, PRIMM, STREAM)</a:t>
            </a:r>
            <a:br>
              <a:rPr lang="de-DE" sz="3600" dirty="0">
                <a:solidFill>
                  <a:schemeClr val="bg1"/>
                </a:solidFill>
              </a:rPr>
            </a:br>
            <a:r>
              <a:rPr lang="de-DE" sz="3600" dirty="0">
                <a:solidFill>
                  <a:schemeClr val="bg1"/>
                </a:solidFill>
              </a:rPr>
              <a:t>und skizzieren Sie auf dieser Grundlage eine Unterrichtsplanung für eine Doppelstunde zu einem Thema Ihrer Wahl (z.B. Schleifen).</a:t>
            </a:r>
          </a:p>
          <a:p>
            <a:pPr algn="ctr"/>
            <a:r>
              <a:rPr lang="de-DE" sz="3600" dirty="0">
                <a:solidFill>
                  <a:schemeClr val="bg1"/>
                </a:solidFill>
              </a:rPr>
              <a:t>Präsentieren Sie Ihre Unterrichtsplanung in der nächsten Sitzung im Plenum.</a:t>
            </a:r>
          </a:p>
          <a:p>
            <a:endParaRPr lang="de-DE" sz="3600" dirty="0">
              <a:solidFill>
                <a:schemeClr val="bg1"/>
              </a:solidFill>
            </a:endParaRPr>
          </a:p>
        </p:txBody>
      </p:sp>
    </p:spTree>
    <p:extLst>
      <p:ext uri="{BB962C8B-B14F-4D97-AF65-F5344CB8AC3E}">
        <p14:creationId xmlns:p14="http://schemas.microsoft.com/office/powerpoint/2010/main" val="1201141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29AB8D4-BC8D-B30F-682C-24DC353768A7}"/>
              </a:ext>
            </a:extLst>
          </p:cNvPr>
          <p:cNvSpPr>
            <a:spLocks noGrp="1"/>
          </p:cNvSpPr>
          <p:nvPr>
            <p:ph type="title"/>
          </p:nvPr>
        </p:nvSpPr>
        <p:spPr/>
        <p:txBody>
          <a:bodyPr/>
          <a:lstStyle/>
          <a:p>
            <a:r>
              <a:rPr lang="de-DE" dirty="0"/>
              <a:t>4C/ID Modell</a:t>
            </a:r>
          </a:p>
        </p:txBody>
      </p:sp>
      <p:sp>
        <p:nvSpPr>
          <p:cNvPr id="5" name="Textplatzhalter 4">
            <a:extLst>
              <a:ext uri="{FF2B5EF4-FFF2-40B4-BE49-F238E27FC236}">
                <a16:creationId xmlns:a16="http://schemas.microsoft.com/office/drawing/2014/main" id="{638DBB1D-5679-CD72-7C21-B6090652576F}"/>
              </a:ext>
            </a:extLst>
          </p:cNvPr>
          <p:cNvSpPr>
            <a:spLocks noGrp="1"/>
          </p:cNvSpPr>
          <p:nvPr>
            <p:ph type="body" idx="1"/>
          </p:nvPr>
        </p:nvSpPr>
        <p:spPr/>
        <p:txBody>
          <a:bodyPr/>
          <a:lstStyle/>
          <a:p>
            <a:r>
              <a:rPr lang="de-DE" dirty="0"/>
              <a:t>Unterrichtsreihenplanung</a:t>
            </a:r>
          </a:p>
          <a:p>
            <a:r>
              <a:rPr lang="en-US" dirty="0"/>
              <a:t>Cognitive Load &amp; Instructional Design</a:t>
            </a:r>
          </a:p>
        </p:txBody>
      </p:sp>
    </p:spTree>
    <p:extLst>
      <p:ext uri="{BB962C8B-B14F-4D97-AF65-F5344CB8AC3E}">
        <p14:creationId xmlns:p14="http://schemas.microsoft.com/office/powerpoint/2010/main" val="1367805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F0321F-84CF-D392-3B6C-B69990FDF7F0}"/>
              </a:ext>
            </a:extLst>
          </p:cNvPr>
          <p:cNvSpPr>
            <a:spLocks noGrp="1"/>
          </p:cNvSpPr>
          <p:nvPr>
            <p:ph type="title"/>
          </p:nvPr>
        </p:nvSpPr>
        <p:spPr/>
        <p:txBody>
          <a:bodyPr/>
          <a:lstStyle/>
          <a:p>
            <a:r>
              <a:rPr lang="de-DE" dirty="0"/>
              <a:t>4C/ID Modell</a:t>
            </a:r>
            <a:br>
              <a:rPr lang="de-DE" dirty="0"/>
            </a:br>
            <a:r>
              <a:rPr lang="de-DE" sz="2400" i="1" dirty="0">
                <a:solidFill>
                  <a:schemeClr val="tx1">
                    <a:lumMod val="50000"/>
                    <a:lumOff val="50000"/>
                  </a:schemeClr>
                </a:solidFill>
              </a:rPr>
              <a:t>(Van </a:t>
            </a:r>
            <a:r>
              <a:rPr lang="de-DE" sz="2400" i="1" dirty="0" err="1">
                <a:solidFill>
                  <a:schemeClr val="tx1">
                    <a:lumMod val="50000"/>
                    <a:lumOff val="50000"/>
                  </a:schemeClr>
                </a:solidFill>
              </a:rPr>
              <a:t>Merriënboer</a:t>
            </a:r>
            <a:r>
              <a:rPr lang="de-DE" sz="2400" i="1" dirty="0">
                <a:solidFill>
                  <a:schemeClr val="tx1">
                    <a:lumMod val="50000"/>
                    <a:lumOff val="50000"/>
                  </a:schemeClr>
                </a:solidFill>
              </a:rPr>
              <a:t>, et al., 2002)</a:t>
            </a:r>
          </a:p>
        </p:txBody>
      </p:sp>
      <p:sp>
        <p:nvSpPr>
          <p:cNvPr id="3" name="Inhaltsplatzhalter 2">
            <a:extLst>
              <a:ext uri="{FF2B5EF4-FFF2-40B4-BE49-F238E27FC236}">
                <a16:creationId xmlns:a16="http://schemas.microsoft.com/office/drawing/2014/main" id="{3000C262-12BC-9FF9-ABD8-6B000264C82D}"/>
              </a:ext>
            </a:extLst>
          </p:cNvPr>
          <p:cNvSpPr>
            <a:spLocks noGrp="1"/>
          </p:cNvSpPr>
          <p:nvPr>
            <p:ph idx="1"/>
          </p:nvPr>
        </p:nvSpPr>
        <p:spPr/>
        <p:txBody>
          <a:bodyPr/>
          <a:lstStyle/>
          <a:p>
            <a:r>
              <a:rPr lang="de-DE" dirty="0" err="1"/>
              <a:t>Four-Component</a:t>
            </a:r>
            <a:r>
              <a:rPr lang="de-DE" dirty="0"/>
              <a:t> (4C) </a:t>
            </a:r>
            <a:r>
              <a:rPr lang="de-DE" dirty="0" err="1"/>
              <a:t>Instructional</a:t>
            </a:r>
            <a:r>
              <a:rPr lang="de-DE" dirty="0"/>
              <a:t> Design (ID)</a:t>
            </a:r>
          </a:p>
          <a:p>
            <a:r>
              <a:rPr lang="de-DE" dirty="0"/>
              <a:t>Modell zur systematischen und effizienten Vermittlung komplexer Kompetenzen und Wissensgebiete (z.B. Programmierung)</a:t>
            </a:r>
          </a:p>
          <a:p>
            <a:r>
              <a:rPr lang="de-DE" dirty="0"/>
              <a:t>Charakteristiken</a:t>
            </a:r>
          </a:p>
          <a:p>
            <a:pPr lvl="1"/>
            <a:r>
              <a:rPr lang="de-DE" dirty="0"/>
              <a:t>Realitätsnahe Aufgabe</a:t>
            </a:r>
          </a:p>
          <a:p>
            <a:pPr lvl="1"/>
            <a:r>
              <a:rPr lang="de-DE" dirty="0"/>
              <a:t>Klare Lernziele</a:t>
            </a:r>
          </a:p>
          <a:p>
            <a:pPr lvl="1"/>
            <a:r>
              <a:rPr lang="de-DE" dirty="0"/>
              <a:t>Gezielte Unterstützung der Lernenden</a:t>
            </a:r>
          </a:p>
          <a:p>
            <a:pPr lvl="1"/>
            <a:r>
              <a:rPr lang="de-DE" dirty="0"/>
              <a:t>Schrittweiser Aufbau von Fachwissen</a:t>
            </a:r>
          </a:p>
          <a:p>
            <a:r>
              <a:rPr lang="de-DE" dirty="0"/>
              <a:t>Vier Komponenten</a:t>
            </a:r>
          </a:p>
        </p:txBody>
      </p:sp>
      <p:sp>
        <p:nvSpPr>
          <p:cNvPr id="4" name="Foliennummernplatzhalter 3">
            <a:extLst>
              <a:ext uri="{FF2B5EF4-FFF2-40B4-BE49-F238E27FC236}">
                <a16:creationId xmlns:a16="http://schemas.microsoft.com/office/drawing/2014/main" id="{B676B6AF-A121-C687-383C-8B59C54A839B}"/>
              </a:ext>
            </a:extLst>
          </p:cNvPr>
          <p:cNvSpPr>
            <a:spLocks noGrp="1"/>
          </p:cNvSpPr>
          <p:nvPr>
            <p:ph type="sldNum" sz="quarter" idx="12"/>
          </p:nvPr>
        </p:nvSpPr>
        <p:spPr/>
        <p:txBody>
          <a:bodyPr/>
          <a:lstStyle/>
          <a:p>
            <a:fld id="{704AD79A-BD00-CE4B-8BDD-26D3B6A7D671}" type="slidenum">
              <a:rPr lang="de-DE" smtClean="0"/>
              <a:t>26</a:t>
            </a:fld>
            <a:endParaRPr lang="de-DE"/>
          </a:p>
        </p:txBody>
      </p:sp>
      <p:sp>
        <p:nvSpPr>
          <p:cNvPr id="5" name="Textfeld 4">
            <a:extLst>
              <a:ext uri="{FF2B5EF4-FFF2-40B4-BE49-F238E27FC236}">
                <a16:creationId xmlns:a16="http://schemas.microsoft.com/office/drawing/2014/main" id="{9F892414-D975-A55F-00B1-BE20B8042627}"/>
              </a:ext>
            </a:extLst>
          </p:cNvPr>
          <p:cNvSpPr txBox="1"/>
          <p:nvPr/>
        </p:nvSpPr>
        <p:spPr>
          <a:xfrm>
            <a:off x="838201" y="6171684"/>
            <a:ext cx="10515600" cy="276999"/>
          </a:xfrm>
          <a:prstGeom prst="rect">
            <a:avLst/>
          </a:prstGeom>
          <a:noFill/>
        </p:spPr>
        <p:txBody>
          <a:bodyPr wrap="square" lIns="91440" tIns="45720" rIns="91440" bIns="45720" rtlCol="0" anchor="t">
            <a:spAutoFit/>
          </a:bodyPr>
          <a:lstStyle/>
          <a:p>
            <a:r>
              <a:rPr lang="de-DE" sz="1200">
                <a:solidFill>
                  <a:schemeClr val="tx1">
                    <a:lumMod val="50000"/>
                    <a:lumOff val="50000"/>
                  </a:schemeClr>
                </a:solidFill>
                <a:effectLst/>
              </a:rPr>
              <a:t>Van </a:t>
            </a:r>
            <a:r>
              <a:rPr lang="de-DE" sz="1200" err="1">
                <a:solidFill>
                  <a:schemeClr val="tx1">
                    <a:lumMod val="50000"/>
                    <a:lumOff val="50000"/>
                  </a:schemeClr>
                </a:solidFill>
                <a:effectLst/>
              </a:rPr>
              <a:t>Merriënboer</a:t>
            </a:r>
            <a:r>
              <a:rPr lang="de-DE" sz="1200">
                <a:solidFill>
                  <a:schemeClr val="tx1">
                    <a:lumMod val="50000"/>
                    <a:lumOff val="50000"/>
                  </a:schemeClr>
                </a:solidFill>
                <a:effectLst/>
              </a:rPr>
              <a:t>, J. J. G., Clark, R. E., &amp; De </a:t>
            </a:r>
            <a:r>
              <a:rPr lang="de-DE" sz="1200" err="1">
                <a:solidFill>
                  <a:schemeClr val="tx1">
                    <a:lumMod val="50000"/>
                    <a:lumOff val="50000"/>
                  </a:schemeClr>
                </a:solidFill>
                <a:effectLst/>
              </a:rPr>
              <a:t>Croock</a:t>
            </a:r>
            <a:r>
              <a:rPr lang="de-DE" sz="1200">
                <a:solidFill>
                  <a:schemeClr val="tx1">
                    <a:lumMod val="50000"/>
                    <a:lumOff val="50000"/>
                  </a:schemeClr>
                </a:solidFill>
                <a:effectLst/>
              </a:rPr>
              <a:t>, M. B. M. (2002). </a:t>
            </a:r>
            <a:r>
              <a:rPr lang="de-DE" sz="1200" err="1">
                <a:solidFill>
                  <a:schemeClr val="tx1">
                    <a:lumMod val="50000"/>
                    <a:lumOff val="50000"/>
                  </a:schemeClr>
                </a:solidFill>
                <a:effectLst/>
              </a:rPr>
              <a:t>Blueprints</a:t>
            </a:r>
            <a:r>
              <a:rPr lang="de-DE" sz="1200">
                <a:solidFill>
                  <a:schemeClr val="tx1">
                    <a:lumMod val="50000"/>
                    <a:lumOff val="50000"/>
                  </a:schemeClr>
                </a:solidFill>
                <a:effectLst/>
              </a:rPr>
              <a:t> </a:t>
            </a:r>
            <a:r>
              <a:rPr lang="de-DE" sz="1200" err="1">
                <a:solidFill>
                  <a:schemeClr val="tx1">
                    <a:lumMod val="50000"/>
                    <a:lumOff val="50000"/>
                  </a:schemeClr>
                </a:solidFill>
                <a:effectLst/>
              </a:rPr>
              <a:t>for</a:t>
            </a:r>
            <a:r>
              <a:rPr lang="de-DE" sz="1200">
                <a:solidFill>
                  <a:schemeClr val="tx1">
                    <a:lumMod val="50000"/>
                    <a:lumOff val="50000"/>
                  </a:schemeClr>
                </a:solidFill>
                <a:effectLst/>
              </a:rPr>
              <a:t> </a:t>
            </a:r>
            <a:r>
              <a:rPr lang="de-DE" sz="1200" err="1">
                <a:solidFill>
                  <a:schemeClr val="tx1">
                    <a:lumMod val="50000"/>
                    <a:lumOff val="50000"/>
                  </a:schemeClr>
                </a:solidFill>
                <a:effectLst/>
              </a:rPr>
              <a:t>complex</a:t>
            </a:r>
            <a:r>
              <a:rPr lang="de-DE" sz="1200">
                <a:solidFill>
                  <a:schemeClr val="tx1">
                    <a:lumMod val="50000"/>
                    <a:lumOff val="50000"/>
                  </a:schemeClr>
                </a:solidFill>
                <a:effectLst/>
              </a:rPr>
              <a:t> </a:t>
            </a:r>
            <a:r>
              <a:rPr lang="de-DE" sz="1200" err="1">
                <a:solidFill>
                  <a:schemeClr val="tx1">
                    <a:lumMod val="50000"/>
                    <a:lumOff val="50000"/>
                  </a:schemeClr>
                </a:solidFill>
                <a:effectLst/>
              </a:rPr>
              <a:t>learning</a:t>
            </a:r>
            <a:r>
              <a:rPr lang="de-DE" sz="1200">
                <a:solidFill>
                  <a:schemeClr val="tx1">
                    <a:lumMod val="50000"/>
                    <a:lumOff val="50000"/>
                  </a:schemeClr>
                </a:solidFill>
                <a:effectLst/>
              </a:rPr>
              <a:t>: The 4C/ID-model. </a:t>
            </a:r>
            <a:r>
              <a:rPr lang="de-DE" sz="1200">
                <a:solidFill>
                  <a:schemeClr val="tx1">
                    <a:lumMod val="50000"/>
                    <a:lumOff val="50000"/>
                  </a:schemeClr>
                </a:solidFill>
                <a:hlinkClick r:id="rId3">
                  <a:extLst>
                    <a:ext uri="{A12FA001-AC4F-418D-AE19-62706E023703}">
                      <ahyp:hlinkClr xmlns:ahyp="http://schemas.microsoft.com/office/drawing/2018/hyperlinkcolor" val="tx"/>
                    </a:ext>
                  </a:extLst>
                </a:hlinkClick>
              </a:rPr>
              <a:t>[DOI]</a:t>
            </a:r>
            <a:endParaRPr lang="de-DE" sz="1200">
              <a:solidFill>
                <a:schemeClr val="tx1">
                  <a:lumMod val="50000"/>
                  <a:lumOff val="50000"/>
                </a:schemeClr>
              </a:solidFill>
            </a:endParaRPr>
          </a:p>
        </p:txBody>
      </p:sp>
    </p:spTree>
    <p:extLst>
      <p:ext uri="{BB962C8B-B14F-4D97-AF65-F5344CB8AC3E}">
        <p14:creationId xmlns:p14="http://schemas.microsoft.com/office/powerpoint/2010/main" val="1497126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F0321F-84CF-D392-3B6C-B69990FDF7F0}"/>
              </a:ext>
            </a:extLst>
          </p:cNvPr>
          <p:cNvSpPr>
            <a:spLocks noGrp="1"/>
          </p:cNvSpPr>
          <p:nvPr>
            <p:ph type="title"/>
          </p:nvPr>
        </p:nvSpPr>
        <p:spPr/>
        <p:txBody>
          <a:bodyPr/>
          <a:lstStyle/>
          <a:p>
            <a:r>
              <a:rPr lang="de-DE"/>
              <a:t>Die vier Komponenten (4C)</a:t>
            </a:r>
            <a:br>
              <a:rPr lang="de-DE"/>
            </a:br>
            <a:r>
              <a:rPr lang="de-DE" sz="2400" i="1">
                <a:solidFill>
                  <a:schemeClr val="tx1">
                    <a:lumMod val="50000"/>
                    <a:lumOff val="50000"/>
                  </a:schemeClr>
                </a:solidFill>
              </a:rPr>
              <a:t>(Van Merriënboer, et al., 2002)</a:t>
            </a:r>
            <a:endParaRPr lang="de-DE" sz="2400" i="1" dirty="0">
              <a:solidFill>
                <a:schemeClr val="tx1">
                  <a:lumMod val="50000"/>
                  <a:lumOff val="50000"/>
                </a:schemeClr>
              </a:solidFill>
            </a:endParaRPr>
          </a:p>
        </p:txBody>
      </p:sp>
      <p:sp>
        <p:nvSpPr>
          <p:cNvPr id="3" name="Inhaltsplatzhalter 2">
            <a:extLst>
              <a:ext uri="{FF2B5EF4-FFF2-40B4-BE49-F238E27FC236}">
                <a16:creationId xmlns:a16="http://schemas.microsoft.com/office/drawing/2014/main" id="{3000C262-12BC-9FF9-ABD8-6B000264C82D}"/>
              </a:ext>
            </a:extLst>
          </p:cNvPr>
          <p:cNvSpPr>
            <a:spLocks noGrp="1"/>
          </p:cNvSpPr>
          <p:nvPr>
            <p:ph idx="1"/>
          </p:nvPr>
        </p:nvSpPr>
        <p:spPr/>
        <p:txBody>
          <a:bodyPr>
            <a:normAutofit fontScale="92500" lnSpcReduction="10000"/>
          </a:bodyPr>
          <a:lstStyle/>
          <a:p>
            <a:pPr marL="514350" indent="-514350">
              <a:buFont typeface="+mj-lt"/>
              <a:buAutoNum type="arabicPeriod"/>
            </a:pPr>
            <a:r>
              <a:rPr lang="de-DE" sz="2000" dirty="0"/>
              <a:t>Lernaufgaben (Learning Tasks)</a:t>
            </a:r>
          </a:p>
          <a:p>
            <a:pPr lvl="1"/>
            <a:r>
              <a:rPr lang="de-DE" sz="1700" dirty="0"/>
              <a:t>Konkrete, authentische Aufgaben, die dem Lernenden zur Verfügung gestellt werden, um den Aufbau von Schemata zu fördern </a:t>
            </a:r>
            <a:r>
              <a:rPr lang="de-DE" sz="1700" i="1" dirty="0">
                <a:solidFill>
                  <a:schemeClr val="tx1">
                    <a:lumMod val="50000"/>
                    <a:lumOff val="50000"/>
                  </a:schemeClr>
                </a:solidFill>
              </a:rPr>
              <a:t>(siehe </a:t>
            </a:r>
            <a:r>
              <a:rPr lang="en-US" sz="1700" i="1" dirty="0">
                <a:solidFill>
                  <a:schemeClr val="tx1">
                    <a:lumMod val="50000"/>
                    <a:lumOff val="50000"/>
                  </a:schemeClr>
                </a:solidFill>
              </a:rPr>
              <a:t>Cognitive Architecture</a:t>
            </a:r>
            <a:r>
              <a:rPr lang="de-DE" sz="1700" i="1" dirty="0">
                <a:solidFill>
                  <a:schemeClr val="tx1">
                    <a:lumMod val="50000"/>
                    <a:lumOff val="50000"/>
                  </a:schemeClr>
                </a:solidFill>
              </a:rPr>
              <a:t> Kapitel 3)</a:t>
            </a:r>
          </a:p>
          <a:p>
            <a:pPr lvl="1"/>
            <a:r>
              <a:rPr lang="de-DE" sz="1700" dirty="0"/>
              <a:t>Abstraktion vom Konkreten (Induktion)</a:t>
            </a:r>
          </a:p>
          <a:p>
            <a:pPr marL="514350" indent="-514350">
              <a:buFont typeface="+mj-lt"/>
              <a:buAutoNum type="arabicPeriod"/>
            </a:pPr>
            <a:r>
              <a:rPr lang="de-DE" sz="2000" dirty="0"/>
              <a:t>Lernhilfen (Supportive Information)</a:t>
            </a:r>
          </a:p>
          <a:p>
            <a:pPr lvl="1"/>
            <a:r>
              <a:rPr lang="de-DE" sz="1700" dirty="0"/>
              <a:t>Informationen, die das Lernen und die Ausführung von nicht wiederkehrenden Aspekten der Lernaufgaben unterstützen</a:t>
            </a:r>
          </a:p>
          <a:p>
            <a:pPr lvl="1"/>
            <a:r>
              <a:rPr lang="de-DE" sz="1700" dirty="0"/>
              <a:t>Brücke zwischen dem Vorwissen und den Lernaufgaben</a:t>
            </a:r>
          </a:p>
          <a:p>
            <a:pPr lvl="1"/>
            <a:r>
              <a:rPr lang="de-DE" sz="1700" dirty="0"/>
              <a:t>Elaboration: Verbesserung von Schemata durch die Herstellung von Beziehungen zwischen neuen Elementen und dem, was die Lernenden bereits wissen (vgl. Konstruktivismus)</a:t>
            </a:r>
          </a:p>
          <a:p>
            <a:pPr marL="514350" indent="-514350">
              <a:buFont typeface="+mj-lt"/>
              <a:buAutoNum type="arabicPeriod"/>
            </a:pPr>
            <a:r>
              <a:rPr lang="de-DE" sz="2000" dirty="0"/>
              <a:t>Just-in-Time Informationen (</a:t>
            </a:r>
            <a:r>
              <a:rPr lang="en-US" sz="2000" dirty="0"/>
              <a:t>Procedural Information</a:t>
            </a:r>
            <a:r>
              <a:rPr lang="de-DE" sz="2000" dirty="0"/>
              <a:t>)</a:t>
            </a:r>
          </a:p>
          <a:p>
            <a:pPr lvl="1"/>
            <a:r>
              <a:rPr lang="de-DE" sz="1700" dirty="0"/>
              <a:t>Informationen, die Voraussetzung für das Erlernen und Ausführen wiederkehrender Aspekte von Lernaufgaben sind</a:t>
            </a:r>
          </a:p>
          <a:p>
            <a:pPr lvl="1"/>
            <a:r>
              <a:rPr lang="de-DE" sz="1700" dirty="0"/>
              <a:t>Einbettung von prozeduralen Informationen in Regeln (Herausbildung von Regeln)</a:t>
            </a:r>
          </a:p>
          <a:p>
            <a:pPr marL="514350" indent="-514350">
              <a:buFont typeface="+mj-lt"/>
              <a:buAutoNum type="arabicPeriod"/>
            </a:pPr>
            <a:r>
              <a:rPr lang="de-DE" sz="2000" dirty="0"/>
              <a:t>Übungsaufgaben (Part-task Practice)</a:t>
            </a:r>
          </a:p>
          <a:p>
            <a:pPr lvl="1"/>
            <a:r>
              <a:rPr lang="de-DE" sz="1700" dirty="0"/>
              <a:t>Übungsaufgaben, die den automatisierten Einsatz von Regeln für wiederkehrende Aspekte der Fähigkeit fördern.</a:t>
            </a:r>
          </a:p>
          <a:p>
            <a:pPr lvl="1"/>
            <a:r>
              <a:rPr lang="de-DE" sz="1700" dirty="0"/>
              <a:t>Synthese und Festigung</a:t>
            </a:r>
          </a:p>
        </p:txBody>
      </p:sp>
      <p:sp>
        <p:nvSpPr>
          <p:cNvPr id="4" name="Foliennummernplatzhalter 3">
            <a:extLst>
              <a:ext uri="{FF2B5EF4-FFF2-40B4-BE49-F238E27FC236}">
                <a16:creationId xmlns:a16="http://schemas.microsoft.com/office/drawing/2014/main" id="{B676B6AF-A121-C687-383C-8B59C54A839B}"/>
              </a:ext>
            </a:extLst>
          </p:cNvPr>
          <p:cNvSpPr>
            <a:spLocks noGrp="1"/>
          </p:cNvSpPr>
          <p:nvPr>
            <p:ph type="sldNum" sz="quarter" idx="12"/>
          </p:nvPr>
        </p:nvSpPr>
        <p:spPr/>
        <p:txBody>
          <a:bodyPr/>
          <a:lstStyle/>
          <a:p>
            <a:fld id="{704AD79A-BD00-CE4B-8BDD-26D3B6A7D671}" type="slidenum">
              <a:rPr lang="de-DE" smtClean="0"/>
              <a:t>27</a:t>
            </a:fld>
            <a:endParaRPr lang="de-DE"/>
          </a:p>
        </p:txBody>
      </p:sp>
      <p:sp>
        <p:nvSpPr>
          <p:cNvPr id="5" name="Textfeld 4">
            <a:extLst>
              <a:ext uri="{FF2B5EF4-FFF2-40B4-BE49-F238E27FC236}">
                <a16:creationId xmlns:a16="http://schemas.microsoft.com/office/drawing/2014/main" id="{9F892414-D975-A55F-00B1-BE20B8042627}"/>
              </a:ext>
            </a:extLst>
          </p:cNvPr>
          <p:cNvSpPr txBox="1"/>
          <p:nvPr/>
        </p:nvSpPr>
        <p:spPr>
          <a:xfrm>
            <a:off x="850558" y="6171684"/>
            <a:ext cx="10515600" cy="276999"/>
          </a:xfrm>
          <a:prstGeom prst="rect">
            <a:avLst/>
          </a:prstGeom>
          <a:noFill/>
        </p:spPr>
        <p:txBody>
          <a:bodyPr wrap="square" lIns="91440" tIns="45720" rIns="91440" bIns="45720" rtlCol="0" anchor="t">
            <a:spAutoFit/>
          </a:bodyPr>
          <a:lstStyle/>
          <a:p>
            <a:r>
              <a:rPr lang="de-DE" sz="1200" noProof="1">
                <a:solidFill>
                  <a:schemeClr val="tx1">
                    <a:lumMod val="50000"/>
                    <a:lumOff val="50000"/>
                  </a:schemeClr>
                </a:solidFill>
                <a:effectLst/>
              </a:rPr>
              <a:t>Van Merriënboer, J. J. G., Clark, R. E., &amp; De Croock, M. B. M. (2002). Blueprints for complex learning: The 4C/ID-model.</a:t>
            </a:r>
            <a:endParaRPr lang="de-DE" sz="1200" noProof="1">
              <a:solidFill>
                <a:schemeClr val="tx1">
                  <a:lumMod val="50000"/>
                  <a:lumOff val="50000"/>
                </a:schemeClr>
              </a:solidFill>
            </a:endParaRPr>
          </a:p>
        </p:txBody>
      </p:sp>
    </p:spTree>
    <p:extLst>
      <p:ext uri="{BB962C8B-B14F-4D97-AF65-F5344CB8AC3E}">
        <p14:creationId xmlns:p14="http://schemas.microsoft.com/office/powerpoint/2010/main" val="3516927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5B1EF00-4BF8-23E7-8DF2-DDD515B8B35F}"/>
              </a:ext>
            </a:extLst>
          </p:cNvPr>
          <p:cNvPicPr>
            <a:picLocks noChangeAspect="1"/>
          </p:cNvPicPr>
          <p:nvPr/>
        </p:nvPicPr>
        <p:blipFill>
          <a:blip r:embed="rId3"/>
          <a:stretch>
            <a:fillRect/>
          </a:stretch>
        </p:blipFill>
        <p:spPr>
          <a:xfrm>
            <a:off x="2686732" y="423721"/>
            <a:ext cx="6818536" cy="6010558"/>
          </a:xfrm>
          <a:prstGeom prst="rect">
            <a:avLst/>
          </a:prstGeom>
        </p:spPr>
      </p:pic>
      <p:sp>
        <p:nvSpPr>
          <p:cNvPr id="5" name="Textfeld 4">
            <a:extLst>
              <a:ext uri="{FF2B5EF4-FFF2-40B4-BE49-F238E27FC236}">
                <a16:creationId xmlns:a16="http://schemas.microsoft.com/office/drawing/2014/main" id="{FD189A2A-F391-B94B-0303-A0B65AB7FFC8}"/>
              </a:ext>
            </a:extLst>
          </p:cNvPr>
          <p:cNvSpPr txBox="1"/>
          <p:nvPr/>
        </p:nvSpPr>
        <p:spPr>
          <a:xfrm>
            <a:off x="838200" y="6434279"/>
            <a:ext cx="10515600" cy="276999"/>
          </a:xfrm>
          <a:prstGeom prst="rect">
            <a:avLst/>
          </a:prstGeom>
          <a:noFill/>
        </p:spPr>
        <p:txBody>
          <a:bodyPr wrap="square" lIns="91440" tIns="45720" rIns="91440" bIns="45720" rtlCol="0" anchor="t">
            <a:spAutoFit/>
          </a:bodyPr>
          <a:lstStyle/>
          <a:p>
            <a:r>
              <a:rPr lang="de-DE" sz="1200" noProof="1">
                <a:solidFill>
                  <a:schemeClr val="tx1">
                    <a:lumMod val="50000"/>
                    <a:lumOff val="50000"/>
                  </a:schemeClr>
                </a:solidFill>
                <a:effectLst/>
              </a:rPr>
              <a:t>Van Merriënboer, J. J. G., Clark, R. E., &amp; De Croock, M. B. M. (2002). Blueprints for complex learning: The 4C/ID-model.</a:t>
            </a:r>
            <a:endParaRPr lang="de-DE" sz="1200" noProof="1">
              <a:solidFill>
                <a:schemeClr val="tx1">
                  <a:lumMod val="50000"/>
                  <a:lumOff val="50000"/>
                </a:schemeClr>
              </a:solidFill>
            </a:endParaRPr>
          </a:p>
        </p:txBody>
      </p:sp>
    </p:spTree>
    <p:extLst>
      <p:ext uri="{BB962C8B-B14F-4D97-AF65-F5344CB8AC3E}">
        <p14:creationId xmlns:p14="http://schemas.microsoft.com/office/powerpoint/2010/main" val="317117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55C29F-7F6C-42C8-4DA2-BDC013F38653}"/>
              </a:ext>
            </a:extLst>
          </p:cNvPr>
          <p:cNvSpPr>
            <a:spLocks noGrp="1"/>
          </p:cNvSpPr>
          <p:nvPr>
            <p:ph type="title"/>
          </p:nvPr>
        </p:nvSpPr>
        <p:spPr/>
        <p:txBody>
          <a:bodyPr/>
          <a:lstStyle/>
          <a:p>
            <a:r>
              <a:rPr lang="de-DE" dirty="0"/>
              <a:t>Beispiel</a:t>
            </a:r>
          </a:p>
        </p:txBody>
      </p:sp>
      <p:pic>
        <p:nvPicPr>
          <p:cNvPr id="4" name="Inhaltsplatzhalter 3">
            <a:extLst>
              <a:ext uri="{FF2B5EF4-FFF2-40B4-BE49-F238E27FC236}">
                <a16:creationId xmlns:a16="http://schemas.microsoft.com/office/drawing/2014/main" id="{B4A0793D-0BEC-DEA4-33C8-6822F8B2BB75}"/>
              </a:ext>
            </a:extLst>
          </p:cNvPr>
          <p:cNvPicPr>
            <a:picLocks noGrp="1" noChangeAspect="1"/>
          </p:cNvPicPr>
          <p:nvPr>
            <p:ph idx="1"/>
          </p:nvPr>
        </p:nvPicPr>
        <p:blipFill>
          <a:blip r:embed="rId3"/>
          <a:stretch>
            <a:fillRect/>
          </a:stretch>
        </p:blipFill>
        <p:spPr>
          <a:xfrm>
            <a:off x="2228144" y="1825625"/>
            <a:ext cx="7735712" cy="4351338"/>
          </a:xfrm>
          <a:prstGeom prst="rect">
            <a:avLst/>
          </a:prstGeom>
        </p:spPr>
      </p:pic>
      <p:sp>
        <p:nvSpPr>
          <p:cNvPr id="5" name="Textfeld 4">
            <a:extLst>
              <a:ext uri="{FF2B5EF4-FFF2-40B4-BE49-F238E27FC236}">
                <a16:creationId xmlns:a16="http://schemas.microsoft.com/office/drawing/2014/main" id="{DADF419C-6130-E97D-07E8-36A57E8D0B9B}"/>
              </a:ext>
            </a:extLst>
          </p:cNvPr>
          <p:cNvSpPr txBox="1"/>
          <p:nvPr/>
        </p:nvSpPr>
        <p:spPr>
          <a:xfrm>
            <a:off x="580767" y="6002936"/>
            <a:ext cx="2370201" cy="369332"/>
          </a:xfrm>
          <a:prstGeom prst="rect">
            <a:avLst/>
          </a:prstGeom>
          <a:noFill/>
        </p:spPr>
        <p:txBody>
          <a:bodyPr wrap="none" rtlCol="0">
            <a:spAutoFit/>
          </a:bodyPr>
          <a:lstStyle/>
          <a:p>
            <a:r>
              <a:rPr lang="de-DE" dirty="0"/>
              <a:t>Supportive Information</a:t>
            </a:r>
          </a:p>
        </p:txBody>
      </p:sp>
      <p:sp>
        <p:nvSpPr>
          <p:cNvPr id="6" name="Textfeld 5">
            <a:extLst>
              <a:ext uri="{FF2B5EF4-FFF2-40B4-BE49-F238E27FC236}">
                <a16:creationId xmlns:a16="http://schemas.microsoft.com/office/drawing/2014/main" id="{A5F1F8CD-4553-9588-C017-EF6CB58BAE36}"/>
              </a:ext>
            </a:extLst>
          </p:cNvPr>
          <p:cNvSpPr txBox="1"/>
          <p:nvPr/>
        </p:nvSpPr>
        <p:spPr>
          <a:xfrm>
            <a:off x="337003" y="2773467"/>
            <a:ext cx="2362378" cy="369332"/>
          </a:xfrm>
          <a:prstGeom prst="rect">
            <a:avLst/>
          </a:prstGeom>
          <a:noFill/>
        </p:spPr>
        <p:txBody>
          <a:bodyPr wrap="none" rtlCol="0">
            <a:spAutoFit/>
          </a:bodyPr>
          <a:lstStyle/>
          <a:p>
            <a:r>
              <a:rPr lang="en-US" dirty="0"/>
              <a:t>Procedural Information</a:t>
            </a:r>
          </a:p>
        </p:txBody>
      </p:sp>
      <p:sp>
        <p:nvSpPr>
          <p:cNvPr id="7" name="Textfeld 6">
            <a:extLst>
              <a:ext uri="{FF2B5EF4-FFF2-40B4-BE49-F238E27FC236}">
                <a16:creationId xmlns:a16="http://schemas.microsoft.com/office/drawing/2014/main" id="{532979CF-11B6-5E5F-FB84-DD1B84A4223D}"/>
              </a:ext>
            </a:extLst>
          </p:cNvPr>
          <p:cNvSpPr txBox="1"/>
          <p:nvPr/>
        </p:nvSpPr>
        <p:spPr>
          <a:xfrm>
            <a:off x="5461691" y="5653841"/>
            <a:ext cx="1268617" cy="276999"/>
          </a:xfrm>
          <a:prstGeom prst="rect">
            <a:avLst/>
          </a:prstGeom>
          <a:noFill/>
        </p:spPr>
        <p:txBody>
          <a:bodyPr wrap="none" rtlCol="0">
            <a:spAutoFit/>
          </a:bodyPr>
          <a:lstStyle/>
          <a:p>
            <a:r>
              <a:rPr lang="de-DE" sz="1200" dirty="0">
                <a:solidFill>
                  <a:schemeClr val="tx1">
                    <a:lumMod val="50000"/>
                    <a:lumOff val="50000"/>
                  </a:schemeClr>
                </a:solidFill>
              </a:rPr>
              <a:t>Eigene Abbildung</a:t>
            </a:r>
          </a:p>
        </p:txBody>
      </p:sp>
      <p:sp>
        <p:nvSpPr>
          <p:cNvPr id="8" name="Textfeld 7">
            <a:extLst>
              <a:ext uri="{FF2B5EF4-FFF2-40B4-BE49-F238E27FC236}">
                <a16:creationId xmlns:a16="http://schemas.microsoft.com/office/drawing/2014/main" id="{E2254224-2071-491B-1BCF-DF8B12A984EB}"/>
              </a:ext>
            </a:extLst>
          </p:cNvPr>
          <p:cNvSpPr txBox="1"/>
          <p:nvPr/>
        </p:nvSpPr>
        <p:spPr>
          <a:xfrm>
            <a:off x="3623835" y="1330021"/>
            <a:ext cx="1445845" cy="369332"/>
          </a:xfrm>
          <a:prstGeom prst="rect">
            <a:avLst/>
          </a:prstGeom>
          <a:noFill/>
        </p:spPr>
        <p:txBody>
          <a:bodyPr wrap="none" rtlCol="0">
            <a:spAutoFit/>
          </a:bodyPr>
          <a:lstStyle/>
          <a:p>
            <a:r>
              <a:rPr lang="de-DE" dirty="0"/>
              <a:t>Learning Task</a:t>
            </a:r>
          </a:p>
        </p:txBody>
      </p:sp>
      <p:cxnSp>
        <p:nvCxnSpPr>
          <p:cNvPr id="10" name="Gerade Verbindung mit Pfeil 9">
            <a:extLst>
              <a:ext uri="{FF2B5EF4-FFF2-40B4-BE49-F238E27FC236}">
                <a16:creationId xmlns:a16="http://schemas.microsoft.com/office/drawing/2014/main" id="{96EDB90B-926C-3BAB-76BC-B16F4CC47F51}"/>
              </a:ext>
            </a:extLst>
          </p:cNvPr>
          <p:cNvCxnSpPr>
            <a:cxnSpLocks/>
            <a:stCxn id="5" idx="0"/>
          </p:cNvCxnSpPr>
          <p:nvPr/>
        </p:nvCxnSpPr>
        <p:spPr>
          <a:xfrm flipV="1">
            <a:off x="1765868" y="5474043"/>
            <a:ext cx="804337" cy="5288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Gerade Verbindung mit Pfeil 11">
            <a:extLst>
              <a:ext uri="{FF2B5EF4-FFF2-40B4-BE49-F238E27FC236}">
                <a16:creationId xmlns:a16="http://schemas.microsoft.com/office/drawing/2014/main" id="{B0CB118A-C990-3EC1-D156-B7B65CCB56A4}"/>
              </a:ext>
            </a:extLst>
          </p:cNvPr>
          <p:cNvCxnSpPr>
            <a:stCxn id="6" idx="2"/>
          </p:cNvCxnSpPr>
          <p:nvPr/>
        </p:nvCxnSpPr>
        <p:spPr>
          <a:xfrm>
            <a:off x="1518192" y="3142799"/>
            <a:ext cx="1415227" cy="17875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Gerade Verbindung mit Pfeil 13">
            <a:extLst>
              <a:ext uri="{FF2B5EF4-FFF2-40B4-BE49-F238E27FC236}">
                <a16:creationId xmlns:a16="http://schemas.microsoft.com/office/drawing/2014/main" id="{B1B45884-0EF3-5B5C-9153-B4295C1F7D16}"/>
              </a:ext>
            </a:extLst>
          </p:cNvPr>
          <p:cNvCxnSpPr>
            <a:cxnSpLocks/>
            <a:stCxn id="8" idx="2"/>
          </p:cNvCxnSpPr>
          <p:nvPr/>
        </p:nvCxnSpPr>
        <p:spPr>
          <a:xfrm flipH="1">
            <a:off x="3092495" y="1699353"/>
            <a:ext cx="1254263" cy="21482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549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9D938-31CA-D48F-6CD9-DC74E5250E45}"/>
              </a:ext>
            </a:extLst>
          </p:cNvPr>
          <p:cNvSpPr>
            <a:spLocks noGrp="1"/>
          </p:cNvSpPr>
          <p:nvPr>
            <p:ph type="title"/>
          </p:nvPr>
        </p:nvSpPr>
        <p:spPr/>
        <p:txBody>
          <a:bodyPr/>
          <a:lstStyle/>
          <a:p>
            <a:r>
              <a:rPr lang="de-DE" dirty="0"/>
              <a:t>Kapitelübersicht</a:t>
            </a:r>
          </a:p>
        </p:txBody>
      </p:sp>
      <p:sp>
        <p:nvSpPr>
          <p:cNvPr id="4" name="Abgerundetes Rechteck 3">
            <a:extLst>
              <a:ext uri="{FF2B5EF4-FFF2-40B4-BE49-F238E27FC236}">
                <a16:creationId xmlns:a16="http://schemas.microsoft.com/office/drawing/2014/main" id="{84DA6A05-ED99-4C7E-5123-90F3C63ECCCA}"/>
              </a:ext>
            </a:extLst>
          </p:cNvPr>
          <p:cNvSpPr/>
          <p:nvPr/>
        </p:nvSpPr>
        <p:spPr>
          <a:xfrm>
            <a:off x="1079333" y="1690688"/>
            <a:ext cx="4822726" cy="503999"/>
          </a:xfrm>
          <a:prstGeom prst="round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r>
              <a:rPr lang="de-DE" dirty="0">
                <a:solidFill>
                  <a:schemeClr val="tx1"/>
                </a:solidFill>
              </a:rPr>
              <a:t>1. Einführung</a:t>
            </a:r>
          </a:p>
        </p:txBody>
      </p:sp>
      <p:sp>
        <p:nvSpPr>
          <p:cNvPr id="6" name="Abgerundetes Rechteck 5">
            <a:extLst>
              <a:ext uri="{FF2B5EF4-FFF2-40B4-BE49-F238E27FC236}">
                <a16:creationId xmlns:a16="http://schemas.microsoft.com/office/drawing/2014/main" id="{DAF49C4C-2B54-1F35-7DC8-16D9FA748042}"/>
              </a:ext>
            </a:extLst>
          </p:cNvPr>
          <p:cNvSpPr/>
          <p:nvPr/>
        </p:nvSpPr>
        <p:spPr>
          <a:xfrm>
            <a:off x="1079335" y="2274105"/>
            <a:ext cx="4822724" cy="503999"/>
          </a:xfrm>
          <a:prstGeom prst="round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2. Ziele und Inhalte</a:t>
            </a:r>
          </a:p>
        </p:txBody>
      </p:sp>
      <p:sp>
        <p:nvSpPr>
          <p:cNvPr id="7" name="Abgerundetes Rechteck 6">
            <a:extLst>
              <a:ext uri="{FF2B5EF4-FFF2-40B4-BE49-F238E27FC236}">
                <a16:creationId xmlns:a16="http://schemas.microsoft.com/office/drawing/2014/main" id="{D67C8765-58D3-78AB-DB1C-6D6A62E490B2}"/>
              </a:ext>
            </a:extLst>
          </p:cNvPr>
          <p:cNvSpPr/>
          <p:nvPr/>
        </p:nvSpPr>
        <p:spPr>
          <a:xfrm>
            <a:off x="1079335" y="2857522"/>
            <a:ext cx="4822725" cy="503999"/>
          </a:xfrm>
          <a:prstGeom prst="round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3. Lerntheorien</a:t>
            </a:r>
          </a:p>
        </p:txBody>
      </p:sp>
      <p:sp>
        <p:nvSpPr>
          <p:cNvPr id="8" name="Abgerundetes Rechteck 7">
            <a:extLst>
              <a:ext uri="{FF2B5EF4-FFF2-40B4-BE49-F238E27FC236}">
                <a16:creationId xmlns:a16="http://schemas.microsoft.com/office/drawing/2014/main" id="{9CAE4D2A-AE37-A7F7-E0C5-5B2486E34CA2}"/>
              </a:ext>
            </a:extLst>
          </p:cNvPr>
          <p:cNvSpPr/>
          <p:nvPr/>
        </p:nvSpPr>
        <p:spPr>
          <a:xfrm>
            <a:off x="838200" y="3440939"/>
            <a:ext cx="5063859" cy="503999"/>
          </a:xfrm>
          <a:prstGeom prst="roundRect">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b="1" dirty="0">
                <a:solidFill>
                  <a:schemeClr val="tx1"/>
                </a:solidFill>
              </a:rPr>
              <a:t>4. Unterrichtsplanung</a:t>
            </a:r>
          </a:p>
        </p:txBody>
      </p:sp>
      <p:sp>
        <p:nvSpPr>
          <p:cNvPr id="9" name="Abgerundetes Rechteck 8">
            <a:extLst>
              <a:ext uri="{FF2B5EF4-FFF2-40B4-BE49-F238E27FC236}">
                <a16:creationId xmlns:a16="http://schemas.microsoft.com/office/drawing/2014/main" id="{27862799-641D-E30B-9F07-EF63DC95E5D4}"/>
              </a:ext>
            </a:extLst>
          </p:cNvPr>
          <p:cNvSpPr/>
          <p:nvPr/>
        </p:nvSpPr>
        <p:spPr>
          <a:xfrm>
            <a:off x="1079333" y="4024356"/>
            <a:ext cx="4822726" cy="503999"/>
          </a:xfrm>
          <a:prstGeom prst="round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5. Programmiersprachen und Umgebungen</a:t>
            </a:r>
          </a:p>
        </p:txBody>
      </p:sp>
      <p:sp>
        <p:nvSpPr>
          <p:cNvPr id="11" name="Abgerundetes Rechteck 10">
            <a:extLst>
              <a:ext uri="{FF2B5EF4-FFF2-40B4-BE49-F238E27FC236}">
                <a16:creationId xmlns:a16="http://schemas.microsoft.com/office/drawing/2014/main" id="{72FAEB19-6B4D-C71A-077F-690E5C5DB604}"/>
              </a:ext>
            </a:extLst>
          </p:cNvPr>
          <p:cNvSpPr/>
          <p:nvPr/>
        </p:nvSpPr>
        <p:spPr>
          <a:xfrm>
            <a:off x="1079333" y="4607773"/>
            <a:ext cx="4822726" cy="503999"/>
          </a:xfrm>
          <a:prstGeom prst="round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6. </a:t>
            </a:r>
            <a:r>
              <a:rPr lang="de-DE" sz="1800" dirty="0">
                <a:solidFill>
                  <a:schemeClr val="tx1"/>
                </a:solidFill>
                <a:ea typeface="Calibri" panose="020F0502020204030204"/>
                <a:cs typeface="Calibri" panose="020F0502020204030204"/>
              </a:rPr>
              <a:t>Programmieren im Team</a:t>
            </a:r>
            <a:endParaRPr lang="de-DE" dirty="0">
              <a:solidFill>
                <a:schemeClr val="tx1"/>
              </a:solidFill>
              <a:ea typeface="Calibri"/>
              <a:cs typeface="Calibri"/>
            </a:endParaRPr>
          </a:p>
        </p:txBody>
      </p:sp>
      <p:sp>
        <p:nvSpPr>
          <p:cNvPr id="12" name="Abgerundetes Rechteck 11">
            <a:extLst>
              <a:ext uri="{FF2B5EF4-FFF2-40B4-BE49-F238E27FC236}">
                <a16:creationId xmlns:a16="http://schemas.microsoft.com/office/drawing/2014/main" id="{7F1B3CBD-BC8C-632F-3245-639E284E5252}"/>
              </a:ext>
            </a:extLst>
          </p:cNvPr>
          <p:cNvSpPr/>
          <p:nvPr/>
        </p:nvSpPr>
        <p:spPr>
          <a:xfrm>
            <a:off x="1079333" y="5191190"/>
            <a:ext cx="4822726" cy="503999"/>
          </a:xfrm>
          <a:prstGeom prst="round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7. </a:t>
            </a:r>
            <a:r>
              <a:rPr lang="de-DE" sz="1800" dirty="0">
                <a:solidFill>
                  <a:schemeClr val="tx1"/>
                </a:solidFill>
                <a:ea typeface="Calibri" panose="020F0502020204030204"/>
                <a:cs typeface="Calibri" panose="020F0502020204030204"/>
              </a:rPr>
              <a:t>Lernerfolgskontrolle und Leistungsbewertung</a:t>
            </a:r>
            <a:endParaRPr lang="de-DE" dirty="0">
              <a:solidFill>
                <a:schemeClr val="tx1"/>
              </a:solidFill>
              <a:ea typeface="Calibri"/>
              <a:cs typeface="Calibri"/>
            </a:endParaRPr>
          </a:p>
        </p:txBody>
      </p:sp>
      <p:pic>
        <p:nvPicPr>
          <p:cNvPr id="13" name="Grafik 12">
            <a:extLst>
              <a:ext uri="{FF2B5EF4-FFF2-40B4-BE49-F238E27FC236}">
                <a16:creationId xmlns:a16="http://schemas.microsoft.com/office/drawing/2014/main" id="{2C7EE106-658E-DC96-B94F-8E45192D1D99}"/>
              </a:ext>
            </a:extLst>
          </p:cNvPr>
          <p:cNvPicPr>
            <a:picLocks noChangeAspect="1"/>
          </p:cNvPicPr>
          <p:nvPr/>
        </p:nvPicPr>
        <p:blipFill>
          <a:blip r:embed="rId3"/>
          <a:stretch>
            <a:fillRect/>
          </a:stretch>
        </p:blipFill>
        <p:spPr>
          <a:xfrm>
            <a:off x="7620894" y="360363"/>
            <a:ext cx="3732906" cy="2660649"/>
          </a:xfrm>
          <a:prstGeom prst="rect">
            <a:avLst/>
          </a:prstGeom>
        </p:spPr>
      </p:pic>
    </p:spTree>
    <p:extLst>
      <p:ext uri="{BB962C8B-B14F-4D97-AF65-F5344CB8AC3E}">
        <p14:creationId xmlns:p14="http://schemas.microsoft.com/office/powerpoint/2010/main" val="3337901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D39443-7536-3FD0-F81D-20F8E5AF543A}"/>
              </a:ext>
            </a:extLst>
          </p:cNvPr>
          <p:cNvSpPr>
            <a:spLocks noGrp="1"/>
          </p:cNvSpPr>
          <p:nvPr>
            <p:ph type="title"/>
          </p:nvPr>
        </p:nvSpPr>
        <p:spPr/>
        <p:txBody>
          <a:bodyPr/>
          <a:lstStyle/>
          <a:p>
            <a:r>
              <a:rPr lang="de-DE"/>
              <a:t>Referenzen</a:t>
            </a:r>
          </a:p>
        </p:txBody>
      </p:sp>
      <p:sp>
        <p:nvSpPr>
          <p:cNvPr id="3" name="Inhaltsplatzhalter 2">
            <a:extLst>
              <a:ext uri="{FF2B5EF4-FFF2-40B4-BE49-F238E27FC236}">
                <a16:creationId xmlns:a16="http://schemas.microsoft.com/office/drawing/2014/main" id="{9CB2D0A1-AD0B-7B24-9376-CFAE406F8A23}"/>
              </a:ext>
            </a:extLst>
          </p:cNvPr>
          <p:cNvSpPr>
            <a:spLocks noGrp="1"/>
          </p:cNvSpPr>
          <p:nvPr>
            <p:ph idx="1"/>
          </p:nvPr>
        </p:nvSpPr>
        <p:spPr/>
        <p:txBody>
          <a:bodyPr vert="horz" lIns="91440" tIns="45720" rIns="91440" bIns="45720" rtlCol="0" anchor="t">
            <a:normAutofit/>
          </a:bodyPr>
          <a:lstStyle/>
          <a:p>
            <a:r>
              <a:rPr lang="en-US" sz="1700" noProof="1">
                <a:ea typeface="Calibri"/>
                <a:cs typeface="Calibri"/>
              </a:rPr>
              <a:t>Caspersen, M. E. &amp; Kolling, M. (2009): STREAM: A First Programming Process. In, ACM Transactions on Computing Education 9 (1), S. 1 – 29. </a:t>
            </a:r>
            <a:r>
              <a:rPr lang="en-US" sz="1700" noProof="1">
                <a:ea typeface="+mn-lt"/>
                <a:cs typeface="+mn-lt"/>
                <a:hlinkClick r:id="rId3"/>
              </a:rPr>
              <a:t>https://doi.org/10.1145/1513593.1513597</a:t>
            </a:r>
            <a:r>
              <a:rPr lang="en-US" sz="1700" noProof="1">
                <a:ea typeface="+mn-lt"/>
                <a:cs typeface="+mn-lt"/>
              </a:rPr>
              <a:t>. </a:t>
            </a:r>
            <a:endParaRPr lang="en-US" sz="1700" noProof="1">
              <a:ea typeface="Calibri" panose="020F0502020204030204"/>
              <a:cs typeface="Calibri" panose="020F0502020204030204"/>
            </a:endParaRPr>
          </a:p>
          <a:p>
            <a:r>
              <a:rPr lang="en-US" sz="1700" noProof="1"/>
              <a:t>Lee, I.; Martin, F.; Denner, J.; Coulter, B.; Allan, W.; Erickson, J.; Malyn-Smith, J. &amp; Werner, L. (2011). Computational thinking for youth in practice. In ACM Inroads 2 (1), S. 32 – 37. New York: ACM. </a:t>
            </a:r>
            <a:r>
              <a:rPr lang="en-US" sz="1700" noProof="1">
                <a:hlinkClick r:id="rId4"/>
              </a:rPr>
              <a:t>https://doi.org/10.1145/1929887.1929902</a:t>
            </a:r>
            <a:r>
              <a:rPr lang="en-US" sz="1700" noProof="1"/>
              <a:t>. </a:t>
            </a:r>
            <a:endParaRPr lang="en-US" sz="1700" noProof="1">
              <a:ea typeface="Calibri"/>
              <a:cs typeface="Calibri"/>
            </a:endParaRPr>
          </a:p>
          <a:p>
            <a:r>
              <a:rPr lang="de-DE" sz="1700" noProof="1">
                <a:ea typeface="Calibri"/>
                <a:cs typeface="Calibri"/>
              </a:rPr>
              <a:t>Lister, R.; Adams, E. S.; Fitzgerald, S.; Fone, W.; Hamer, J.; Lindholm, M.; McCartney, R.; Moström, J. E.; Sanders, K.; Seppälä, O.; Simon, B. &amp; Thomas, L. (2004). A Multi-National Study of Reading and Tracing Skills in Novice Programmers. In ACM SIGCSE Bulletin 36 (4), S. 119 - 150. </a:t>
            </a:r>
            <a:r>
              <a:rPr lang="de-DE" sz="1700" noProof="1">
                <a:solidFill>
                  <a:srgbClr val="000000"/>
                </a:solidFill>
                <a:ea typeface="Calibri"/>
                <a:cs typeface="Calibri"/>
                <a:hlinkClick r:id="rId5"/>
              </a:rPr>
              <a:t>https://doi.org/10.1145/1041624.1041673</a:t>
            </a:r>
            <a:r>
              <a:rPr lang="de-DE" sz="1700" noProof="1">
                <a:ea typeface="Calibri"/>
                <a:cs typeface="Calibri"/>
              </a:rPr>
              <a:t>. </a:t>
            </a:r>
          </a:p>
          <a:p>
            <a:pPr>
              <a:lnSpc>
                <a:spcPct val="70000"/>
              </a:lnSpc>
            </a:pPr>
            <a:r>
              <a:rPr lang="de-DE" sz="1700" noProof="1">
                <a:cs typeface="Calibri"/>
              </a:rPr>
              <a:t>Sentance, S.; Waite, J., &amp; Kallia, M. (2019). Teaching Computer Programming with PRIMM: A Sociocultural Perspective. In Computer Science Education 29 (2 – 3), S. 136 – 176. </a:t>
            </a:r>
            <a:r>
              <a:rPr lang="de-DE" sz="1700" noProof="1">
                <a:cs typeface="Calibri"/>
                <a:hlinkClick r:id="rId6"/>
              </a:rPr>
              <a:t>https://doi.org/10.1080/08993408.2019.1608781</a:t>
            </a:r>
            <a:r>
              <a:rPr lang="de-DE" sz="1700" noProof="1">
                <a:cs typeface="Calibri"/>
              </a:rPr>
              <a:t>. </a:t>
            </a:r>
          </a:p>
          <a:p>
            <a:pPr>
              <a:lnSpc>
                <a:spcPct val="70000"/>
              </a:lnSpc>
            </a:pPr>
            <a:r>
              <a:rPr lang="de-DE" sz="1700" noProof="1">
                <a:cs typeface="Calibri"/>
              </a:rPr>
              <a:t>Van Merriiënboer, J. J. G.; Clark, R. E. &amp; De Croock, M. B. M. (2002). Blueprints for complex learning: The 4C/ID-model. In Educational Technology Research and Development 50 (S. 39 – 61. </a:t>
            </a:r>
            <a:r>
              <a:rPr lang="de-DE" sz="1700" noProof="1">
                <a:cs typeface="Calibri"/>
                <a:hlinkClick r:id="rId7"/>
              </a:rPr>
              <a:t>https://doi.org/10.1007/BF02504993</a:t>
            </a:r>
            <a:r>
              <a:rPr lang="de-DE" sz="1700" noProof="1">
                <a:cs typeface="Calibri"/>
              </a:rPr>
              <a:t>. </a:t>
            </a:r>
          </a:p>
          <a:p>
            <a:r>
              <a:rPr lang="de-DE" sz="1700" noProof="1">
                <a:cs typeface="Calibri"/>
              </a:rPr>
              <a:t>Vygotsky, L. S., &amp; Cole, M. (1978). Mind in society: Development of higher psychological processes. Harvard university press. </a:t>
            </a:r>
            <a:r>
              <a:rPr lang="de-DE" sz="1700" noProof="1">
                <a:cs typeface="Calibri"/>
                <a:hlinkClick r:id="rId8"/>
              </a:rPr>
              <a:t>https://doi.org/10.2307/j.ctvjf9vz4</a:t>
            </a:r>
            <a:r>
              <a:rPr lang="de-DE" sz="1700" noProof="1">
                <a:cs typeface="Calibri"/>
              </a:rPr>
              <a:t>. </a:t>
            </a:r>
            <a:endParaRPr lang="de-DE" sz="1700" noProof="1"/>
          </a:p>
        </p:txBody>
      </p:sp>
      <p:sp>
        <p:nvSpPr>
          <p:cNvPr id="4" name="Foliennummernplatzhalter 3">
            <a:extLst>
              <a:ext uri="{FF2B5EF4-FFF2-40B4-BE49-F238E27FC236}">
                <a16:creationId xmlns:a16="http://schemas.microsoft.com/office/drawing/2014/main" id="{13AE1AA7-4E94-32FF-BBD0-4F0D0FF3043B}"/>
              </a:ext>
            </a:extLst>
          </p:cNvPr>
          <p:cNvSpPr>
            <a:spLocks noGrp="1"/>
          </p:cNvSpPr>
          <p:nvPr>
            <p:ph type="sldNum" sz="quarter" idx="12"/>
          </p:nvPr>
        </p:nvSpPr>
        <p:spPr/>
        <p:txBody>
          <a:bodyPr/>
          <a:lstStyle/>
          <a:p>
            <a:fld id="{704AD79A-BD00-CE4B-8BDD-26D3B6A7D671}" type="slidenum">
              <a:rPr lang="de-DE" smtClean="0"/>
              <a:t>30</a:t>
            </a:fld>
            <a:endParaRPr lang="de-DE"/>
          </a:p>
        </p:txBody>
      </p:sp>
    </p:spTree>
    <p:extLst>
      <p:ext uri="{BB962C8B-B14F-4D97-AF65-F5344CB8AC3E}">
        <p14:creationId xmlns:p14="http://schemas.microsoft.com/office/powerpoint/2010/main" val="2554843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D39443-7536-3FD0-F81D-20F8E5AF543A}"/>
              </a:ext>
            </a:extLst>
          </p:cNvPr>
          <p:cNvSpPr>
            <a:spLocks noGrp="1"/>
          </p:cNvSpPr>
          <p:nvPr>
            <p:ph type="title"/>
          </p:nvPr>
        </p:nvSpPr>
        <p:spPr/>
        <p:txBody>
          <a:bodyPr/>
          <a:lstStyle/>
          <a:p>
            <a:r>
              <a:rPr lang="de-DE"/>
              <a:t>Referenzen</a:t>
            </a:r>
          </a:p>
        </p:txBody>
      </p:sp>
      <p:sp>
        <p:nvSpPr>
          <p:cNvPr id="3" name="Inhaltsplatzhalter 2">
            <a:extLst>
              <a:ext uri="{FF2B5EF4-FFF2-40B4-BE49-F238E27FC236}">
                <a16:creationId xmlns:a16="http://schemas.microsoft.com/office/drawing/2014/main" id="{9CB2D0A1-AD0B-7B24-9376-CFAE406F8A23}"/>
              </a:ext>
            </a:extLst>
          </p:cNvPr>
          <p:cNvSpPr>
            <a:spLocks noGrp="1"/>
          </p:cNvSpPr>
          <p:nvPr>
            <p:ph idx="1"/>
          </p:nvPr>
        </p:nvSpPr>
        <p:spPr/>
        <p:txBody>
          <a:bodyPr vert="horz" lIns="91440" tIns="45720" rIns="91440" bIns="45720" rtlCol="0" anchor="t">
            <a:normAutofit/>
          </a:bodyPr>
          <a:lstStyle/>
          <a:p>
            <a:r>
              <a:rPr lang="de-DE" sz="1700" noProof="1">
                <a:cs typeface="Calibri"/>
              </a:rPr>
              <a:t>Walqui, A. (2006). Scaffolding Instruction for English Language Learners: A Conceptual Framework. In International Journal of Bilingual Education and Bilingualism 9 (2), S. 159 – 180. </a:t>
            </a:r>
            <a:r>
              <a:rPr lang="de-DE" sz="1700" noProof="1">
                <a:solidFill>
                  <a:srgbClr val="0070C0"/>
                </a:solidFill>
                <a:cs typeface="Calibri"/>
                <a:hlinkClick r:id="rId3">
                  <a:extLst>
                    <a:ext uri="{A12FA001-AC4F-418D-AE19-62706E023703}">
                      <ahyp:hlinkClr xmlns:ahyp="http://schemas.microsoft.com/office/drawing/2018/hyperlinkcolor" val="tx"/>
                    </a:ext>
                  </a:extLst>
                </a:hlinkClick>
              </a:rPr>
              <a:t>https://doi.org/10.1080/13670050608668639</a:t>
            </a:r>
            <a:r>
              <a:rPr lang="de-DE" sz="1700" noProof="1">
                <a:cs typeface="Calibri"/>
              </a:rPr>
              <a:t>.</a:t>
            </a:r>
          </a:p>
          <a:p>
            <a:r>
              <a:rPr lang="de-DE" sz="1700" noProof="1"/>
              <a:t>Meyer, H. (2003). Zehn merkmale guten unterrichts. Empirische Befunde und didaktische Ratschläge. Pädagogik, 10, 36–43.</a:t>
            </a:r>
          </a:p>
          <a:p>
            <a:pPr marL="0" indent="0">
              <a:buNone/>
            </a:pPr>
            <a:endParaRPr lang="de-DE" sz="1700" noProof="1"/>
          </a:p>
        </p:txBody>
      </p:sp>
      <p:sp>
        <p:nvSpPr>
          <p:cNvPr id="4" name="Foliennummernplatzhalter 3">
            <a:extLst>
              <a:ext uri="{FF2B5EF4-FFF2-40B4-BE49-F238E27FC236}">
                <a16:creationId xmlns:a16="http://schemas.microsoft.com/office/drawing/2014/main" id="{13AE1AA7-4E94-32FF-BBD0-4F0D0FF3043B}"/>
              </a:ext>
            </a:extLst>
          </p:cNvPr>
          <p:cNvSpPr>
            <a:spLocks noGrp="1"/>
          </p:cNvSpPr>
          <p:nvPr>
            <p:ph type="sldNum" sz="quarter" idx="12"/>
          </p:nvPr>
        </p:nvSpPr>
        <p:spPr/>
        <p:txBody>
          <a:bodyPr/>
          <a:lstStyle/>
          <a:p>
            <a:fld id="{704AD79A-BD00-CE4B-8BDD-26D3B6A7D671}" type="slidenum">
              <a:rPr lang="de-DE" smtClean="0"/>
              <a:t>31</a:t>
            </a:fld>
            <a:endParaRPr lang="de-DE"/>
          </a:p>
        </p:txBody>
      </p:sp>
    </p:spTree>
    <p:extLst>
      <p:ext uri="{BB962C8B-B14F-4D97-AF65-F5344CB8AC3E}">
        <p14:creationId xmlns:p14="http://schemas.microsoft.com/office/powerpoint/2010/main" val="830268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103570-56F3-91DB-9339-A953A24A896C}"/>
              </a:ext>
            </a:extLst>
          </p:cNvPr>
          <p:cNvSpPr>
            <a:spLocks noGrp="1"/>
          </p:cNvSpPr>
          <p:nvPr>
            <p:ph type="title"/>
          </p:nvPr>
        </p:nvSpPr>
        <p:spPr/>
        <p:txBody>
          <a:bodyPr/>
          <a:lstStyle/>
          <a:p>
            <a:r>
              <a:rPr lang="de-DE"/>
              <a:t>Illustrationen</a:t>
            </a:r>
          </a:p>
        </p:txBody>
      </p:sp>
      <p:sp>
        <p:nvSpPr>
          <p:cNvPr id="3" name="Inhaltsplatzhalter 2">
            <a:extLst>
              <a:ext uri="{FF2B5EF4-FFF2-40B4-BE49-F238E27FC236}">
                <a16:creationId xmlns:a16="http://schemas.microsoft.com/office/drawing/2014/main" id="{399876B1-F2E3-984B-A357-0EE4623B780C}"/>
              </a:ext>
            </a:extLst>
          </p:cNvPr>
          <p:cNvSpPr>
            <a:spLocks noGrp="1"/>
          </p:cNvSpPr>
          <p:nvPr>
            <p:ph idx="1"/>
          </p:nvPr>
        </p:nvSpPr>
        <p:spPr>
          <a:xfrm>
            <a:off x="838200" y="1854380"/>
            <a:ext cx="10515600" cy="4624507"/>
          </a:xfrm>
        </p:spPr>
        <p:txBody>
          <a:bodyPr vert="horz" lIns="91440" tIns="45720" rIns="91440" bIns="45720" rtlCol="0" anchor="t">
            <a:noAutofit/>
          </a:bodyPr>
          <a:lstStyle/>
          <a:p>
            <a:r>
              <a:rPr lang="de-DE" sz="2000"/>
              <a:t>Illustrationen von </a:t>
            </a:r>
            <a:r>
              <a:rPr lang="de-DE" sz="2000">
                <a:hlinkClick r:id="rId2"/>
              </a:rPr>
              <a:t>Limpitsouni, K.</a:t>
            </a:r>
            <a:r>
              <a:rPr lang="de-DE" sz="2000"/>
              <a:t> unter freier </a:t>
            </a:r>
            <a:r>
              <a:rPr lang="de-DE" sz="2000">
                <a:hlinkClick r:id="rId3"/>
              </a:rPr>
              <a:t>Lizenz</a:t>
            </a:r>
            <a:r>
              <a:rPr lang="de-DE" sz="2000"/>
              <a:t> via </a:t>
            </a:r>
            <a:r>
              <a:rPr lang="de-DE" sz="2000">
                <a:hlinkClick r:id="rId3"/>
              </a:rPr>
              <a:t>https://undraw.co</a:t>
            </a:r>
            <a:endParaRPr lang="de-DE" sz="2000"/>
          </a:p>
        </p:txBody>
      </p:sp>
    </p:spTree>
    <p:extLst>
      <p:ext uri="{BB962C8B-B14F-4D97-AF65-F5344CB8AC3E}">
        <p14:creationId xmlns:p14="http://schemas.microsoft.com/office/powerpoint/2010/main" val="2264510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81BE4FA3-AC4B-2FC9-B79F-5B73562B21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7159" y="5906279"/>
            <a:ext cx="1604865" cy="557333"/>
          </a:xfrm>
          <a:prstGeom prst="rect">
            <a:avLst/>
          </a:prstGeom>
        </p:spPr>
      </p:pic>
      <p:pic>
        <p:nvPicPr>
          <p:cNvPr id="13" name="Grafik 12">
            <a:extLst>
              <a:ext uri="{FF2B5EF4-FFF2-40B4-BE49-F238E27FC236}">
                <a16:creationId xmlns:a16="http://schemas.microsoft.com/office/drawing/2014/main" id="{44B8956A-225D-8F15-907E-86B4B0364A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0645" y="5704781"/>
            <a:ext cx="2276475" cy="828675"/>
          </a:xfrm>
          <a:prstGeom prst="rect">
            <a:avLst/>
          </a:prstGeom>
        </p:spPr>
      </p:pic>
      <p:pic>
        <p:nvPicPr>
          <p:cNvPr id="16" name="Grafik 15">
            <a:extLst>
              <a:ext uri="{FF2B5EF4-FFF2-40B4-BE49-F238E27FC236}">
                <a16:creationId xmlns:a16="http://schemas.microsoft.com/office/drawing/2014/main" id="{C8DC80B3-F432-92CA-17FE-9FA4377350A6}"/>
              </a:ext>
            </a:extLst>
          </p:cNvPr>
          <p:cNvPicPr>
            <a:picLocks noChangeAspect="1"/>
          </p:cNvPicPr>
          <p:nvPr/>
        </p:nvPicPr>
        <p:blipFill>
          <a:blip r:embed="rId6"/>
          <a:stretch>
            <a:fillRect/>
          </a:stretch>
        </p:blipFill>
        <p:spPr>
          <a:xfrm>
            <a:off x="6960636" y="5755755"/>
            <a:ext cx="1306286" cy="707857"/>
          </a:xfrm>
          <a:prstGeom prst="rect">
            <a:avLst/>
          </a:prstGeom>
        </p:spPr>
      </p:pic>
      <p:sp>
        <p:nvSpPr>
          <p:cNvPr id="18" name="Textfeld 17">
            <a:extLst>
              <a:ext uri="{FF2B5EF4-FFF2-40B4-BE49-F238E27FC236}">
                <a16:creationId xmlns:a16="http://schemas.microsoft.com/office/drawing/2014/main" id="{0BC685B1-6D36-FE7B-6ED6-90005B5A3DA0}"/>
              </a:ext>
            </a:extLst>
          </p:cNvPr>
          <p:cNvSpPr txBox="1"/>
          <p:nvPr/>
        </p:nvSpPr>
        <p:spPr>
          <a:xfrm>
            <a:off x="597159" y="541176"/>
            <a:ext cx="8244837" cy="3785652"/>
          </a:xfrm>
          <a:prstGeom prst="rect">
            <a:avLst/>
          </a:prstGeom>
          <a:noFill/>
        </p:spPr>
        <p:txBody>
          <a:bodyPr wrap="square" rtlCol="0">
            <a:spAutoFit/>
          </a:bodyPr>
          <a:lstStyle/>
          <a:p>
            <a:pPr algn="just"/>
            <a:r>
              <a:rPr lang="de-DE" sz="1600" dirty="0"/>
              <a:t>Das vorliegende Gesamtwerk wurde im Rahmen des Projektes </a:t>
            </a:r>
            <a:r>
              <a:rPr lang="de-DE" sz="1600" dirty="0" err="1"/>
              <a:t>FAIBLE.nrw</a:t>
            </a:r>
            <a:r>
              <a:rPr lang="de-DE" sz="1600" dirty="0"/>
              <a:t> von der Universität Paderborn und der Universität Bonn erstellt und ist unter der (CC BY 4.0) - Lizenz veröffentlicht. Ausdrücklich ausgenommen von dieser Lizenz sind alle Logos! Weiterhin kann die Lizenz einzelner verwendeter Materialien, wie gekennzeichnet, abweichen. Nicht gekennzeichnete Bilder sind entweder gemeinfrei oder selbst erstellt und stehen unter der Lizenz des Gesamtwerkes (CC BY 4.0).</a:t>
            </a:r>
          </a:p>
          <a:p>
            <a:pPr algn="just"/>
            <a:endParaRPr lang="de-DE" sz="1600" dirty="0"/>
          </a:p>
          <a:p>
            <a:pPr algn="just"/>
            <a:r>
              <a:rPr lang="de-DE" sz="1600" dirty="0"/>
              <a:t>Sonderregelung für die Verwendung im Bildungskontext: </a:t>
            </a:r>
          </a:p>
          <a:p>
            <a:pPr algn="just"/>
            <a:r>
              <a:rPr lang="de-DE" sz="1600" dirty="0"/>
              <a:t>Die CC BY 4.0-Lizenz verlangt die Namensnennung bei der Übernahme von Materialien. Da dies den gewünschten Anwendungsfall erschweren kann, genügt dem Projekt </a:t>
            </a:r>
            <a:r>
              <a:rPr lang="de-DE" sz="1600" dirty="0" err="1"/>
              <a:t>FAIBLE.nrw</a:t>
            </a:r>
            <a:r>
              <a:rPr lang="de-DE" sz="1600" dirty="0"/>
              <a:t> bei der Verwendung in informatikdidaktischen Kontexten (Hochschule, Weiterbildung etc.) ein Verweis auf das Gesamtwerk anstelle der aufwändigeren Einzelangaben nach der TULLU-Regel. In allen anderen Kontexten gilt diese Sonderregel nicht!</a:t>
            </a:r>
          </a:p>
          <a:p>
            <a:pPr algn="just"/>
            <a:endParaRPr lang="de-DE" sz="1600" dirty="0"/>
          </a:p>
          <a:p>
            <a:pPr algn="just"/>
            <a:r>
              <a:rPr lang="de-DE" sz="1600" dirty="0"/>
              <a:t>Das Werk ist Online unter </a:t>
            </a:r>
            <a:r>
              <a:rPr lang="de-DE" sz="1600" dirty="0">
                <a:hlinkClick r:id="rId7"/>
              </a:rPr>
              <a:t>https://www.orca.nrw/</a:t>
            </a:r>
            <a:r>
              <a:rPr lang="de-DE" sz="1600" dirty="0"/>
              <a:t> verfügbar. </a:t>
            </a:r>
          </a:p>
        </p:txBody>
      </p:sp>
      <p:pic>
        <p:nvPicPr>
          <p:cNvPr id="20" name="Grafik 19">
            <a:extLst>
              <a:ext uri="{FF2B5EF4-FFF2-40B4-BE49-F238E27FC236}">
                <a16:creationId xmlns:a16="http://schemas.microsoft.com/office/drawing/2014/main" id="{6FCD7A78-66A4-5DEC-207C-A43A5C74DC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5789" y="4681289"/>
            <a:ext cx="1143000" cy="400050"/>
          </a:xfrm>
          <a:prstGeom prst="rect">
            <a:avLst/>
          </a:prstGeom>
        </p:spPr>
      </p:pic>
      <p:sp>
        <p:nvSpPr>
          <p:cNvPr id="22" name="Textfeld 21">
            <a:extLst>
              <a:ext uri="{FF2B5EF4-FFF2-40B4-BE49-F238E27FC236}">
                <a16:creationId xmlns:a16="http://schemas.microsoft.com/office/drawing/2014/main" id="{8CB68AB2-E096-EA38-0D0C-AA813099036B}"/>
              </a:ext>
            </a:extLst>
          </p:cNvPr>
          <p:cNvSpPr txBox="1"/>
          <p:nvPr/>
        </p:nvSpPr>
        <p:spPr>
          <a:xfrm>
            <a:off x="486546" y="5081339"/>
            <a:ext cx="6094602" cy="276999"/>
          </a:xfrm>
          <a:prstGeom prst="rect">
            <a:avLst/>
          </a:prstGeom>
          <a:noFill/>
        </p:spPr>
        <p:txBody>
          <a:bodyPr wrap="square">
            <a:spAutoFit/>
          </a:bodyPr>
          <a:lstStyle/>
          <a:p>
            <a:r>
              <a:rPr lang="de-DE" sz="1200">
                <a:hlinkClick r:id="rId10"/>
              </a:rPr>
              <a:t>(https://creativecommons.org/licenses/by/4.0/deed.de)</a:t>
            </a:r>
            <a:endParaRPr lang="de-DE" sz="1200"/>
          </a:p>
        </p:txBody>
      </p:sp>
      <p:sp>
        <p:nvSpPr>
          <p:cNvPr id="25" name="Textfeld 24">
            <a:extLst>
              <a:ext uri="{FF2B5EF4-FFF2-40B4-BE49-F238E27FC236}">
                <a16:creationId xmlns:a16="http://schemas.microsoft.com/office/drawing/2014/main" id="{DE95745B-BB7C-DC8F-E2CE-388135E92674}"/>
              </a:ext>
            </a:extLst>
          </p:cNvPr>
          <p:cNvSpPr txBox="1"/>
          <p:nvPr/>
        </p:nvSpPr>
        <p:spPr>
          <a:xfrm>
            <a:off x="9068500" y="1484851"/>
            <a:ext cx="1317990" cy="230832"/>
          </a:xfrm>
          <a:prstGeom prst="rect">
            <a:avLst/>
          </a:prstGeom>
          <a:noFill/>
        </p:spPr>
        <p:txBody>
          <a:bodyPr wrap="none" rtlCol="0">
            <a:spAutoFit/>
          </a:bodyPr>
          <a:lstStyle/>
          <a:p>
            <a:r>
              <a:rPr lang="de-DE" sz="900"/>
              <a:t>Beteiligte Hochschulen: </a:t>
            </a:r>
          </a:p>
        </p:txBody>
      </p:sp>
      <p:grpSp>
        <p:nvGrpSpPr>
          <p:cNvPr id="31" name="Gruppieren 30">
            <a:extLst>
              <a:ext uri="{FF2B5EF4-FFF2-40B4-BE49-F238E27FC236}">
                <a16:creationId xmlns:a16="http://schemas.microsoft.com/office/drawing/2014/main" id="{33E872C0-8BFA-BC27-94FE-E9056F62F486}"/>
              </a:ext>
            </a:extLst>
          </p:cNvPr>
          <p:cNvGrpSpPr/>
          <p:nvPr/>
        </p:nvGrpSpPr>
        <p:grpSpPr>
          <a:xfrm>
            <a:off x="9068500" y="2142353"/>
            <a:ext cx="2301656" cy="523220"/>
            <a:chOff x="9149034" y="1823146"/>
            <a:chExt cx="2301656" cy="523220"/>
          </a:xfrm>
        </p:grpSpPr>
        <p:sp>
          <p:nvSpPr>
            <p:cNvPr id="32" name="Textfeld 31">
              <a:extLst>
                <a:ext uri="{FF2B5EF4-FFF2-40B4-BE49-F238E27FC236}">
                  <a16:creationId xmlns:a16="http://schemas.microsoft.com/office/drawing/2014/main" id="{33DB10BB-7F43-A3A9-955C-4EFC8D42D879}"/>
                </a:ext>
              </a:extLst>
            </p:cNvPr>
            <p:cNvSpPr txBox="1"/>
            <p:nvPr/>
          </p:nvSpPr>
          <p:spPr>
            <a:xfrm>
              <a:off x="9564533" y="1823146"/>
              <a:ext cx="1886157" cy="523220"/>
            </a:xfrm>
            <a:prstGeom prst="rect">
              <a:avLst/>
            </a:prstGeom>
            <a:noFill/>
          </p:spPr>
          <p:txBody>
            <a:bodyPr wrap="none" rtlCol="0">
              <a:spAutoFit/>
            </a:bodyPr>
            <a:lstStyle/>
            <a:p>
              <a:r>
                <a:rPr lang="de-DE" sz="1400"/>
                <a:t>Westfälische Wilhelms-</a:t>
              </a:r>
            </a:p>
            <a:p>
              <a:r>
                <a:rPr lang="de-DE" sz="1400"/>
                <a:t>Universität Münster </a:t>
              </a:r>
            </a:p>
          </p:txBody>
        </p:sp>
        <p:pic>
          <p:nvPicPr>
            <p:cNvPr id="33" name="Grafik 32" descr="Schulgebäude Silhouette">
              <a:extLst>
                <a:ext uri="{FF2B5EF4-FFF2-40B4-BE49-F238E27FC236}">
                  <a16:creationId xmlns:a16="http://schemas.microsoft.com/office/drawing/2014/main" id="{F731E133-32A0-8139-14A5-B0A9062786B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49034" y="1859572"/>
              <a:ext cx="415499" cy="415499"/>
            </a:xfrm>
            <a:prstGeom prst="rect">
              <a:avLst/>
            </a:prstGeom>
          </p:spPr>
        </p:pic>
      </p:grpSp>
      <p:grpSp>
        <p:nvGrpSpPr>
          <p:cNvPr id="34" name="Gruppieren 33">
            <a:extLst>
              <a:ext uri="{FF2B5EF4-FFF2-40B4-BE49-F238E27FC236}">
                <a16:creationId xmlns:a16="http://schemas.microsoft.com/office/drawing/2014/main" id="{459BCE12-0386-9CA9-4386-9963EF94FAD1}"/>
              </a:ext>
            </a:extLst>
          </p:cNvPr>
          <p:cNvGrpSpPr/>
          <p:nvPr/>
        </p:nvGrpSpPr>
        <p:grpSpPr>
          <a:xfrm>
            <a:off x="9068500" y="1714573"/>
            <a:ext cx="1656544" cy="415499"/>
            <a:chOff x="9227112" y="1877006"/>
            <a:chExt cx="1656544" cy="415499"/>
          </a:xfrm>
        </p:grpSpPr>
        <p:sp>
          <p:nvSpPr>
            <p:cNvPr id="35" name="Textfeld 34">
              <a:extLst>
                <a:ext uri="{FF2B5EF4-FFF2-40B4-BE49-F238E27FC236}">
                  <a16:creationId xmlns:a16="http://schemas.microsoft.com/office/drawing/2014/main" id="{23DF5600-94F8-9ABA-12E8-A475EA584441}"/>
                </a:ext>
              </a:extLst>
            </p:cNvPr>
            <p:cNvSpPr txBox="1"/>
            <p:nvPr/>
          </p:nvSpPr>
          <p:spPr>
            <a:xfrm>
              <a:off x="9642611" y="1964924"/>
              <a:ext cx="1241045" cy="307777"/>
            </a:xfrm>
            <a:prstGeom prst="rect">
              <a:avLst/>
            </a:prstGeom>
            <a:noFill/>
          </p:spPr>
          <p:txBody>
            <a:bodyPr wrap="none" rtlCol="0">
              <a:spAutoFit/>
            </a:bodyPr>
            <a:lstStyle/>
            <a:p>
              <a:r>
                <a:rPr lang="de-DE" sz="1400"/>
                <a:t>RWTH-Aachen</a:t>
              </a:r>
            </a:p>
          </p:txBody>
        </p:sp>
        <p:pic>
          <p:nvPicPr>
            <p:cNvPr id="36" name="Grafik 35" descr="Schulgebäude Silhouette">
              <a:extLst>
                <a:ext uri="{FF2B5EF4-FFF2-40B4-BE49-F238E27FC236}">
                  <a16:creationId xmlns:a16="http://schemas.microsoft.com/office/drawing/2014/main" id="{298F5BB9-0A2C-BAE2-563F-DDA47EE8DF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37" name="Gruppieren 36">
            <a:extLst>
              <a:ext uri="{FF2B5EF4-FFF2-40B4-BE49-F238E27FC236}">
                <a16:creationId xmlns:a16="http://schemas.microsoft.com/office/drawing/2014/main" id="{E79D517F-4281-CF54-EC73-428BFD1E0540}"/>
              </a:ext>
            </a:extLst>
          </p:cNvPr>
          <p:cNvGrpSpPr/>
          <p:nvPr/>
        </p:nvGrpSpPr>
        <p:grpSpPr>
          <a:xfrm>
            <a:off x="9068500" y="2589935"/>
            <a:ext cx="2597635" cy="415499"/>
            <a:chOff x="9227112" y="1877006"/>
            <a:chExt cx="2597635" cy="415499"/>
          </a:xfrm>
        </p:grpSpPr>
        <p:sp>
          <p:nvSpPr>
            <p:cNvPr id="38" name="Textfeld 37">
              <a:extLst>
                <a:ext uri="{FF2B5EF4-FFF2-40B4-BE49-F238E27FC236}">
                  <a16:creationId xmlns:a16="http://schemas.microsoft.com/office/drawing/2014/main" id="{A91E6119-101A-2855-73A2-65756DBB4D07}"/>
                </a:ext>
              </a:extLst>
            </p:cNvPr>
            <p:cNvSpPr txBox="1"/>
            <p:nvPr/>
          </p:nvSpPr>
          <p:spPr>
            <a:xfrm>
              <a:off x="9642611" y="1964924"/>
              <a:ext cx="2182136" cy="307777"/>
            </a:xfrm>
            <a:prstGeom prst="rect">
              <a:avLst/>
            </a:prstGeom>
            <a:noFill/>
          </p:spPr>
          <p:txBody>
            <a:bodyPr wrap="none" rtlCol="0">
              <a:spAutoFit/>
            </a:bodyPr>
            <a:lstStyle/>
            <a:p>
              <a:r>
                <a:rPr lang="de-DE" sz="1400"/>
                <a:t>Universität Duisburg-Essen </a:t>
              </a:r>
            </a:p>
          </p:txBody>
        </p:sp>
        <p:pic>
          <p:nvPicPr>
            <p:cNvPr id="39" name="Grafik 38" descr="Schulgebäude Silhouette">
              <a:extLst>
                <a:ext uri="{FF2B5EF4-FFF2-40B4-BE49-F238E27FC236}">
                  <a16:creationId xmlns:a16="http://schemas.microsoft.com/office/drawing/2014/main" id="{B33C6787-FF2C-652E-B2C0-9D9E15A68C3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40" name="Gruppieren 39">
            <a:extLst>
              <a:ext uri="{FF2B5EF4-FFF2-40B4-BE49-F238E27FC236}">
                <a16:creationId xmlns:a16="http://schemas.microsoft.com/office/drawing/2014/main" id="{EEA86DE1-BDBF-1E33-D796-8079976AE513}"/>
              </a:ext>
            </a:extLst>
          </p:cNvPr>
          <p:cNvGrpSpPr/>
          <p:nvPr/>
        </p:nvGrpSpPr>
        <p:grpSpPr>
          <a:xfrm>
            <a:off x="9068757" y="2941615"/>
            <a:ext cx="1859484" cy="415499"/>
            <a:chOff x="9227112" y="1877006"/>
            <a:chExt cx="1859484" cy="415499"/>
          </a:xfrm>
        </p:grpSpPr>
        <p:sp>
          <p:nvSpPr>
            <p:cNvPr id="41" name="Textfeld 40">
              <a:extLst>
                <a:ext uri="{FF2B5EF4-FFF2-40B4-BE49-F238E27FC236}">
                  <a16:creationId xmlns:a16="http://schemas.microsoft.com/office/drawing/2014/main" id="{1B39D1CF-5E7E-A39B-C215-FF9C4222D9B1}"/>
                </a:ext>
              </a:extLst>
            </p:cNvPr>
            <p:cNvSpPr txBox="1"/>
            <p:nvPr/>
          </p:nvSpPr>
          <p:spPr>
            <a:xfrm>
              <a:off x="9642611" y="1964924"/>
              <a:ext cx="1443985" cy="307777"/>
            </a:xfrm>
            <a:prstGeom prst="rect">
              <a:avLst/>
            </a:prstGeom>
            <a:noFill/>
          </p:spPr>
          <p:txBody>
            <a:bodyPr wrap="none" rtlCol="0">
              <a:spAutoFit/>
            </a:bodyPr>
            <a:lstStyle/>
            <a:p>
              <a:r>
                <a:rPr lang="de-DE" sz="1400"/>
                <a:t>Universität Bonn </a:t>
              </a:r>
            </a:p>
          </p:txBody>
        </p:sp>
        <p:pic>
          <p:nvPicPr>
            <p:cNvPr id="42" name="Grafik 41" descr="Schulgebäude Silhouette">
              <a:extLst>
                <a:ext uri="{FF2B5EF4-FFF2-40B4-BE49-F238E27FC236}">
                  <a16:creationId xmlns:a16="http://schemas.microsoft.com/office/drawing/2014/main" id="{E4077173-01D0-FC9C-296C-47D9065D688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43" name="Gruppieren 42">
            <a:extLst>
              <a:ext uri="{FF2B5EF4-FFF2-40B4-BE49-F238E27FC236}">
                <a16:creationId xmlns:a16="http://schemas.microsoft.com/office/drawing/2014/main" id="{3CFC84D2-547C-472D-6933-86C86E9B90FD}"/>
              </a:ext>
            </a:extLst>
          </p:cNvPr>
          <p:cNvGrpSpPr/>
          <p:nvPr/>
        </p:nvGrpSpPr>
        <p:grpSpPr>
          <a:xfrm>
            <a:off x="9068757" y="3288952"/>
            <a:ext cx="2246770" cy="415499"/>
            <a:chOff x="9227112" y="1877006"/>
            <a:chExt cx="2246770" cy="415499"/>
          </a:xfrm>
        </p:grpSpPr>
        <p:sp>
          <p:nvSpPr>
            <p:cNvPr id="44" name="Textfeld 43">
              <a:extLst>
                <a:ext uri="{FF2B5EF4-FFF2-40B4-BE49-F238E27FC236}">
                  <a16:creationId xmlns:a16="http://schemas.microsoft.com/office/drawing/2014/main" id="{DC055A3E-83C3-7448-A2C3-BBA355BEEADE}"/>
                </a:ext>
              </a:extLst>
            </p:cNvPr>
            <p:cNvSpPr txBox="1"/>
            <p:nvPr/>
          </p:nvSpPr>
          <p:spPr>
            <a:xfrm>
              <a:off x="9642611" y="1964924"/>
              <a:ext cx="1831271" cy="307777"/>
            </a:xfrm>
            <a:prstGeom prst="rect">
              <a:avLst/>
            </a:prstGeom>
            <a:noFill/>
          </p:spPr>
          <p:txBody>
            <a:bodyPr wrap="none" rtlCol="0">
              <a:spAutoFit/>
            </a:bodyPr>
            <a:lstStyle/>
            <a:p>
              <a:r>
                <a:rPr lang="de-DE" sz="1400"/>
                <a:t>Universität Paderborn </a:t>
              </a:r>
            </a:p>
          </p:txBody>
        </p:sp>
        <p:pic>
          <p:nvPicPr>
            <p:cNvPr id="45" name="Grafik 44" descr="Schulgebäude Silhouette">
              <a:extLst>
                <a:ext uri="{FF2B5EF4-FFF2-40B4-BE49-F238E27FC236}">
                  <a16:creationId xmlns:a16="http://schemas.microsoft.com/office/drawing/2014/main" id="{38508A31-BF47-C829-7520-ECB3014F89F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46" name="Gruppieren 45">
            <a:extLst>
              <a:ext uri="{FF2B5EF4-FFF2-40B4-BE49-F238E27FC236}">
                <a16:creationId xmlns:a16="http://schemas.microsoft.com/office/drawing/2014/main" id="{3AA81F93-FB06-3133-C2F2-10144CFDEAEF}"/>
              </a:ext>
            </a:extLst>
          </p:cNvPr>
          <p:cNvGrpSpPr/>
          <p:nvPr/>
        </p:nvGrpSpPr>
        <p:grpSpPr>
          <a:xfrm>
            <a:off x="9068500" y="3627633"/>
            <a:ext cx="2926379" cy="415499"/>
            <a:chOff x="9227112" y="1877006"/>
            <a:chExt cx="2926379" cy="415499"/>
          </a:xfrm>
        </p:grpSpPr>
        <p:sp>
          <p:nvSpPr>
            <p:cNvPr id="47" name="Textfeld 46">
              <a:extLst>
                <a:ext uri="{FF2B5EF4-FFF2-40B4-BE49-F238E27FC236}">
                  <a16:creationId xmlns:a16="http://schemas.microsoft.com/office/drawing/2014/main" id="{95F2000D-BDCB-3F91-90B6-31C360FED96F}"/>
                </a:ext>
              </a:extLst>
            </p:cNvPr>
            <p:cNvSpPr txBox="1"/>
            <p:nvPr/>
          </p:nvSpPr>
          <p:spPr>
            <a:xfrm>
              <a:off x="9642611" y="1964924"/>
              <a:ext cx="2510880" cy="307777"/>
            </a:xfrm>
            <a:prstGeom prst="rect">
              <a:avLst/>
            </a:prstGeom>
            <a:noFill/>
          </p:spPr>
          <p:txBody>
            <a:bodyPr wrap="none" rtlCol="0">
              <a:spAutoFit/>
            </a:bodyPr>
            <a:lstStyle/>
            <a:p>
              <a:r>
                <a:rPr lang="de-DE" sz="1400"/>
                <a:t>Technische Universität Dresden</a:t>
              </a:r>
            </a:p>
          </p:txBody>
        </p:sp>
        <p:pic>
          <p:nvPicPr>
            <p:cNvPr id="48" name="Grafik 47" descr="Schulgebäude Silhouette">
              <a:extLst>
                <a:ext uri="{FF2B5EF4-FFF2-40B4-BE49-F238E27FC236}">
                  <a16:creationId xmlns:a16="http://schemas.microsoft.com/office/drawing/2014/main" id="{6E2FA530-A3C8-2B95-ADB5-26C16526119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49" name="Gruppieren 48">
            <a:extLst>
              <a:ext uri="{FF2B5EF4-FFF2-40B4-BE49-F238E27FC236}">
                <a16:creationId xmlns:a16="http://schemas.microsoft.com/office/drawing/2014/main" id="{910A27A0-7C89-8C8A-B68A-256FE9625CA2}"/>
              </a:ext>
            </a:extLst>
          </p:cNvPr>
          <p:cNvGrpSpPr/>
          <p:nvPr/>
        </p:nvGrpSpPr>
        <p:grpSpPr>
          <a:xfrm>
            <a:off x="9068500" y="4012055"/>
            <a:ext cx="2211312" cy="523220"/>
            <a:chOff x="9149034" y="1823146"/>
            <a:chExt cx="2211312" cy="523220"/>
          </a:xfrm>
        </p:grpSpPr>
        <p:sp>
          <p:nvSpPr>
            <p:cNvPr id="50" name="Textfeld 49">
              <a:extLst>
                <a:ext uri="{FF2B5EF4-FFF2-40B4-BE49-F238E27FC236}">
                  <a16:creationId xmlns:a16="http://schemas.microsoft.com/office/drawing/2014/main" id="{A5BD2530-E4F2-9270-395D-59AE5C0AC577}"/>
                </a:ext>
              </a:extLst>
            </p:cNvPr>
            <p:cNvSpPr txBox="1"/>
            <p:nvPr/>
          </p:nvSpPr>
          <p:spPr>
            <a:xfrm>
              <a:off x="9564533" y="1823146"/>
              <a:ext cx="1795813" cy="523220"/>
            </a:xfrm>
            <a:prstGeom prst="rect">
              <a:avLst/>
            </a:prstGeom>
            <a:noFill/>
          </p:spPr>
          <p:txBody>
            <a:bodyPr wrap="none" rtlCol="0">
              <a:spAutoFit/>
            </a:bodyPr>
            <a:lstStyle/>
            <a:p>
              <a:r>
                <a:rPr lang="de-DE" sz="1400"/>
                <a:t>Carl von Ossietzky </a:t>
              </a:r>
            </a:p>
            <a:p>
              <a:r>
                <a:rPr lang="de-DE" sz="1400"/>
                <a:t>Universität Oldenburg</a:t>
              </a:r>
            </a:p>
          </p:txBody>
        </p:sp>
        <p:pic>
          <p:nvPicPr>
            <p:cNvPr id="51" name="Grafik 50" descr="Schulgebäude Silhouette">
              <a:extLst>
                <a:ext uri="{FF2B5EF4-FFF2-40B4-BE49-F238E27FC236}">
                  <a16:creationId xmlns:a16="http://schemas.microsoft.com/office/drawing/2014/main" id="{63524D8E-2D5F-25D4-B024-BF7A4428B79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49034" y="1859572"/>
              <a:ext cx="415499" cy="415499"/>
            </a:xfrm>
            <a:prstGeom prst="rect">
              <a:avLst/>
            </a:prstGeom>
          </p:spPr>
        </p:pic>
      </p:grpSp>
      <p:pic>
        <p:nvPicPr>
          <p:cNvPr id="4" name="Grafik 3">
            <a:extLst>
              <a:ext uri="{FF2B5EF4-FFF2-40B4-BE49-F238E27FC236}">
                <a16:creationId xmlns:a16="http://schemas.microsoft.com/office/drawing/2014/main" id="{7C17C847-02DA-6E37-84EB-78B1BC5CB89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068500" y="598486"/>
            <a:ext cx="2926379" cy="799557"/>
          </a:xfrm>
          <a:prstGeom prst="rect">
            <a:avLst/>
          </a:prstGeom>
        </p:spPr>
      </p:pic>
    </p:spTree>
    <p:extLst>
      <p:ext uri="{BB962C8B-B14F-4D97-AF65-F5344CB8AC3E}">
        <p14:creationId xmlns:p14="http://schemas.microsoft.com/office/powerpoint/2010/main" val="1645364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228925-87F1-EC55-62CD-A1AECC9EB14F}"/>
              </a:ext>
            </a:extLst>
          </p:cNvPr>
          <p:cNvSpPr>
            <a:spLocks noGrp="1"/>
          </p:cNvSpPr>
          <p:nvPr>
            <p:ph type="title"/>
          </p:nvPr>
        </p:nvSpPr>
        <p:spPr/>
        <p:txBody>
          <a:bodyPr/>
          <a:lstStyle/>
          <a:p>
            <a:r>
              <a:rPr lang="de-DE"/>
              <a:t>Lernziele</a:t>
            </a:r>
          </a:p>
        </p:txBody>
      </p:sp>
      <p:sp>
        <p:nvSpPr>
          <p:cNvPr id="3" name="Inhaltsplatzhalter 2">
            <a:extLst>
              <a:ext uri="{FF2B5EF4-FFF2-40B4-BE49-F238E27FC236}">
                <a16:creationId xmlns:a16="http://schemas.microsoft.com/office/drawing/2014/main" id="{A725E0D1-574D-8B77-0C46-F5FFFB825FD3}"/>
              </a:ext>
            </a:extLst>
          </p:cNvPr>
          <p:cNvSpPr>
            <a:spLocks noGrp="1"/>
          </p:cNvSpPr>
          <p:nvPr>
            <p:ph idx="1"/>
          </p:nvPr>
        </p:nvSpPr>
        <p:spPr/>
        <p:txBody>
          <a:bodyPr vert="horz" lIns="91440" tIns="45720" rIns="91440" bIns="45720" rtlCol="0" anchor="t">
            <a:normAutofit/>
          </a:bodyPr>
          <a:lstStyle/>
          <a:p>
            <a:pPr marL="0" indent="0">
              <a:buNone/>
            </a:pPr>
            <a:r>
              <a:rPr lang="de-DE" dirty="0"/>
              <a:t>Die Studierenden …</a:t>
            </a:r>
          </a:p>
          <a:p>
            <a:r>
              <a:rPr lang="de-DE" dirty="0">
                <a:cs typeface="Calibri"/>
              </a:rPr>
              <a:t>lernen verschiedene Methoden zur Strukturierung und Planung von Unterricht für den Einstieg in die Programmierung kennen</a:t>
            </a:r>
          </a:p>
          <a:p>
            <a:r>
              <a:rPr lang="de-DE" dirty="0">
                <a:cs typeface="Calibri"/>
              </a:rPr>
              <a:t>lernen eine Methode zur Reihenplanung kennen</a:t>
            </a:r>
          </a:p>
          <a:p>
            <a:r>
              <a:rPr lang="de-DE" dirty="0">
                <a:cs typeface="Calibri"/>
              </a:rPr>
              <a:t>und wenden diese an</a:t>
            </a:r>
          </a:p>
          <a:p>
            <a:endParaRPr lang="de-DE" dirty="0"/>
          </a:p>
          <a:p>
            <a:endParaRPr lang="de-DE" dirty="0"/>
          </a:p>
          <a:p>
            <a:endParaRPr lang="de-DE" dirty="0">
              <a:cs typeface="Calibri" panose="020F0502020204030204"/>
            </a:endParaRPr>
          </a:p>
        </p:txBody>
      </p:sp>
      <p:sp>
        <p:nvSpPr>
          <p:cNvPr id="4" name="Foliennummernplatzhalter 3">
            <a:extLst>
              <a:ext uri="{FF2B5EF4-FFF2-40B4-BE49-F238E27FC236}">
                <a16:creationId xmlns:a16="http://schemas.microsoft.com/office/drawing/2014/main" id="{6CDB3B1A-D163-A597-0AA3-203C54731676}"/>
              </a:ext>
            </a:extLst>
          </p:cNvPr>
          <p:cNvSpPr>
            <a:spLocks noGrp="1"/>
          </p:cNvSpPr>
          <p:nvPr>
            <p:ph type="sldNum" sz="quarter" idx="12"/>
          </p:nvPr>
        </p:nvSpPr>
        <p:spPr/>
        <p:txBody>
          <a:bodyPr/>
          <a:lstStyle/>
          <a:p>
            <a:fld id="{704AD79A-BD00-CE4B-8BDD-26D3B6A7D671}" type="slidenum">
              <a:rPr lang="de-DE" smtClean="0"/>
              <a:t>4</a:t>
            </a:fld>
            <a:endParaRPr lang="de-DE"/>
          </a:p>
        </p:txBody>
      </p:sp>
      <p:pic>
        <p:nvPicPr>
          <p:cNvPr id="6" name="Grafik 5" descr="Klemmbrett abgehakt Silhouette">
            <a:extLst>
              <a:ext uri="{FF2B5EF4-FFF2-40B4-BE49-F238E27FC236}">
                <a16:creationId xmlns:a16="http://schemas.microsoft.com/office/drawing/2014/main" id="{72DCA316-FA0E-A58B-016D-14A84DD53F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8237" y="681036"/>
            <a:ext cx="1325563" cy="1325563"/>
          </a:xfrm>
          <a:prstGeom prst="rect">
            <a:avLst/>
          </a:prstGeom>
        </p:spPr>
      </p:pic>
    </p:spTree>
    <p:extLst>
      <p:ext uri="{BB962C8B-B14F-4D97-AF65-F5344CB8AC3E}">
        <p14:creationId xmlns:p14="http://schemas.microsoft.com/office/powerpoint/2010/main" val="230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3" descr="Ein Bild, das Text, Diagramm, Reihe, Origami enthält.&#10;&#10;Automatisch generierte Beschreibung">
            <a:extLst>
              <a:ext uri="{FF2B5EF4-FFF2-40B4-BE49-F238E27FC236}">
                <a16:creationId xmlns:a16="http://schemas.microsoft.com/office/drawing/2014/main" id="{476FB4E4-DFDC-B8DB-51B3-9ADB8E8897CC}"/>
              </a:ext>
            </a:extLst>
          </p:cNvPr>
          <p:cNvPicPr>
            <a:picLocks noChangeAspect="1"/>
          </p:cNvPicPr>
          <p:nvPr/>
        </p:nvPicPr>
        <p:blipFill>
          <a:blip r:embed="rId3"/>
          <a:stretch>
            <a:fillRect/>
          </a:stretch>
        </p:blipFill>
        <p:spPr>
          <a:xfrm>
            <a:off x="2130828" y="643466"/>
            <a:ext cx="7930344" cy="5571067"/>
          </a:xfrm>
          <a:prstGeom prst="rect">
            <a:avLst/>
          </a:prstGeom>
        </p:spPr>
      </p:pic>
      <p:sp>
        <p:nvSpPr>
          <p:cNvPr id="4" name="Foliennummernplatzhalter 3">
            <a:extLst>
              <a:ext uri="{FF2B5EF4-FFF2-40B4-BE49-F238E27FC236}">
                <a16:creationId xmlns:a16="http://schemas.microsoft.com/office/drawing/2014/main" id="{E459355B-CB82-4542-FDED-9814649215FD}"/>
              </a:ext>
            </a:extLst>
          </p:cNvPr>
          <p:cNvSpPr>
            <a:spLocks noGrp="1"/>
          </p:cNvSpPr>
          <p:nvPr>
            <p:ph type="sldNum" sz="quarter" idx="12"/>
          </p:nvPr>
        </p:nvSpPr>
        <p:spPr>
          <a:xfrm>
            <a:off x="8610600" y="6356350"/>
            <a:ext cx="2743200" cy="365125"/>
          </a:xfrm>
        </p:spPr>
        <p:txBody>
          <a:bodyPr>
            <a:normAutofit/>
          </a:bodyPr>
          <a:lstStyle/>
          <a:p>
            <a:pPr>
              <a:spcAft>
                <a:spcPts val="600"/>
              </a:spcAft>
            </a:pPr>
            <a:fld id="{704AD79A-BD00-CE4B-8BDD-26D3B6A7D671}" type="slidenum">
              <a:rPr lang="de-DE" smtClean="0"/>
              <a:pPr>
                <a:spcAft>
                  <a:spcPts val="600"/>
                </a:spcAft>
              </a:pPr>
              <a:t>5</a:t>
            </a:fld>
            <a:endParaRPr lang="de-DE"/>
          </a:p>
        </p:txBody>
      </p:sp>
      <p:sp>
        <p:nvSpPr>
          <p:cNvPr id="8" name="Freihandform 7">
            <a:extLst>
              <a:ext uri="{FF2B5EF4-FFF2-40B4-BE49-F238E27FC236}">
                <a16:creationId xmlns:a16="http://schemas.microsoft.com/office/drawing/2014/main" id="{49DCAEA0-F621-B920-941F-3B16B7FB2EC1}"/>
              </a:ext>
            </a:extLst>
          </p:cNvPr>
          <p:cNvSpPr/>
          <p:nvPr/>
        </p:nvSpPr>
        <p:spPr>
          <a:xfrm>
            <a:off x="0" y="0"/>
            <a:ext cx="12192000" cy="6858000"/>
          </a:xfrm>
          <a:custGeom>
            <a:avLst/>
            <a:gdLst>
              <a:gd name="connsiteX0" fmla="*/ 8569656 w 12192000"/>
              <a:gd name="connsiteY0" fmla="*/ 2593075 h 6858000"/>
              <a:gd name="connsiteX1" fmla="*/ 7375477 w 12192000"/>
              <a:gd name="connsiteY1" fmla="*/ 3173105 h 6858000"/>
              <a:gd name="connsiteX2" fmla="*/ 8569656 w 12192000"/>
              <a:gd name="connsiteY2" fmla="*/ 3753135 h 6858000"/>
              <a:gd name="connsiteX3" fmla="*/ 9763835 w 12192000"/>
              <a:gd name="connsiteY3" fmla="*/ 3173105 h 6858000"/>
              <a:gd name="connsiteX4" fmla="*/ 8569656 w 12192000"/>
              <a:gd name="connsiteY4" fmla="*/ 2593075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8569656" y="2593075"/>
                </a:moveTo>
                <a:cubicBezTo>
                  <a:pt x="7910129" y="2593075"/>
                  <a:pt x="7375477" y="2852763"/>
                  <a:pt x="7375477" y="3173105"/>
                </a:cubicBezTo>
                <a:cubicBezTo>
                  <a:pt x="7375477" y="3493447"/>
                  <a:pt x="7910129" y="3753135"/>
                  <a:pt x="8569656" y="3753135"/>
                </a:cubicBezTo>
                <a:cubicBezTo>
                  <a:pt x="9229183" y="3753135"/>
                  <a:pt x="9763835" y="3493447"/>
                  <a:pt x="9763835" y="3173105"/>
                </a:cubicBezTo>
                <a:cubicBezTo>
                  <a:pt x="9763835" y="2852763"/>
                  <a:pt x="9229183" y="2593075"/>
                  <a:pt x="8569656" y="2593075"/>
                </a:cubicBezTo>
                <a:close/>
                <a:moveTo>
                  <a:pt x="0" y="0"/>
                </a:moveTo>
                <a:lnTo>
                  <a:pt x="12192000" y="0"/>
                </a:lnTo>
                <a:lnTo>
                  <a:pt x="12192000" y="6858000"/>
                </a:lnTo>
                <a:lnTo>
                  <a:pt x="0" y="6858000"/>
                </a:lnTo>
                <a:close/>
              </a:path>
            </a:pathLst>
          </a:cu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Tree>
    <p:extLst>
      <p:ext uri="{BB962C8B-B14F-4D97-AF65-F5344CB8AC3E}">
        <p14:creationId xmlns:p14="http://schemas.microsoft.com/office/powerpoint/2010/main" val="3003906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5E63DAD-8E71-A7B9-F346-14F6D06AB8B0}"/>
              </a:ext>
            </a:extLst>
          </p:cNvPr>
          <p:cNvPicPr>
            <a:picLocks noChangeAspect="1"/>
          </p:cNvPicPr>
          <p:nvPr/>
        </p:nvPicPr>
        <p:blipFill rotWithShape="1">
          <a:blip r:embed="rId3">
            <a:alphaModFix amt="25000"/>
          </a:blip>
          <a:srcRect t="12286" b="6779"/>
          <a:stretch/>
        </p:blipFill>
        <p:spPr>
          <a:xfrm>
            <a:off x="20" y="1"/>
            <a:ext cx="12191980" cy="6857999"/>
          </a:xfrm>
          <a:prstGeom prst="rect">
            <a:avLst/>
          </a:prstGeom>
        </p:spPr>
      </p:pic>
      <p:sp>
        <p:nvSpPr>
          <p:cNvPr id="5" name="Textfeld 4">
            <a:extLst>
              <a:ext uri="{FF2B5EF4-FFF2-40B4-BE49-F238E27FC236}">
                <a16:creationId xmlns:a16="http://schemas.microsoft.com/office/drawing/2014/main" id="{606A408C-7005-5ACB-085B-6C0C298A8710}"/>
              </a:ext>
            </a:extLst>
          </p:cNvPr>
          <p:cNvSpPr txBox="1"/>
          <p:nvPr/>
        </p:nvSpPr>
        <p:spPr>
          <a:xfrm>
            <a:off x="1145628" y="867103"/>
            <a:ext cx="9900744" cy="5123794"/>
          </a:xfrm>
          <a:prstGeom prst="rect">
            <a:avLst/>
          </a:prstGeom>
        </p:spPr>
        <p:txBody>
          <a:bodyPr vert="horz" lIns="91440" tIns="45720" rIns="91440" bIns="45720" rtlCol="0" anchor="ctr">
            <a:normAutofit/>
          </a:bodyPr>
          <a:lstStyle/>
          <a:p>
            <a:pPr algn="ctr">
              <a:lnSpc>
                <a:spcPct val="90000"/>
              </a:lnSpc>
              <a:spcBef>
                <a:spcPct val="0"/>
              </a:spcBef>
              <a:spcAft>
                <a:spcPts val="600"/>
              </a:spcAft>
              <a:defRPr/>
            </a:pPr>
            <a:r>
              <a:rPr lang="de-DE" sz="4000" dirty="0">
                <a:solidFill>
                  <a:srgbClr val="FFFFFF"/>
                </a:solidFill>
                <a:latin typeface="Calibri Light" panose="020F0302020204030204"/>
                <a:cs typeface="Calibri Light"/>
              </a:rPr>
              <a:t>Sie sind Lehrkraft an einer weiterführenden Schule und sollen die Schüler:innen in die Programmierung einführen.</a:t>
            </a:r>
            <a:br>
              <a:rPr lang="de-DE" sz="4000" dirty="0">
                <a:solidFill>
                  <a:srgbClr val="FFFFFF"/>
                </a:solidFill>
                <a:latin typeface="Calibri Light" panose="020F0302020204030204"/>
                <a:cs typeface="Calibri Light"/>
              </a:rPr>
            </a:br>
            <a:r>
              <a:rPr lang="de-DE" sz="6000" dirty="0">
                <a:solidFill>
                  <a:srgbClr val="FFFFFF"/>
                </a:solidFill>
                <a:latin typeface="Calibri Light" panose="020F0302020204030204"/>
                <a:cs typeface="Calibri Light"/>
              </a:rPr>
              <a:t>Wie würden Sie vorgehen?</a:t>
            </a:r>
          </a:p>
        </p:txBody>
      </p:sp>
      <p:sp>
        <p:nvSpPr>
          <p:cNvPr id="6" name="Foliennummernplatzhalter 5">
            <a:extLst>
              <a:ext uri="{FF2B5EF4-FFF2-40B4-BE49-F238E27FC236}">
                <a16:creationId xmlns:a16="http://schemas.microsoft.com/office/drawing/2014/main" id="{CC230F78-B9C4-3AE1-8A44-AB376C0A9B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AD79A-BD00-CE4B-8BDD-26D3B6A7D671}" type="slidenum">
              <a:rPr kumimoji="0" lang="de-DE"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870379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3507A7D-0DFB-9E35-51A7-FCE5D5C76DB7}"/>
              </a:ext>
            </a:extLst>
          </p:cNvPr>
          <p:cNvSpPr>
            <a:spLocks noGrp="1"/>
          </p:cNvSpPr>
          <p:nvPr>
            <p:ph type="title"/>
          </p:nvPr>
        </p:nvSpPr>
        <p:spPr/>
        <p:txBody>
          <a:bodyPr>
            <a:normAutofit/>
          </a:bodyPr>
          <a:lstStyle/>
          <a:p>
            <a:r>
              <a:rPr lang="de-DE" dirty="0"/>
              <a:t>Zehn Merkmale guten Unterrichts</a:t>
            </a:r>
            <a:br>
              <a:rPr lang="de-DE" dirty="0"/>
            </a:br>
            <a:r>
              <a:rPr lang="de-DE" sz="2400" i="1" dirty="0">
                <a:solidFill>
                  <a:schemeClr val="tx1">
                    <a:lumMod val="50000"/>
                    <a:lumOff val="50000"/>
                  </a:schemeClr>
                </a:solidFill>
              </a:rPr>
              <a:t>(Meyer, 2003)</a:t>
            </a:r>
          </a:p>
        </p:txBody>
      </p:sp>
      <p:sp>
        <p:nvSpPr>
          <p:cNvPr id="5" name="Inhaltsplatzhalter 4">
            <a:extLst>
              <a:ext uri="{FF2B5EF4-FFF2-40B4-BE49-F238E27FC236}">
                <a16:creationId xmlns:a16="http://schemas.microsoft.com/office/drawing/2014/main" id="{C59F43FD-B641-B89D-9B99-1EB42DD0E3CC}"/>
              </a:ext>
            </a:extLst>
          </p:cNvPr>
          <p:cNvSpPr>
            <a:spLocks noGrp="1"/>
          </p:cNvSpPr>
          <p:nvPr>
            <p:ph idx="1"/>
          </p:nvPr>
        </p:nvSpPr>
        <p:spPr/>
        <p:txBody>
          <a:bodyPr>
            <a:normAutofit fontScale="92500" lnSpcReduction="20000"/>
          </a:bodyPr>
          <a:lstStyle/>
          <a:p>
            <a:pPr marL="514350" indent="-514350">
              <a:buFont typeface="+mj-lt"/>
              <a:buAutoNum type="arabicPeriod"/>
            </a:pPr>
            <a:r>
              <a:rPr lang="de-DE" dirty="0"/>
              <a:t>Klare Strukturierung des Lehr-Lernprozesses</a:t>
            </a:r>
          </a:p>
          <a:p>
            <a:pPr marL="514350" indent="-514350">
              <a:buFont typeface="+mj-lt"/>
              <a:buAutoNum type="arabicPeriod"/>
            </a:pPr>
            <a:r>
              <a:rPr lang="de-DE" dirty="0"/>
              <a:t>Intensive Nutzung der Lernzeit</a:t>
            </a:r>
          </a:p>
          <a:p>
            <a:pPr marL="514350" indent="-514350">
              <a:buFont typeface="+mj-lt"/>
              <a:buAutoNum type="arabicPeriod"/>
            </a:pPr>
            <a:r>
              <a:rPr lang="de-DE" dirty="0"/>
              <a:t>Stimmigkeit der Ziel-, Inhalts- und Methodenentscheidungen</a:t>
            </a:r>
          </a:p>
          <a:p>
            <a:pPr marL="514350" indent="-514350">
              <a:buFont typeface="+mj-lt"/>
              <a:buAutoNum type="arabicPeriod"/>
            </a:pPr>
            <a:r>
              <a:rPr lang="de-DE" dirty="0"/>
              <a:t>Methodenvielfalt</a:t>
            </a:r>
          </a:p>
          <a:p>
            <a:pPr marL="514350" indent="-514350">
              <a:buFont typeface="+mj-lt"/>
              <a:buAutoNum type="arabicPeriod"/>
            </a:pPr>
            <a:r>
              <a:rPr lang="de-DE" dirty="0"/>
              <a:t>Intelligentes Üben</a:t>
            </a:r>
          </a:p>
          <a:p>
            <a:pPr marL="514350" indent="-514350">
              <a:buFont typeface="+mj-lt"/>
              <a:buAutoNum type="arabicPeriod"/>
            </a:pPr>
            <a:r>
              <a:rPr lang="de-DE" dirty="0"/>
              <a:t>Individuelles Fördern</a:t>
            </a:r>
          </a:p>
          <a:p>
            <a:pPr marL="514350" indent="-514350">
              <a:buFont typeface="+mj-lt"/>
              <a:buAutoNum type="arabicPeriod"/>
            </a:pPr>
            <a:r>
              <a:rPr lang="de-DE" dirty="0"/>
              <a:t>Lernförderliches Unterrichtsklima</a:t>
            </a:r>
          </a:p>
          <a:p>
            <a:pPr marL="514350" indent="-514350">
              <a:buFont typeface="+mj-lt"/>
              <a:buAutoNum type="arabicPeriod"/>
            </a:pPr>
            <a:r>
              <a:rPr lang="de-DE" dirty="0"/>
              <a:t>Sinnstiftende Unterrichtsgespräche</a:t>
            </a:r>
          </a:p>
          <a:p>
            <a:pPr marL="514350" indent="-514350">
              <a:buFont typeface="+mj-lt"/>
              <a:buAutoNum type="arabicPeriod"/>
            </a:pPr>
            <a:r>
              <a:rPr lang="de-DE" dirty="0"/>
              <a:t>Regelmäßige Nutzung von Schüler-Feedback</a:t>
            </a:r>
          </a:p>
          <a:p>
            <a:pPr marL="514350" indent="-514350">
              <a:buFont typeface="+mj-lt"/>
              <a:buAutoNum type="arabicPeriod"/>
            </a:pPr>
            <a:r>
              <a:rPr lang="de-DE" dirty="0"/>
              <a:t>Klare Leistungserwartungen und -kontrollen</a:t>
            </a:r>
          </a:p>
        </p:txBody>
      </p:sp>
      <p:sp>
        <p:nvSpPr>
          <p:cNvPr id="6" name="Textfeld 5">
            <a:extLst>
              <a:ext uri="{FF2B5EF4-FFF2-40B4-BE49-F238E27FC236}">
                <a16:creationId xmlns:a16="http://schemas.microsoft.com/office/drawing/2014/main" id="{D4B2642D-10D2-BFBD-3F71-A4B722963C0F}"/>
              </a:ext>
            </a:extLst>
          </p:cNvPr>
          <p:cNvSpPr txBox="1"/>
          <p:nvPr/>
        </p:nvSpPr>
        <p:spPr>
          <a:xfrm>
            <a:off x="838201" y="6176963"/>
            <a:ext cx="10515600" cy="276999"/>
          </a:xfrm>
          <a:prstGeom prst="rect">
            <a:avLst/>
          </a:prstGeom>
          <a:noFill/>
        </p:spPr>
        <p:txBody>
          <a:bodyPr wrap="square" rtlCol="0">
            <a:spAutoFit/>
          </a:bodyPr>
          <a:lstStyle/>
          <a:p>
            <a:r>
              <a:rPr lang="de-DE" sz="1200" dirty="0">
                <a:solidFill>
                  <a:schemeClr val="tx1">
                    <a:lumMod val="50000"/>
                    <a:lumOff val="50000"/>
                  </a:schemeClr>
                </a:solidFill>
                <a:effectLst/>
              </a:rPr>
              <a:t>Meyer, H. (2003). Zehn </a:t>
            </a:r>
            <a:r>
              <a:rPr lang="de-DE" sz="1200" dirty="0" err="1">
                <a:solidFill>
                  <a:schemeClr val="tx1">
                    <a:lumMod val="50000"/>
                    <a:lumOff val="50000"/>
                  </a:schemeClr>
                </a:solidFill>
                <a:effectLst/>
              </a:rPr>
              <a:t>merkmale</a:t>
            </a:r>
            <a:r>
              <a:rPr lang="de-DE" sz="1200" dirty="0">
                <a:solidFill>
                  <a:schemeClr val="tx1">
                    <a:lumMod val="50000"/>
                    <a:lumOff val="50000"/>
                  </a:schemeClr>
                </a:solidFill>
                <a:effectLst/>
              </a:rPr>
              <a:t> guten </a:t>
            </a:r>
            <a:r>
              <a:rPr lang="de-DE" sz="1200" dirty="0" err="1">
                <a:solidFill>
                  <a:schemeClr val="tx1">
                    <a:lumMod val="50000"/>
                    <a:lumOff val="50000"/>
                  </a:schemeClr>
                </a:solidFill>
                <a:effectLst/>
              </a:rPr>
              <a:t>unterrichts</a:t>
            </a:r>
            <a:r>
              <a:rPr lang="de-DE" sz="1200" dirty="0">
                <a:solidFill>
                  <a:schemeClr val="tx1">
                    <a:lumMod val="50000"/>
                    <a:lumOff val="50000"/>
                  </a:schemeClr>
                </a:solidFill>
                <a:effectLst/>
              </a:rPr>
              <a:t>. </a:t>
            </a:r>
            <a:r>
              <a:rPr lang="de-DE" sz="1200" i="1" dirty="0">
                <a:solidFill>
                  <a:schemeClr val="tx1">
                    <a:lumMod val="50000"/>
                    <a:lumOff val="50000"/>
                  </a:schemeClr>
                </a:solidFill>
                <a:effectLst/>
              </a:rPr>
              <a:t>Empirische Befunde und didaktische Ratschläge.</a:t>
            </a:r>
            <a:endParaRPr lang="de-DE" sz="1200" dirty="0">
              <a:solidFill>
                <a:schemeClr val="tx1">
                  <a:lumMod val="50000"/>
                  <a:lumOff val="50000"/>
                </a:schemeClr>
              </a:solidFill>
            </a:endParaRPr>
          </a:p>
        </p:txBody>
      </p:sp>
    </p:spTree>
    <p:extLst>
      <p:ext uri="{BB962C8B-B14F-4D97-AF65-F5344CB8AC3E}">
        <p14:creationId xmlns:p14="http://schemas.microsoft.com/office/powerpoint/2010/main" val="2707983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F234F7-AF6D-84AC-FD1C-DA61AD522A5F}"/>
              </a:ext>
            </a:extLst>
          </p:cNvPr>
          <p:cNvSpPr>
            <a:spLocks noGrp="1"/>
          </p:cNvSpPr>
          <p:nvPr>
            <p:ph type="title"/>
          </p:nvPr>
        </p:nvSpPr>
        <p:spPr/>
        <p:txBody>
          <a:bodyPr/>
          <a:lstStyle/>
          <a:p>
            <a:r>
              <a:rPr lang="de-DE" dirty="0"/>
              <a:t>Kapitelübersicht</a:t>
            </a:r>
          </a:p>
        </p:txBody>
      </p:sp>
      <p:sp>
        <p:nvSpPr>
          <p:cNvPr id="3" name="Inhaltsplatzhalter 2">
            <a:extLst>
              <a:ext uri="{FF2B5EF4-FFF2-40B4-BE49-F238E27FC236}">
                <a16:creationId xmlns:a16="http://schemas.microsoft.com/office/drawing/2014/main" id="{E38B15F0-31E7-07A2-7A3A-A99B49A1BF83}"/>
              </a:ext>
            </a:extLst>
          </p:cNvPr>
          <p:cNvSpPr>
            <a:spLocks noGrp="1"/>
          </p:cNvSpPr>
          <p:nvPr>
            <p:ph idx="1"/>
          </p:nvPr>
        </p:nvSpPr>
        <p:spPr/>
        <p:txBody>
          <a:bodyPr/>
          <a:lstStyle/>
          <a:p>
            <a:r>
              <a:rPr lang="de-DE" dirty="0"/>
              <a:t>Ansätze zur Unterrichtsplanung</a:t>
            </a:r>
          </a:p>
          <a:p>
            <a:pPr lvl="1"/>
            <a:r>
              <a:rPr lang="de-DE" dirty="0"/>
              <a:t>Use-Modify-Create</a:t>
            </a:r>
          </a:p>
          <a:p>
            <a:pPr lvl="1"/>
            <a:r>
              <a:rPr lang="de-DE" dirty="0"/>
              <a:t>PRIMM</a:t>
            </a:r>
          </a:p>
          <a:p>
            <a:pPr lvl="1"/>
            <a:r>
              <a:rPr lang="de-DE" dirty="0"/>
              <a:t>STREAM</a:t>
            </a:r>
          </a:p>
          <a:p>
            <a:r>
              <a:rPr lang="de-DE" dirty="0"/>
              <a:t>Ansatz zur Reihenplanung</a:t>
            </a:r>
          </a:p>
          <a:p>
            <a:pPr lvl="1"/>
            <a:r>
              <a:rPr lang="de-DE" dirty="0"/>
              <a:t>4C/ID Modell</a:t>
            </a:r>
          </a:p>
        </p:txBody>
      </p:sp>
      <p:sp>
        <p:nvSpPr>
          <p:cNvPr id="5" name="Textfeld 4">
            <a:extLst>
              <a:ext uri="{FF2B5EF4-FFF2-40B4-BE49-F238E27FC236}">
                <a16:creationId xmlns:a16="http://schemas.microsoft.com/office/drawing/2014/main" id="{5E4A744B-7ECE-B978-587A-42FD5A63AAF3}"/>
              </a:ext>
            </a:extLst>
          </p:cNvPr>
          <p:cNvSpPr txBox="1"/>
          <p:nvPr/>
        </p:nvSpPr>
        <p:spPr>
          <a:xfrm>
            <a:off x="4521865" y="2685525"/>
            <a:ext cx="4447051" cy="369332"/>
          </a:xfrm>
          <a:prstGeom prst="rect">
            <a:avLst/>
          </a:prstGeom>
          <a:noFill/>
        </p:spPr>
        <p:txBody>
          <a:bodyPr wrap="none" rtlCol="0">
            <a:spAutoFit/>
          </a:bodyPr>
          <a:lstStyle/>
          <a:p>
            <a:r>
              <a:rPr lang="de-DE" dirty="0"/>
              <a:t>Umsetzung des Leseansatzes </a:t>
            </a:r>
            <a:r>
              <a:rPr lang="de-DE" i="1" dirty="0">
                <a:solidFill>
                  <a:schemeClr val="tx1">
                    <a:lumMod val="50000"/>
                    <a:lumOff val="50000"/>
                  </a:schemeClr>
                </a:solidFill>
              </a:rPr>
              <a:t>(siehe Kapitel 3)</a:t>
            </a:r>
          </a:p>
        </p:txBody>
      </p:sp>
      <p:sp>
        <p:nvSpPr>
          <p:cNvPr id="6" name="Textfeld 5">
            <a:extLst>
              <a:ext uri="{FF2B5EF4-FFF2-40B4-BE49-F238E27FC236}">
                <a16:creationId xmlns:a16="http://schemas.microsoft.com/office/drawing/2014/main" id="{B40D6897-2D88-177A-6E9E-8B7409266D2B}"/>
              </a:ext>
            </a:extLst>
          </p:cNvPr>
          <p:cNvSpPr txBox="1"/>
          <p:nvPr/>
        </p:nvSpPr>
        <p:spPr>
          <a:xfrm>
            <a:off x="4435367" y="4012052"/>
            <a:ext cx="3832075" cy="369332"/>
          </a:xfrm>
          <a:prstGeom prst="rect">
            <a:avLst/>
          </a:prstGeom>
          <a:noFill/>
        </p:spPr>
        <p:txBody>
          <a:bodyPr wrap="none" rtlCol="0">
            <a:spAutoFit/>
          </a:bodyPr>
          <a:lstStyle/>
          <a:p>
            <a:r>
              <a:rPr lang="en-US" dirty="0"/>
              <a:t>Cognitive Load Theory</a:t>
            </a:r>
            <a:r>
              <a:rPr lang="de-DE" dirty="0"/>
              <a:t> </a:t>
            </a:r>
            <a:r>
              <a:rPr lang="de-DE" i="1" dirty="0">
                <a:solidFill>
                  <a:schemeClr val="tx1">
                    <a:lumMod val="50000"/>
                    <a:lumOff val="50000"/>
                  </a:schemeClr>
                </a:solidFill>
              </a:rPr>
              <a:t>(siehe Kapitel 3)</a:t>
            </a:r>
          </a:p>
        </p:txBody>
      </p:sp>
      <p:cxnSp>
        <p:nvCxnSpPr>
          <p:cNvPr id="8" name="Gerade Verbindung mit Pfeil 7">
            <a:extLst>
              <a:ext uri="{FF2B5EF4-FFF2-40B4-BE49-F238E27FC236}">
                <a16:creationId xmlns:a16="http://schemas.microsoft.com/office/drawing/2014/main" id="{99A5A11A-54E0-C5DD-D2DE-49E47C2E47B5}"/>
              </a:ext>
            </a:extLst>
          </p:cNvPr>
          <p:cNvCxnSpPr>
            <a:cxnSpLocks/>
            <a:stCxn id="6" idx="1"/>
          </p:cNvCxnSpPr>
          <p:nvPr/>
        </p:nvCxnSpPr>
        <p:spPr>
          <a:xfrm flipH="1">
            <a:off x="3356386" y="4196718"/>
            <a:ext cx="1078981"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4" name="Gerade Verbindung mit Pfeil 13">
            <a:extLst>
              <a:ext uri="{FF2B5EF4-FFF2-40B4-BE49-F238E27FC236}">
                <a16:creationId xmlns:a16="http://schemas.microsoft.com/office/drawing/2014/main" id="{796722B9-1E7F-1EC1-F6DA-78D469A419A7}"/>
              </a:ext>
            </a:extLst>
          </p:cNvPr>
          <p:cNvCxnSpPr>
            <a:cxnSpLocks/>
            <a:stCxn id="5" idx="1"/>
          </p:cNvCxnSpPr>
          <p:nvPr/>
        </p:nvCxnSpPr>
        <p:spPr>
          <a:xfrm flipH="1">
            <a:off x="2767914" y="2870191"/>
            <a:ext cx="1753951"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7" name="Gerade Verbindung mit Pfeil 16">
            <a:extLst>
              <a:ext uri="{FF2B5EF4-FFF2-40B4-BE49-F238E27FC236}">
                <a16:creationId xmlns:a16="http://schemas.microsoft.com/office/drawing/2014/main" id="{CC2484AA-4342-8F9A-C4CC-53E12A24DEA3}"/>
              </a:ext>
            </a:extLst>
          </p:cNvPr>
          <p:cNvCxnSpPr>
            <a:cxnSpLocks/>
          </p:cNvCxnSpPr>
          <p:nvPr/>
        </p:nvCxnSpPr>
        <p:spPr>
          <a:xfrm flipH="1" flipV="1">
            <a:off x="2767914" y="3005130"/>
            <a:ext cx="1667453" cy="100692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3" name="Textfeld 22">
            <a:extLst>
              <a:ext uri="{FF2B5EF4-FFF2-40B4-BE49-F238E27FC236}">
                <a16:creationId xmlns:a16="http://schemas.microsoft.com/office/drawing/2014/main" id="{3EA73081-6631-C0F5-03EA-272B0DEB7C36}"/>
              </a:ext>
            </a:extLst>
          </p:cNvPr>
          <p:cNvSpPr txBox="1"/>
          <p:nvPr/>
        </p:nvSpPr>
        <p:spPr>
          <a:xfrm>
            <a:off x="4521865" y="2307730"/>
            <a:ext cx="4447051" cy="369332"/>
          </a:xfrm>
          <a:prstGeom prst="rect">
            <a:avLst/>
          </a:prstGeom>
          <a:noFill/>
        </p:spPr>
        <p:txBody>
          <a:bodyPr wrap="square" rtlCol="0">
            <a:spAutoFit/>
          </a:bodyPr>
          <a:lstStyle/>
          <a:p>
            <a:r>
              <a:rPr lang="de-DE" dirty="0"/>
              <a:t>Computational Thinking </a:t>
            </a:r>
            <a:r>
              <a:rPr lang="de-DE" i="1" dirty="0">
                <a:solidFill>
                  <a:schemeClr val="tx1">
                    <a:lumMod val="50000"/>
                    <a:lumOff val="50000"/>
                  </a:schemeClr>
                </a:solidFill>
              </a:rPr>
              <a:t>(siehe Kapitel 2)</a:t>
            </a:r>
          </a:p>
        </p:txBody>
      </p:sp>
      <p:cxnSp>
        <p:nvCxnSpPr>
          <p:cNvPr id="24" name="Gerade Verbindung mit Pfeil 23">
            <a:extLst>
              <a:ext uri="{FF2B5EF4-FFF2-40B4-BE49-F238E27FC236}">
                <a16:creationId xmlns:a16="http://schemas.microsoft.com/office/drawing/2014/main" id="{223CF27B-87F1-C067-4AA3-A59324F69904}"/>
              </a:ext>
            </a:extLst>
          </p:cNvPr>
          <p:cNvCxnSpPr>
            <a:cxnSpLocks/>
            <a:stCxn id="23" idx="1"/>
          </p:cNvCxnSpPr>
          <p:nvPr/>
        </p:nvCxnSpPr>
        <p:spPr>
          <a:xfrm flipH="1">
            <a:off x="4040659" y="2492396"/>
            <a:ext cx="48120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Textfeld 25">
            <a:extLst>
              <a:ext uri="{FF2B5EF4-FFF2-40B4-BE49-F238E27FC236}">
                <a16:creationId xmlns:a16="http://schemas.microsoft.com/office/drawing/2014/main" id="{12684683-B62C-6D7D-46EC-67065C083F67}"/>
              </a:ext>
            </a:extLst>
          </p:cNvPr>
          <p:cNvSpPr txBox="1"/>
          <p:nvPr/>
        </p:nvSpPr>
        <p:spPr>
          <a:xfrm>
            <a:off x="4521865" y="3054856"/>
            <a:ext cx="6092589" cy="369332"/>
          </a:xfrm>
          <a:prstGeom prst="rect">
            <a:avLst/>
          </a:prstGeom>
          <a:noFill/>
        </p:spPr>
        <p:txBody>
          <a:bodyPr wrap="square" rtlCol="0">
            <a:spAutoFit/>
          </a:bodyPr>
          <a:lstStyle/>
          <a:p>
            <a:r>
              <a:rPr lang="de-DE" dirty="0"/>
              <a:t>Objektorientierung, agile Softwareentwicklung</a:t>
            </a:r>
            <a:endParaRPr lang="de-DE" i="1" dirty="0">
              <a:solidFill>
                <a:schemeClr val="tx1">
                  <a:lumMod val="50000"/>
                  <a:lumOff val="50000"/>
                </a:schemeClr>
              </a:solidFill>
            </a:endParaRPr>
          </a:p>
        </p:txBody>
      </p:sp>
      <p:cxnSp>
        <p:nvCxnSpPr>
          <p:cNvPr id="27" name="Gerade Verbindung mit Pfeil 26">
            <a:extLst>
              <a:ext uri="{FF2B5EF4-FFF2-40B4-BE49-F238E27FC236}">
                <a16:creationId xmlns:a16="http://schemas.microsoft.com/office/drawing/2014/main" id="{12EBD996-5608-251B-7524-457ADFC6A967}"/>
              </a:ext>
            </a:extLst>
          </p:cNvPr>
          <p:cNvCxnSpPr>
            <a:cxnSpLocks/>
            <a:stCxn id="26" idx="1"/>
          </p:cNvCxnSpPr>
          <p:nvPr/>
        </p:nvCxnSpPr>
        <p:spPr>
          <a:xfrm flipH="1">
            <a:off x="2767914" y="3239522"/>
            <a:ext cx="1753951"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6612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3" grpId="0"/>
      <p:bldP spid="26" grpId="0"/>
      <p:bldP spid="2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8D3DE6E-B0DE-703F-FB43-E88604ED5651}"/>
              </a:ext>
            </a:extLst>
          </p:cNvPr>
          <p:cNvSpPr>
            <a:spLocks noGrp="1"/>
          </p:cNvSpPr>
          <p:nvPr>
            <p:ph type="title"/>
          </p:nvPr>
        </p:nvSpPr>
        <p:spPr>
          <a:xfrm>
            <a:off x="831850" y="1709738"/>
            <a:ext cx="10515600" cy="2852737"/>
          </a:xfrm>
        </p:spPr>
        <p:txBody>
          <a:bodyPr/>
          <a:lstStyle/>
          <a:p>
            <a:r>
              <a:rPr lang="de-DE" dirty="0"/>
              <a:t>Use-Modify-Create</a:t>
            </a:r>
          </a:p>
        </p:txBody>
      </p:sp>
      <p:sp>
        <p:nvSpPr>
          <p:cNvPr id="6" name="Textplatzhalter 5">
            <a:extLst>
              <a:ext uri="{FF2B5EF4-FFF2-40B4-BE49-F238E27FC236}">
                <a16:creationId xmlns:a16="http://schemas.microsoft.com/office/drawing/2014/main" id="{DFD794F3-FC72-A02B-C466-2D851634E221}"/>
              </a:ext>
            </a:extLst>
          </p:cNvPr>
          <p:cNvSpPr>
            <a:spLocks noGrp="1"/>
          </p:cNvSpPr>
          <p:nvPr>
            <p:ph type="body" idx="1"/>
          </p:nvPr>
        </p:nvSpPr>
        <p:spPr>
          <a:xfrm>
            <a:off x="831850" y="4589463"/>
            <a:ext cx="10515600" cy="1500187"/>
          </a:xfrm>
        </p:spPr>
        <p:txBody>
          <a:bodyPr/>
          <a:lstStyle/>
          <a:p>
            <a:r>
              <a:rPr lang="de-DE" dirty="0"/>
              <a:t>(Lee et al., 2011)</a:t>
            </a:r>
          </a:p>
        </p:txBody>
      </p:sp>
      <p:sp>
        <p:nvSpPr>
          <p:cNvPr id="2" name="Foliennummernplatzhalter 1">
            <a:extLst>
              <a:ext uri="{FF2B5EF4-FFF2-40B4-BE49-F238E27FC236}">
                <a16:creationId xmlns:a16="http://schemas.microsoft.com/office/drawing/2014/main" id="{7744FE32-7BAB-0154-EC99-2CE51916BFD7}"/>
              </a:ext>
            </a:extLst>
          </p:cNvPr>
          <p:cNvSpPr>
            <a:spLocks noGrp="1"/>
          </p:cNvSpPr>
          <p:nvPr>
            <p:ph type="sldNum" sz="quarter" idx="12"/>
          </p:nvPr>
        </p:nvSpPr>
        <p:spPr>
          <a:xfrm>
            <a:off x="8610600" y="6356350"/>
            <a:ext cx="2743200" cy="365125"/>
          </a:xfrm>
        </p:spPr>
        <p:txBody>
          <a:bodyPr/>
          <a:lstStyle/>
          <a:p>
            <a:fld id="{704AD79A-BD00-CE4B-8BDD-26D3B6A7D671}" type="slidenum">
              <a:rPr lang="de-DE" smtClean="0"/>
              <a:pPr/>
              <a:t>9</a:t>
            </a:fld>
            <a:endParaRPr lang="de-DE"/>
          </a:p>
        </p:txBody>
      </p:sp>
      <p:sp>
        <p:nvSpPr>
          <p:cNvPr id="9" name="Textfeld 8">
            <a:extLst>
              <a:ext uri="{FF2B5EF4-FFF2-40B4-BE49-F238E27FC236}">
                <a16:creationId xmlns:a16="http://schemas.microsoft.com/office/drawing/2014/main" id="{761FEA64-54DF-F8A1-6AC9-15F81F373B00}"/>
              </a:ext>
            </a:extLst>
          </p:cNvPr>
          <p:cNvSpPr txBox="1"/>
          <p:nvPr/>
        </p:nvSpPr>
        <p:spPr>
          <a:xfrm>
            <a:off x="5883758" y="2260064"/>
            <a:ext cx="1249060" cy="369332"/>
          </a:xfrm>
          <a:prstGeom prst="rect">
            <a:avLst/>
          </a:prstGeom>
          <a:noFill/>
        </p:spPr>
        <p:txBody>
          <a:bodyPr wrap="none" rtlCol="0">
            <a:spAutoFit/>
          </a:bodyPr>
          <a:lstStyle/>
          <a:p>
            <a:r>
              <a:rPr lang="de-DE" dirty="0"/>
              <a:t>„Not </a:t>
            </a:r>
            <a:r>
              <a:rPr lang="de-DE" dirty="0" err="1"/>
              <a:t>mine</a:t>
            </a:r>
            <a:r>
              <a:rPr lang="de-DE" dirty="0"/>
              <a:t>“</a:t>
            </a:r>
          </a:p>
        </p:txBody>
      </p:sp>
      <p:sp>
        <p:nvSpPr>
          <p:cNvPr id="10" name="Textfeld 9">
            <a:extLst>
              <a:ext uri="{FF2B5EF4-FFF2-40B4-BE49-F238E27FC236}">
                <a16:creationId xmlns:a16="http://schemas.microsoft.com/office/drawing/2014/main" id="{D384981A-FA0F-2F6D-72CE-953DA183D322}"/>
              </a:ext>
            </a:extLst>
          </p:cNvPr>
          <p:cNvSpPr txBox="1"/>
          <p:nvPr/>
        </p:nvSpPr>
        <p:spPr>
          <a:xfrm>
            <a:off x="8820203" y="2268541"/>
            <a:ext cx="861133" cy="369332"/>
          </a:xfrm>
          <a:prstGeom prst="rect">
            <a:avLst/>
          </a:prstGeom>
          <a:noFill/>
        </p:spPr>
        <p:txBody>
          <a:bodyPr wrap="none" rtlCol="0">
            <a:spAutoFit/>
          </a:bodyPr>
          <a:lstStyle/>
          <a:p>
            <a:r>
              <a:rPr lang="de-DE" dirty="0"/>
              <a:t>„Mine“</a:t>
            </a:r>
          </a:p>
        </p:txBody>
      </p:sp>
      <p:sp>
        <p:nvSpPr>
          <p:cNvPr id="15" name="Textfeld 14">
            <a:extLst>
              <a:ext uri="{FF2B5EF4-FFF2-40B4-BE49-F238E27FC236}">
                <a16:creationId xmlns:a16="http://schemas.microsoft.com/office/drawing/2014/main" id="{C5A19EF2-8D20-BCE9-6443-EC370690590F}"/>
              </a:ext>
            </a:extLst>
          </p:cNvPr>
          <p:cNvSpPr txBox="1"/>
          <p:nvPr/>
        </p:nvSpPr>
        <p:spPr>
          <a:xfrm>
            <a:off x="838200" y="6176963"/>
            <a:ext cx="10515600" cy="276999"/>
          </a:xfrm>
          <a:prstGeom prst="rect">
            <a:avLst/>
          </a:prstGeom>
          <a:noFill/>
        </p:spPr>
        <p:txBody>
          <a:bodyPr wrap="square" lIns="91440" tIns="45720" rIns="91440" bIns="45720" rtlCol="0" anchor="t">
            <a:spAutoFit/>
          </a:bodyPr>
          <a:lstStyle/>
          <a:p>
            <a:r>
              <a:rPr lang="de-DE" sz="1200" dirty="0">
                <a:solidFill>
                  <a:schemeClr val="tx1">
                    <a:lumMod val="50000"/>
                    <a:lumOff val="50000"/>
                  </a:schemeClr>
                </a:solidFill>
                <a:effectLst/>
              </a:rPr>
              <a:t>Lee, I., Martin, F., Denner, J., Coulter, B., </a:t>
            </a:r>
            <a:r>
              <a:rPr lang="de-DE" sz="1200" dirty="0" err="1">
                <a:solidFill>
                  <a:schemeClr val="tx1">
                    <a:lumMod val="50000"/>
                    <a:lumOff val="50000"/>
                  </a:schemeClr>
                </a:solidFill>
                <a:effectLst/>
              </a:rPr>
              <a:t>Allan</a:t>
            </a:r>
            <a:r>
              <a:rPr lang="de-DE" sz="1200" dirty="0">
                <a:solidFill>
                  <a:schemeClr val="tx1">
                    <a:lumMod val="50000"/>
                    <a:lumOff val="50000"/>
                  </a:schemeClr>
                </a:solidFill>
                <a:effectLst/>
              </a:rPr>
              <a:t>, W., Erickson, J., </a:t>
            </a:r>
            <a:r>
              <a:rPr lang="de-DE" sz="1200" dirty="0" err="1">
                <a:solidFill>
                  <a:schemeClr val="tx1">
                    <a:lumMod val="50000"/>
                    <a:lumOff val="50000"/>
                  </a:schemeClr>
                </a:solidFill>
                <a:effectLst/>
              </a:rPr>
              <a:t>Malyn</a:t>
            </a:r>
            <a:r>
              <a:rPr lang="de-DE" sz="1200" dirty="0">
                <a:solidFill>
                  <a:schemeClr val="tx1">
                    <a:lumMod val="50000"/>
                    <a:lumOff val="50000"/>
                  </a:schemeClr>
                </a:solidFill>
                <a:effectLst/>
              </a:rPr>
              <a:t>-Smith, J., &amp; Werner, L. (2011). Computational Thinking </a:t>
            </a:r>
            <a:r>
              <a:rPr lang="de-DE" sz="1200" dirty="0" err="1">
                <a:solidFill>
                  <a:schemeClr val="tx1">
                    <a:lumMod val="50000"/>
                    <a:lumOff val="50000"/>
                  </a:schemeClr>
                </a:solidFill>
                <a:effectLst/>
              </a:rPr>
              <a:t>for</a:t>
            </a:r>
            <a:r>
              <a:rPr lang="de-DE" sz="1200" dirty="0">
                <a:solidFill>
                  <a:schemeClr val="tx1">
                    <a:lumMod val="50000"/>
                    <a:lumOff val="50000"/>
                  </a:schemeClr>
                </a:solidFill>
                <a:effectLst/>
              </a:rPr>
              <a:t> Youth in Practice. </a:t>
            </a:r>
            <a:r>
              <a:rPr lang="de-DE" sz="1200" dirty="0">
                <a:solidFill>
                  <a:schemeClr val="tx1">
                    <a:lumMod val="50000"/>
                    <a:lumOff val="50000"/>
                  </a:schemeClr>
                </a:solidFill>
                <a:hlinkClick r:id="rId3">
                  <a:extLst>
                    <a:ext uri="{A12FA001-AC4F-418D-AE19-62706E023703}">
                      <ahyp:hlinkClr xmlns:ahyp="http://schemas.microsoft.com/office/drawing/2018/hyperlinkcolor" val="tx"/>
                    </a:ext>
                  </a:extLst>
                </a:hlinkClick>
              </a:rPr>
              <a:t>[DOI]</a:t>
            </a:r>
            <a:endParaRPr lang="de-DE" dirty="0">
              <a:solidFill>
                <a:schemeClr val="tx1">
                  <a:lumMod val="50000"/>
                  <a:lumOff val="50000"/>
                </a:schemeClr>
              </a:solidFill>
            </a:endParaRPr>
          </a:p>
        </p:txBody>
      </p:sp>
      <p:sp>
        <p:nvSpPr>
          <p:cNvPr id="16" name="Pfeil nach rechts 15">
            <a:extLst>
              <a:ext uri="{FF2B5EF4-FFF2-40B4-BE49-F238E27FC236}">
                <a16:creationId xmlns:a16="http://schemas.microsoft.com/office/drawing/2014/main" id="{AE20356E-A3A0-E0C8-C85F-1355FAAE09E4}"/>
              </a:ext>
            </a:extLst>
          </p:cNvPr>
          <p:cNvSpPr/>
          <p:nvPr/>
        </p:nvSpPr>
        <p:spPr>
          <a:xfrm>
            <a:off x="7508839" y="2268541"/>
            <a:ext cx="935344" cy="352378"/>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972336182"/>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4454</Words>
  <Application>Microsoft Macintosh PowerPoint</Application>
  <PresentationFormat>Breitbild</PresentationFormat>
  <Paragraphs>408</Paragraphs>
  <Slides>33</Slides>
  <Notes>30</Notes>
  <HiddenSlides>1</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33</vt:i4>
      </vt:variant>
    </vt:vector>
  </HeadingPairs>
  <TitlesOfParts>
    <vt:vector size="38" baseType="lpstr">
      <vt:lpstr>Aptos Narrow</vt:lpstr>
      <vt:lpstr>Arial</vt:lpstr>
      <vt:lpstr>Calibri</vt:lpstr>
      <vt:lpstr>Calibri Light</vt:lpstr>
      <vt:lpstr>Larissa</vt:lpstr>
      <vt:lpstr>Didaktik der Programmierung</vt:lpstr>
      <vt:lpstr>PowerPoint-Präsentation</vt:lpstr>
      <vt:lpstr>Kapitelübersicht</vt:lpstr>
      <vt:lpstr>Lernziele</vt:lpstr>
      <vt:lpstr>PowerPoint-Präsentation</vt:lpstr>
      <vt:lpstr>PowerPoint-Präsentation</vt:lpstr>
      <vt:lpstr>Zehn Merkmale guten Unterrichts (Meyer, 2003)</vt:lpstr>
      <vt:lpstr>Kapitelübersicht</vt:lpstr>
      <vt:lpstr>Use-Modify-Create</vt:lpstr>
      <vt:lpstr>Use-Modify-Create (Lee et al., 2011)</vt:lpstr>
      <vt:lpstr>Use-Modify-Create (Lee et al., 2011)</vt:lpstr>
      <vt:lpstr>Computational Thinking in der Praxis (Lee et al., 2011)</vt:lpstr>
      <vt:lpstr>PRIMM</vt:lpstr>
      <vt:lpstr>PRIMM (Sentance et al., 2019)</vt:lpstr>
      <vt:lpstr>Die fünf Phasen</vt:lpstr>
      <vt:lpstr>Evaluation PRIMM (Sentance et al., 2019)</vt:lpstr>
      <vt:lpstr>PowerPoint-Präsentation</vt:lpstr>
      <vt:lpstr>STREAM (Caspersen und Kolling, 2009)</vt:lpstr>
      <vt:lpstr>PowerPoint-Präsentation</vt:lpstr>
      <vt:lpstr>PowerPoint-Präsentation</vt:lpstr>
      <vt:lpstr>PowerPoint-Präsentation</vt:lpstr>
      <vt:lpstr>PowerPoint-Präsentation</vt:lpstr>
      <vt:lpstr>PowerPoint-Präsentation</vt:lpstr>
      <vt:lpstr>PowerPoint-Präsentation</vt:lpstr>
      <vt:lpstr>4C/ID Modell</vt:lpstr>
      <vt:lpstr>4C/ID Modell (Van Merriënboer, et al., 2002)</vt:lpstr>
      <vt:lpstr>Die vier Komponenten (4C) (Van Merriënboer, et al., 2002)</vt:lpstr>
      <vt:lpstr>PowerPoint-Präsentation</vt:lpstr>
      <vt:lpstr>Beispiel</vt:lpstr>
      <vt:lpstr>Referenzen</vt:lpstr>
      <vt:lpstr>Referenzen</vt:lpstr>
      <vt:lpstr>Illustrationen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cp:lastModifiedBy>Sören Sparmann</cp:lastModifiedBy>
  <cp:revision>1015</cp:revision>
  <dcterms:created xsi:type="dcterms:W3CDTF">2024-02-22T16:03:06Z</dcterms:created>
  <dcterms:modified xsi:type="dcterms:W3CDTF">2024-08-08T09:30:47Z</dcterms:modified>
</cp:coreProperties>
</file>