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37" r:id="rId2"/>
    <p:sldId id="436" r:id="rId3"/>
    <p:sldId id="495" r:id="rId4"/>
    <p:sldId id="403" r:id="rId5"/>
    <p:sldId id="301" r:id="rId6"/>
    <p:sldId id="426" r:id="rId7"/>
    <p:sldId id="315" r:id="rId8"/>
    <p:sldId id="418" r:id="rId9"/>
    <p:sldId id="303" r:id="rId10"/>
    <p:sldId id="306" r:id="rId11"/>
    <p:sldId id="308" r:id="rId12"/>
    <p:sldId id="496" r:id="rId13"/>
    <p:sldId id="310" r:id="rId14"/>
    <p:sldId id="500" r:id="rId15"/>
    <p:sldId id="501" r:id="rId16"/>
    <p:sldId id="459" r:id="rId17"/>
    <p:sldId id="499" r:id="rId18"/>
    <p:sldId id="311" r:id="rId19"/>
    <p:sldId id="497" r:id="rId20"/>
    <p:sldId id="312" r:id="rId21"/>
    <p:sldId id="498" r:id="rId22"/>
    <p:sldId id="411" r:id="rId23"/>
    <p:sldId id="486" r:id="rId24"/>
    <p:sldId id="485"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79D6B-D46C-15A1-DEE1-719521BAE68D}" name="Gastbenutzer" initials="Ga" userId="S::urn:spo:anon#91612f84b2eb77b1b328c56d361c89a91b65e4701fd2ee78e4ceb7d095f96538::" providerId="AD"/>
  <p188:author id="{FCA7186C-01D7-8347-7513-83EBFB284A5D}" name="Sören Sparmann" initials="" userId="S::sparmann@mail.uni-paderborn.de::a33aa355-1eda-41a7-832d-f49baa498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F25BB-B699-1FC5-5CB5-871D9A7932E3}" v="15" dt="2024-04-22T06:06:05.530"/>
  </p1510:revLst>
</p1510:revInfo>
</file>

<file path=ppt/tableStyles.xml><?xml version="1.0" encoding="utf-8"?>
<a:tblStyleLst xmlns:a="http://schemas.openxmlformats.org/drawingml/2006/main" def="{5C22544A-7EE6-4342-B048-85BDC9FD1C3A}">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72603" autoAdjust="0"/>
  </p:normalViewPr>
  <p:slideViewPr>
    <p:cSldViewPr snapToGrid="0">
      <p:cViewPr varScale="1">
        <p:scale>
          <a:sx n="90" d="100"/>
          <a:sy n="90" d="100"/>
        </p:scale>
        <p:origin x="2136" y="20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d Pape" userId="S::bpape01@ad.uni-paderborn.de::2df366f1-974b-459f-a1ce-857f911ea50e" providerId="AD" clId="Web-{715E23C2-F337-57A0-900F-32DC9EEC2076}"/>
    <pc:docChg chg="modSld">
      <pc:chgData name="Bernd Pape" userId="S::bpape01@ad.uni-paderborn.de::2df366f1-974b-459f-a1ce-857f911ea50e" providerId="AD" clId="Web-{715E23C2-F337-57A0-900F-32DC9EEC2076}" dt="2024-03-05T10:09:19.624" v="8" actId="20577"/>
      <pc:docMkLst>
        <pc:docMk/>
      </pc:docMkLst>
      <pc:sldChg chg="modSp">
        <pc:chgData name="Bernd Pape" userId="S::bpape01@ad.uni-paderborn.de::2df366f1-974b-459f-a1ce-857f911ea50e" providerId="AD" clId="Web-{715E23C2-F337-57A0-900F-32DC9EEC2076}" dt="2024-03-05T10:09:19.624" v="8" actId="20577"/>
        <pc:sldMkLst>
          <pc:docMk/>
          <pc:sldMk cId="2971043597" sldId="303"/>
        </pc:sldMkLst>
        <pc:spChg chg="mod">
          <ac:chgData name="Bernd Pape" userId="S::bpape01@ad.uni-paderborn.de::2df366f1-974b-459f-a1ce-857f911ea50e" providerId="AD" clId="Web-{715E23C2-F337-57A0-900F-32DC9EEC2076}" dt="2024-03-05T10:09:19.624" v="8" actId="20577"/>
          <ac:spMkLst>
            <pc:docMk/>
            <pc:sldMk cId="2971043597" sldId="303"/>
            <ac:spMk id="6" creationId="{E1DBEAC7-1EA6-B257-671B-82804640EE7E}"/>
          </ac:spMkLst>
        </pc:spChg>
      </pc:sldChg>
      <pc:sldChg chg="modSp">
        <pc:chgData name="Bernd Pape" userId="S::bpape01@ad.uni-paderborn.de::2df366f1-974b-459f-a1ce-857f911ea50e" providerId="AD" clId="Web-{715E23C2-F337-57A0-900F-32DC9EEC2076}" dt="2024-03-05T10:09:18.858" v="6" actId="20577"/>
        <pc:sldMkLst>
          <pc:docMk/>
          <pc:sldMk cId="1909791544" sldId="418"/>
        </pc:sldMkLst>
        <pc:spChg chg="mod">
          <ac:chgData name="Bernd Pape" userId="S::bpape01@ad.uni-paderborn.de::2df366f1-974b-459f-a1ce-857f911ea50e" providerId="AD" clId="Web-{715E23C2-F337-57A0-900F-32DC9EEC2076}" dt="2024-03-05T10:09:18.858" v="6" actId="20577"/>
          <ac:spMkLst>
            <pc:docMk/>
            <pc:sldMk cId="1909791544" sldId="418"/>
            <ac:spMk id="5" creationId="{578B81A6-7594-9692-9EB5-6504843ED2F1}"/>
          </ac:spMkLst>
        </pc:spChg>
      </pc:sldChg>
    </pc:docChg>
  </pc:docChgLst>
  <pc:docChgLst>
    <pc:chgData name="Tim Edler" userId="S::tedler@ad.uni-paderborn.de::aaf651d6-5418-4934-b6e1-4715acf1c258" providerId="AD" clId="Web-{C5DF25BB-B699-1FC5-5CB5-871D9A7932E3}"/>
    <pc:docChg chg="modSld">
      <pc:chgData name="Tim Edler" userId="S::tedler@ad.uni-paderborn.de::aaf651d6-5418-4934-b6e1-4715acf1c258" providerId="AD" clId="Web-{C5DF25BB-B699-1FC5-5CB5-871D9A7932E3}" dt="2024-04-22T06:21:34.595" v="640"/>
      <pc:docMkLst>
        <pc:docMk/>
      </pc:docMkLst>
      <pc:sldChg chg="modNotes">
        <pc:chgData name="Tim Edler" userId="S::tedler@ad.uni-paderborn.de::aaf651d6-5418-4934-b6e1-4715acf1c258" providerId="AD" clId="Web-{C5DF25BB-B699-1FC5-5CB5-871D9A7932E3}" dt="2024-04-22T06:08:29.692" v="228"/>
        <pc:sldMkLst>
          <pc:docMk/>
          <pc:sldMk cId="2971043597" sldId="303"/>
        </pc:sldMkLst>
      </pc:sldChg>
      <pc:sldChg chg="modNotes">
        <pc:chgData name="Tim Edler" userId="S::tedler@ad.uni-paderborn.de::aaf651d6-5418-4934-b6e1-4715acf1c258" providerId="AD" clId="Web-{C5DF25BB-B699-1FC5-5CB5-871D9A7932E3}" dt="2024-04-22T06:08:56.365" v="240"/>
        <pc:sldMkLst>
          <pc:docMk/>
          <pc:sldMk cId="2165839588" sldId="306"/>
        </pc:sldMkLst>
      </pc:sldChg>
      <pc:sldChg chg="modNotes">
        <pc:chgData name="Tim Edler" userId="S::tedler@ad.uni-paderborn.de::aaf651d6-5418-4934-b6e1-4715acf1c258" providerId="AD" clId="Web-{C5DF25BB-B699-1FC5-5CB5-871D9A7932E3}" dt="2024-04-22T06:11:49.934" v="354"/>
        <pc:sldMkLst>
          <pc:docMk/>
          <pc:sldMk cId="501988537" sldId="308"/>
        </pc:sldMkLst>
      </pc:sldChg>
      <pc:sldChg chg="modNotes">
        <pc:chgData name="Tim Edler" userId="S::tedler@ad.uni-paderborn.de::aaf651d6-5418-4934-b6e1-4715acf1c258" providerId="AD" clId="Web-{C5DF25BB-B699-1FC5-5CB5-871D9A7932E3}" dt="2024-04-22T06:15:29.660" v="519"/>
        <pc:sldMkLst>
          <pc:docMk/>
          <pc:sldMk cId="2016931028" sldId="310"/>
        </pc:sldMkLst>
      </pc:sldChg>
      <pc:sldChg chg="modNotes">
        <pc:chgData name="Tim Edler" userId="S::tedler@ad.uni-paderborn.de::aaf651d6-5418-4934-b6e1-4715acf1c258" providerId="AD" clId="Web-{C5DF25BB-B699-1FC5-5CB5-871D9A7932E3}" dt="2024-04-22T06:06:24.140" v="142"/>
        <pc:sldMkLst>
          <pc:docMk/>
          <pc:sldMk cId="1142458772" sldId="315"/>
        </pc:sldMkLst>
      </pc:sldChg>
      <pc:sldChg chg="modSp modNotes">
        <pc:chgData name="Tim Edler" userId="S::tedler@ad.uni-paderborn.de::aaf651d6-5418-4934-b6e1-4715acf1c258" providerId="AD" clId="Web-{C5DF25BB-B699-1FC5-5CB5-871D9A7932E3}" dt="2024-04-22T06:03:34.275" v="57"/>
        <pc:sldMkLst>
          <pc:docMk/>
          <pc:sldMk cId="2301532" sldId="403"/>
        </pc:sldMkLst>
        <pc:spChg chg="mod">
          <ac:chgData name="Tim Edler" userId="S::tedler@ad.uni-paderborn.de::aaf651d6-5418-4934-b6e1-4715acf1c258" providerId="AD" clId="Web-{C5DF25BB-B699-1FC5-5CB5-871D9A7932E3}" dt="2024-04-22T05:59:58.002" v="48" actId="20577"/>
          <ac:spMkLst>
            <pc:docMk/>
            <pc:sldMk cId="2301532" sldId="403"/>
            <ac:spMk id="3" creationId="{A725E0D1-574D-8B77-0C46-F5FFFB825FD3}"/>
          </ac:spMkLst>
        </pc:spChg>
      </pc:sldChg>
      <pc:sldChg chg="modNotes">
        <pc:chgData name="Tim Edler" userId="S::tedler@ad.uni-paderborn.de::aaf651d6-5418-4934-b6e1-4715acf1c258" providerId="AD" clId="Web-{C5DF25BB-B699-1FC5-5CB5-871D9A7932E3}" dt="2024-04-22T06:07:22.736" v="180"/>
        <pc:sldMkLst>
          <pc:docMk/>
          <pc:sldMk cId="1909791544" sldId="418"/>
        </pc:sldMkLst>
      </pc:sldChg>
      <pc:sldChg chg="modNotes">
        <pc:chgData name="Tim Edler" userId="S::tedler@ad.uni-paderborn.de::aaf651d6-5418-4934-b6e1-4715acf1c258" providerId="AD" clId="Web-{C5DF25BB-B699-1FC5-5CB5-871D9A7932E3}" dt="2024-04-22T06:05:18.497" v="109"/>
        <pc:sldMkLst>
          <pc:docMk/>
          <pc:sldMk cId="3622816238" sldId="426"/>
        </pc:sldMkLst>
      </pc:sldChg>
      <pc:sldChg chg="modNotes">
        <pc:chgData name="Tim Edler" userId="S::tedler@ad.uni-paderborn.de::aaf651d6-5418-4934-b6e1-4715acf1c258" providerId="AD" clId="Web-{C5DF25BB-B699-1FC5-5CB5-871D9A7932E3}" dt="2024-04-22T06:21:34.595" v="640"/>
        <pc:sldMkLst>
          <pc:docMk/>
          <pc:sldMk cId="4254456273" sldId="459"/>
        </pc:sldMkLst>
      </pc:sldChg>
      <pc:sldChg chg="modNotes">
        <pc:chgData name="Tim Edler" userId="S::tedler@ad.uni-paderborn.de::aaf651d6-5418-4934-b6e1-4715acf1c258" providerId="AD" clId="Web-{C5DF25BB-B699-1FC5-5CB5-871D9A7932E3}" dt="2024-04-22T05:59:04.062" v="37"/>
        <pc:sldMkLst>
          <pc:docMk/>
          <pc:sldMk cId="920110609" sldId="460"/>
        </pc:sldMkLst>
      </pc:sldChg>
    </pc:docChg>
  </pc:docChgLst>
  <pc:docChgLst>
    <pc:chgData name="Bernd Pape" userId="S::bpape01@ad.uni-paderborn.de::2df366f1-974b-459f-a1ce-857f911ea50e" providerId="AD" clId="Web-{85463AC1-7362-A5DC-28B5-4EF0718F2C4C}"/>
    <pc:docChg chg="addSld modSld">
      <pc:chgData name="Bernd Pape" userId="S::bpape01@ad.uni-paderborn.de::2df366f1-974b-459f-a1ce-857f911ea50e" providerId="AD" clId="Web-{85463AC1-7362-A5DC-28B5-4EF0718F2C4C}" dt="2024-03-05T11:39:31.860" v="33" actId="1076"/>
      <pc:docMkLst>
        <pc:docMk/>
      </pc:docMkLst>
      <pc:sldChg chg="mod modShow">
        <pc:chgData name="Bernd Pape" userId="S::bpape01@ad.uni-paderborn.de::2df366f1-974b-459f-a1ce-857f911ea50e" providerId="AD" clId="Web-{85463AC1-7362-A5DC-28B5-4EF0718F2C4C}" dt="2024-03-05T11:35:39.069" v="1"/>
        <pc:sldMkLst>
          <pc:docMk/>
          <pc:sldMk cId="557162429" sldId="420"/>
        </pc:sldMkLst>
      </pc:sldChg>
      <pc:sldChg chg="addSp delSp modSp add">
        <pc:chgData name="Bernd Pape" userId="S::bpape01@ad.uni-paderborn.de::2df366f1-974b-459f-a1ce-857f911ea50e" providerId="AD" clId="Web-{85463AC1-7362-A5DC-28B5-4EF0718F2C4C}" dt="2024-03-05T11:39:31.860" v="33" actId="1076"/>
        <pc:sldMkLst>
          <pc:docMk/>
          <pc:sldMk cId="920110609" sldId="460"/>
        </pc:sldMkLst>
        <pc:spChg chg="mod">
          <ac:chgData name="Bernd Pape" userId="S::bpape01@ad.uni-paderborn.de::2df366f1-974b-459f-a1ce-857f911ea50e" providerId="AD" clId="Web-{85463AC1-7362-A5DC-28B5-4EF0718F2C4C}" dt="2024-03-05T11:39:31.860" v="33" actId="1076"/>
          <ac:spMkLst>
            <pc:docMk/>
            <pc:sldMk cId="920110609" sldId="460"/>
            <ac:spMk id="12" creationId="{73381097-2979-903E-1B98-B0090EC8A58A}"/>
          </ac:spMkLst>
        </pc:spChg>
        <pc:spChg chg="mod topLvl">
          <ac:chgData name="Bernd Pape" userId="S::bpape01@ad.uni-paderborn.de::2df366f1-974b-459f-a1ce-857f911ea50e" providerId="AD" clId="Web-{85463AC1-7362-A5DC-28B5-4EF0718F2C4C}" dt="2024-03-05T11:39:22.547" v="32" actId="14100"/>
          <ac:spMkLst>
            <pc:docMk/>
            <pc:sldMk cId="920110609" sldId="460"/>
            <ac:spMk id="16" creationId="{F5CB7FF5-5432-57DD-EFC8-4672B1A971A1}"/>
          </ac:spMkLst>
        </pc:spChg>
        <pc:spChg chg="mod topLvl">
          <ac:chgData name="Bernd Pape" userId="S::bpape01@ad.uni-paderborn.de::2df366f1-974b-459f-a1ce-857f911ea50e" providerId="AD" clId="Web-{85463AC1-7362-A5DC-28B5-4EF0718F2C4C}" dt="2024-03-05T11:38:03.622" v="23" actId="1076"/>
          <ac:spMkLst>
            <pc:docMk/>
            <pc:sldMk cId="920110609" sldId="460"/>
            <ac:spMk id="17" creationId="{3FD79A3B-15EF-F3A0-2BF3-16A7A2159F43}"/>
          </ac:spMkLst>
        </pc:spChg>
        <pc:spChg chg="mod topLvl">
          <ac:chgData name="Bernd Pape" userId="S::bpape01@ad.uni-paderborn.de::2df366f1-974b-459f-a1ce-857f911ea50e" providerId="AD" clId="Web-{85463AC1-7362-A5DC-28B5-4EF0718F2C4C}" dt="2024-03-05T11:39:12.906" v="31" actId="14100"/>
          <ac:spMkLst>
            <pc:docMk/>
            <pc:sldMk cId="920110609" sldId="460"/>
            <ac:spMk id="20" creationId="{7C484E69-4F79-E78B-B8E1-3B21D65EAD47}"/>
          </ac:spMkLst>
        </pc:spChg>
        <pc:spChg chg="mod topLvl">
          <ac:chgData name="Bernd Pape" userId="S::bpape01@ad.uni-paderborn.de::2df366f1-974b-459f-a1ce-857f911ea50e" providerId="AD" clId="Web-{85463AC1-7362-A5DC-28B5-4EF0718F2C4C}" dt="2024-03-05T11:38:41.248" v="27" actId="1076"/>
          <ac:spMkLst>
            <pc:docMk/>
            <pc:sldMk cId="920110609" sldId="460"/>
            <ac:spMk id="21" creationId="{77168309-15F6-14DE-03A0-D63A90030CF0}"/>
          </ac:spMkLst>
        </pc:spChg>
        <pc:grpChg chg="add del mod">
          <ac:chgData name="Bernd Pape" userId="S::bpape01@ad.uni-paderborn.de::2df366f1-974b-459f-a1ce-857f911ea50e" providerId="AD" clId="Web-{85463AC1-7362-A5DC-28B5-4EF0718F2C4C}" dt="2024-03-05T11:37:15.417" v="13"/>
          <ac:grpSpMkLst>
            <pc:docMk/>
            <pc:sldMk cId="920110609" sldId="460"/>
            <ac:grpSpMk id="3" creationId="{14529563-71F2-C428-281B-9444A1165F49}"/>
          </ac:grpSpMkLst>
        </pc:grpChg>
      </pc:sldChg>
    </pc:docChg>
  </pc:docChgLst>
  <pc:docChgLst>
    <pc:chgData name="Bernd Pape" userId="S::bpape01@ad.uni-paderborn.de::2df366f1-974b-459f-a1ce-857f911ea50e" providerId="AD" clId="Web-{D41AD9A2-DE4E-4BBA-B05E-A7EE9F33F715}"/>
    <pc:docChg chg="addSld delSld">
      <pc:chgData name="Bernd Pape" userId="S::bpape01@ad.uni-paderborn.de::2df366f1-974b-459f-a1ce-857f911ea50e" providerId="AD" clId="Web-{D41AD9A2-DE4E-4BBA-B05E-A7EE9F33F715}" dt="2024-02-22T16:09:43.125" v="22"/>
      <pc:docMkLst>
        <pc:docMk/>
      </pc:docMkLst>
      <pc:sldChg chg="del">
        <pc:chgData name="Bernd Pape" userId="S::bpape01@ad.uni-paderborn.de::2df366f1-974b-459f-a1ce-857f911ea50e" providerId="AD" clId="Web-{D41AD9A2-DE4E-4BBA-B05E-A7EE9F33F715}" dt="2024-02-22T16:09:08.186" v="5"/>
        <pc:sldMkLst>
          <pc:docMk/>
          <pc:sldMk cId="1577499883" sldId="256"/>
        </pc:sldMkLst>
      </pc:sldChg>
      <pc:sldChg chg="add">
        <pc:chgData name="Bernd Pape" userId="S::bpape01@ad.uni-paderborn.de::2df366f1-974b-459f-a1ce-857f911ea50e" providerId="AD" clId="Web-{D41AD9A2-DE4E-4BBA-B05E-A7EE9F33F715}" dt="2024-02-22T16:08:54.608" v="0"/>
        <pc:sldMkLst>
          <pc:docMk/>
          <pc:sldMk cId="1273953232" sldId="260"/>
        </pc:sldMkLst>
      </pc:sldChg>
      <pc:sldChg chg="add">
        <pc:chgData name="Bernd Pape" userId="S::bpape01@ad.uni-paderborn.de::2df366f1-974b-459f-a1ce-857f911ea50e" providerId="AD" clId="Web-{D41AD9A2-DE4E-4BBA-B05E-A7EE9F33F715}" dt="2024-02-22T16:09:43.125" v="22"/>
        <pc:sldMkLst>
          <pc:docMk/>
          <pc:sldMk cId="548525717" sldId="301"/>
        </pc:sldMkLst>
      </pc:sldChg>
      <pc:sldChg chg="add">
        <pc:chgData name="Bernd Pape" userId="S::bpape01@ad.uni-paderborn.de::2df366f1-974b-459f-a1ce-857f911ea50e" providerId="AD" clId="Web-{D41AD9A2-DE4E-4BBA-B05E-A7EE9F33F715}" dt="2024-02-22T16:09:42.750" v="17"/>
        <pc:sldMkLst>
          <pc:docMk/>
          <pc:sldMk cId="2971043597" sldId="303"/>
        </pc:sldMkLst>
      </pc:sldChg>
      <pc:sldChg chg="add">
        <pc:chgData name="Bernd Pape" userId="S::bpape01@ad.uni-paderborn.de::2df366f1-974b-459f-a1ce-857f911ea50e" providerId="AD" clId="Web-{D41AD9A2-DE4E-4BBA-B05E-A7EE9F33F715}" dt="2024-02-22T16:09:42.187" v="11"/>
        <pc:sldMkLst>
          <pc:docMk/>
          <pc:sldMk cId="4204135730" sldId="304"/>
        </pc:sldMkLst>
      </pc:sldChg>
      <pc:sldChg chg="add">
        <pc:chgData name="Bernd Pape" userId="S::bpape01@ad.uni-paderborn.de::2df366f1-974b-459f-a1ce-857f911ea50e" providerId="AD" clId="Web-{D41AD9A2-DE4E-4BBA-B05E-A7EE9F33F715}" dt="2024-02-22T16:09:42.703" v="16"/>
        <pc:sldMkLst>
          <pc:docMk/>
          <pc:sldMk cId="2165839588" sldId="306"/>
        </pc:sldMkLst>
      </pc:sldChg>
      <pc:sldChg chg="add">
        <pc:chgData name="Bernd Pape" userId="S::bpape01@ad.uni-paderborn.de::2df366f1-974b-459f-a1ce-857f911ea50e" providerId="AD" clId="Web-{D41AD9A2-DE4E-4BBA-B05E-A7EE9F33F715}" dt="2024-02-22T16:09:42.688" v="15"/>
        <pc:sldMkLst>
          <pc:docMk/>
          <pc:sldMk cId="501988537" sldId="308"/>
        </pc:sldMkLst>
      </pc:sldChg>
      <pc:sldChg chg="add">
        <pc:chgData name="Bernd Pape" userId="S::bpape01@ad.uni-paderborn.de::2df366f1-974b-459f-a1ce-857f911ea50e" providerId="AD" clId="Web-{D41AD9A2-DE4E-4BBA-B05E-A7EE9F33F715}" dt="2024-02-22T16:09:42.547" v="13"/>
        <pc:sldMkLst>
          <pc:docMk/>
          <pc:sldMk cId="3949105818" sldId="309"/>
        </pc:sldMkLst>
      </pc:sldChg>
      <pc:sldChg chg="add">
        <pc:chgData name="Bernd Pape" userId="S::bpape01@ad.uni-paderborn.de::2df366f1-974b-459f-a1ce-857f911ea50e" providerId="AD" clId="Web-{D41AD9A2-DE4E-4BBA-B05E-A7EE9F33F715}" dt="2024-02-22T16:09:42.641" v="14"/>
        <pc:sldMkLst>
          <pc:docMk/>
          <pc:sldMk cId="2016931028" sldId="310"/>
        </pc:sldMkLst>
      </pc:sldChg>
      <pc:sldChg chg="add">
        <pc:chgData name="Bernd Pape" userId="S::bpape01@ad.uni-paderborn.de::2df366f1-974b-459f-a1ce-857f911ea50e" providerId="AD" clId="Web-{D41AD9A2-DE4E-4BBA-B05E-A7EE9F33F715}" dt="2024-02-22T16:09:42.062" v="9"/>
        <pc:sldMkLst>
          <pc:docMk/>
          <pc:sldMk cId="811369752" sldId="311"/>
        </pc:sldMkLst>
      </pc:sldChg>
      <pc:sldChg chg="add">
        <pc:chgData name="Bernd Pape" userId="S::bpape01@ad.uni-paderborn.de::2df366f1-974b-459f-a1ce-857f911ea50e" providerId="AD" clId="Web-{D41AD9A2-DE4E-4BBA-B05E-A7EE9F33F715}" dt="2024-02-22T16:09:42" v="8"/>
        <pc:sldMkLst>
          <pc:docMk/>
          <pc:sldMk cId="15336567" sldId="312"/>
        </pc:sldMkLst>
      </pc:sldChg>
      <pc:sldChg chg="add">
        <pc:chgData name="Bernd Pape" userId="S::bpape01@ad.uni-paderborn.de::2df366f1-974b-459f-a1ce-857f911ea50e" providerId="AD" clId="Web-{D41AD9A2-DE4E-4BBA-B05E-A7EE9F33F715}" dt="2024-02-22T16:09:41.891" v="6"/>
        <pc:sldMkLst>
          <pc:docMk/>
          <pc:sldMk cId="2085103583" sldId="313"/>
        </pc:sldMkLst>
      </pc:sldChg>
      <pc:sldChg chg="add">
        <pc:chgData name="Bernd Pape" userId="S::bpape01@ad.uni-paderborn.de::2df366f1-974b-459f-a1ce-857f911ea50e" providerId="AD" clId="Web-{D41AD9A2-DE4E-4BBA-B05E-A7EE9F33F715}" dt="2024-02-22T16:09:43.031" v="20"/>
        <pc:sldMkLst>
          <pc:docMk/>
          <pc:sldMk cId="1142458772" sldId="315"/>
        </pc:sldMkLst>
      </pc:sldChg>
      <pc:sldChg chg="add">
        <pc:chgData name="Bernd Pape" userId="S::bpape01@ad.uni-paderborn.de::2df366f1-974b-459f-a1ce-857f911ea50e" providerId="AD" clId="Web-{D41AD9A2-DE4E-4BBA-B05E-A7EE9F33F715}" dt="2024-02-22T16:09:42.906" v="19"/>
        <pc:sldMkLst>
          <pc:docMk/>
          <pc:sldMk cId="3765289793" sldId="316"/>
        </pc:sldMkLst>
      </pc:sldChg>
      <pc:sldChg chg="add">
        <pc:chgData name="Bernd Pape" userId="S::bpape01@ad.uni-paderborn.de::2df366f1-974b-459f-a1ce-857f911ea50e" providerId="AD" clId="Web-{D41AD9A2-DE4E-4BBA-B05E-A7EE9F33F715}" dt="2024-02-22T16:08:54.654" v="1"/>
        <pc:sldMkLst>
          <pc:docMk/>
          <pc:sldMk cId="2301532" sldId="403"/>
        </pc:sldMkLst>
      </pc:sldChg>
      <pc:sldChg chg="add">
        <pc:chgData name="Bernd Pape" userId="S::bpape01@ad.uni-paderborn.de::2df366f1-974b-459f-a1ce-857f911ea50e" providerId="AD" clId="Web-{D41AD9A2-DE4E-4BBA-B05E-A7EE9F33F715}" dt="2024-02-22T16:09:41.906" v="7"/>
        <pc:sldMkLst>
          <pc:docMk/>
          <pc:sldMk cId="3801425121" sldId="411"/>
        </pc:sldMkLst>
      </pc:sldChg>
      <pc:sldChg chg="add">
        <pc:chgData name="Bernd Pape" userId="S::bpape01@ad.uni-paderborn.de::2df366f1-974b-459f-a1ce-857f911ea50e" providerId="AD" clId="Web-{D41AD9A2-DE4E-4BBA-B05E-A7EE9F33F715}" dt="2024-02-22T16:09:42.844" v="18"/>
        <pc:sldMkLst>
          <pc:docMk/>
          <pc:sldMk cId="1909791544" sldId="418"/>
        </pc:sldMkLst>
      </pc:sldChg>
      <pc:sldChg chg="add">
        <pc:chgData name="Bernd Pape" userId="S::bpape01@ad.uni-paderborn.de::2df366f1-974b-459f-a1ce-857f911ea50e" providerId="AD" clId="Web-{D41AD9A2-DE4E-4BBA-B05E-A7EE9F33F715}" dt="2024-02-22T16:08:54.686" v="2"/>
        <pc:sldMkLst>
          <pc:docMk/>
          <pc:sldMk cId="557162429" sldId="420"/>
        </pc:sldMkLst>
      </pc:sldChg>
      <pc:sldChg chg="add">
        <pc:chgData name="Bernd Pape" userId="S::bpape01@ad.uni-paderborn.de::2df366f1-974b-459f-a1ce-857f911ea50e" providerId="AD" clId="Web-{D41AD9A2-DE4E-4BBA-B05E-A7EE9F33F715}" dt="2024-02-22T16:09:43.109" v="21"/>
        <pc:sldMkLst>
          <pc:docMk/>
          <pc:sldMk cId="3622816238" sldId="426"/>
        </pc:sldMkLst>
      </pc:sldChg>
      <pc:sldChg chg="add">
        <pc:chgData name="Bernd Pape" userId="S::bpape01@ad.uni-paderborn.de::2df366f1-974b-459f-a1ce-857f911ea50e" providerId="AD" clId="Web-{D41AD9A2-DE4E-4BBA-B05E-A7EE9F33F715}" dt="2024-02-22T16:08:54.795" v="3"/>
        <pc:sldMkLst>
          <pc:docMk/>
          <pc:sldMk cId="3816559983" sldId="436"/>
        </pc:sldMkLst>
      </pc:sldChg>
      <pc:sldChg chg="add">
        <pc:chgData name="Bernd Pape" userId="S::bpape01@ad.uni-paderborn.de::2df366f1-974b-459f-a1ce-857f911ea50e" providerId="AD" clId="Web-{D41AD9A2-DE4E-4BBA-B05E-A7EE9F33F715}" dt="2024-02-22T16:08:54.920" v="4"/>
        <pc:sldMkLst>
          <pc:docMk/>
          <pc:sldMk cId="79061123" sldId="437"/>
        </pc:sldMkLst>
      </pc:sldChg>
      <pc:sldChg chg="add">
        <pc:chgData name="Bernd Pape" userId="S::bpape01@ad.uni-paderborn.de::2df366f1-974b-459f-a1ce-857f911ea50e" providerId="AD" clId="Web-{D41AD9A2-DE4E-4BBA-B05E-A7EE9F33F715}" dt="2024-02-22T16:09:42.125" v="10"/>
        <pc:sldMkLst>
          <pc:docMk/>
          <pc:sldMk cId="379023538" sldId="458"/>
        </pc:sldMkLst>
      </pc:sldChg>
      <pc:sldChg chg="add">
        <pc:chgData name="Bernd Pape" userId="S::bpape01@ad.uni-paderborn.de::2df366f1-974b-459f-a1ce-857f911ea50e" providerId="AD" clId="Web-{D41AD9A2-DE4E-4BBA-B05E-A7EE9F33F715}" dt="2024-02-22T16:09:42.219" v="12"/>
        <pc:sldMkLst>
          <pc:docMk/>
          <pc:sldMk cId="4254456273"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EF85-8B7F-483B-BF96-E0CBCCA66DC5}" type="datetimeFigureOut">
              <a:t>08.08.24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E2F70-B13F-4682-821B-6E2007AEF3AA}" type="slidenum">
              <a:t>‹Nr.›</a:t>
            </a:fld>
            <a:endParaRPr lang="de-DE"/>
          </a:p>
        </p:txBody>
      </p:sp>
    </p:spTree>
    <p:extLst>
      <p:ext uri="{BB962C8B-B14F-4D97-AF65-F5344CB8AC3E}">
        <p14:creationId xmlns:p14="http://schemas.microsoft.com/office/powerpoint/2010/main" val="164609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4AA0AAB-3167-CB48-99BA-1995BD4CC736}" type="slidenum">
              <a:rPr lang="de-DE" smtClean="0"/>
              <a:t>1</a:t>
            </a:fld>
            <a:endParaRPr lang="de-DE"/>
          </a:p>
        </p:txBody>
      </p:sp>
    </p:spTree>
    <p:extLst>
      <p:ext uri="{BB962C8B-B14F-4D97-AF65-F5344CB8AC3E}">
        <p14:creationId xmlns:p14="http://schemas.microsoft.com/office/powerpoint/2010/main" val="2436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Beispiele für Entwicklungsumgebungen umfassen professionelle Tools wie </a:t>
            </a:r>
            <a:r>
              <a:rPr lang="de-DE" dirty="0" err="1"/>
              <a:t>Eclipse</a:t>
            </a:r>
            <a:r>
              <a:rPr lang="de-DE" dirty="0"/>
              <a:t> und </a:t>
            </a:r>
            <a:r>
              <a:rPr lang="de-DE" dirty="0" err="1"/>
              <a:t>PyCharm</a:t>
            </a:r>
            <a:r>
              <a:rPr lang="de-DE" dirty="0"/>
              <a:t>. Im edukativen Bereich werden text-basierte Umgebungen wie </a:t>
            </a:r>
            <a:r>
              <a:rPr lang="de-DE" dirty="0" err="1"/>
              <a:t>BlueJ</a:t>
            </a:r>
            <a:r>
              <a:rPr lang="de-DE" dirty="0"/>
              <a:t>, </a:t>
            </a:r>
            <a:r>
              <a:rPr lang="de-DE" dirty="0" err="1"/>
              <a:t>Greenfoot</a:t>
            </a:r>
            <a:r>
              <a:rPr lang="de-DE" dirty="0"/>
              <a:t> und </a:t>
            </a:r>
            <a:r>
              <a:rPr lang="de-DE" dirty="0" err="1"/>
              <a:t>Jupyter</a:t>
            </a:r>
            <a:r>
              <a:rPr lang="de-DE" dirty="0"/>
              <a:t> Notebook sowie block-basierte Umgebungen wie Scratch und </a:t>
            </a:r>
            <a:r>
              <a:rPr lang="de-DE" dirty="0" err="1"/>
              <a:t>Blockly</a:t>
            </a:r>
            <a:r>
              <a:rPr lang="de-DE" dirty="0"/>
              <a:t> verwendet. Zusätzlich können Lernroboter wie Lego Mindstorms EV3 und </a:t>
            </a:r>
            <a:r>
              <a:rPr lang="de-DE" dirty="0" err="1"/>
              <a:t>mBlock</a:t>
            </a:r>
            <a:r>
              <a:rPr lang="de-DE" dirty="0"/>
              <a:t> im Unterricht eingesetzt werden.</a:t>
            </a:r>
            <a:endParaRPr lang="de-DE" dirty="0">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11</a:t>
            </a:fld>
            <a:endParaRPr lang="de-DE"/>
          </a:p>
        </p:txBody>
      </p:sp>
    </p:spTree>
    <p:extLst>
      <p:ext uri="{BB962C8B-B14F-4D97-AF65-F5344CB8AC3E}">
        <p14:creationId xmlns:p14="http://schemas.microsoft.com/office/powerpoint/2010/main" val="328545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Folgenden werden text-basierte Programmierumgebungen vorgestellt, die sowohl professionelle als auch didaktische Anwendungen umfassen.</a:t>
            </a:r>
          </a:p>
        </p:txBody>
      </p:sp>
      <p:sp>
        <p:nvSpPr>
          <p:cNvPr id="4" name="Foliennummernplatzhalter 3"/>
          <p:cNvSpPr>
            <a:spLocks noGrp="1"/>
          </p:cNvSpPr>
          <p:nvPr>
            <p:ph type="sldNum" sz="quarter" idx="5"/>
          </p:nvPr>
        </p:nvSpPr>
        <p:spPr/>
        <p:txBody>
          <a:bodyPr/>
          <a:lstStyle/>
          <a:p>
            <a:fld id="{5DAE2F70-B13F-4682-821B-6E2007AEF3AA}" type="slidenum">
              <a:rPr lang="de-DE" smtClean="0"/>
              <a:t>12</a:t>
            </a:fld>
            <a:endParaRPr lang="de-DE"/>
          </a:p>
        </p:txBody>
      </p:sp>
    </p:spTree>
    <p:extLst>
      <p:ext uri="{BB962C8B-B14F-4D97-AF65-F5344CB8AC3E}">
        <p14:creationId xmlns:p14="http://schemas.microsoft.com/office/powerpoint/2010/main" val="153185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Professionelle Entwicklungsumgebungen wie </a:t>
            </a:r>
            <a:r>
              <a:rPr lang="de-DE" dirty="0" err="1">
                <a:cs typeface="Calibri"/>
              </a:rPr>
              <a:t>Eclipse</a:t>
            </a:r>
            <a:r>
              <a:rPr lang="de-DE" dirty="0">
                <a:cs typeface="Calibri"/>
              </a:rPr>
              <a:t> und </a:t>
            </a:r>
            <a:r>
              <a:rPr lang="de-DE" dirty="0" err="1">
                <a:cs typeface="Calibri"/>
              </a:rPr>
              <a:t>PyCharm</a:t>
            </a:r>
            <a:r>
              <a:rPr lang="de-DE" dirty="0">
                <a:cs typeface="Calibri"/>
              </a:rPr>
              <a:t> bieten einen großen Funktionsumfang, der jedoch zu Überforderung und kognitiver Überlastung führen kann. Sie ermöglichen eine skalierbare und „authentische“ Programmierung und integrieren verschiedene Werkzeuge wie Versionskontrolle, Debugger, Terminal und Paket-Manager. </a:t>
            </a:r>
          </a:p>
          <a:p>
            <a:r>
              <a:rPr lang="de-DE" dirty="0">
                <a:cs typeface="Calibri"/>
              </a:rPr>
              <a:t>Diese Funktionen unterstützen die </a:t>
            </a:r>
            <a:r>
              <a:rPr lang="de-DE" dirty="0" err="1">
                <a:cs typeface="Calibri"/>
              </a:rPr>
              <a:t>Entwickler:innen</a:t>
            </a:r>
            <a:r>
              <a:rPr lang="de-DE" dirty="0">
                <a:cs typeface="Calibri"/>
              </a:rPr>
              <a:t> bei der Erstellung und Verwaltung von Softwareprojekten.</a:t>
            </a:r>
            <a:endParaRPr lang="de-DE" dirty="0"/>
          </a:p>
        </p:txBody>
      </p:sp>
      <p:sp>
        <p:nvSpPr>
          <p:cNvPr id="4" name="Foliennummernplatzhalter 3"/>
          <p:cNvSpPr>
            <a:spLocks noGrp="1"/>
          </p:cNvSpPr>
          <p:nvPr>
            <p:ph type="sldNum" sz="quarter" idx="5"/>
          </p:nvPr>
        </p:nvSpPr>
        <p:spPr/>
        <p:txBody>
          <a:bodyPr/>
          <a:lstStyle/>
          <a:p>
            <a:fld id="{5DAE2F70-B13F-4682-821B-6E2007AEF3AA}" type="slidenum">
              <a:rPr lang="de-DE"/>
              <a:t>13</a:t>
            </a:fld>
            <a:endParaRPr lang="de-DE"/>
          </a:p>
        </p:txBody>
      </p:sp>
    </p:spTree>
    <p:extLst>
      <p:ext uri="{BB962C8B-B14F-4D97-AF65-F5344CB8AC3E}">
        <p14:creationId xmlns:p14="http://schemas.microsoft.com/office/powerpoint/2010/main" val="242650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 Entwicklungsumgebungen wie </a:t>
            </a:r>
            <a:r>
              <a:rPr lang="de-DE" dirty="0" err="1"/>
              <a:t>BlueJ</a:t>
            </a:r>
            <a:r>
              <a:rPr lang="de-DE" dirty="0"/>
              <a:t> legen den Fokus auf die objektorientierte Programmierung (OOP). Zu den Hauptmerkmalen von </a:t>
            </a:r>
            <a:r>
              <a:rPr lang="de-DE" dirty="0" err="1"/>
              <a:t>BlueJ</a:t>
            </a:r>
            <a:r>
              <a:rPr lang="de-DE" dirty="0"/>
              <a:t> gehören eine grafische Klassenansicht, UML-Klassendiagramme, interaktive Objekterzeugung und Methodenaufrufe sowie der </a:t>
            </a:r>
            <a:r>
              <a:rPr lang="de-DE" dirty="0" err="1"/>
              <a:t>Object</a:t>
            </a:r>
            <a:r>
              <a:rPr lang="de-DE" dirty="0"/>
              <a:t> Inspector zur Belegung der Attribute. </a:t>
            </a:r>
          </a:p>
          <a:p>
            <a:r>
              <a:rPr lang="de-DE" dirty="0" err="1"/>
              <a:t>BlueJ</a:t>
            </a:r>
            <a:r>
              <a:rPr lang="de-DE" dirty="0"/>
              <a:t> zeichnet sich durch wenige UI-Elemente und das </a:t>
            </a:r>
            <a:r>
              <a:rPr lang="de-DE" dirty="0" err="1"/>
              <a:t>Scope-Highlighting</a:t>
            </a:r>
            <a:r>
              <a:rPr lang="de-DE" dirty="0"/>
              <a:t> aus, was die Übersichtlichkeit fördert. Weitere Features umfassen die Unterstützung von </a:t>
            </a:r>
            <a:r>
              <a:rPr lang="de-DE" dirty="0" err="1"/>
              <a:t>Javadoc</a:t>
            </a:r>
            <a:r>
              <a:rPr lang="de-DE" dirty="0"/>
              <a:t> und einen Debugger, die das Lernen und Unterrichten von Programmierkonzepten erleichtern.</a:t>
            </a:r>
          </a:p>
        </p:txBody>
      </p:sp>
      <p:sp>
        <p:nvSpPr>
          <p:cNvPr id="4" name="Foliennummernplatzhalter 3"/>
          <p:cNvSpPr>
            <a:spLocks noGrp="1"/>
          </p:cNvSpPr>
          <p:nvPr>
            <p:ph type="sldNum" sz="quarter" idx="5"/>
          </p:nvPr>
        </p:nvSpPr>
        <p:spPr/>
        <p:txBody>
          <a:bodyPr/>
          <a:lstStyle/>
          <a:p>
            <a:fld id="{5DAE2F70-B13F-4682-821B-6E2007AEF3AA}" type="slidenum">
              <a:rPr lang="de-DE" smtClean="0"/>
              <a:t>14</a:t>
            </a:fld>
            <a:endParaRPr lang="de-DE"/>
          </a:p>
        </p:txBody>
      </p:sp>
    </p:spTree>
    <p:extLst>
      <p:ext uri="{BB962C8B-B14F-4D97-AF65-F5344CB8AC3E}">
        <p14:creationId xmlns:p14="http://schemas.microsoft.com/office/powerpoint/2010/main" val="102982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Folgenden werden block-basierte Programmierumgebungen vorgestellt.</a:t>
            </a:r>
          </a:p>
          <a:p>
            <a:endParaRPr lang="de-DE" dirty="0"/>
          </a:p>
        </p:txBody>
      </p:sp>
      <p:sp>
        <p:nvSpPr>
          <p:cNvPr id="4" name="Foliennummernplatzhalter 3"/>
          <p:cNvSpPr>
            <a:spLocks noGrp="1"/>
          </p:cNvSpPr>
          <p:nvPr>
            <p:ph type="sldNum" sz="quarter" idx="5"/>
          </p:nvPr>
        </p:nvSpPr>
        <p:spPr/>
        <p:txBody>
          <a:bodyPr/>
          <a:lstStyle/>
          <a:p>
            <a:fld id="{5DAE2F70-B13F-4682-821B-6E2007AEF3AA}" type="slidenum">
              <a:rPr lang="de-DE" smtClean="0"/>
              <a:t>15</a:t>
            </a:fld>
            <a:endParaRPr lang="de-DE"/>
          </a:p>
        </p:txBody>
      </p:sp>
    </p:spTree>
    <p:extLst>
      <p:ext uri="{BB962C8B-B14F-4D97-AF65-F5344CB8AC3E}">
        <p14:creationId xmlns:p14="http://schemas.microsoft.com/office/powerpoint/2010/main" val="56889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Block-basierte bzw. visuelle Umgebungen wie Scratch vermeiden Syntax-Fehler und entlasten dadurch kognitive Ressourcen. Programmier-Elemente sind jederzeit sichtbar, sodass </a:t>
            </a:r>
            <a:r>
              <a:rPr lang="de-DE" dirty="0" err="1"/>
              <a:t>Schüler:innen</a:t>
            </a:r>
            <a:endParaRPr lang="de-DE" dirty="0"/>
          </a:p>
          <a:p>
            <a:r>
              <a:rPr lang="de-DE" dirty="0"/>
              <a:t>daraus wählen und experimentieren können, was das Auswendiglernen reduziert. Diese Umgebungen ermöglichen jedoch kein „authentisches“ Programmieren und sind nicht beliebig skalierbar.</a:t>
            </a:r>
            <a:endParaRPr lang="en-US" dirty="0">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16</a:t>
            </a:fld>
            <a:endParaRPr lang="de-DE"/>
          </a:p>
        </p:txBody>
      </p:sp>
    </p:spTree>
    <p:extLst>
      <p:ext uri="{BB962C8B-B14F-4D97-AF65-F5344CB8AC3E}">
        <p14:creationId xmlns:p14="http://schemas.microsoft.com/office/powerpoint/2010/main" val="271542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Vergleich zwischen block-basierten und text-basierten Sprachen zeigt die jeweiligen Vor- und Nachteile auf. </a:t>
            </a:r>
          </a:p>
          <a:p>
            <a:r>
              <a:rPr lang="de-DE" dirty="0"/>
              <a:t>Block-basierte Sprachen vermeiden Syntax-Fehler, ermöglichen Drag &amp; Drop, bieten Sichtbarkeit der Elemente und zeigen die Ausführung der Anweisungen sichtbar an. Allerdings sind sie in ihrer Flexibilität und Interkompatibilität eingeschränkt, ungeeignet für komplexe Projekte, plattformabhängig und erschweren den Übergang zu text-basierten Sprachen. </a:t>
            </a:r>
          </a:p>
          <a:p>
            <a:r>
              <a:rPr lang="de-DE" dirty="0"/>
              <a:t>Text-basierte Sprachen hingegen bieten authentische Programmierung, konkrete Fehlermeldungen, beliebige Skalierbarkeit und kompakteren Code, während sie jedoch Syntaxfehler zulassen und das Behalten von Schlüsselwörtern und Funktionsnamen erfordern.</a:t>
            </a:r>
          </a:p>
        </p:txBody>
      </p:sp>
      <p:sp>
        <p:nvSpPr>
          <p:cNvPr id="4" name="Foliennummernplatzhalter 3"/>
          <p:cNvSpPr>
            <a:spLocks noGrp="1"/>
          </p:cNvSpPr>
          <p:nvPr>
            <p:ph type="sldNum" sz="quarter" idx="5"/>
          </p:nvPr>
        </p:nvSpPr>
        <p:spPr/>
        <p:txBody>
          <a:bodyPr/>
          <a:lstStyle/>
          <a:p>
            <a:fld id="{5DAE2F70-B13F-4682-821B-6E2007AEF3AA}" type="slidenum">
              <a:rPr lang="de-DE" smtClean="0"/>
              <a:t>17</a:t>
            </a:fld>
            <a:endParaRPr lang="de-DE"/>
          </a:p>
        </p:txBody>
      </p:sp>
    </p:spTree>
    <p:extLst>
      <p:ext uri="{BB962C8B-B14F-4D97-AF65-F5344CB8AC3E}">
        <p14:creationId xmlns:p14="http://schemas.microsoft.com/office/powerpoint/2010/main" val="110812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Computational Notebooks wie </a:t>
            </a:r>
            <a:r>
              <a:rPr lang="de-DE" dirty="0" err="1"/>
              <a:t>Jupyter</a:t>
            </a:r>
            <a:r>
              <a:rPr lang="de-DE" dirty="0"/>
              <a:t> Notebooks integrieren ausführbaren Programmcode, formatierten Text und Programmausgaben in einem Dokument. Dies verringert Medienbrüche und fördert das Konzept des </a:t>
            </a:r>
            <a:r>
              <a:rPr lang="de-DE" dirty="0" err="1"/>
              <a:t>Literate</a:t>
            </a:r>
            <a:r>
              <a:rPr lang="de-DE" dirty="0"/>
              <a:t> </a:t>
            </a:r>
            <a:r>
              <a:rPr lang="de-DE" dirty="0" err="1"/>
              <a:t>Programming</a:t>
            </a:r>
            <a:r>
              <a:rPr lang="de-DE" dirty="0"/>
              <a:t>, wie von Knuth (1984) beschrieben. Die Zellen in </a:t>
            </a:r>
            <a:r>
              <a:rPr lang="de-DE" dirty="0" err="1"/>
              <a:t>Jupyter</a:t>
            </a:r>
            <a:r>
              <a:rPr lang="de-DE" dirty="0"/>
              <a:t> Notebooks können selektiv ausgeführt werden, was zum Explorieren und Tüfteln anregt, während die Belegung der Variablen erhalten bleibt.</a:t>
            </a:r>
          </a:p>
        </p:txBody>
      </p:sp>
      <p:sp>
        <p:nvSpPr>
          <p:cNvPr id="4" name="Foliennummernplatzhalter 3"/>
          <p:cNvSpPr>
            <a:spLocks noGrp="1"/>
          </p:cNvSpPr>
          <p:nvPr>
            <p:ph type="sldNum" sz="quarter" idx="5"/>
          </p:nvPr>
        </p:nvSpPr>
        <p:spPr/>
        <p:txBody>
          <a:bodyPr/>
          <a:lstStyle/>
          <a:p>
            <a:fld id="{5DAE2F70-B13F-4682-821B-6E2007AEF3AA}" type="slidenum">
              <a:rPr lang="de-DE" smtClean="0"/>
              <a:t>18</a:t>
            </a:fld>
            <a:endParaRPr lang="de-DE"/>
          </a:p>
        </p:txBody>
      </p:sp>
    </p:spTree>
    <p:extLst>
      <p:ext uri="{BB962C8B-B14F-4D97-AF65-F5344CB8AC3E}">
        <p14:creationId xmlns:p14="http://schemas.microsoft.com/office/powerpoint/2010/main" val="340766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Folgenden wird </a:t>
            </a:r>
            <a:r>
              <a:rPr lang="de-DE" dirty="0" err="1"/>
              <a:t>Physical</a:t>
            </a:r>
            <a:r>
              <a:rPr lang="de-DE" dirty="0"/>
              <a:t> Computing vorgestellt, was sich auf die Erstellung interaktiver physischer Systeme durch die Verwendung von Hardware und Software bezieht. Diese Systeme reagieren auf Ereignisse in der realen, analogen Welt und/oder wirken auf sie ein. Beispiele dafür sind Lernroboter und die </a:t>
            </a:r>
            <a:r>
              <a:rPr lang="de-DE" dirty="0" err="1"/>
              <a:t>senseBox</a:t>
            </a:r>
            <a:r>
              <a:rPr lang="de-DE" dirty="0"/>
              <a:t>, die praktische Anwendungen für das Lernen und Experimentieren im Bereich der Informatik bieten.</a:t>
            </a:r>
          </a:p>
        </p:txBody>
      </p:sp>
      <p:sp>
        <p:nvSpPr>
          <p:cNvPr id="4" name="Foliennummernplatzhalter 3"/>
          <p:cNvSpPr>
            <a:spLocks noGrp="1"/>
          </p:cNvSpPr>
          <p:nvPr>
            <p:ph type="sldNum" sz="quarter" idx="5"/>
          </p:nvPr>
        </p:nvSpPr>
        <p:spPr/>
        <p:txBody>
          <a:bodyPr/>
          <a:lstStyle/>
          <a:p>
            <a:fld id="{5DAE2F70-B13F-4682-821B-6E2007AEF3AA}" type="slidenum">
              <a:rPr lang="de-DE" smtClean="0"/>
              <a:t>19</a:t>
            </a:fld>
            <a:endParaRPr lang="de-DE"/>
          </a:p>
        </p:txBody>
      </p:sp>
    </p:spTree>
    <p:extLst>
      <p:ext uri="{BB962C8B-B14F-4D97-AF65-F5344CB8AC3E}">
        <p14:creationId xmlns:p14="http://schemas.microsoft.com/office/powerpoint/2010/main" val="3803850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Lernroboter fördern das haptische Lernen und die Problemlösekompetenz. Sie ermöglichen interdisziplinäres Lernen, indem sie technisches und ingenieurwissenschaftliches Wissen vermitteln. Zudem bieten sie die Möglichkeit, eigene Erfindungen zu entwerfen, zu bauen und zu testen. Lernroboter steigern die Motivation und den Spaß am Lernen und fördern die Interaktion mit der physischen Welt.</a:t>
            </a:r>
          </a:p>
        </p:txBody>
      </p:sp>
      <p:sp>
        <p:nvSpPr>
          <p:cNvPr id="4" name="Foliennummernplatzhalter 3"/>
          <p:cNvSpPr>
            <a:spLocks noGrp="1"/>
          </p:cNvSpPr>
          <p:nvPr>
            <p:ph type="sldNum" sz="quarter" idx="5"/>
          </p:nvPr>
        </p:nvSpPr>
        <p:spPr/>
        <p:txBody>
          <a:bodyPr/>
          <a:lstStyle/>
          <a:p>
            <a:fld id="{5DAE2F70-B13F-4682-821B-6E2007AEF3AA}" type="slidenum">
              <a:rPr lang="de-DE" smtClean="0"/>
              <a:t>20</a:t>
            </a:fld>
            <a:endParaRPr lang="de-DE"/>
          </a:p>
        </p:txBody>
      </p:sp>
    </p:spTree>
    <p:extLst>
      <p:ext uri="{BB962C8B-B14F-4D97-AF65-F5344CB8AC3E}">
        <p14:creationId xmlns:p14="http://schemas.microsoft.com/office/powerpoint/2010/main" val="283502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 dieser Präsentation wird das Kapitel </a:t>
            </a:r>
            <a:r>
              <a:rPr lang="de-DE" b="0" dirty="0">
                <a:solidFill>
                  <a:schemeClr val="tx1"/>
                </a:solidFill>
              </a:rPr>
              <a:t>Programmiersprachen und Umgebungen</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DE" b="0" dirty="0"/>
              <a:t>behandelt.</a:t>
            </a:r>
          </a:p>
          <a:p>
            <a:endParaRPr lang="de-DE" b="0" dirty="0"/>
          </a:p>
          <a:p>
            <a:endParaRPr lang="de-DE" b="0" dirty="0"/>
          </a:p>
        </p:txBody>
      </p:sp>
      <p:sp>
        <p:nvSpPr>
          <p:cNvPr id="4" name="Foliennummernplatzhalter 3"/>
          <p:cNvSpPr>
            <a:spLocks noGrp="1"/>
          </p:cNvSpPr>
          <p:nvPr>
            <p:ph type="sldNum" sz="quarter" idx="5"/>
          </p:nvPr>
        </p:nvSpPr>
        <p:spPr/>
        <p:txBody>
          <a:bodyPr/>
          <a:lstStyle/>
          <a:p>
            <a:fld id="{5DAE2F70-B13F-4682-821B-6E2007AEF3AA}" type="slidenum">
              <a:rPr lang="de-DE" smtClean="0"/>
              <a:t>3</a:t>
            </a:fld>
            <a:endParaRPr lang="de-DE"/>
          </a:p>
        </p:txBody>
      </p:sp>
    </p:spTree>
    <p:extLst>
      <p:ext uri="{BB962C8B-B14F-4D97-AF65-F5344CB8AC3E}">
        <p14:creationId xmlns:p14="http://schemas.microsoft.com/office/powerpoint/2010/main" val="2730146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senseBox</a:t>
            </a:r>
            <a:r>
              <a:rPr lang="de-DE" dirty="0"/>
              <a:t> ist eine Umweltmessstation, die den Einstieg in die Microcontroller-Programmierung ermöglicht. Sie kann mit einer block-basierten Sprache oder der Arduino IDE programmiert werden. Die </a:t>
            </a:r>
            <a:r>
              <a:rPr lang="de-DE" dirty="0" err="1"/>
              <a:t>senseBox</a:t>
            </a:r>
            <a:r>
              <a:rPr lang="de-DE" dirty="0"/>
              <a:t> ist mit verschiedenen Sensoren ausgestattet, die Temperatur, Luftfeuchtigkeit, Luftdruck, Beleuchtungsstärke, UV-Intensität, Distanzen und Lärm messen können. Die gesammelten Daten können für Citizen Science-Projekte gespendet und auf der </a:t>
            </a:r>
            <a:r>
              <a:rPr lang="de-DE" dirty="0" err="1"/>
              <a:t>openSenseMap</a:t>
            </a:r>
            <a:r>
              <a:rPr lang="de-DE" dirty="0"/>
              <a:t> veröffentlicht werden. </a:t>
            </a:r>
          </a:p>
          <a:p>
            <a:r>
              <a:rPr lang="de-DE" dirty="0"/>
              <a:t>Die </a:t>
            </a:r>
            <a:r>
              <a:rPr lang="de-DE" dirty="0" err="1"/>
              <a:t>senseBox</a:t>
            </a:r>
            <a:r>
              <a:rPr lang="de-DE" dirty="0"/>
              <a:t> ermöglicht es </a:t>
            </a:r>
            <a:r>
              <a:rPr lang="de-DE" dirty="0" err="1"/>
              <a:t>Schüler:innen</a:t>
            </a:r>
            <a:r>
              <a:rPr lang="de-DE" dirty="0"/>
              <a:t> verschiedene Projekte durchzuführen, bei denen sie Daten aus ihrer Umwelt sammeln, aufbereiten und auswerten.</a:t>
            </a:r>
          </a:p>
        </p:txBody>
      </p:sp>
      <p:sp>
        <p:nvSpPr>
          <p:cNvPr id="4" name="Foliennummernplatzhalter 3"/>
          <p:cNvSpPr>
            <a:spLocks noGrp="1"/>
          </p:cNvSpPr>
          <p:nvPr>
            <p:ph type="sldNum" sz="quarter" idx="5"/>
          </p:nvPr>
        </p:nvSpPr>
        <p:spPr/>
        <p:txBody>
          <a:bodyPr/>
          <a:lstStyle/>
          <a:p>
            <a:fld id="{5DAE2F70-B13F-4682-821B-6E2007AEF3AA}" type="slidenum">
              <a:rPr lang="de-DE" smtClean="0"/>
              <a:t>21</a:t>
            </a:fld>
            <a:endParaRPr lang="de-DE"/>
          </a:p>
        </p:txBody>
      </p:sp>
    </p:spTree>
    <p:extLst>
      <p:ext uri="{BB962C8B-B14F-4D97-AF65-F5344CB8AC3E}">
        <p14:creationId xmlns:p14="http://schemas.microsoft.com/office/powerpoint/2010/main" val="258017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Referenzen zu den Quellen, die in dieser Präsentation verwendet wurden.</a:t>
            </a:r>
          </a:p>
        </p:txBody>
      </p:sp>
      <p:sp>
        <p:nvSpPr>
          <p:cNvPr id="4" name="Foliennummernplatzhalter 3"/>
          <p:cNvSpPr>
            <a:spLocks noGrp="1"/>
          </p:cNvSpPr>
          <p:nvPr>
            <p:ph type="sldNum" sz="quarter" idx="5"/>
          </p:nvPr>
        </p:nvSpPr>
        <p:spPr/>
        <p:txBody>
          <a:bodyPr/>
          <a:lstStyle/>
          <a:p>
            <a:fld id="{5DAE2F70-B13F-4682-821B-6E2007AEF3AA}" type="slidenum">
              <a:rPr lang="de-DE" smtClean="0"/>
              <a:t>22</a:t>
            </a:fld>
            <a:endParaRPr lang="de-DE"/>
          </a:p>
        </p:txBody>
      </p:sp>
    </p:spTree>
    <p:extLst>
      <p:ext uri="{BB962C8B-B14F-4D97-AF65-F5344CB8AC3E}">
        <p14:creationId xmlns:p14="http://schemas.microsoft.com/office/powerpoint/2010/main" val="322062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Lernziele umfassen, dass die Studierenden in der Lage sein sollen, Programmiersprachen und -umgebungen anhand festgelegter Kriterien zu vergleichen und deren Eignung für den Programmierunterricht zu bewerten.</a:t>
            </a:r>
            <a:endParaRPr lang="en-US" dirty="0" err="1">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4</a:t>
            </a:fld>
            <a:endParaRPr lang="de-DE"/>
          </a:p>
        </p:txBody>
      </p:sp>
    </p:spTree>
    <p:extLst>
      <p:ext uri="{BB962C8B-B14F-4D97-AF65-F5344CB8AC3E}">
        <p14:creationId xmlns:p14="http://schemas.microsoft.com/office/powerpoint/2010/main" val="332261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Kapitel widmet sich den verschiedenen Materialien und Ressourcen, die </a:t>
            </a:r>
            <a:r>
              <a:rPr lang="de-DE"/>
              <a:t>Schüler:innen </a:t>
            </a:r>
            <a:r>
              <a:rPr lang="de-DE" dirty="0"/>
              <a:t>beim Erlernen der Programmierung unterstützen können. Dabei werden sowohl text-basierte als auch block-basierte Programmiersprachen und Programmierumgebungen sowie der Einsatz von Lernrobotern untersucht.</a:t>
            </a:r>
          </a:p>
        </p:txBody>
      </p:sp>
      <p:sp>
        <p:nvSpPr>
          <p:cNvPr id="4" name="Foliennummernplatzhalter 3"/>
          <p:cNvSpPr>
            <a:spLocks noGrp="1"/>
          </p:cNvSpPr>
          <p:nvPr>
            <p:ph type="sldNum" sz="quarter" idx="5"/>
          </p:nvPr>
        </p:nvSpPr>
        <p:spPr/>
        <p:txBody>
          <a:bodyPr/>
          <a:lstStyle/>
          <a:p>
            <a:fld id="{5DAE2F70-B13F-4682-821B-6E2007AEF3AA}" type="slidenum">
              <a:rPr lang="de-DE" smtClean="0"/>
              <a:t>5</a:t>
            </a:fld>
            <a:endParaRPr lang="de-DE"/>
          </a:p>
        </p:txBody>
      </p:sp>
    </p:spTree>
    <p:extLst>
      <p:ext uri="{BB962C8B-B14F-4D97-AF65-F5344CB8AC3E}">
        <p14:creationId xmlns:p14="http://schemas.microsoft.com/office/powerpoint/2010/main" val="374193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wird sich auf die Materialien und Ressourcen, mit denen die </a:t>
            </a:r>
            <a:r>
              <a:rPr lang="de-DE" dirty="0" err="1"/>
              <a:t>Schüler:innen</a:t>
            </a:r>
            <a:r>
              <a:rPr lang="de-DE" dirty="0"/>
              <a:t> das Programmieren erlernen, und auf die Frage „Womit wird gelernt?“ konzentriert.</a:t>
            </a:r>
            <a:endParaRPr lang="de-DE" dirty="0">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6</a:t>
            </a:fld>
            <a:endParaRPr lang="de-DE"/>
          </a:p>
        </p:txBody>
      </p:sp>
    </p:spTree>
    <p:extLst>
      <p:ext uri="{BB962C8B-B14F-4D97-AF65-F5344CB8AC3E}">
        <p14:creationId xmlns:p14="http://schemas.microsoft.com/office/powerpoint/2010/main" val="335992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lnSpc>
                <a:spcPct val="90000"/>
              </a:lnSpc>
              <a:spcBef>
                <a:spcPct val="0"/>
              </a:spcBef>
              <a:spcAft>
                <a:spcPts val="600"/>
              </a:spcAft>
            </a:pPr>
            <a:r>
              <a:rPr lang="de-DE" dirty="0">
                <a:cs typeface="Calibri"/>
              </a:rPr>
              <a:t>Frage: </a:t>
            </a:r>
            <a:r>
              <a:rPr lang="de-DE" sz="1200" dirty="0">
                <a:solidFill>
                  <a:srgbClr val="FFFFFF"/>
                </a:solidFill>
                <a:latin typeface="+mj-lt"/>
                <a:ea typeface="+mj-ea"/>
                <a:cs typeface="+mj-cs"/>
              </a:rPr>
              <a:t>Welche Kriterien sollten bei der Wahl einer Programmiersprache und -Umgebung für den Einstieg in die Programmierung beachtet werden?</a:t>
            </a:r>
          </a:p>
          <a:p>
            <a:pPr algn="l"/>
            <a:endParaRPr lang="de-DE" dirty="0">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7</a:t>
            </a:fld>
            <a:endParaRPr lang="de-DE"/>
          </a:p>
        </p:txBody>
      </p:sp>
    </p:spTree>
    <p:extLst>
      <p:ext uri="{BB962C8B-B14F-4D97-AF65-F5344CB8AC3E}">
        <p14:creationId xmlns:p14="http://schemas.microsoft.com/office/powerpoint/2010/main" val="266002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Die Akzeptanzkriterien für Programmiersprachen und -umgebungen, wie von Perera et al. (2021) definiert, werden in zwei Hauptkategorien unterteilt: wahrgenommener Nutzen und wahrgenommene Zugänglichkeit. </a:t>
            </a:r>
          </a:p>
          <a:p>
            <a:endParaRPr lang="de-DE" dirty="0">
              <a:cs typeface="Calibri"/>
            </a:endParaRPr>
          </a:p>
          <a:p>
            <a:pPr marL="171450" indent="-171450">
              <a:buFont typeface="Arial" panose="020B0604020202020204" pitchFamily="34" charset="0"/>
              <a:buChar char="•"/>
            </a:pPr>
            <a:r>
              <a:rPr lang="de-DE" dirty="0">
                <a:cs typeface="Calibri"/>
              </a:rPr>
              <a:t>Der wahrgenommene Nutzen umfasst die Programmierkonzepte und -prinzipien, die Sichtbarkeit der Ausführung, die Erweiterbarkeit der Sprache sowie die Lebendigkeit und den Anreiz zum Tüfteln. </a:t>
            </a:r>
          </a:p>
          <a:p>
            <a:pPr marL="171450" indent="-171450">
              <a:buFont typeface="Arial" panose="020B0604020202020204" pitchFamily="34" charset="0"/>
              <a:buChar char="•"/>
            </a:pPr>
            <a:r>
              <a:rPr lang="de-DE" dirty="0">
                <a:cs typeface="Calibri"/>
              </a:rPr>
              <a:t>Die wahrgenommene Zugänglichkeit bezieht sich auf Syntax und Grammatik, die Benutzeroberfläche und die Verfügbarkeit von Lernressourcen.</a:t>
            </a:r>
          </a:p>
        </p:txBody>
      </p:sp>
      <p:sp>
        <p:nvSpPr>
          <p:cNvPr id="4" name="Foliennummernplatzhalter 3"/>
          <p:cNvSpPr>
            <a:spLocks noGrp="1"/>
          </p:cNvSpPr>
          <p:nvPr>
            <p:ph type="sldNum" sz="quarter" idx="5"/>
          </p:nvPr>
        </p:nvSpPr>
        <p:spPr/>
        <p:txBody>
          <a:bodyPr/>
          <a:lstStyle/>
          <a:p>
            <a:fld id="{5DAE2F70-B13F-4682-821B-6E2007AEF3AA}" type="slidenum">
              <a:rPr lang="de-DE"/>
              <a:t>8</a:t>
            </a:fld>
            <a:endParaRPr lang="de-DE"/>
          </a:p>
        </p:txBody>
      </p:sp>
    </p:spTree>
    <p:extLst>
      <p:ext uri="{BB962C8B-B14F-4D97-AF65-F5344CB8AC3E}">
        <p14:creationId xmlns:p14="http://schemas.microsoft.com/office/powerpoint/2010/main" val="218166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Die Unterscheidungsmerkmale für Programmiersprachen und Programmierumgebungen umfassen unter anderem den Einsatzbereich (professionell oder edukativ), die Darstellung (text-basiert, block-basiert, Modellierung, Pseudocode), die Typisierung (stark oder schwach typisiert), den Funktionsumfang (z.B. Code-Vervollständigung, Debugger), das Paradigma (objektorientiert, funktional), den Kontext (Datenbanken, Webentwicklung, Data Science) und die Praktiken (Softwareentwicklung, </a:t>
            </a:r>
            <a:r>
              <a:rPr lang="de-DE" dirty="0" err="1">
                <a:cs typeface="Calibri"/>
              </a:rPr>
              <a:t>Tinkering</a:t>
            </a:r>
            <a:r>
              <a:rPr lang="de-DE" dirty="0">
                <a:cs typeface="Calibri"/>
              </a:rPr>
              <a:t>, Live Coding).</a:t>
            </a:r>
          </a:p>
        </p:txBody>
      </p:sp>
      <p:sp>
        <p:nvSpPr>
          <p:cNvPr id="4" name="Foliennummernplatzhalter 3"/>
          <p:cNvSpPr>
            <a:spLocks noGrp="1"/>
          </p:cNvSpPr>
          <p:nvPr>
            <p:ph type="sldNum" sz="quarter" idx="5"/>
          </p:nvPr>
        </p:nvSpPr>
        <p:spPr/>
        <p:txBody>
          <a:bodyPr/>
          <a:lstStyle/>
          <a:p>
            <a:fld id="{5DAE2F70-B13F-4682-821B-6E2007AEF3AA}" type="slidenum">
              <a:rPr lang="de-DE"/>
              <a:t>9</a:t>
            </a:fld>
            <a:endParaRPr lang="de-DE"/>
          </a:p>
        </p:txBody>
      </p:sp>
    </p:spTree>
    <p:extLst>
      <p:ext uri="{BB962C8B-B14F-4D97-AF65-F5344CB8AC3E}">
        <p14:creationId xmlns:p14="http://schemas.microsoft.com/office/powerpoint/2010/main" val="397022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Folgenden werden verschiedene Entwicklungsumgebungen vorgestellt.</a:t>
            </a:r>
            <a:endParaRPr lang="de-DE" dirty="0">
              <a:cs typeface="Calibri"/>
            </a:endParaRPr>
          </a:p>
        </p:txBody>
      </p:sp>
      <p:sp>
        <p:nvSpPr>
          <p:cNvPr id="4" name="Foliennummernplatzhalter 3"/>
          <p:cNvSpPr>
            <a:spLocks noGrp="1"/>
          </p:cNvSpPr>
          <p:nvPr>
            <p:ph type="sldNum" sz="quarter" idx="5"/>
          </p:nvPr>
        </p:nvSpPr>
        <p:spPr/>
        <p:txBody>
          <a:bodyPr/>
          <a:lstStyle/>
          <a:p>
            <a:fld id="{5DAE2F70-B13F-4682-821B-6E2007AEF3AA}" type="slidenum">
              <a:rPr lang="de-DE"/>
              <a:t>10</a:t>
            </a:fld>
            <a:endParaRPr lang="de-DE"/>
          </a:p>
        </p:txBody>
      </p:sp>
    </p:spTree>
    <p:extLst>
      <p:ext uri="{BB962C8B-B14F-4D97-AF65-F5344CB8AC3E}">
        <p14:creationId xmlns:p14="http://schemas.microsoft.com/office/powerpoint/2010/main" val="123515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08.08.24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08.08.24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08.08.24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08.08.24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08.08.24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08.08.24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reativecommons.org/licenses/by-sa/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76/csed.13.4.249.17496"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opensource.com/article/20/2/learn-java-bluej" TargetMode="External"/><Relationship Id="rId4" Type="http://schemas.openxmlformats.org/officeDocument/2006/relationships/hyperlink" Target="https://creativecommons.org/licenses/by-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creativecommons.org/licenses/by-sa/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09/ACCESS.2021.308956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flickr.com/photos/85398171@N00/3790532890" TargetMode="Externa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85398171@N0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sensemap.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datenwirken.de/case-nachwuchsforderung-durch-do-it-yourself-datenerhebung.html" TargetMode="External"/><Relationship Id="rId5" Type="http://schemas.openxmlformats.org/officeDocument/2006/relationships/hyperlink" Target="https://creativecommons.org/licenses/by-sa/4.0/"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109/ICSTSN53084.2022.976135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1109/ACCESS.2021.3089560" TargetMode="External"/><Relationship Id="rId5" Type="http://schemas.openxmlformats.org/officeDocument/2006/relationships/hyperlink" Target="https://doi.org/10.1145/1089733.1089734" TargetMode="External"/><Relationship Id="rId4" Type="http://schemas.openxmlformats.org/officeDocument/2006/relationships/hyperlink" Target="https://doi.org/10.1076/csed.13.4.249.1749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ndraw.co/license" TargetMode="External"/><Relationship Id="rId2" Type="http://schemas.openxmlformats.org/officeDocument/2006/relationships/hyperlink" Target="https://twitter.com/ninalimp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hyperlink" Target="https://www.orca.nrw/" TargetMode="External"/><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svg"/><Relationship Id="rId10" Type="http://schemas.openxmlformats.org/officeDocument/2006/relationships/hyperlink" Target="https://creativecommons.org/licenses/by/4.0/deed.de" TargetMode="External"/><Relationship Id="rId4" Type="http://schemas.openxmlformats.org/officeDocument/2006/relationships/image" Target="../media/image19.png"/><Relationship Id="rId9" Type="http://schemas.openxmlformats.org/officeDocument/2006/relationships/image" Target="../media/image23.sv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09/ACCESS.2021.308956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0937E-4E87-71A5-0789-C56BA5C78BA0}"/>
              </a:ext>
            </a:extLst>
          </p:cNvPr>
          <p:cNvSpPr>
            <a:spLocks noGrp="1"/>
          </p:cNvSpPr>
          <p:nvPr>
            <p:ph type="ctrTitle"/>
          </p:nvPr>
        </p:nvSpPr>
        <p:spPr>
          <a:xfrm>
            <a:off x="1524000" y="2310878"/>
            <a:ext cx="9144000" cy="2387600"/>
          </a:xfrm>
        </p:spPr>
        <p:txBody>
          <a:bodyPr/>
          <a:lstStyle/>
          <a:p>
            <a:r>
              <a:rPr lang="de-DE"/>
              <a:t>Didaktik der Programmierung</a:t>
            </a:r>
          </a:p>
        </p:txBody>
      </p:sp>
      <p:pic>
        <p:nvPicPr>
          <p:cNvPr id="4" name="Grafik 3">
            <a:extLst>
              <a:ext uri="{FF2B5EF4-FFF2-40B4-BE49-F238E27FC236}">
                <a16:creationId xmlns:a16="http://schemas.microsoft.com/office/drawing/2014/main" id="{E8D76663-21EA-0CD6-B398-F763494CCEC9}"/>
              </a:ext>
            </a:extLst>
          </p:cNvPr>
          <p:cNvPicPr>
            <a:picLocks noChangeAspect="1"/>
          </p:cNvPicPr>
          <p:nvPr/>
        </p:nvPicPr>
        <p:blipFill>
          <a:blip r:embed="rId3"/>
          <a:stretch>
            <a:fillRect/>
          </a:stretch>
        </p:blipFill>
        <p:spPr>
          <a:xfrm>
            <a:off x="3926698" y="1122363"/>
            <a:ext cx="4338604" cy="1188515"/>
          </a:xfrm>
          <a:prstGeom prst="rect">
            <a:avLst/>
          </a:prstGeom>
        </p:spPr>
      </p:pic>
      <p:pic>
        <p:nvPicPr>
          <p:cNvPr id="5" name="Grafik 4">
            <a:extLst>
              <a:ext uri="{FF2B5EF4-FFF2-40B4-BE49-F238E27FC236}">
                <a16:creationId xmlns:a16="http://schemas.microsoft.com/office/drawing/2014/main" id="{517DEFBB-E2DD-9990-CC2D-0A907144D964}"/>
              </a:ext>
            </a:extLst>
          </p:cNvPr>
          <p:cNvPicPr>
            <a:picLocks noChangeAspect="1"/>
          </p:cNvPicPr>
          <p:nvPr/>
        </p:nvPicPr>
        <p:blipFill>
          <a:blip r:embed="rId4"/>
          <a:stretch>
            <a:fillRect/>
          </a:stretch>
        </p:blipFill>
        <p:spPr>
          <a:xfrm>
            <a:off x="4576549" y="4698478"/>
            <a:ext cx="3038901" cy="1235456"/>
          </a:xfrm>
          <a:prstGeom prst="rect">
            <a:avLst/>
          </a:prstGeom>
        </p:spPr>
      </p:pic>
    </p:spTree>
    <p:extLst>
      <p:ext uri="{BB962C8B-B14F-4D97-AF65-F5344CB8AC3E}">
        <p14:creationId xmlns:p14="http://schemas.microsoft.com/office/powerpoint/2010/main" val="790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EAFF1E-4B12-FDF6-0E85-EED54CCE8295}"/>
              </a:ext>
            </a:extLst>
          </p:cNvPr>
          <p:cNvSpPr>
            <a:spLocks noGrp="1"/>
          </p:cNvSpPr>
          <p:nvPr>
            <p:ph type="title"/>
          </p:nvPr>
        </p:nvSpPr>
        <p:spPr/>
        <p:txBody>
          <a:bodyPr/>
          <a:lstStyle/>
          <a:p>
            <a:r>
              <a:rPr lang="de-DE"/>
              <a:t>Entwicklungsumgebungen</a:t>
            </a:r>
          </a:p>
        </p:txBody>
      </p:sp>
      <p:sp>
        <p:nvSpPr>
          <p:cNvPr id="5" name="Textplatzhalter 4">
            <a:extLst>
              <a:ext uri="{FF2B5EF4-FFF2-40B4-BE49-F238E27FC236}">
                <a16:creationId xmlns:a16="http://schemas.microsoft.com/office/drawing/2014/main" id="{EB2401D5-0417-0E22-F837-C0F178FA124A}"/>
              </a:ext>
            </a:extLst>
          </p:cNvPr>
          <p:cNvSpPr>
            <a:spLocks noGrp="1"/>
          </p:cNvSpPr>
          <p:nvPr>
            <p:ph type="body" idx="1"/>
          </p:nvPr>
        </p:nvSpPr>
        <p:spPr/>
        <p:txBody>
          <a:bodyPr>
            <a:normAutofit fontScale="92500" lnSpcReduction="20000"/>
          </a:bodyPr>
          <a:lstStyle/>
          <a:p>
            <a:r>
              <a:rPr lang="de-DE" dirty="0"/>
              <a:t>Professionelle Entwicklungsumgebungen</a:t>
            </a:r>
          </a:p>
          <a:p>
            <a:r>
              <a:rPr lang="de-DE" dirty="0"/>
              <a:t>Block-basierte Umgebungen</a:t>
            </a:r>
          </a:p>
          <a:p>
            <a:r>
              <a:rPr lang="de-DE" dirty="0"/>
              <a:t>Computational Notebooks</a:t>
            </a:r>
          </a:p>
          <a:p>
            <a:r>
              <a:rPr lang="de-DE" dirty="0"/>
              <a:t>Lernroboter</a:t>
            </a:r>
          </a:p>
        </p:txBody>
      </p:sp>
    </p:spTree>
    <p:extLst>
      <p:ext uri="{BB962C8B-B14F-4D97-AF65-F5344CB8AC3E}">
        <p14:creationId xmlns:p14="http://schemas.microsoft.com/office/powerpoint/2010/main" val="216583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29D6D-7493-1DBC-A4B4-6B22501B6F1F}"/>
              </a:ext>
            </a:extLst>
          </p:cNvPr>
          <p:cNvSpPr>
            <a:spLocks noGrp="1"/>
          </p:cNvSpPr>
          <p:nvPr>
            <p:ph type="title"/>
          </p:nvPr>
        </p:nvSpPr>
        <p:spPr/>
        <p:txBody>
          <a:bodyPr/>
          <a:lstStyle/>
          <a:p>
            <a:r>
              <a:rPr lang="de-DE"/>
              <a:t>Beispiele für Entwicklungsumgebung</a:t>
            </a:r>
          </a:p>
        </p:txBody>
      </p:sp>
      <p:sp>
        <p:nvSpPr>
          <p:cNvPr id="3" name="Inhaltsplatzhalter 2">
            <a:extLst>
              <a:ext uri="{FF2B5EF4-FFF2-40B4-BE49-F238E27FC236}">
                <a16:creationId xmlns:a16="http://schemas.microsoft.com/office/drawing/2014/main" id="{1115A7F2-7C79-7C21-7EC6-283F6CC2CDC6}"/>
              </a:ext>
            </a:extLst>
          </p:cNvPr>
          <p:cNvSpPr>
            <a:spLocks noGrp="1"/>
          </p:cNvSpPr>
          <p:nvPr>
            <p:ph idx="1"/>
          </p:nvPr>
        </p:nvSpPr>
        <p:spPr/>
        <p:txBody>
          <a:bodyPr>
            <a:normAutofit fontScale="92500" lnSpcReduction="20000"/>
          </a:bodyPr>
          <a:lstStyle/>
          <a:p>
            <a:r>
              <a:rPr lang="de-DE" dirty="0"/>
              <a:t>Professionelle Entwicklungsumgebungen</a:t>
            </a:r>
          </a:p>
          <a:p>
            <a:pPr lvl="1"/>
            <a:r>
              <a:rPr lang="de-DE" dirty="0" err="1"/>
              <a:t>Eclipse</a:t>
            </a:r>
            <a:endParaRPr lang="de-DE" dirty="0"/>
          </a:p>
          <a:p>
            <a:pPr lvl="1"/>
            <a:r>
              <a:rPr lang="de-DE" dirty="0" err="1"/>
              <a:t>PyCharm</a:t>
            </a:r>
            <a:endParaRPr lang="de-DE" dirty="0"/>
          </a:p>
          <a:p>
            <a:r>
              <a:rPr lang="de-DE" dirty="0"/>
              <a:t>Edukative Umgebungen</a:t>
            </a:r>
          </a:p>
          <a:p>
            <a:pPr lvl="1"/>
            <a:r>
              <a:rPr lang="de-DE" dirty="0"/>
              <a:t>Text-basierte Umgebungen</a:t>
            </a:r>
          </a:p>
          <a:p>
            <a:pPr lvl="2"/>
            <a:r>
              <a:rPr lang="de-DE" dirty="0" err="1"/>
              <a:t>BlueJ</a:t>
            </a:r>
            <a:endParaRPr lang="de-DE" dirty="0"/>
          </a:p>
          <a:p>
            <a:pPr lvl="2"/>
            <a:r>
              <a:rPr lang="de-DE" dirty="0" err="1"/>
              <a:t>Greenfoot</a:t>
            </a:r>
            <a:endParaRPr lang="de-DE" dirty="0"/>
          </a:p>
          <a:p>
            <a:pPr lvl="2"/>
            <a:r>
              <a:rPr lang="de-DE" dirty="0"/>
              <a:t>Jupyter Notebook</a:t>
            </a:r>
          </a:p>
          <a:p>
            <a:pPr lvl="1"/>
            <a:r>
              <a:rPr lang="de-DE" dirty="0"/>
              <a:t>Block-basierte Umgebungen</a:t>
            </a:r>
          </a:p>
          <a:p>
            <a:pPr lvl="2"/>
            <a:r>
              <a:rPr lang="de-DE" dirty="0"/>
              <a:t>Scratch</a:t>
            </a:r>
          </a:p>
          <a:p>
            <a:pPr lvl="2"/>
            <a:r>
              <a:rPr lang="de-DE" dirty="0" err="1"/>
              <a:t>Blockly</a:t>
            </a:r>
            <a:endParaRPr lang="de-DE" dirty="0"/>
          </a:p>
          <a:p>
            <a:pPr lvl="1"/>
            <a:r>
              <a:rPr lang="de-DE" dirty="0"/>
              <a:t>Lernroboter</a:t>
            </a:r>
          </a:p>
          <a:p>
            <a:pPr lvl="2"/>
            <a:r>
              <a:rPr lang="de-DE" dirty="0"/>
              <a:t>Lego Mindstorms EV3</a:t>
            </a:r>
          </a:p>
          <a:p>
            <a:pPr lvl="2"/>
            <a:r>
              <a:rPr lang="de-DE" dirty="0" err="1"/>
              <a:t>mBlock</a:t>
            </a:r>
            <a:endParaRPr lang="de-DE" dirty="0"/>
          </a:p>
        </p:txBody>
      </p:sp>
      <p:pic>
        <p:nvPicPr>
          <p:cNvPr id="5" name="Grafik 4" descr="Roboter Silhouette">
            <a:extLst>
              <a:ext uri="{FF2B5EF4-FFF2-40B4-BE49-F238E27FC236}">
                <a16:creationId xmlns:a16="http://schemas.microsoft.com/office/drawing/2014/main" id="{1723295A-0570-2D7A-33F1-8C49133EC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5262563"/>
            <a:ext cx="914400" cy="914400"/>
          </a:xfrm>
          <a:prstGeom prst="rect">
            <a:avLst/>
          </a:prstGeom>
        </p:spPr>
      </p:pic>
    </p:spTree>
    <p:extLst>
      <p:ext uri="{BB962C8B-B14F-4D97-AF65-F5344CB8AC3E}">
        <p14:creationId xmlns:p14="http://schemas.microsoft.com/office/powerpoint/2010/main" val="50198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EC65E3-44B6-C8C5-1764-05CA43602280}"/>
              </a:ext>
            </a:extLst>
          </p:cNvPr>
          <p:cNvSpPr>
            <a:spLocks noGrp="1"/>
          </p:cNvSpPr>
          <p:nvPr>
            <p:ph type="title"/>
          </p:nvPr>
        </p:nvSpPr>
        <p:spPr/>
        <p:txBody>
          <a:bodyPr/>
          <a:lstStyle/>
          <a:p>
            <a:r>
              <a:rPr lang="de-DE" dirty="0"/>
              <a:t>Text-basierte Programmierumgebungen</a:t>
            </a:r>
          </a:p>
        </p:txBody>
      </p:sp>
      <p:sp>
        <p:nvSpPr>
          <p:cNvPr id="5" name="Textplatzhalter 4">
            <a:extLst>
              <a:ext uri="{FF2B5EF4-FFF2-40B4-BE49-F238E27FC236}">
                <a16:creationId xmlns:a16="http://schemas.microsoft.com/office/drawing/2014/main" id="{BE96101F-616B-A6A7-A1D4-3EABD59FAAFD}"/>
              </a:ext>
            </a:extLst>
          </p:cNvPr>
          <p:cNvSpPr>
            <a:spLocks noGrp="1"/>
          </p:cNvSpPr>
          <p:nvPr>
            <p:ph type="body" idx="1"/>
          </p:nvPr>
        </p:nvSpPr>
        <p:spPr/>
        <p:txBody>
          <a:bodyPr/>
          <a:lstStyle/>
          <a:p>
            <a:r>
              <a:rPr lang="de-DE" dirty="0"/>
              <a:t>Professionelle &amp; Didaktische Programmierumgebungen</a:t>
            </a:r>
          </a:p>
        </p:txBody>
      </p:sp>
    </p:spTree>
    <p:extLst>
      <p:ext uri="{BB962C8B-B14F-4D97-AF65-F5344CB8AC3E}">
        <p14:creationId xmlns:p14="http://schemas.microsoft.com/office/powerpoint/2010/main" val="356812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FA0F9-F60D-7A38-ACC3-5625CF1A166C}"/>
              </a:ext>
            </a:extLst>
          </p:cNvPr>
          <p:cNvSpPr>
            <a:spLocks noGrp="1"/>
          </p:cNvSpPr>
          <p:nvPr>
            <p:ph type="title"/>
          </p:nvPr>
        </p:nvSpPr>
        <p:spPr/>
        <p:txBody>
          <a:bodyPr/>
          <a:lstStyle/>
          <a:p>
            <a:r>
              <a:rPr lang="de-DE" dirty="0"/>
              <a:t>Professionelle Entwicklungsumgebungen</a:t>
            </a:r>
            <a:br>
              <a:rPr lang="de-DE" dirty="0"/>
            </a:br>
            <a:r>
              <a:rPr lang="de-DE" sz="2400" dirty="0"/>
              <a:t>(z.B. </a:t>
            </a:r>
            <a:r>
              <a:rPr lang="de-DE" sz="2400" dirty="0" err="1"/>
              <a:t>Eclipse</a:t>
            </a:r>
            <a:r>
              <a:rPr lang="de-DE" sz="2400" dirty="0"/>
              <a:t>, </a:t>
            </a:r>
            <a:r>
              <a:rPr lang="de-DE" sz="2400" dirty="0" err="1"/>
              <a:t>PyCharm</a:t>
            </a:r>
            <a:r>
              <a:rPr lang="de-DE" sz="2400" dirty="0"/>
              <a:t>)</a:t>
            </a:r>
          </a:p>
        </p:txBody>
      </p:sp>
      <p:sp>
        <p:nvSpPr>
          <p:cNvPr id="3" name="Inhaltsplatzhalter 2">
            <a:extLst>
              <a:ext uri="{FF2B5EF4-FFF2-40B4-BE49-F238E27FC236}">
                <a16:creationId xmlns:a16="http://schemas.microsoft.com/office/drawing/2014/main" id="{737DC647-25BE-2C80-4B08-951AD89C433B}"/>
              </a:ext>
            </a:extLst>
          </p:cNvPr>
          <p:cNvSpPr>
            <a:spLocks noGrp="1"/>
          </p:cNvSpPr>
          <p:nvPr>
            <p:ph sz="half" idx="1"/>
          </p:nvPr>
        </p:nvSpPr>
        <p:spPr/>
        <p:txBody>
          <a:bodyPr>
            <a:normAutofit lnSpcReduction="10000"/>
          </a:bodyPr>
          <a:lstStyle/>
          <a:p>
            <a:r>
              <a:rPr lang="de-DE" dirty="0"/>
              <a:t>Großer Funktionsumfang</a:t>
            </a:r>
          </a:p>
          <a:p>
            <a:pPr lvl="1"/>
            <a:r>
              <a:rPr lang="de-DE" dirty="0"/>
              <a:t>Kann zu Überforderung und kognitiver Überlastung führen </a:t>
            </a:r>
            <a:r>
              <a:rPr lang="de-DE" i="1" dirty="0">
                <a:solidFill>
                  <a:schemeClr val="tx1">
                    <a:lumMod val="50000"/>
                    <a:lumOff val="50000"/>
                  </a:schemeClr>
                </a:solidFill>
              </a:rPr>
              <a:t>(siehe Kapitel 3)</a:t>
            </a:r>
          </a:p>
          <a:p>
            <a:r>
              <a:rPr lang="de-DE" dirty="0"/>
              <a:t>Skalierbarkeit</a:t>
            </a:r>
          </a:p>
          <a:p>
            <a:r>
              <a:rPr lang="de-DE" dirty="0"/>
              <a:t>„Authentische“ Programmierung</a:t>
            </a:r>
          </a:p>
          <a:p>
            <a:r>
              <a:rPr lang="de-DE" dirty="0"/>
              <a:t>Integration von Werkzeugen</a:t>
            </a:r>
          </a:p>
          <a:p>
            <a:pPr lvl="1"/>
            <a:r>
              <a:rPr lang="de-DE" dirty="0"/>
              <a:t>Versionskontrolle</a:t>
            </a:r>
          </a:p>
          <a:p>
            <a:pPr lvl="1"/>
            <a:r>
              <a:rPr lang="de-DE" dirty="0"/>
              <a:t>Debugger</a:t>
            </a:r>
          </a:p>
          <a:p>
            <a:pPr lvl="1"/>
            <a:r>
              <a:rPr lang="de-DE" dirty="0"/>
              <a:t>Terminal</a:t>
            </a:r>
          </a:p>
          <a:p>
            <a:pPr lvl="1"/>
            <a:r>
              <a:rPr lang="de-DE" dirty="0"/>
              <a:t>Paket-Manager</a:t>
            </a:r>
          </a:p>
        </p:txBody>
      </p:sp>
      <p:pic>
        <p:nvPicPr>
          <p:cNvPr id="6" name="Inhaltsplatzhalter 5">
            <a:extLst>
              <a:ext uri="{FF2B5EF4-FFF2-40B4-BE49-F238E27FC236}">
                <a16:creationId xmlns:a16="http://schemas.microsoft.com/office/drawing/2014/main" id="{19A70DD9-B6F5-5D67-9376-20C45BB8C48E}"/>
              </a:ext>
            </a:extLst>
          </p:cNvPr>
          <p:cNvPicPr>
            <a:picLocks noGrp="1" noChangeAspect="1"/>
          </p:cNvPicPr>
          <p:nvPr>
            <p:ph sz="half" idx="2"/>
          </p:nvPr>
        </p:nvPicPr>
        <p:blipFill>
          <a:blip r:embed="rId3"/>
          <a:stretch>
            <a:fillRect/>
          </a:stretch>
        </p:blipFill>
        <p:spPr>
          <a:xfrm>
            <a:off x="6172200" y="1977456"/>
            <a:ext cx="5181600" cy="4047676"/>
          </a:xfrm>
        </p:spPr>
      </p:pic>
      <p:sp>
        <p:nvSpPr>
          <p:cNvPr id="7" name="Textfeld 6">
            <a:extLst>
              <a:ext uri="{FF2B5EF4-FFF2-40B4-BE49-F238E27FC236}">
                <a16:creationId xmlns:a16="http://schemas.microsoft.com/office/drawing/2014/main" id="{D75080FD-16C4-072C-6672-5610892856B2}"/>
              </a:ext>
            </a:extLst>
          </p:cNvPr>
          <p:cNvSpPr txBox="1"/>
          <p:nvPr/>
        </p:nvSpPr>
        <p:spPr>
          <a:xfrm>
            <a:off x="6172200" y="6094399"/>
            <a:ext cx="5181600" cy="492443"/>
          </a:xfrm>
          <a:prstGeom prst="rect">
            <a:avLst/>
          </a:prstGeom>
          <a:noFill/>
        </p:spPr>
        <p:txBody>
          <a:bodyPr wrap="square" rtlCol="0">
            <a:spAutoFit/>
          </a:bodyPr>
          <a:lstStyle/>
          <a:p>
            <a:pPr algn="ctr"/>
            <a:r>
              <a:rPr lang="de-DE" sz="1200" dirty="0">
                <a:solidFill>
                  <a:schemeClr val="tx1">
                    <a:lumMod val="50000"/>
                    <a:lumOff val="50000"/>
                  </a:schemeClr>
                </a:solidFill>
              </a:rPr>
              <a:t>„</a:t>
            </a:r>
            <a:r>
              <a:rPr lang="de-DE" sz="1200" dirty="0" err="1">
                <a:solidFill>
                  <a:schemeClr val="tx1">
                    <a:lumMod val="50000"/>
                    <a:lumOff val="50000"/>
                  </a:schemeClr>
                </a:solidFill>
              </a:rPr>
              <a:t>PyCharm</a:t>
            </a:r>
            <a:r>
              <a:rPr lang="de-DE" sz="1200" dirty="0">
                <a:solidFill>
                  <a:schemeClr val="tx1">
                    <a:lumMod val="50000"/>
                    <a:lumOff val="50000"/>
                  </a:schemeClr>
                </a:solidFill>
              </a:rPr>
              <a:t> Screenshot“ von Sören Sparmann lizenziert unter </a:t>
            </a:r>
            <a:r>
              <a:rPr lang="de-DE"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CC BY-SA 4.0</a:t>
            </a:r>
            <a:endParaRPr lang="de-DE" sz="1200" dirty="0">
              <a:solidFill>
                <a:schemeClr val="tx1">
                  <a:lumMod val="50000"/>
                  <a:lumOff val="50000"/>
                </a:schemeClr>
              </a:solidFill>
            </a:endParaRPr>
          </a:p>
          <a:p>
            <a:pPr algn="ctr"/>
            <a:endParaRPr lang="de-DE" sz="1400" dirty="0"/>
          </a:p>
        </p:txBody>
      </p:sp>
    </p:spTree>
    <p:extLst>
      <p:ext uri="{BB962C8B-B14F-4D97-AF65-F5344CB8AC3E}">
        <p14:creationId xmlns:p14="http://schemas.microsoft.com/office/powerpoint/2010/main" val="201693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A782E-C57E-E4F7-06B6-EC7FF878F668}"/>
              </a:ext>
            </a:extLst>
          </p:cNvPr>
          <p:cNvSpPr>
            <a:spLocks noGrp="1"/>
          </p:cNvSpPr>
          <p:nvPr>
            <p:ph type="title"/>
          </p:nvPr>
        </p:nvSpPr>
        <p:spPr/>
        <p:txBody>
          <a:bodyPr/>
          <a:lstStyle/>
          <a:p>
            <a:r>
              <a:rPr lang="de-DE" dirty="0"/>
              <a:t>Didaktische Entwicklungsumgebungen</a:t>
            </a:r>
            <a:br>
              <a:rPr lang="de-DE" dirty="0"/>
            </a:br>
            <a:r>
              <a:rPr lang="de-DE" sz="2400" dirty="0"/>
              <a:t>am Beispiel </a:t>
            </a:r>
            <a:r>
              <a:rPr lang="de-DE" sz="2400" dirty="0" err="1"/>
              <a:t>BlueJ</a:t>
            </a:r>
            <a:r>
              <a:rPr lang="de-DE" sz="2400" dirty="0"/>
              <a:t> </a:t>
            </a:r>
            <a:r>
              <a:rPr lang="de-DE" sz="2400" i="1" dirty="0">
                <a:solidFill>
                  <a:schemeClr val="tx1">
                    <a:lumMod val="50000"/>
                    <a:lumOff val="50000"/>
                  </a:schemeClr>
                </a:solidFill>
              </a:rPr>
              <a:t>(vgl. Kölling et al., 2003)</a:t>
            </a:r>
          </a:p>
        </p:txBody>
      </p:sp>
      <p:sp>
        <p:nvSpPr>
          <p:cNvPr id="4" name="Inhaltsplatzhalter 3">
            <a:extLst>
              <a:ext uri="{FF2B5EF4-FFF2-40B4-BE49-F238E27FC236}">
                <a16:creationId xmlns:a16="http://schemas.microsoft.com/office/drawing/2014/main" id="{8B13EBF8-70D6-85D2-AEB9-78C12D941A43}"/>
              </a:ext>
            </a:extLst>
          </p:cNvPr>
          <p:cNvSpPr>
            <a:spLocks noGrp="1"/>
          </p:cNvSpPr>
          <p:nvPr>
            <p:ph sz="half" idx="1"/>
          </p:nvPr>
        </p:nvSpPr>
        <p:spPr>
          <a:xfrm>
            <a:off x="838200" y="1825625"/>
            <a:ext cx="6039370" cy="4351338"/>
          </a:xfrm>
        </p:spPr>
        <p:txBody>
          <a:bodyPr>
            <a:normAutofit fontScale="92500" lnSpcReduction="20000"/>
          </a:bodyPr>
          <a:lstStyle/>
          <a:p>
            <a:r>
              <a:rPr lang="de-DE" dirty="0"/>
              <a:t>Fokus: Objektorientierte Programmierung (OOP)</a:t>
            </a:r>
          </a:p>
          <a:p>
            <a:pPr lvl="1"/>
            <a:r>
              <a:rPr lang="de-DE" dirty="0"/>
              <a:t>Grafische Klassenansicht</a:t>
            </a:r>
          </a:p>
          <a:p>
            <a:pPr lvl="1"/>
            <a:r>
              <a:rPr lang="de-DE" dirty="0"/>
              <a:t>UML Klassendiagram</a:t>
            </a:r>
          </a:p>
          <a:p>
            <a:pPr lvl="1"/>
            <a:r>
              <a:rPr lang="de-DE" dirty="0"/>
              <a:t>Interaktive Objekterzeugung &amp; Methodenaufrufe</a:t>
            </a:r>
          </a:p>
          <a:p>
            <a:pPr lvl="1"/>
            <a:r>
              <a:rPr lang="de-DE" dirty="0" err="1"/>
              <a:t>Object</a:t>
            </a:r>
            <a:r>
              <a:rPr lang="de-DE" dirty="0"/>
              <a:t> Inspector (Belegung der Attribute)</a:t>
            </a:r>
          </a:p>
          <a:p>
            <a:r>
              <a:rPr lang="de-DE" dirty="0"/>
              <a:t>Wenig UI-Elemente</a:t>
            </a:r>
          </a:p>
          <a:p>
            <a:r>
              <a:rPr lang="de-DE" dirty="0" err="1"/>
              <a:t>Scope-Highlighting</a:t>
            </a:r>
            <a:r>
              <a:rPr lang="de-DE" dirty="0"/>
              <a:t> </a:t>
            </a:r>
            <a:r>
              <a:rPr lang="de-DE" sz="2400" i="1" dirty="0">
                <a:solidFill>
                  <a:schemeClr val="tx1">
                    <a:lumMod val="50000"/>
                    <a:lumOff val="50000"/>
                  </a:schemeClr>
                </a:solidFill>
              </a:rPr>
              <a:t>(siehe Screenshot)</a:t>
            </a:r>
          </a:p>
          <a:p>
            <a:pPr lvl="1"/>
            <a:r>
              <a:rPr lang="de-DE" sz="2000" dirty="0"/>
              <a:t>vgl. Block Modell </a:t>
            </a:r>
            <a:r>
              <a:rPr lang="de-DE" sz="2000" i="1" dirty="0">
                <a:solidFill>
                  <a:schemeClr val="tx1">
                    <a:lumMod val="50000"/>
                    <a:lumOff val="50000"/>
                  </a:schemeClr>
                </a:solidFill>
              </a:rPr>
              <a:t>(Kapitel 3)</a:t>
            </a:r>
          </a:p>
          <a:p>
            <a:r>
              <a:rPr lang="de-DE" dirty="0"/>
              <a:t>Weitere Features</a:t>
            </a:r>
          </a:p>
          <a:p>
            <a:pPr lvl="1"/>
            <a:r>
              <a:rPr lang="de-DE" sz="2800" dirty="0" err="1"/>
              <a:t>Javadoc</a:t>
            </a:r>
            <a:endParaRPr lang="de-DE" sz="2800" dirty="0"/>
          </a:p>
          <a:p>
            <a:pPr lvl="1"/>
            <a:r>
              <a:rPr lang="de-DE" sz="2800" dirty="0"/>
              <a:t>Debugger</a:t>
            </a:r>
          </a:p>
        </p:txBody>
      </p:sp>
      <p:sp>
        <p:nvSpPr>
          <p:cNvPr id="9" name="Textfeld 8">
            <a:extLst>
              <a:ext uri="{FF2B5EF4-FFF2-40B4-BE49-F238E27FC236}">
                <a16:creationId xmlns:a16="http://schemas.microsoft.com/office/drawing/2014/main" id="{8C60C07E-F7B2-0775-6DFA-0049F0659E64}"/>
              </a:ext>
            </a:extLst>
          </p:cNvPr>
          <p:cNvSpPr txBox="1"/>
          <p:nvPr/>
        </p:nvSpPr>
        <p:spPr>
          <a:xfrm>
            <a:off x="838200" y="6176963"/>
            <a:ext cx="10515600" cy="646331"/>
          </a:xfrm>
          <a:prstGeom prst="rect">
            <a:avLst/>
          </a:prstGeom>
          <a:noFill/>
        </p:spPr>
        <p:txBody>
          <a:bodyPr wrap="square" rtlCol="0">
            <a:spAutoFit/>
          </a:bodyPr>
          <a:lstStyle/>
          <a:p>
            <a:r>
              <a:rPr lang="de-DE" sz="1200" dirty="0">
                <a:solidFill>
                  <a:schemeClr val="tx1">
                    <a:lumMod val="50000"/>
                    <a:lumOff val="50000"/>
                  </a:schemeClr>
                </a:solidFill>
                <a:effectLst/>
              </a:rPr>
              <a:t>Kölling, M., </a:t>
            </a:r>
            <a:r>
              <a:rPr lang="de-DE" sz="1200" dirty="0" err="1">
                <a:solidFill>
                  <a:schemeClr val="tx1">
                    <a:lumMod val="50000"/>
                    <a:lumOff val="50000"/>
                  </a:schemeClr>
                </a:solidFill>
                <a:effectLst/>
              </a:rPr>
              <a:t>Quig</a:t>
            </a:r>
            <a:r>
              <a:rPr lang="de-DE" sz="1200" dirty="0">
                <a:solidFill>
                  <a:schemeClr val="tx1">
                    <a:lumMod val="50000"/>
                    <a:lumOff val="50000"/>
                  </a:schemeClr>
                </a:solidFill>
                <a:effectLst/>
              </a:rPr>
              <a:t>, B., Patterson, A., &amp; Rosenberg, J. (2003). The </a:t>
            </a:r>
            <a:r>
              <a:rPr lang="de-DE" sz="1200" dirty="0" err="1">
                <a:solidFill>
                  <a:schemeClr val="tx1">
                    <a:lumMod val="50000"/>
                    <a:lumOff val="50000"/>
                  </a:schemeClr>
                </a:solidFill>
                <a:effectLst/>
              </a:rPr>
              <a:t>BlueJ</a:t>
            </a:r>
            <a:r>
              <a:rPr lang="de-DE" sz="1200" dirty="0">
                <a:solidFill>
                  <a:schemeClr val="tx1">
                    <a:lumMod val="50000"/>
                    <a:lumOff val="50000"/>
                  </a:schemeClr>
                </a:solidFill>
                <a:effectLst/>
              </a:rPr>
              <a:t> System and </a:t>
            </a:r>
            <a:r>
              <a:rPr lang="de-DE" sz="1200" dirty="0" err="1">
                <a:solidFill>
                  <a:schemeClr val="tx1">
                    <a:lumMod val="50000"/>
                    <a:lumOff val="50000"/>
                  </a:schemeClr>
                </a:solidFill>
                <a:effectLst/>
              </a:rPr>
              <a:t>its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Pedagogy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Computer Science Education</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13</a:t>
            </a:r>
            <a:r>
              <a:rPr lang="de-DE" sz="1200" dirty="0">
                <a:solidFill>
                  <a:schemeClr val="tx1">
                    <a:lumMod val="50000"/>
                    <a:lumOff val="50000"/>
                  </a:schemeClr>
                </a:solidFill>
                <a:effectLst/>
              </a:rPr>
              <a:t>(4), 249–268. </a:t>
            </a:r>
            <a:r>
              <a:rPr lang="de-DE" sz="1200" dirty="0">
                <a:solidFill>
                  <a:schemeClr val="tx1">
                    <a:lumMod val="50000"/>
                    <a:lumOff val="50000"/>
                  </a:schemeClr>
                </a:solidFill>
                <a:effectLst/>
                <a:hlinkClick r:id="rId3">
                  <a:extLst>
                    <a:ext uri="{A12FA001-AC4F-418D-AE19-62706E023703}">
                      <ahyp:hlinkClr xmlns:ahyp="http://schemas.microsoft.com/office/drawing/2018/hyperlinkcolor" val="tx"/>
                    </a:ext>
                  </a:extLst>
                </a:hlinkClick>
              </a:rPr>
              <a:t>https://doi.org/10.1076/csed.13.4.249.17496</a:t>
            </a:r>
            <a:endParaRPr lang="de-DE" sz="1200" dirty="0">
              <a:solidFill>
                <a:schemeClr val="tx1">
                  <a:lumMod val="50000"/>
                  <a:lumOff val="50000"/>
                </a:schemeClr>
              </a:solidFill>
              <a:effectLst/>
            </a:endParaRPr>
          </a:p>
          <a:p>
            <a:endParaRPr lang="de-DE" sz="1200" dirty="0">
              <a:solidFill>
                <a:schemeClr val="tx1">
                  <a:lumMod val="50000"/>
                  <a:lumOff val="50000"/>
                </a:schemeClr>
              </a:solidFill>
            </a:endParaRPr>
          </a:p>
        </p:txBody>
      </p:sp>
      <p:sp>
        <p:nvSpPr>
          <p:cNvPr id="10" name="Textfeld 9">
            <a:extLst>
              <a:ext uri="{FF2B5EF4-FFF2-40B4-BE49-F238E27FC236}">
                <a16:creationId xmlns:a16="http://schemas.microsoft.com/office/drawing/2014/main" id="{EFC5AC78-B6A7-474A-A955-3D83DA3C4AD4}"/>
              </a:ext>
            </a:extLst>
          </p:cNvPr>
          <p:cNvSpPr txBox="1"/>
          <p:nvPr/>
        </p:nvSpPr>
        <p:spPr>
          <a:xfrm>
            <a:off x="7251533" y="5270480"/>
            <a:ext cx="4102266" cy="461665"/>
          </a:xfrm>
          <a:prstGeom prst="rect">
            <a:avLst/>
          </a:prstGeom>
          <a:noFill/>
        </p:spPr>
        <p:txBody>
          <a:bodyPr wrap="square" rtlCol="0">
            <a:spAutoFit/>
          </a:bodyPr>
          <a:lstStyle/>
          <a:p>
            <a:pPr algn="ctr"/>
            <a:r>
              <a:rPr lang="de-DE" sz="1200" dirty="0" err="1">
                <a:solidFill>
                  <a:schemeClr val="tx1">
                    <a:lumMod val="50000"/>
                    <a:lumOff val="50000"/>
                  </a:schemeClr>
                </a:solidFill>
              </a:rPr>
              <a:t>BlueJ</a:t>
            </a:r>
            <a:r>
              <a:rPr lang="de-DE" sz="1200" dirty="0">
                <a:solidFill>
                  <a:schemeClr val="tx1">
                    <a:lumMod val="50000"/>
                    <a:lumOff val="50000"/>
                  </a:schemeClr>
                </a:solidFill>
              </a:rPr>
              <a:t> Screenshot von Sem Norris lizenziert unter </a:t>
            </a:r>
            <a:r>
              <a:rPr lang="de-DE"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CC BY-SA 4.0</a:t>
            </a:r>
            <a:endParaRPr lang="de-DE" sz="1200" dirty="0">
              <a:solidFill>
                <a:schemeClr val="tx1">
                  <a:lumMod val="50000"/>
                  <a:lumOff val="50000"/>
                </a:schemeClr>
              </a:solidFill>
            </a:endParaRPr>
          </a:p>
          <a:p>
            <a:pPr algn="ctr"/>
            <a:r>
              <a:rPr lang="de-DE" sz="1200" dirty="0">
                <a:solidFill>
                  <a:schemeClr val="tx1">
                    <a:lumMod val="50000"/>
                    <a:lumOff val="50000"/>
                  </a:schemeClr>
                </a:solidFill>
              </a:rPr>
              <a:t> via </a:t>
            </a:r>
            <a:r>
              <a:rPr lang="de-DE" sz="1200" dirty="0">
                <a:solidFill>
                  <a:schemeClr val="tx1">
                    <a:lumMod val="50000"/>
                    <a:lumOff val="50000"/>
                  </a:schemeClr>
                </a:solidFill>
                <a:hlinkClick r:id="rId5">
                  <a:extLst>
                    <a:ext uri="{A12FA001-AC4F-418D-AE19-62706E023703}">
                      <ahyp:hlinkClr xmlns:ahyp="http://schemas.microsoft.com/office/drawing/2018/hyperlinkcolor" val="tx"/>
                    </a:ext>
                  </a:extLst>
                </a:hlinkClick>
              </a:rPr>
              <a:t>opensource.com</a:t>
            </a:r>
            <a:endParaRPr lang="de-DE" sz="1200" dirty="0">
              <a:solidFill>
                <a:schemeClr val="tx1">
                  <a:lumMod val="50000"/>
                  <a:lumOff val="50000"/>
                </a:schemeClr>
              </a:solidFill>
            </a:endParaRPr>
          </a:p>
        </p:txBody>
      </p:sp>
      <p:pic>
        <p:nvPicPr>
          <p:cNvPr id="6" name="Grafik 5" descr="Ein Bild, das Text, Elektronik, Screenshot, Software enthält.&#10;&#10;Automatisch generierte Beschreibung">
            <a:extLst>
              <a:ext uri="{FF2B5EF4-FFF2-40B4-BE49-F238E27FC236}">
                <a16:creationId xmlns:a16="http://schemas.microsoft.com/office/drawing/2014/main" id="{9A062CE7-EA73-507E-73E1-8F9DE1C71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1533" y="1820001"/>
            <a:ext cx="4102267" cy="3321166"/>
          </a:xfrm>
          <a:prstGeom prst="rect">
            <a:avLst/>
          </a:prstGeom>
        </p:spPr>
      </p:pic>
    </p:spTree>
    <p:extLst>
      <p:ext uri="{BB962C8B-B14F-4D97-AF65-F5344CB8AC3E}">
        <p14:creationId xmlns:p14="http://schemas.microsoft.com/office/powerpoint/2010/main" val="208339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547DE05-0090-580B-8C5C-A5999924FFC1}"/>
              </a:ext>
            </a:extLst>
          </p:cNvPr>
          <p:cNvSpPr>
            <a:spLocks noGrp="1"/>
          </p:cNvSpPr>
          <p:nvPr>
            <p:ph type="title"/>
          </p:nvPr>
        </p:nvSpPr>
        <p:spPr/>
        <p:txBody>
          <a:bodyPr/>
          <a:lstStyle/>
          <a:p>
            <a:r>
              <a:rPr lang="de-DE" dirty="0"/>
              <a:t>Block-basierte Programmierumgebungen</a:t>
            </a:r>
          </a:p>
        </p:txBody>
      </p:sp>
      <p:sp>
        <p:nvSpPr>
          <p:cNvPr id="6" name="Textplatzhalter 5">
            <a:extLst>
              <a:ext uri="{FF2B5EF4-FFF2-40B4-BE49-F238E27FC236}">
                <a16:creationId xmlns:a16="http://schemas.microsoft.com/office/drawing/2014/main" id="{C4950B2B-E034-B41E-4801-89B20B8FBD44}"/>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172898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6927-36C3-4439-A7DA-D125581D2C34}"/>
              </a:ext>
            </a:extLst>
          </p:cNvPr>
          <p:cNvSpPr>
            <a:spLocks noGrp="1"/>
          </p:cNvSpPr>
          <p:nvPr>
            <p:ph type="title"/>
          </p:nvPr>
        </p:nvSpPr>
        <p:spPr/>
        <p:txBody>
          <a:bodyPr/>
          <a:lstStyle/>
          <a:p>
            <a:r>
              <a:rPr lang="de-DE"/>
              <a:t>Block-basierte / Visuelle Umgebungen</a:t>
            </a:r>
            <a:br>
              <a:rPr lang="de-DE"/>
            </a:br>
            <a:r>
              <a:rPr lang="de-DE" sz="2400"/>
              <a:t>(z.B. Scratch)</a:t>
            </a:r>
          </a:p>
        </p:txBody>
      </p:sp>
      <p:sp>
        <p:nvSpPr>
          <p:cNvPr id="3" name="Inhaltsplatzhalter 2">
            <a:extLst>
              <a:ext uri="{FF2B5EF4-FFF2-40B4-BE49-F238E27FC236}">
                <a16:creationId xmlns:a16="http://schemas.microsoft.com/office/drawing/2014/main" id="{46B6AED2-8297-0110-E3BF-0C8BB09718FF}"/>
              </a:ext>
            </a:extLst>
          </p:cNvPr>
          <p:cNvSpPr>
            <a:spLocks noGrp="1"/>
          </p:cNvSpPr>
          <p:nvPr>
            <p:ph sz="half" idx="1"/>
          </p:nvPr>
        </p:nvSpPr>
        <p:spPr/>
        <p:txBody>
          <a:bodyPr>
            <a:normAutofit fontScale="92500" lnSpcReduction="10000"/>
          </a:bodyPr>
          <a:lstStyle/>
          <a:p>
            <a:r>
              <a:rPr lang="de-DE" dirty="0"/>
              <a:t>Vermeidung von Syntax-Fehler</a:t>
            </a:r>
          </a:p>
          <a:p>
            <a:pPr lvl="1"/>
            <a:r>
              <a:rPr lang="de-DE" dirty="0"/>
              <a:t>Entlastung kognitiver Ressourcen</a:t>
            </a:r>
          </a:p>
          <a:p>
            <a:r>
              <a:rPr lang="de-DE" dirty="0"/>
              <a:t>Programmierelemente sind jederzeit sichtbar</a:t>
            </a:r>
          </a:p>
          <a:p>
            <a:pPr lvl="1"/>
            <a:r>
              <a:rPr lang="de-DE" dirty="0"/>
              <a:t>Schüler:innen können daraus wählen und damit experimentieren</a:t>
            </a:r>
          </a:p>
          <a:p>
            <a:pPr lvl="1"/>
            <a:r>
              <a:rPr lang="de-DE" dirty="0"/>
              <a:t>Auswendiglernen wird reduziert</a:t>
            </a:r>
            <a:br>
              <a:rPr lang="de-DE" dirty="0"/>
            </a:br>
            <a:r>
              <a:rPr lang="de-DE" dirty="0"/>
              <a:t>„Wie mache ich noch mal eine Schleife?“</a:t>
            </a:r>
          </a:p>
          <a:p>
            <a:r>
              <a:rPr lang="de-DE" dirty="0"/>
              <a:t>Kein „authentisches“ Programmieren</a:t>
            </a:r>
          </a:p>
          <a:p>
            <a:r>
              <a:rPr lang="de-DE" dirty="0"/>
              <a:t>Nicht beliebig skalierbar</a:t>
            </a:r>
          </a:p>
          <a:p>
            <a:pPr lvl="1"/>
            <a:endParaRPr lang="de-DE" dirty="0"/>
          </a:p>
        </p:txBody>
      </p:sp>
      <p:pic>
        <p:nvPicPr>
          <p:cNvPr id="5" name="Grafik 4">
            <a:extLst>
              <a:ext uri="{FF2B5EF4-FFF2-40B4-BE49-F238E27FC236}">
                <a16:creationId xmlns:a16="http://schemas.microsoft.com/office/drawing/2014/main" id="{EE650A0F-C28A-7A7A-DAF7-CB9A8D7759FD}"/>
              </a:ext>
            </a:extLst>
          </p:cNvPr>
          <p:cNvPicPr>
            <a:picLocks noChangeAspect="1"/>
          </p:cNvPicPr>
          <p:nvPr/>
        </p:nvPicPr>
        <p:blipFill>
          <a:blip r:embed="rId3"/>
          <a:stretch>
            <a:fillRect/>
          </a:stretch>
        </p:blipFill>
        <p:spPr>
          <a:xfrm>
            <a:off x="7842279" y="2279561"/>
            <a:ext cx="2980952" cy="3308528"/>
          </a:xfrm>
          <a:prstGeom prst="rect">
            <a:avLst/>
          </a:prstGeom>
        </p:spPr>
      </p:pic>
      <p:sp>
        <p:nvSpPr>
          <p:cNvPr id="6" name="Textfeld 5">
            <a:extLst>
              <a:ext uri="{FF2B5EF4-FFF2-40B4-BE49-F238E27FC236}">
                <a16:creationId xmlns:a16="http://schemas.microsoft.com/office/drawing/2014/main" id="{52A04AD4-06FF-CBA3-ABB3-408305F7BEA7}"/>
              </a:ext>
            </a:extLst>
          </p:cNvPr>
          <p:cNvSpPr txBox="1"/>
          <p:nvPr/>
        </p:nvSpPr>
        <p:spPr>
          <a:xfrm>
            <a:off x="7024975" y="5588089"/>
            <a:ext cx="4615559" cy="276999"/>
          </a:xfrm>
          <a:prstGeom prst="rect">
            <a:avLst/>
          </a:prstGeom>
          <a:noFill/>
        </p:spPr>
        <p:txBody>
          <a:bodyPr wrap="none" rtlCol="0">
            <a:spAutoFit/>
          </a:bodyPr>
          <a:lstStyle/>
          <a:p>
            <a:r>
              <a:rPr lang="de-DE" sz="1200" dirty="0">
                <a:solidFill>
                  <a:schemeClr val="tx1">
                    <a:lumMod val="50000"/>
                    <a:lumOff val="50000"/>
                  </a:schemeClr>
                </a:solidFill>
              </a:rPr>
              <a:t>Scratch Screenshot von Sören Sparmann lizenziert unter </a:t>
            </a:r>
            <a:r>
              <a:rPr lang="de-DE"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CC BY-SA 4.0</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425445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01637-93AB-6109-7749-DE8D39C84147}"/>
              </a:ext>
            </a:extLst>
          </p:cNvPr>
          <p:cNvSpPr>
            <a:spLocks noGrp="1"/>
          </p:cNvSpPr>
          <p:nvPr>
            <p:ph type="title"/>
          </p:nvPr>
        </p:nvSpPr>
        <p:spPr/>
        <p:txBody>
          <a:bodyPr/>
          <a:lstStyle/>
          <a:p>
            <a:r>
              <a:rPr lang="de-DE" dirty="0"/>
              <a:t>Block-basierte vs. Text-basierte Sprachen</a:t>
            </a:r>
            <a:br>
              <a:rPr lang="de-DE" dirty="0"/>
            </a:br>
            <a:r>
              <a:rPr lang="de-DE" sz="2400" i="1" dirty="0">
                <a:solidFill>
                  <a:schemeClr val="tx1">
                    <a:lumMod val="50000"/>
                    <a:lumOff val="50000"/>
                  </a:schemeClr>
                </a:solidFill>
                <a:cs typeface="Calibri Light"/>
              </a:rPr>
              <a:t>(vgl. Perera et. al., 2021)</a:t>
            </a:r>
          </a:p>
        </p:txBody>
      </p:sp>
      <p:graphicFrame>
        <p:nvGraphicFramePr>
          <p:cNvPr id="5" name="Inhaltsplatzhalter 4">
            <a:extLst>
              <a:ext uri="{FF2B5EF4-FFF2-40B4-BE49-F238E27FC236}">
                <a16:creationId xmlns:a16="http://schemas.microsoft.com/office/drawing/2014/main" id="{FFB8897B-3BC0-7948-A2F9-9C92B031D265}"/>
              </a:ext>
            </a:extLst>
          </p:cNvPr>
          <p:cNvGraphicFramePr>
            <a:graphicFrameLocks noGrp="1"/>
          </p:cNvGraphicFramePr>
          <p:nvPr>
            <p:ph idx="1"/>
            <p:extLst>
              <p:ext uri="{D42A27DB-BD31-4B8C-83A1-F6EECF244321}">
                <p14:modId xmlns:p14="http://schemas.microsoft.com/office/powerpoint/2010/main" val="1320047095"/>
              </p:ext>
            </p:extLst>
          </p:nvPr>
        </p:nvGraphicFramePr>
        <p:xfrm>
          <a:off x="838200" y="1690688"/>
          <a:ext cx="10515600" cy="4482712"/>
        </p:xfrm>
        <a:graphic>
          <a:graphicData uri="http://schemas.openxmlformats.org/drawingml/2006/table">
            <a:tbl>
              <a:tblPr>
                <a:tableStyleId>{5C22544A-7EE6-4342-B048-85BDC9FD1C3A}</a:tableStyleId>
              </a:tblPr>
              <a:tblGrid>
                <a:gridCol w="1864057">
                  <a:extLst>
                    <a:ext uri="{9D8B030D-6E8A-4147-A177-3AD203B41FA5}">
                      <a16:colId xmlns:a16="http://schemas.microsoft.com/office/drawing/2014/main" val="1718320607"/>
                    </a:ext>
                  </a:extLst>
                </a:gridCol>
                <a:gridCol w="5146343">
                  <a:extLst>
                    <a:ext uri="{9D8B030D-6E8A-4147-A177-3AD203B41FA5}">
                      <a16:colId xmlns:a16="http://schemas.microsoft.com/office/drawing/2014/main" val="956615297"/>
                    </a:ext>
                  </a:extLst>
                </a:gridCol>
                <a:gridCol w="3505200">
                  <a:extLst>
                    <a:ext uri="{9D8B030D-6E8A-4147-A177-3AD203B41FA5}">
                      <a16:colId xmlns:a16="http://schemas.microsoft.com/office/drawing/2014/main" val="889558866"/>
                    </a:ext>
                  </a:extLst>
                </a:gridCol>
              </a:tblGrid>
              <a:tr h="549262">
                <a:tc>
                  <a:txBody>
                    <a:bodyPr/>
                    <a:lstStyle/>
                    <a:p>
                      <a:pPr algn="l" fontAlgn="t"/>
                      <a:r>
                        <a:rPr lang="de-DE" sz="1800" u="none" strike="noStrike" dirty="0">
                          <a:effectLst/>
                        </a:rPr>
                        <a:t> </a:t>
                      </a:r>
                      <a:endParaRPr lang="de-DE" sz="1800" b="0" i="0" u="none" strike="noStrike" dirty="0">
                        <a:solidFill>
                          <a:srgbClr val="000000"/>
                        </a:solidFill>
                        <a:effectLst/>
                        <a:latin typeface="Arial" panose="020B0604020202020204" pitchFamily="34" charset="0"/>
                      </a:endParaRPr>
                    </a:p>
                  </a:txBody>
                  <a:tcPr marL="1057" marR="1057" marT="1057" marB="0">
                    <a:noFill/>
                  </a:tcPr>
                </a:tc>
                <a:tc>
                  <a:txBody>
                    <a:bodyPr/>
                    <a:lstStyle/>
                    <a:p>
                      <a:pPr algn="ctr" rtl="0" fontAlgn="ctr"/>
                      <a:r>
                        <a:rPr lang="de-DE" sz="1800" b="1" u="none" strike="noStrike" dirty="0">
                          <a:solidFill>
                            <a:schemeClr val="tx1"/>
                          </a:solidFill>
                          <a:effectLst/>
                        </a:rPr>
                        <a:t>Block-basiert</a:t>
                      </a:r>
                      <a:endParaRPr lang="de-DE" sz="1800" b="1" i="0" u="none" strike="noStrike" dirty="0">
                        <a:solidFill>
                          <a:schemeClr val="tx1"/>
                        </a:solidFill>
                        <a:effectLst/>
                        <a:latin typeface="Calibri" panose="020F0502020204030204" pitchFamily="34" charset="0"/>
                      </a:endParaRPr>
                    </a:p>
                  </a:txBody>
                  <a:tcPr marL="1057" marR="1057" marT="1057" marB="0" anchor="ctr"/>
                </a:tc>
                <a:tc>
                  <a:txBody>
                    <a:bodyPr/>
                    <a:lstStyle/>
                    <a:p>
                      <a:pPr algn="ctr" rtl="0" fontAlgn="ctr"/>
                      <a:r>
                        <a:rPr lang="de-DE" sz="1800" b="1" u="none" strike="noStrike" dirty="0">
                          <a:effectLst/>
                        </a:rPr>
                        <a:t>Text-basiert</a:t>
                      </a:r>
                      <a:endParaRPr lang="de-DE" sz="1800" b="1" i="0" u="none" strike="noStrike" dirty="0">
                        <a:solidFill>
                          <a:srgbClr val="FFFFFF"/>
                        </a:solidFill>
                        <a:effectLst/>
                        <a:latin typeface="Calibri" panose="020F0502020204030204" pitchFamily="34" charset="0"/>
                      </a:endParaRPr>
                    </a:p>
                  </a:txBody>
                  <a:tcPr marL="1057" marR="1057" marT="1057" marB="0" anchor="ctr"/>
                </a:tc>
                <a:extLst>
                  <a:ext uri="{0D108BD9-81ED-4DB2-BD59-A6C34878D82A}">
                    <a16:rowId xmlns:a16="http://schemas.microsoft.com/office/drawing/2014/main" val="2097198841"/>
                  </a:ext>
                </a:extLst>
              </a:tr>
              <a:tr h="2075366">
                <a:tc>
                  <a:txBody>
                    <a:bodyPr/>
                    <a:lstStyle/>
                    <a:p>
                      <a:pPr algn="ctr" rtl="0" fontAlgn="ctr"/>
                      <a:r>
                        <a:rPr lang="de-DE" sz="1800" b="1" u="none" strike="noStrike" dirty="0">
                          <a:effectLst/>
                        </a:rPr>
                        <a:t>Vorteile</a:t>
                      </a:r>
                      <a:endParaRPr lang="de-DE" sz="1800" b="1" i="0" u="none" strike="noStrike" dirty="0">
                        <a:solidFill>
                          <a:srgbClr val="000000"/>
                        </a:solidFill>
                        <a:effectLst/>
                        <a:latin typeface="Calibri" panose="020F0502020204030204" pitchFamily="34" charset="0"/>
                      </a:endParaRPr>
                    </a:p>
                  </a:txBody>
                  <a:tcPr marL="1057" marR="1057" marT="1057" marB="0" anchor="ctr"/>
                </a:tc>
                <a:tc>
                  <a:txBody>
                    <a:bodyPr/>
                    <a:lstStyle/>
                    <a:p>
                      <a:pPr marL="285750" indent="-285750" algn="l" rtl="0" fontAlgn="ctr">
                        <a:buClr>
                          <a:srgbClr val="000000"/>
                        </a:buClr>
                        <a:buSzPts val="1800"/>
                        <a:buFont typeface="Arial" panose="020B0604020202020204" pitchFamily="34" charset="0"/>
                        <a:buChar char="•"/>
                      </a:pPr>
                      <a:r>
                        <a:rPr lang="de-DE" sz="1800" u="none" strike="noStrike" dirty="0">
                          <a:effectLst/>
                        </a:rPr>
                        <a:t>Vermeidung von Syntax-Fehlern</a:t>
                      </a:r>
                    </a:p>
                    <a:p>
                      <a:pPr marL="285750" indent="-285750" algn="l" rtl="0" fontAlgn="ctr">
                        <a:buClr>
                          <a:srgbClr val="000000"/>
                        </a:buClr>
                        <a:buSzPts val="1800"/>
                        <a:buFont typeface="Arial" panose="020B0604020202020204" pitchFamily="34" charset="0"/>
                        <a:buChar char="•"/>
                      </a:pPr>
                      <a:r>
                        <a:rPr lang="de-DE" sz="1800" u="none" strike="noStrike" dirty="0">
                          <a:effectLst/>
                        </a:rPr>
                        <a:t>Drag &amp; Drop</a:t>
                      </a:r>
                    </a:p>
                    <a:p>
                      <a:pPr marL="285750" indent="-285750" algn="l" rtl="0" fontAlgn="ctr">
                        <a:buClr>
                          <a:srgbClr val="000000"/>
                        </a:buClr>
                        <a:buSzPts val="1800"/>
                        <a:buFont typeface="Arial" panose="020B0604020202020204" pitchFamily="34" charset="0"/>
                        <a:buChar char="•"/>
                      </a:pPr>
                      <a:r>
                        <a:rPr lang="de-DE" sz="1800" u="none" strike="noStrike" dirty="0">
                          <a:effectLst/>
                        </a:rPr>
                        <a:t>Sichtbarkeit der Elemente</a:t>
                      </a:r>
                    </a:p>
                    <a:p>
                      <a:pPr marL="285750" indent="-285750" algn="l" rtl="0" fontAlgn="ctr">
                        <a:buClr>
                          <a:srgbClr val="000000"/>
                        </a:buClr>
                        <a:buSzPts val="1800"/>
                        <a:buFont typeface="Arial" panose="020B0604020202020204" pitchFamily="34" charset="0"/>
                        <a:buChar char="•"/>
                      </a:pPr>
                      <a:r>
                        <a:rPr lang="de-DE" sz="1800" u="none" strike="noStrike" dirty="0">
                          <a:effectLst/>
                        </a:rPr>
                        <a:t>Ausführung der Anweisungen ist sichtbar</a:t>
                      </a:r>
                    </a:p>
                  </a:txBody>
                  <a:tcPr marL="38064" marR="1057" marT="1057" marB="0">
                    <a:noFill/>
                  </a:tcPr>
                </a:tc>
                <a:tc>
                  <a:txBody>
                    <a:bodyPr/>
                    <a:lstStyle/>
                    <a:p>
                      <a:pPr marL="285750" indent="-285750" algn="l" rtl="0" fontAlgn="ctr">
                        <a:buClr>
                          <a:srgbClr val="000000"/>
                        </a:buClr>
                        <a:buSzPts val="1800"/>
                        <a:buFont typeface="Arial" panose="020B0604020202020204" pitchFamily="34" charset="0"/>
                        <a:buChar char="•"/>
                      </a:pPr>
                      <a:r>
                        <a:rPr lang="de-DE" sz="1800" u="none" strike="noStrike" dirty="0">
                          <a:effectLst/>
                        </a:rPr>
                        <a:t>Authentische Programmierung</a:t>
                      </a:r>
                    </a:p>
                    <a:p>
                      <a:pPr marL="285750" indent="-285750" algn="l" rtl="0" fontAlgn="ctr">
                        <a:buClr>
                          <a:srgbClr val="000000"/>
                        </a:buClr>
                        <a:buSzPts val="1800"/>
                        <a:buFont typeface="Arial" panose="020B0604020202020204" pitchFamily="34" charset="0"/>
                        <a:buChar char="•"/>
                      </a:pPr>
                      <a:r>
                        <a:rPr lang="de-DE" sz="1800" u="none" strike="noStrike" dirty="0">
                          <a:effectLst/>
                        </a:rPr>
                        <a:t>Konkrete Fehlermeldungen </a:t>
                      </a:r>
                    </a:p>
                    <a:p>
                      <a:pPr marL="285750" indent="-285750" algn="l" rtl="0" fontAlgn="ctr">
                        <a:buClr>
                          <a:srgbClr val="000000"/>
                        </a:buClr>
                        <a:buSzPts val="1800"/>
                        <a:buFont typeface="Arial" panose="020B0604020202020204" pitchFamily="34" charset="0"/>
                        <a:buChar char="•"/>
                      </a:pPr>
                      <a:r>
                        <a:rPr lang="de-DE" sz="1800" u="none" strike="noStrike" dirty="0">
                          <a:effectLst/>
                        </a:rPr>
                        <a:t>Beliebig skalierbar</a:t>
                      </a:r>
                    </a:p>
                    <a:p>
                      <a:pPr marL="285750" indent="-285750" algn="l" rtl="0" fontAlgn="ctr">
                        <a:buClr>
                          <a:srgbClr val="000000"/>
                        </a:buClr>
                        <a:buSzPts val="1800"/>
                        <a:buFont typeface="Arial" panose="020B0604020202020204" pitchFamily="34" charset="0"/>
                        <a:buChar char="•"/>
                      </a:pPr>
                      <a:r>
                        <a:rPr lang="de-DE" sz="1800" u="none" strike="noStrike" dirty="0">
                          <a:effectLst/>
                        </a:rPr>
                        <a:t>Kompakter</a:t>
                      </a:r>
                    </a:p>
                  </a:txBody>
                  <a:tcPr marL="38064" marR="1057" marT="1057" marB="0">
                    <a:noFill/>
                  </a:tcPr>
                </a:tc>
                <a:extLst>
                  <a:ext uri="{0D108BD9-81ED-4DB2-BD59-A6C34878D82A}">
                    <a16:rowId xmlns:a16="http://schemas.microsoft.com/office/drawing/2014/main" val="3899527132"/>
                  </a:ext>
                </a:extLst>
              </a:tr>
              <a:tr h="1858084">
                <a:tc>
                  <a:txBody>
                    <a:bodyPr/>
                    <a:lstStyle/>
                    <a:p>
                      <a:pPr algn="ctr" rtl="0" fontAlgn="ctr"/>
                      <a:r>
                        <a:rPr lang="de-DE" sz="1800" b="1" u="none" strike="noStrike" dirty="0">
                          <a:effectLst/>
                        </a:rPr>
                        <a:t>Nachteile</a:t>
                      </a:r>
                      <a:endParaRPr lang="de-DE" sz="1800" b="1" i="0" u="none" strike="noStrike" dirty="0">
                        <a:solidFill>
                          <a:srgbClr val="000000"/>
                        </a:solidFill>
                        <a:effectLst/>
                        <a:latin typeface="Calibri" panose="020F0502020204030204" pitchFamily="34" charset="0"/>
                      </a:endParaRPr>
                    </a:p>
                  </a:txBody>
                  <a:tcPr marL="1057" marR="1057" marT="1057" marB="0" anchor="ctr"/>
                </a:tc>
                <a:tc>
                  <a:txBody>
                    <a:bodyPr/>
                    <a:lstStyle/>
                    <a:p>
                      <a:pPr marL="285750" indent="-285750" algn="l" rtl="0" fontAlgn="ctr">
                        <a:buClr>
                          <a:srgbClr val="000000"/>
                        </a:buClr>
                        <a:buSzPts val="1800"/>
                        <a:buFont typeface="Arial" panose="020B0604020202020204" pitchFamily="34" charset="0"/>
                        <a:buChar char="•"/>
                      </a:pPr>
                      <a:r>
                        <a:rPr lang="de-DE" sz="1800" u="none" strike="noStrike" dirty="0">
                          <a:effectLst/>
                        </a:rPr>
                        <a:t>Flexibilität und Interkompatibilität eingeschränkt</a:t>
                      </a:r>
                    </a:p>
                    <a:p>
                      <a:pPr marL="285750" indent="-285750" algn="l" rtl="0" fontAlgn="ctr">
                        <a:buClr>
                          <a:srgbClr val="000000"/>
                        </a:buClr>
                        <a:buSzPts val="1800"/>
                        <a:buFont typeface="Arial" panose="020B0604020202020204" pitchFamily="34" charset="0"/>
                        <a:buChar char="•"/>
                      </a:pPr>
                      <a:r>
                        <a:rPr lang="de-DE" sz="1800" u="none" strike="noStrike" dirty="0">
                          <a:effectLst/>
                        </a:rPr>
                        <a:t>Ungeeignet für komplexe Projekte</a:t>
                      </a:r>
                    </a:p>
                    <a:p>
                      <a:pPr marL="285750" indent="-285750" algn="l" rtl="0" fontAlgn="ctr">
                        <a:buClr>
                          <a:srgbClr val="000000"/>
                        </a:buClr>
                        <a:buSzPts val="1800"/>
                        <a:buFont typeface="Arial" panose="020B0604020202020204" pitchFamily="34" charset="0"/>
                        <a:buChar char="•"/>
                      </a:pPr>
                      <a:r>
                        <a:rPr lang="de-DE" sz="1800" u="none" strike="noStrike" dirty="0">
                          <a:effectLst/>
                        </a:rPr>
                        <a:t>Plattformabhängig</a:t>
                      </a:r>
                    </a:p>
                    <a:p>
                      <a:pPr marL="285750" indent="-285750" algn="l" rtl="0" fontAlgn="ctr">
                        <a:buClr>
                          <a:srgbClr val="000000"/>
                        </a:buClr>
                        <a:buSzPts val="1800"/>
                        <a:buFont typeface="Arial" panose="020B0604020202020204" pitchFamily="34" charset="0"/>
                        <a:buChar char="•"/>
                      </a:pPr>
                      <a:r>
                        <a:rPr lang="de-DE" sz="1800" b="0" i="0" u="none" strike="noStrike" dirty="0">
                          <a:solidFill>
                            <a:srgbClr val="000000"/>
                          </a:solidFill>
                          <a:effectLst/>
                          <a:latin typeface="Calibri" panose="020F0502020204030204" pitchFamily="34" charset="0"/>
                        </a:rPr>
                        <a:t>Erschwerter Übergang zu text-basierten Sprachen</a:t>
                      </a:r>
                    </a:p>
                  </a:txBody>
                  <a:tcPr marL="38064" marR="1057" marT="1057" marB="0">
                    <a:noFill/>
                  </a:tcPr>
                </a:tc>
                <a:tc>
                  <a:txBody>
                    <a:bodyPr/>
                    <a:lstStyle/>
                    <a:p>
                      <a:pPr marL="285750" indent="-285750" algn="l" rtl="0" fontAlgn="ctr">
                        <a:buClr>
                          <a:srgbClr val="000000"/>
                        </a:buClr>
                        <a:buSzPts val="1800"/>
                        <a:buFont typeface="Arial" panose="020B0604020202020204" pitchFamily="34" charset="0"/>
                        <a:buChar char="•"/>
                      </a:pPr>
                      <a:r>
                        <a:rPr lang="de-DE" sz="1800" u="none" strike="noStrike" dirty="0">
                          <a:effectLst/>
                        </a:rPr>
                        <a:t>Syntaxfehler möglich</a:t>
                      </a:r>
                    </a:p>
                    <a:p>
                      <a:pPr marL="285750" indent="-285750" algn="l" rtl="0" fontAlgn="ctr">
                        <a:buClr>
                          <a:srgbClr val="000000"/>
                        </a:buClr>
                        <a:buSzPts val="1800"/>
                        <a:buFont typeface="Arial" panose="020B0604020202020204" pitchFamily="34" charset="0"/>
                        <a:buChar char="•"/>
                      </a:pPr>
                      <a:r>
                        <a:rPr lang="de-DE" sz="1800" u="none" strike="noStrike" dirty="0">
                          <a:effectLst/>
                        </a:rPr>
                        <a:t>Schlüsselwörter und Funktionsnamen müssen behalten werden</a:t>
                      </a:r>
                    </a:p>
                    <a:p>
                      <a:pPr algn="l" fontAlgn="t"/>
                      <a:r>
                        <a:rPr lang="de-DE" sz="1800" u="none" strike="noStrike" dirty="0">
                          <a:effectLst/>
                        </a:rPr>
                        <a:t> </a:t>
                      </a:r>
                      <a:endParaRPr lang="de-DE" sz="1800" b="0" i="0" u="none" strike="noStrike" dirty="0">
                        <a:solidFill>
                          <a:srgbClr val="000000"/>
                        </a:solidFill>
                        <a:effectLst/>
                        <a:latin typeface="Aptos Narrow" panose="020B0004020202020204" pitchFamily="34" charset="0"/>
                      </a:endParaRPr>
                    </a:p>
                  </a:txBody>
                  <a:tcPr marL="19032" marR="1057" marT="1057" marB="0">
                    <a:noFill/>
                  </a:tcPr>
                </a:tc>
                <a:extLst>
                  <a:ext uri="{0D108BD9-81ED-4DB2-BD59-A6C34878D82A}">
                    <a16:rowId xmlns:a16="http://schemas.microsoft.com/office/drawing/2014/main" val="1940157161"/>
                  </a:ext>
                </a:extLst>
              </a:tr>
            </a:tbl>
          </a:graphicData>
        </a:graphic>
      </p:graphicFrame>
      <p:sp>
        <p:nvSpPr>
          <p:cNvPr id="6" name="Textfeld 5">
            <a:extLst>
              <a:ext uri="{FF2B5EF4-FFF2-40B4-BE49-F238E27FC236}">
                <a16:creationId xmlns:a16="http://schemas.microsoft.com/office/drawing/2014/main" id="{F808D1BF-CCC6-CB4D-0E46-669C9340F5CE}"/>
              </a:ext>
            </a:extLst>
          </p:cNvPr>
          <p:cNvSpPr txBox="1"/>
          <p:nvPr/>
        </p:nvSpPr>
        <p:spPr>
          <a:xfrm>
            <a:off x="838200" y="6173400"/>
            <a:ext cx="10515600" cy="461665"/>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a typeface="Calibri"/>
                <a:cs typeface="Calibri"/>
              </a:rPr>
              <a:t>Perera, P., </a:t>
            </a:r>
            <a:r>
              <a:rPr lang="de-DE" sz="1200" dirty="0" err="1">
                <a:solidFill>
                  <a:schemeClr val="tx1">
                    <a:lumMod val="50000"/>
                    <a:lumOff val="50000"/>
                  </a:schemeClr>
                </a:solidFill>
                <a:ea typeface="Calibri"/>
                <a:cs typeface="Calibri"/>
              </a:rPr>
              <a:t>Tennakoon</a:t>
            </a:r>
            <a:r>
              <a:rPr lang="de-DE" sz="1200" dirty="0">
                <a:solidFill>
                  <a:schemeClr val="tx1">
                    <a:lumMod val="50000"/>
                    <a:lumOff val="50000"/>
                  </a:schemeClr>
                </a:solidFill>
                <a:ea typeface="Calibri"/>
                <a:cs typeface="Calibri"/>
              </a:rPr>
              <a:t>, G., </a:t>
            </a:r>
            <a:r>
              <a:rPr lang="de-DE" sz="1200" dirty="0" err="1">
                <a:solidFill>
                  <a:schemeClr val="tx1">
                    <a:lumMod val="50000"/>
                    <a:lumOff val="50000"/>
                  </a:schemeClr>
                </a:solidFill>
                <a:ea typeface="Calibri"/>
                <a:cs typeface="Calibri"/>
              </a:rPr>
              <a:t>Ahangama</a:t>
            </a:r>
            <a:r>
              <a:rPr lang="de-DE" sz="1200" dirty="0">
                <a:solidFill>
                  <a:schemeClr val="tx1">
                    <a:lumMod val="50000"/>
                    <a:lumOff val="50000"/>
                  </a:schemeClr>
                </a:solidFill>
                <a:ea typeface="Calibri"/>
                <a:cs typeface="Calibri"/>
              </a:rPr>
              <a:t>, S., </a:t>
            </a:r>
            <a:r>
              <a:rPr lang="de-DE" sz="1200" dirty="0" err="1">
                <a:solidFill>
                  <a:schemeClr val="tx1">
                    <a:lumMod val="50000"/>
                    <a:lumOff val="50000"/>
                  </a:schemeClr>
                </a:solidFill>
                <a:ea typeface="Calibri"/>
                <a:cs typeface="Calibri"/>
              </a:rPr>
              <a:t>Panditharathna</a:t>
            </a:r>
            <a:r>
              <a:rPr lang="de-DE" sz="1200" dirty="0">
                <a:solidFill>
                  <a:schemeClr val="tx1">
                    <a:lumMod val="50000"/>
                    <a:lumOff val="50000"/>
                  </a:schemeClr>
                </a:solidFill>
                <a:ea typeface="Calibri"/>
                <a:cs typeface="Calibri"/>
              </a:rPr>
              <a:t>, R., &amp; </a:t>
            </a:r>
            <a:r>
              <a:rPr lang="de-DE" sz="1200" dirty="0" err="1">
                <a:solidFill>
                  <a:schemeClr val="tx1">
                    <a:lumMod val="50000"/>
                    <a:lumOff val="50000"/>
                  </a:schemeClr>
                </a:solidFill>
                <a:ea typeface="Calibri"/>
                <a:cs typeface="Calibri"/>
              </a:rPr>
              <a:t>Chathuranga</a:t>
            </a:r>
            <a:r>
              <a:rPr lang="de-DE" sz="1200" dirty="0">
                <a:solidFill>
                  <a:schemeClr val="tx1">
                    <a:lumMod val="50000"/>
                    <a:lumOff val="50000"/>
                  </a:schemeClr>
                </a:solidFill>
                <a:ea typeface="Calibri"/>
                <a:cs typeface="Calibri"/>
              </a:rPr>
              <a:t>, B. (2021). A </a:t>
            </a:r>
            <a:r>
              <a:rPr lang="de-DE" sz="1200" dirty="0" err="1">
                <a:solidFill>
                  <a:schemeClr val="tx1">
                    <a:lumMod val="50000"/>
                    <a:lumOff val="50000"/>
                  </a:schemeClr>
                </a:solidFill>
                <a:ea typeface="Calibri"/>
                <a:cs typeface="Calibri"/>
              </a:rPr>
              <a:t>Systematic</a:t>
            </a:r>
            <a:r>
              <a:rPr lang="de-DE" sz="1200" dirty="0">
                <a:solidFill>
                  <a:schemeClr val="tx1">
                    <a:lumMod val="50000"/>
                    <a:lumOff val="50000"/>
                  </a:schemeClr>
                </a:solidFill>
                <a:ea typeface="Calibri"/>
                <a:cs typeface="Calibri"/>
              </a:rPr>
              <a:t> Mapping </a:t>
            </a:r>
            <a:r>
              <a:rPr lang="de-DE" sz="1200" dirty="0" err="1">
                <a:solidFill>
                  <a:schemeClr val="tx1">
                    <a:lumMod val="50000"/>
                    <a:lumOff val="50000"/>
                  </a:schemeClr>
                </a:solidFill>
                <a:ea typeface="Calibri"/>
                <a:cs typeface="Calibri"/>
              </a:rPr>
              <a:t>of</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Introductory</a:t>
            </a:r>
            <a:r>
              <a:rPr lang="de-DE" sz="1200" dirty="0">
                <a:solidFill>
                  <a:schemeClr val="tx1">
                    <a:lumMod val="50000"/>
                    <a:lumOff val="50000"/>
                  </a:schemeClr>
                </a:solidFill>
                <a:ea typeface="Calibri"/>
                <a:cs typeface="Calibri"/>
              </a:rPr>
              <a:t> Programming </a:t>
            </a:r>
            <a:r>
              <a:rPr lang="de-DE" sz="1200" dirty="0" err="1">
                <a:solidFill>
                  <a:schemeClr val="tx1">
                    <a:lumMod val="50000"/>
                    <a:lumOff val="50000"/>
                  </a:schemeClr>
                </a:solidFill>
                <a:ea typeface="Calibri"/>
                <a:cs typeface="Calibri"/>
              </a:rPr>
              <a:t>Languages</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for</a:t>
            </a:r>
            <a:r>
              <a:rPr lang="de-DE" sz="1200" dirty="0">
                <a:solidFill>
                  <a:schemeClr val="tx1">
                    <a:lumMod val="50000"/>
                    <a:lumOff val="50000"/>
                  </a:schemeClr>
                </a:solidFill>
                <a:ea typeface="Calibri"/>
                <a:cs typeface="Calibri"/>
              </a:rPr>
              <a:t> </a:t>
            </a:r>
            <a:br>
              <a:rPr lang="de-DE" sz="1200" dirty="0">
                <a:ea typeface="Calibri"/>
                <a:cs typeface="Calibri"/>
              </a:rPr>
            </a:br>
            <a:r>
              <a:rPr lang="de-DE" sz="1200" dirty="0" err="1">
                <a:solidFill>
                  <a:schemeClr val="tx1">
                    <a:lumMod val="50000"/>
                    <a:lumOff val="50000"/>
                  </a:schemeClr>
                </a:solidFill>
                <a:ea typeface="Calibri"/>
                <a:cs typeface="Calibri"/>
              </a:rPr>
              <a:t>Novice</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Learn</a:t>
            </a:r>
            <a:r>
              <a:rPr lang="de-DE" sz="1200" dirty="0" err="1">
                <a:solidFill>
                  <a:schemeClr val="bg1">
                    <a:lumMod val="50000"/>
                  </a:schemeClr>
                </a:solidFill>
                <a:ea typeface="Calibri"/>
                <a:cs typeface="Calibri"/>
              </a:rPr>
              <a:t>ers</a:t>
            </a:r>
            <a:r>
              <a:rPr lang="de-DE" sz="1200" dirty="0">
                <a:solidFill>
                  <a:schemeClr val="bg1">
                    <a:lumMod val="50000"/>
                  </a:schemeClr>
                </a:solidFill>
                <a:ea typeface="Calibri"/>
                <a:cs typeface="Calibri"/>
              </a:rPr>
              <a:t>.</a:t>
            </a:r>
            <a:endParaRPr lang="de-DE" dirty="0">
              <a:solidFill>
                <a:schemeClr val="bg1">
                  <a:lumMod val="50000"/>
                </a:schemeClr>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3096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6255E-EA92-BE05-FEED-8483483890CC}"/>
              </a:ext>
            </a:extLst>
          </p:cNvPr>
          <p:cNvSpPr>
            <a:spLocks noGrp="1"/>
          </p:cNvSpPr>
          <p:nvPr>
            <p:ph type="title"/>
          </p:nvPr>
        </p:nvSpPr>
        <p:spPr>
          <a:xfrm>
            <a:off x="838200" y="365125"/>
            <a:ext cx="10515600" cy="1325563"/>
          </a:xfrm>
        </p:spPr>
        <p:txBody>
          <a:bodyPr/>
          <a:lstStyle/>
          <a:p>
            <a:r>
              <a:rPr lang="de-DE" dirty="0"/>
              <a:t>Computational Notebooks</a:t>
            </a:r>
            <a:br>
              <a:rPr lang="de-DE" dirty="0"/>
            </a:br>
            <a:r>
              <a:rPr lang="de-DE" sz="2400" dirty="0"/>
              <a:t>(z.B. Jupyter Notebooks)</a:t>
            </a:r>
          </a:p>
        </p:txBody>
      </p:sp>
      <p:sp>
        <p:nvSpPr>
          <p:cNvPr id="3" name="Inhaltsplatzhalter 2">
            <a:extLst>
              <a:ext uri="{FF2B5EF4-FFF2-40B4-BE49-F238E27FC236}">
                <a16:creationId xmlns:a16="http://schemas.microsoft.com/office/drawing/2014/main" id="{7D6E2D62-10CC-F05C-79B1-9C2D4FFF252E}"/>
              </a:ext>
            </a:extLst>
          </p:cNvPr>
          <p:cNvSpPr>
            <a:spLocks noGrp="1"/>
          </p:cNvSpPr>
          <p:nvPr>
            <p:ph sz="half" idx="1"/>
          </p:nvPr>
        </p:nvSpPr>
        <p:spPr>
          <a:xfrm>
            <a:off x="838200" y="1825625"/>
            <a:ext cx="5181600" cy="4351338"/>
          </a:xfrm>
        </p:spPr>
        <p:txBody>
          <a:bodyPr>
            <a:normAutofit fontScale="92500" lnSpcReduction="10000"/>
          </a:bodyPr>
          <a:lstStyle/>
          <a:p>
            <a:r>
              <a:rPr lang="de-DE" dirty="0"/>
              <a:t>Integration von</a:t>
            </a:r>
          </a:p>
          <a:p>
            <a:pPr lvl="1"/>
            <a:r>
              <a:rPr lang="de-DE" dirty="0"/>
              <a:t>ausführbaren Programmcode,</a:t>
            </a:r>
          </a:p>
          <a:p>
            <a:pPr lvl="1"/>
            <a:r>
              <a:rPr lang="de-DE" dirty="0"/>
              <a:t>formatierten Text und</a:t>
            </a:r>
          </a:p>
          <a:p>
            <a:pPr lvl="1"/>
            <a:r>
              <a:rPr lang="de-DE" dirty="0"/>
              <a:t>Programmausgabe in einem Dokument</a:t>
            </a:r>
          </a:p>
          <a:p>
            <a:r>
              <a:rPr lang="de-DE" dirty="0"/>
              <a:t>Verringerung von Medienbrüchen</a:t>
            </a:r>
          </a:p>
          <a:p>
            <a:r>
              <a:rPr lang="en-US" dirty="0"/>
              <a:t>Literate Programming</a:t>
            </a:r>
            <a:r>
              <a:rPr lang="de-DE" dirty="0"/>
              <a:t> </a:t>
            </a:r>
            <a:r>
              <a:rPr lang="de-DE" sz="2600" i="1" dirty="0">
                <a:solidFill>
                  <a:schemeClr val="tx1">
                    <a:lumMod val="50000"/>
                    <a:lumOff val="50000"/>
                  </a:schemeClr>
                </a:solidFill>
              </a:rPr>
              <a:t>(Knuth, 1984)</a:t>
            </a:r>
          </a:p>
          <a:p>
            <a:r>
              <a:rPr lang="de-DE" dirty="0"/>
              <a:t>Zellen können selektiv ausgeführt werden</a:t>
            </a:r>
          </a:p>
          <a:p>
            <a:pPr lvl="1"/>
            <a:r>
              <a:rPr lang="de-DE" dirty="0"/>
              <a:t>Regt zum Explorieren und Tüfteln an</a:t>
            </a:r>
          </a:p>
          <a:p>
            <a:pPr lvl="1"/>
            <a:r>
              <a:rPr lang="de-DE" dirty="0"/>
              <a:t>Belegung der Variablen bleibt erhalten</a:t>
            </a:r>
          </a:p>
        </p:txBody>
      </p:sp>
      <p:pic>
        <p:nvPicPr>
          <p:cNvPr id="10" name="Inhaltsplatzhalter 9">
            <a:extLst>
              <a:ext uri="{FF2B5EF4-FFF2-40B4-BE49-F238E27FC236}">
                <a16:creationId xmlns:a16="http://schemas.microsoft.com/office/drawing/2014/main" id="{7BF5695D-6E6D-5A1F-A59B-F2C7E4A021E7}"/>
              </a:ext>
            </a:extLst>
          </p:cNvPr>
          <p:cNvPicPr>
            <a:picLocks noGrp="1" noChangeAspect="1"/>
          </p:cNvPicPr>
          <p:nvPr>
            <p:ph sz="half" idx="2"/>
          </p:nvPr>
        </p:nvPicPr>
        <p:blipFill>
          <a:blip r:embed="rId3"/>
          <a:stretch>
            <a:fillRect/>
          </a:stretch>
        </p:blipFill>
        <p:spPr>
          <a:xfrm>
            <a:off x="6172200" y="2686365"/>
            <a:ext cx="5181600" cy="2629857"/>
          </a:xfrm>
        </p:spPr>
      </p:pic>
      <p:sp>
        <p:nvSpPr>
          <p:cNvPr id="4" name="Textfeld 3">
            <a:extLst>
              <a:ext uri="{FF2B5EF4-FFF2-40B4-BE49-F238E27FC236}">
                <a16:creationId xmlns:a16="http://schemas.microsoft.com/office/drawing/2014/main" id="{F7C51FDA-101F-D872-2BD0-B028B3CCD095}"/>
              </a:ext>
            </a:extLst>
          </p:cNvPr>
          <p:cNvSpPr txBox="1"/>
          <p:nvPr/>
        </p:nvSpPr>
        <p:spPr>
          <a:xfrm>
            <a:off x="6096000" y="5317290"/>
            <a:ext cx="5257799" cy="276999"/>
          </a:xfrm>
          <a:prstGeom prst="rect">
            <a:avLst/>
          </a:prstGeom>
          <a:noFill/>
        </p:spPr>
        <p:txBody>
          <a:bodyPr wrap="square" rtlCol="0">
            <a:spAutoFit/>
          </a:bodyPr>
          <a:lstStyle/>
          <a:p>
            <a:pPr algn="ctr"/>
            <a:r>
              <a:rPr lang="de-DE" sz="1200" dirty="0">
                <a:solidFill>
                  <a:schemeClr val="tx1">
                    <a:lumMod val="50000"/>
                    <a:lumOff val="50000"/>
                  </a:schemeClr>
                </a:solidFill>
              </a:rPr>
              <a:t>„Jupyter Notebook Screenshot“ von Sören Sparmann</a:t>
            </a:r>
          </a:p>
        </p:txBody>
      </p:sp>
      <p:sp>
        <p:nvSpPr>
          <p:cNvPr id="5" name="Textfeld 4">
            <a:extLst>
              <a:ext uri="{FF2B5EF4-FFF2-40B4-BE49-F238E27FC236}">
                <a16:creationId xmlns:a16="http://schemas.microsoft.com/office/drawing/2014/main" id="{B93DFCE3-AB87-CDDB-77B3-417B70281FE9}"/>
              </a:ext>
            </a:extLst>
          </p:cNvPr>
          <p:cNvSpPr txBox="1"/>
          <p:nvPr/>
        </p:nvSpPr>
        <p:spPr>
          <a:xfrm>
            <a:off x="838200" y="6176963"/>
            <a:ext cx="10515599" cy="276999"/>
          </a:xfrm>
          <a:prstGeom prst="rect">
            <a:avLst/>
          </a:prstGeom>
          <a:noFill/>
        </p:spPr>
        <p:txBody>
          <a:bodyPr wrap="square" rtlCol="0">
            <a:spAutoFit/>
          </a:bodyPr>
          <a:lstStyle/>
          <a:p>
            <a:r>
              <a:rPr lang="de-DE" sz="1200" dirty="0">
                <a:solidFill>
                  <a:schemeClr val="tx1">
                    <a:lumMod val="50000"/>
                    <a:lumOff val="50000"/>
                  </a:schemeClr>
                </a:solidFill>
                <a:effectLst/>
              </a:rPr>
              <a:t>Knuth, D. E. (1984). </a:t>
            </a:r>
            <a:r>
              <a:rPr lang="de-DE" sz="1200" dirty="0" err="1">
                <a:solidFill>
                  <a:schemeClr val="tx1">
                    <a:lumMod val="50000"/>
                    <a:lumOff val="50000"/>
                  </a:schemeClr>
                </a:solidFill>
                <a:effectLst/>
              </a:rPr>
              <a:t>Literate</a:t>
            </a:r>
            <a:r>
              <a:rPr lang="de-DE" sz="1200" dirty="0">
                <a:solidFill>
                  <a:schemeClr val="tx1">
                    <a:lumMod val="50000"/>
                    <a:lumOff val="50000"/>
                  </a:schemeClr>
                </a:solidFill>
                <a:effectLst/>
              </a:rPr>
              <a:t> Programming.</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81136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32BDCA0-611C-72F7-0F39-75BC85CA6286}"/>
              </a:ext>
            </a:extLst>
          </p:cNvPr>
          <p:cNvSpPr>
            <a:spLocks noGrp="1"/>
          </p:cNvSpPr>
          <p:nvPr>
            <p:ph type="title"/>
          </p:nvPr>
        </p:nvSpPr>
        <p:spPr/>
        <p:txBody>
          <a:bodyPr/>
          <a:lstStyle/>
          <a:p>
            <a:r>
              <a:rPr lang="en-US" dirty="0"/>
              <a:t>Physical Computing</a:t>
            </a:r>
          </a:p>
        </p:txBody>
      </p:sp>
      <p:sp>
        <p:nvSpPr>
          <p:cNvPr id="6" name="Textplatzhalter 5">
            <a:extLst>
              <a:ext uri="{FF2B5EF4-FFF2-40B4-BE49-F238E27FC236}">
                <a16:creationId xmlns:a16="http://schemas.microsoft.com/office/drawing/2014/main" id="{1CB3177A-D986-ACAA-5A4E-9066A0599A66}"/>
              </a:ext>
            </a:extLst>
          </p:cNvPr>
          <p:cNvSpPr>
            <a:spLocks noGrp="1"/>
          </p:cNvSpPr>
          <p:nvPr>
            <p:ph type="body" idx="1"/>
          </p:nvPr>
        </p:nvSpPr>
        <p:spPr/>
        <p:txBody>
          <a:bodyPr/>
          <a:lstStyle/>
          <a:p>
            <a:r>
              <a:rPr lang="de-DE" dirty="0"/>
              <a:t>Lernroboter</a:t>
            </a:r>
          </a:p>
          <a:p>
            <a:r>
              <a:rPr lang="de-DE" dirty="0" err="1"/>
              <a:t>senseBox</a:t>
            </a:r>
            <a:endParaRPr lang="de-DE" dirty="0"/>
          </a:p>
        </p:txBody>
      </p:sp>
      <p:sp>
        <p:nvSpPr>
          <p:cNvPr id="7" name="Textfeld 6">
            <a:extLst>
              <a:ext uri="{FF2B5EF4-FFF2-40B4-BE49-F238E27FC236}">
                <a16:creationId xmlns:a16="http://schemas.microsoft.com/office/drawing/2014/main" id="{FFB6893B-5063-263B-E3C2-06FFA683253A}"/>
              </a:ext>
            </a:extLst>
          </p:cNvPr>
          <p:cNvSpPr txBox="1"/>
          <p:nvPr/>
        </p:nvSpPr>
        <p:spPr>
          <a:xfrm>
            <a:off x="5355136" y="768350"/>
            <a:ext cx="6005014" cy="1477328"/>
          </a:xfrm>
          <a:prstGeom prst="rect">
            <a:avLst/>
          </a:prstGeom>
          <a:noFill/>
        </p:spPr>
        <p:txBody>
          <a:bodyPr wrap="square" rtlCol="0">
            <a:spAutoFit/>
          </a:bodyPr>
          <a:lstStyle/>
          <a:p>
            <a:r>
              <a:rPr lang="de-DE" b="1" dirty="0">
                <a:solidFill>
                  <a:schemeClr val="tx1">
                    <a:lumMod val="50000"/>
                    <a:lumOff val="50000"/>
                  </a:schemeClr>
                </a:solidFill>
              </a:rPr>
              <a:t>„</a:t>
            </a:r>
            <a:r>
              <a:rPr lang="en-US" b="1" dirty="0">
                <a:solidFill>
                  <a:schemeClr val="tx1">
                    <a:lumMod val="50000"/>
                    <a:lumOff val="50000"/>
                  </a:schemeClr>
                </a:solidFill>
              </a:rPr>
              <a:t>Physical Computing </a:t>
            </a:r>
            <a:r>
              <a:rPr lang="de-DE" b="1" dirty="0">
                <a:solidFill>
                  <a:schemeClr val="tx1">
                    <a:lumMod val="50000"/>
                    <a:lumOff val="50000"/>
                  </a:schemeClr>
                </a:solidFill>
              </a:rPr>
              <a:t>bedeutet im weitesten Sinne, interaktive, physische Systeme durch die Verwendung von Hardware und Software zu erstellen. Diese Systeme reagieren auf Ereignisse in der realen, analogen Welt und/oder wirken auf sie ein.“ </a:t>
            </a:r>
            <a:r>
              <a:rPr lang="de-DE" b="1" i="1" dirty="0">
                <a:solidFill>
                  <a:schemeClr val="tx1">
                    <a:lumMod val="50000"/>
                    <a:lumOff val="50000"/>
                  </a:schemeClr>
                </a:solidFill>
              </a:rPr>
              <a:t>(Wikipedia, </a:t>
            </a:r>
            <a:r>
              <a:rPr lang="en-US" b="1" i="1" dirty="0">
                <a:solidFill>
                  <a:schemeClr val="tx1">
                    <a:lumMod val="50000"/>
                    <a:lumOff val="50000"/>
                  </a:schemeClr>
                </a:solidFill>
              </a:rPr>
              <a:t>Physical Computing</a:t>
            </a:r>
            <a:r>
              <a:rPr lang="de-DE" b="1" i="1" dirty="0">
                <a:solidFill>
                  <a:schemeClr val="tx1">
                    <a:lumMod val="50000"/>
                    <a:lumOff val="50000"/>
                  </a:schemeClr>
                </a:solidFill>
              </a:rPr>
              <a:t>)</a:t>
            </a:r>
          </a:p>
        </p:txBody>
      </p:sp>
      <p:sp>
        <p:nvSpPr>
          <p:cNvPr id="8" name="Textfeld 7">
            <a:extLst>
              <a:ext uri="{FF2B5EF4-FFF2-40B4-BE49-F238E27FC236}">
                <a16:creationId xmlns:a16="http://schemas.microsoft.com/office/drawing/2014/main" id="{B6100CF5-1010-7C9C-A782-E1B6CC262A4E}"/>
              </a:ext>
            </a:extLst>
          </p:cNvPr>
          <p:cNvSpPr txBox="1"/>
          <p:nvPr/>
        </p:nvSpPr>
        <p:spPr>
          <a:xfrm>
            <a:off x="831850" y="6116638"/>
            <a:ext cx="10528300" cy="276999"/>
          </a:xfrm>
          <a:prstGeom prst="rect">
            <a:avLst/>
          </a:prstGeom>
          <a:noFill/>
        </p:spPr>
        <p:txBody>
          <a:bodyPr wrap="square" rtlCol="0">
            <a:spAutoFit/>
          </a:bodyPr>
          <a:lstStyle/>
          <a:p>
            <a:r>
              <a:rPr lang="de-DE" sz="1200" dirty="0">
                <a:solidFill>
                  <a:schemeClr val="tx1">
                    <a:lumMod val="50000"/>
                    <a:lumOff val="50000"/>
                  </a:schemeClr>
                </a:solidFill>
              </a:rPr>
              <a:t>https://</a:t>
            </a:r>
            <a:r>
              <a:rPr lang="de-DE" sz="1200" dirty="0" err="1">
                <a:solidFill>
                  <a:schemeClr val="tx1">
                    <a:lumMod val="50000"/>
                    <a:lumOff val="50000"/>
                  </a:schemeClr>
                </a:solidFill>
              </a:rPr>
              <a:t>de.wikipedia.org</a:t>
            </a:r>
            <a:r>
              <a:rPr lang="de-DE" sz="1200" dirty="0">
                <a:solidFill>
                  <a:schemeClr val="tx1">
                    <a:lumMod val="50000"/>
                    <a:lumOff val="50000"/>
                  </a:schemeClr>
                </a:solidFill>
              </a:rPr>
              <a:t>/</a:t>
            </a:r>
            <a:r>
              <a:rPr lang="de-DE" sz="1200" dirty="0" err="1">
                <a:solidFill>
                  <a:schemeClr val="tx1">
                    <a:lumMod val="50000"/>
                    <a:lumOff val="50000"/>
                  </a:schemeClr>
                </a:solidFill>
              </a:rPr>
              <a:t>wiki</a:t>
            </a:r>
            <a:r>
              <a:rPr lang="de-DE" sz="1200" dirty="0">
                <a:solidFill>
                  <a:schemeClr val="tx1">
                    <a:lumMod val="50000"/>
                    <a:lumOff val="50000"/>
                  </a:schemeClr>
                </a:solidFill>
              </a:rPr>
              <a:t>/</a:t>
            </a:r>
            <a:r>
              <a:rPr lang="de-DE" sz="1200" dirty="0" err="1">
                <a:solidFill>
                  <a:schemeClr val="tx1">
                    <a:lumMod val="50000"/>
                    <a:lumOff val="50000"/>
                  </a:schemeClr>
                </a:solidFill>
              </a:rPr>
              <a:t>Physical_Computing</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357619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E6920A-3134-25CF-5061-2B773766FD2E}"/>
              </a:ext>
            </a:extLst>
          </p:cNvPr>
          <p:cNvPicPr>
            <a:picLocks noChangeAspect="1"/>
          </p:cNvPicPr>
          <p:nvPr/>
        </p:nvPicPr>
        <p:blipFill>
          <a:blip r:embed="rId2"/>
          <a:stretch>
            <a:fillRect/>
          </a:stretch>
        </p:blipFill>
        <p:spPr>
          <a:xfrm>
            <a:off x="242710" y="136524"/>
            <a:ext cx="11706579" cy="6584951"/>
          </a:xfrm>
          <a:prstGeom prst="rect">
            <a:avLst/>
          </a:prstGeom>
        </p:spPr>
      </p:pic>
      <p:sp>
        <p:nvSpPr>
          <p:cNvPr id="4" name="Foliennummernplatzhalter 3">
            <a:extLst>
              <a:ext uri="{FF2B5EF4-FFF2-40B4-BE49-F238E27FC236}">
                <a16:creationId xmlns:a16="http://schemas.microsoft.com/office/drawing/2014/main" id="{00E454D0-04FB-9B6A-C7C2-0D82D853F626}"/>
              </a:ext>
            </a:extLst>
          </p:cNvPr>
          <p:cNvSpPr>
            <a:spLocks noGrp="1"/>
          </p:cNvSpPr>
          <p:nvPr>
            <p:ph type="sldNum" sz="quarter" idx="12"/>
          </p:nvPr>
        </p:nvSpPr>
        <p:spPr/>
        <p:txBody>
          <a:bodyPr/>
          <a:lstStyle/>
          <a:p>
            <a:fld id="{704AD79A-BD00-CE4B-8BDD-26D3B6A7D671}" type="slidenum">
              <a:rPr lang="de-DE" smtClean="0"/>
              <a:t>2</a:t>
            </a:fld>
            <a:endParaRPr lang="de-DE"/>
          </a:p>
        </p:txBody>
      </p:sp>
      <p:sp>
        <p:nvSpPr>
          <p:cNvPr id="6" name="Rechteck 5">
            <a:extLst>
              <a:ext uri="{FF2B5EF4-FFF2-40B4-BE49-F238E27FC236}">
                <a16:creationId xmlns:a16="http://schemas.microsoft.com/office/drawing/2014/main" id="{45FDABF1-2E39-2B3F-4735-783E825F139F}"/>
              </a:ext>
            </a:extLst>
          </p:cNvPr>
          <p:cNvSpPr/>
          <p:nvPr/>
        </p:nvSpPr>
        <p:spPr>
          <a:xfrm>
            <a:off x="1" y="1"/>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800">
              <a:latin typeface="+mj-lt"/>
            </a:endParaRPr>
          </a:p>
        </p:txBody>
      </p:sp>
    </p:spTree>
    <p:extLst>
      <p:ext uri="{BB962C8B-B14F-4D97-AF65-F5344CB8AC3E}">
        <p14:creationId xmlns:p14="http://schemas.microsoft.com/office/powerpoint/2010/main" val="381655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66619-A432-1A19-DF74-3CCBD71387E3}"/>
              </a:ext>
            </a:extLst>
          </p:cNvPr>
          <p:cNvSpPr>
            <a:spLocks noGrp="1"/>
          </p:cNvSpPr>
          <p:nvPr>
            <p:ph type="title"/>
          </p:nvPr>
        </p:nvSpPr>
        <p:spPr/>
        <p:txBody>
          <a:bodyPr/>
          <a:lstStyle/>
          <a:p>
            <a:r>
              <a:rPr lang="de-DE" dirty="0"/>
              <a:t>Lernroboter</a:t>
            </a:r>
            <a:br>
              <a:rPr lang="de-DE" dirty="0"/>
            </a:br>
            <a:r>
              <a:rPr lang="de-DE" sz="2400" i="1" dirty="0">
                <a:solidFill>
                  <a:schemeClr val="bg1">
                    <a:lumMod val="50000"/>
                  </a:schemeClr>
                </a:solidFill>
              </a:rPr>
              <a:t>(Alam, 2022)</a:t>
            </a:r>
            <a:endParaRPr lang="de-DE" sz="2400" i="1" dirty="0">
              <a:solidFill>
                <a:schemeClr val="bg1">
                  <a:lumMod val="50000"/>
                </a:schemeClr>
              </a:solidFill>
              <a:cs typeface="Calibri Light"/>
            </a:endParaRPr>
          </a:p>
        </p:txBody>
      </p:sp>
      <p:sp>
        <p:nvSpPr>
          <p:cNvPr id="4" name="Inhaltsplatzhalter 3">
            <a:extLst>
              <a:ext uri="{FF2B5EF4-FFF2-40B4-BE49-F238E27FC236}">
                <a16:creationId xmlns:a16="http://schemas.microsoft.com/office/drawing/2014/main" id="{93FAA2A0-8B1E-A3F2-3D25-506416A4E49E}"/>
              </a:ext>
            </a:extLst>
          </p:cNvPr>
          <p:cNvSpPr>
            <a:spLocks noGrp="1"/>
          </p:cNvSpPr>
          <p:nvPr>
            <p:ph sz="half" idx="1"/>
          </p:nvPr>
        </p:nvSpPr>
        <p:spPr/>
        <p:txBody>
          <a:bodyPr>
            <a:normAutofit fontScale="92500"/>
          </a:bodyPr>
          <a:lstStyle/>
          <a:p>
            <a:r>
              <a:rPr lang="de-DE" dirty="0"/>
              <a:t>Haptisches Lernen</a:t>
            </a:r>
          </a:p>
          <a:p>
            <a:r>
              <a:rPr lang="de-DE" dirty="0"/>
              <a:t>Problemlösekompetenz</a:t>
            </a:r>
          </a:p>
          <a:p>
            <a:r>
              <a:rPr lang="de-DE" dirty="0"/>
              <a:t>Interdisziplinäres Lernen</a:t>
            </a:r>
          </a:p>
          <a:p>
            <a:pPr lvl="1"/>
            <a:r>
              <a:rPr lang="de-DE" dirty="0"/>
              <a:t>Vermittlung von technischem und ingenieurwissenschaftlichem Wissen</a:t>
            </a:r>
          </a:p>
          <a:p>
            <a:pPr lvl="1"/>
            <a:r>
              <a:rPr lang="de-DE" dirty="0"/>
              <a:t>Möglichkeit zum Entwerfen, Bauen und Testen eigener Erfindungen</a:t>
            </a:r>
          </a:p>
          <a:p>
            <a:r>
              <a:rPr lang="de-DE" dirty="0"/>
              <a:t>Motivations- und Spaßfaktor</a:t>
            </a:r>
          </a:p>
          <a:p>
            <a:r>
              <a:rPr lang="de-DE" dirty="0"/>
              <a:t>Interaktion mit der physischen Welt</a:t>
            </a:r>
          </a:p>
        </p:txBody>
      </p:sp>
      <p:pic>
        <p:nvPicPr>
          <p:cNvPr id="7" name="Inhaltsplatzhalter 6" descr="Ein Bild, das Rad, Autoteile, Reifen, Spielzeug enthält.&#10;&#10;Automatisch generierte Beschreibung">
            <a:extLst>
              <a:ext uri="{FF2B5EF4-FFF2-40B4-BE49-F238E27FC236}">
                <a16:creationId xmlns:a16="http://schemas.microsoft.com/office/drawing/2014/main" id="{0B947DA4-460E-3A4D-567D-660339BFBB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825625"/>
            <a:ext cx="5181600" cy="3886200"/>
          </a:xfrm>
        </p:spPr>
      </p:pic>
      <p:sp>
        <p:nvSpPr>
          <p:cNvPr id="9" name="Textfeld 8">
            <a:extLst>
              <a:ext uri="{FF2B5EF4-FFF2-40B4-BE49-F238E27FC236}">
                <a16:creationId xmlns:a16="http://schemas.microsoft.com/office/drawing/2014/main" id="{AAFCB563-1723-BE11-BFC0-650899F83675}"/>
              </a:ext>
            </a:extLst>
          </p:cNvPr>
          <p:cNvSpPr txBox="1"/>
          <p:nvPr/>
        </p:nvSpPr>
        <p:spPr>
          <a:xfrm>
            <a:off x="6172202" y="5711825"/>
            <a:ext cx="5181598" cy="276999"/>
          </a:xfrm>
          <a:prstGeom prst="rect">
            <a:avLst/>
          </a:prstGeom>
          <a:noFill/>
        </p:spPr>
        <p:txBody>
          <a:bodyPr wrap="square" lIns="91440" tIns="45720" rIns="91440" bIns="45720" anchor="t">
            <a:spAutoFit/>
          </a:bodyPr>
          <a:lstStyle/>
          <a:p>
            <a:pPr algn="ctr"/>
            <a:r>
              <a:rPr lang="en-US" sz="1200" noProof="1">
                <a:solidFill>
                  <a:schemeClr val="bg1">
                    <a:lumMod val="50000"/>
                  </a:schemeClr>
                </a:solidFill>
              </a:rPr>
              <a:t>"Robot" von </a:t>
            </a:r>
            <a:r>
              <a:rPr lang="en-US" sz="1200" noProof="1">
                <a:solidFill>
                  <a:schemeClr val="tx1">
                    <a:lumMod val="50000"/>
                    <a:lumOff val="50000"/>
                  </a:schemeClr>
                </a:solidFill>
                <a:hlinkClick r:id="rId4">
                  <a:extLst>
                    <a:ext uri="{A12FA001-AC4F-418D-AE19-62706E023703}">
                      <ahyp:hlinkClr xmlns:ahyp="http://schemas.microsoft.com/office/drawing/2018/hyperlinkcolor" val="tx"/>
                    </a:ext>
                  </a:extLst>
                </a:hlinkClick>
              </a:rPr>
              <a:t>Lindsey Bieda</a:t>
            </a:r>
            <a:r>
              <a:rPr lang="en-US" sz="1200" noProof="1">
                <a:solidFill>
                  <a:schemeClr val="bg1">
                    <a:lumMod val="50000"/>
                  </a:schemeClr>
                </a:solidFill>
              </a:rPr>
              <a:t> unter der Lizenz </a:t>
            </a:r>
            <a:r>
              <a:rPr lang="en-US" sz="1200" noProof="1">
                <a:solidFill>
                  <a:schemeClr val="bg1">
                    <a:lumMod val="50000"/>
                  </a:schemeClr>
                </a:solidFill>
                <a:hlinkClick r:id="rId5">
                  <a:extLst>
                    <a:ext uri="{A12FA001-AC4F-418D-AE19-62706E023703}">
                      <ahyp:hlinkClr xmlns:ahyp="http://schemas.microsoft.com/office/drawing/2018/hyperlinkcolor" val="tx"/>
                    </a:ext>
                  </a:extLst>
                </a:hlinkClick>
              </a:rPr>
              <a:t>CC BY-SA 2.0</a:t>
            </a:r>
            <a:r>
              <a:rPr lang="en-US" sz="1200" noProof="1">
                <a:solidFill>
                  <a:schemeClr val="bg1">
                    <a:lumMod val="50000"/>
                  </a:schemeClr>
                </a:solidFill>
              </a:rPr>
              <a:t> via </a:t>
            </a:r>
            <a:r>
              <a:rPr lang="en-US" sz="1200" noProof="1">
                <a:solidFill>
                  <a:schemeClr val="bg1">
                    <a:lumMod val="50000"/>
                  </a:schemeClr>
                </a:solidFill>
                <a:hlinkClick r:id="rId6">
                  <a:extLst>
                    <a:ext uri="{A12FA001-AC4F-418D-AE19-62706E023703}">
                      <ahyp:hlinkClr xmlns:ahyp="http://schemas.microsoft.com/office/drawing/2018/hyperlinkcolor" val="tx"/>
                    </a:ext>
                  </a:extLst>
                </a:hlinkClick>
              </a:rPr>
              <a:t>flickr</a:t>
            </a:r>
            <a:r>
              <a:rPr lang="en-US" sz="1200" noProof="1">
                <a:solidFill>
                  <a:schemeClr val="bg1">
                    <a:lumMod val="50000"/>
                  </a:schemeClr>
                </a:solidFill>
              </a:rPr>
              <a:t>. </a:t>
            </a:r>
            <a:endParaRPr lang="en-US" sz="1200" noProof="1">
              <a:solidFill>
                <a:schemeClr val="bg1">
                  <a:lumMod val="50000"/>
                </a:schemeClr>
              </a:solidFill>
              <a:cs typeface="Calibri"/>
            </a:endParaRPr>
          </a:p>
        </p:txBody>
      </p:sp>
      <p:sp>
        <p:nvSpPr>
          <p:cNvPr id="5" name="Textfeld 4">
            <a:extLst>
              <a:ext uri="{FF2B5EF4-FFF2-40B4-BE49-F238E27FC236}">
                <a16:creationId xmlns:a16="http://schemas.microsoft.com/office/drawing/2014/main" id="{D9B046E4-6BCE-F6D9-5C5D-06AC8B08606D}"/>
              </a:ext>
            </a:extLst>
          </p:cNvPr>
          <p:cNvSpPr txBox="1"/>
          <p:nvPr/>
        </p:nvSpPr>
        <p:spPr>
          <a:xfrm>
            <a:off x="838200" y="6176963"/>
            <a:ext cx="10837068" cy="461665"/>
          </a:xfrm>
          <a:prstGeom prst="rect">
            <a:avLst/>
          </a:prstGeom>
          <a:noFill/>
        </p:spPr>
        <p:txBody>
          <a:bodyPr wrap="square" lIns="91440" tIns="45720" rIns="91440" bIns="45720" rtlCol="0" anchor="t">
            <a:spAutoFit/>
          </a:bodyPr>
          <a:lstStyle/>
          <a:p>
            <a:r>
              <a:rPr lang="de-DE" sz="1200" dirty="0">
                <a:solidFill>
                  <a:schemeClr val="bg1">
                    <a:lumMod val="50000"/>
                  </a:schemeClr>
                </a:solidFill>
                <a:ea typeface="Calibri"/>
                <a:cs typeface="Calibri"/>
              </a:rPr>
              <a:t>Alam, A. (2022). Educational Robotics and Computer Programming in Early </a:t>
            </a:r>
            <a:r>
              <a:rPr lang="de-DE" sz="1200" dirty="0" err="1">
                <a:solidFill>
                  <a:schemeClr val="bg1">
                    <a:lumMod val="50000"/>
                  </a:schemeClr>
                </a:solidFill>
                <a:ea typeface="Calibri"/>
                <a:cs typeface="Calibri"/>
              </a:rPr>
              <a:t>Childhood</a:t>
            </a:r>
            <a:r>
              <a:rPr lang="de-DE" sz="1200" dirty="0">
                <a:solidFill>
                  <a:schemeClr val="bg1">
                    <a:lumMod val="50000"/>
                  </a:schemeClr>
                </a:solidFill>
                <a:ea typeface="Calibri"/>
                <a:cs typeface="Calibri"/>
              </a:rPr>
              <a:t> Education: A </a:t>
            </a:r>
            <a:r>
              <a:rPr lang="de-DE" sz="1200" dirty="0" err="1">
                <a:solidFill>
                  <a:schemeClr val="bg1">
                    <a:lumMod val="50000"/>
                  </a:schemeClr>
                </a:solidFill>
                <a:ea typeface="Calibri"/>
                <a:cs typeface="Calibri"/>
              </a:rPr>
              <a:t>Conceptual</a:t>
            </a:r>
            <a:r>
              <a:rPr lang="de-DE" sz="1200" dirty="0">
                <a:solidFill>
                  <a:schemeClr val="bg1">
                    <a:lumMod val="50000"/>
                  </a:schemeClr>
                </a:solidFill>
                <a:ea typeface="Calibri"/>
                <a:cs typeface="Calibri"/>
              </a:rPr>
              <a:t> Framework </a:t>
            </a:r>
            <a:r>
              <a:rPr lang="de-DE" sz="1200" dirty="0" err="1">
                <a:solidFill>
                  <a:schemeClr val="bg1">
                    <a:lumMod val="50000"/>
                  </a:schemeClr>
                </a:solidFill>
                <a:ea typeface="Calibri"/>
                <a:cs typeface="Calibri"/>
              </a:rPr>
              <a:t>for</a:t>
            </a:r>
            <a:r>
              <a:rPr lang="de-DE" sz="1200" dirty="0">
                <a:solidFill>
                  <a:schemeClr val="bg1">
                    <a:lumMod val="50000"/>
                  </a:schemeClr>
                </a:solidFill>
                <a:ea typeface="Calibri"/>
                <a:cs typeface="Calibri"/>
              </a:rPr>
              <a:t> </a:t>
            </a:r>
            <a:r>
              <a:rPr lang="de-DE" sz="1200" dirty="0" err="1">
                <a:solidFill>
                  <a:schemeClr val="bg1">
                    <a:lumMod val="50000"/>
                  </a:schemeClr>
                </a:solidFill>
                <a:ea typeface="Calibri"/>
                <a:cs typeface="Calibri"/>
              </a:rPr>
              <a:t>Assessing</a:t>
            </a:r>
            <a:r>
              <a:rPr lang="de-DE" sz="1200" dirty="0">
                <a:solidFill>
                  <a:schemeClr val="bg1">
                    <a:lumMod val="50000"/>
                  </a:schemeClr>
                </a:solidFill>
                <a:ea typeface="Calibri"/>
                <a:cs typeface="Calibri"/>
              </a:rPr>
              <a:t> Elementary School </a:t>
            </a:r>
            <a:r>
              <a:rPr lang="de-DE" sz="1200" dirty="0" err="1">
                <a:solidFill>
                  <a:schemeClr val="bg1">
                    <a:lumMod val="50000"/>
                  </a:schemeClr>
                </a:solidFill>
                <a:ea typeface="Calibri"/>
                <a:cs typeface="Calibri"/>
              </a:rPr>
              <a:t>Students</a:t>
            </a:r>
            <a:r>
              <a:rPr lang="de-DE" sz="1200" dirty="0">
                <a:solidFill>
                  <a:schemeClr val="bg1">
                    <a:lumMod val="50000"/>
                  </a:schemeClr>
                </a:solidFill>
                <a:ea typeface="Calibri"/>
                <a:cs typeface="Calibri"/>
              </a:rPr>
              <a:t>’ Computational Thinking </a:t>
            </a:r>
            <a:r>
              <a:rPr lang="de-DE" sz="1200" dirty="0" err="1">
                <a:solidFill>
                  <a:schemeClr val="bg1">
                    <a:lumMod val="50000"/>
                  </a:schemeClr>
                </a:solidFill>
                <a:ea typeface="Calibri"/>
                <a:cs typeface="Calibri"/>
              </a:rPr>
              <a:t>for</a:t>
            </a:r>
            <a:r>
              <a:rPr lang="de-DE" sz="1200" dirty="0">
                <a:solidFill>
                  <a:schemeClr val="bg1">
                    <a:lumMod val="50000"/>
                  </a:schemeClr>
                </a:solidFill>
                <a:ea typeface="Calibri"/>
                <a:cs typeface="Calibri"/>
              </a:rPr>
              <a:t> </a:t>
            </a:r>
            <a:r>
              <a:rPr lang="de-DE" sz="1200" dirty="0" err="1">
                <a:solidFill>
                  <a:schemeClr val="bg1">
                    <a:lumMod val="50000"/>
                  </a:schemeClr>
                </a:solidFill>
                <a:ea typeface="Calibri"/>
                <a:cs typeface="Calibri"/>
              </a:rPr>
              <a:t>Designing</a:t>
            </a:r>
            <a:r>
              <a:rPr lang="de-DE" sz="1200" dirty="0">
                <a:solidFill>
                  <a:schemeClr val="bg1">
                    <a:lumMod val="50000"/>
                  </a:schemeClr>
                </a:solidFill>
                <a:ea typeface="Calibri"/>
                <a:cs typeface="Calibri"/>
              </a:rPr>
              <a:t> Powerful Educational Scenarios.</a:t>
            </a:r>
          </a:p>
        </p:txBody>
      </p:sp>
    </p:spTree>
    <p:extLst>
      <p:ext uri="{BB962C8B-B14F-4D97-AF65-F5344CB8AC3E}">
        <p14:creationId xmlns:p14="http://schemas.microsoft.com/office/powerpoint/2010/main" val="1533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68053-1226-48ED-6C0C-EE31DBC8B63A}"/>
              </a:ext>
            </a:extLst>
          </p:cNvPr>
          <p:cNvSpPr>
            <a:spLocks noGrp="1"/>
          </p:cNvSpPr>
          <p:nvPr>
            <p:ph type="title"/>
          </p:nvPr>
        </p:nvSpPr>
        <p:spPr/>
        <p:txBody>
          <a:bodyPr/>
          <a:lstStyle/>
          <a:p>
            <a:r>
              <a:rPr lang="de-DE" dirty="0" err="1"/>
              <a:t>senseBox</a:t>
            </a:r>
            <a:endParaRPr lang="de-DE" dirty="0"/>
          </a:p>
        </p:txBody>
      </p:sp>
      <p:sp>
        <p:nvSpPr>
          <p:cNvPr id="3" name="Inhaltsplatzhalter 2">
            <a:extLst>
              <a:ext uri="{FF2B5EF4-FFF2-40B4-BE49-F238E27FC236}">
                <a16:creationId xmlns:a16="http://schemas.microsoft.com/office/drawing/2014/main" id="{AF8E79E8-D1D3-3721-E761-E6DE054E6539}"/>
              </a:ext>
            </a:extLst>
          </p:cNvPr>
          <p:cNvSpPr>
            <a:spLocks noGrp="1"/>
          </p:cNvSpPr>
          <p:nvPr>
            <p:ph sz="half" idx="1"/>
          </p:nvPr>
        </p:nvSpPr>
        <p:spPr>
          <a:xfrm>
            <a:off x="838200" y="1825625"/>
            <a:ext cx="6532984" cy="4351338"/>
          </a:xfrm>
        </p:spPr>
        <p:txBody>
          <a:bodyPr>
            <a:normAutofit fontScale="85000" lnSpcReduction="10000"/>
          </a:bodyPr>
          <a:lstStyle/>
          <a:p>
            <a:r>
              <a:rPr lang="de-DE" dirty="0"/>
              <a:t>Umweltmessstation</a:t>
            </a:r>
          </a:p>
          <a:p>
            <a:r>
              <a:rPr lang="de-DE" dirty="0"/>
              <a:t>Einstieg in die Microcontroller Programmierung</a:t>
            </a:r>
          </a:p>
          <a:p>
            <a:pPr lvl="1"/>
            <a:r>
              <a:rPr lang="de-DE" dirty="0"/>
              <a:t>Block-basierte Sprache oder Arduino IDE</a:t>
            </a:r>
          </a:p>
          <a:p>
            <a:r>
              <a:rPr lang="de-DE" dirty="0"/>
              <a:t>Sensoren</a:t>
            </a:r>
          </a:p>
          <a:p>
            <a:pPr lvl="1"/>
            <a:r>
              <a:rPr lang="de-DE" dirty="0"/>
              <a:t>Temperatur, Luftfeuchtigkeit, Luftdruckt, Beleuchtungsstärke, UV-Intensität, Distanzen und Lärm</a:t>
            </a:r>
          </a:p>
          <a:p>
            <a:r>
              <a:rPr lang="de-DE" dirty="0"/>
              <a:t>Daten können gespendet werden </a:t>
            </a:r>
          </a:p>
          <a:p>
            <a:pPr lvl="1"/>
            <a:r>
              <a:rPr lang="de-DE" dirty="0"/>
              <a:t>vgl. Citizen Science</a:t>
            </a:r>
            <a:endParaRPr lang="de-DE" dirty="0">
              <a:hlinkClick r:id="rId3"/>
            </a:endParaRPr>
          </a:p>
          <a:p>
            <a:pPr lvl="1"/>
            <a:r>
              <a:rPr lang="de-DE" dirty="0">
                <a:hlinkClick r:id="rId3"/>
              </a:rPr>
              <a:t>openSenseMap</a:t>
            </a:r>
            <a:endParaRPr lang="de-DE" dirty="0"/>
          </a:p>
          <a:p>
            <a:r>
              <a:rPr lang="de-DE" dirty="0"/>
              <a:t>Ermöglicht verschiedene Projekte, in denen die Schüler:innen Daten aus ihrer Umwelt sammeln, aufbereiten und auswerten</a:t>
            </a:r>
          </a:p>
        </p:txBody>
      </p:sp>
      <p:pic>
        <p:nvPicPr>
          <p:cNvPr id="5" name="Inhaltsplatzhalter 4">
            <a:extLst>
              <a:ext uri="{FF2B5EF4-FFF2-40B4-BE49-F238E27FC236}">
                <a16:creationId xmlns:a16="http://schemas.microsoft.com/office/drawing/2014/main" id="{E0804939-90DF-8BC7-2711-F726CFA116DB}"/>
              </a:ext>
            </a:extLst>
          </p:cNvPr>
          <p:cNvPicPr>
            <a:picLocks noGrp="1" noChangeAspect="1"/>
          </p:cNvPicPr>
          <p:nvPr>
            <p:ph sz="half" idx="2"/>
          </p:nvPr>
        </p:nvPicPr>
        <p:blipFill>
          <a:blip r:embed="rId4"/>
          <a:stretch>
            <a:fillRect/>
          </a:stretch>
        </p:blipFill>
        <p:spPr>
          <a:xfrm>
            <a:off x="7559926" y="1827901"/>
            <a:ext cx="3793874" cy="3182638"/>
          </a:xfrm>
          <a:prstGeom prst="rect">
            <a:avLst/>
          </a:prstGeom>
        </p:spPr>
      </p:pic>
      <p:sp>
        <p:nvSpPr>
          <p:cNvPr id="6" name="Textfeld 5">
            <a:extLst>
              <a:ext uri="{FF2B5EF4-FFF2-40B4-BE49-F238E27FC236}">
                <a16:creationId xmlns:a16="http://schemas.microsoft.com/office/drawing/2014/main" id="{E10C0F7C-A30A-F862-6EA4-3E9F14019D76}"/>
              </a:ext>
            </a:extLst>
          </p:cNvPr>
          <p:cNvSpPr txBox="1"/>
          <p:nvPr/>
        </p:nvSpPr>
        <p:spPr>
          <a:xfrm>
            <a:off x="7559927" y="5010539"/>
            <a:ext cx="3793874" cy="461665"/>
          </a:xfrm>
          <a:prstGeom prst="rect">
            <a:avLst/>
          </a:prstGeom>
          <a:noFill/>
        </p:spPr>
        <p:txBody>
          <a:bodyPr wrap="square" rtlCol="0">
            <a:spAutoFit/>
          </a:bodyPr>
          <a:lstStyle/>
          <a:p>
            <a:pPr algn="ctr"/>
            <a:r>
              <a:rPr lang="de-DE" sz="1200" dirty="0" err="1">
                <a:solidFill>
                  <a:schemeClr val="tx1">
                    <a:lumMod val="50000"/>
                    <a:lumOff val="50000"/>
                  </a:schemeClr>
                </a:solidFill>
              </a:rPr>
              <a:t>senseBox</a:t>
            </a:r>
            <a:r>
              <a:rPr lang="de-DE" sz="1200" dirty="0">
                <a:solidFill>
                  <a:schemeClr val="tx1">
                    <a:lumMod val="50000"/>
                    <a:lumOff val="50000"/>
                  </a:schemeClr>
                </a:solidFill>
              </a:rPr>
              <a:t> unter der Lizenz </a:t>
            </a:r>
            <a:r>
              <a:rPr lang="de-DE" sz="1200" dirty="0">
                <a:solidFill>
                  <a:schemeClr val="tx1">
                    <a:lumMod val="50000"/>
                    <a:lumOff val="50000"/>
                  </a:schemeClr>
                </a:solidFill>
                <a:hlinkClick r:id="rId5"/>
              </a:rPr>
              <a:t>CC BY-SA 4.0</a:t>
            </a:r>
            <a:endParaRPr lang="de-DE" sz="1200" dirty="0">
              <a:solidFill>
                <a:schemeClr val="tx1">
                  <a:lumMod val="50000"/>
                  <a:lumOff val="50000"/>
                </a:schemeClr>
              </a:solidFill>
            </a:endParaRPr>
          </a:p>
          <a:p>
            <a:pPr algn="ctr"/>
            <a:r>
              <a:rPr lang="de-DE" sz="1200" dirty="0">
                <a:solidFill>
                  <a:schemeClr val="tx1">
                    <a:lumMod val="50000"/>
                    <a:lumOff val="50000"/>
                  </a:schemeClr>
                </a:solidFill>
              </a:rPr>
              <a:t> via </a:t>
            </a:r>
            <a:r>
              <a:rPr lang="de-DE" sz="1200" dirty="0" err="1">
                <a:solidFill>
                  <a:schemeClr val="tx1">
                    <a:lumMod val="50000"/>
                    <a:lumOff val="50000"/>
                  </a:schemeClr>
                </a:solidFill>
                <a:hlinkClick r:id="rId6"/>
              </a:rPr>
              <a:t>datenwirken.de</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276306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63EC8-99A4-1D13-C1BE-FB30DAA5A310}"/>
              </a:ext>
            </a:extLst>
          </p:cNvPr>
          <p:cNvSpPr>
            <a:spLocks noGrp="1"/>
          </p:cNvSpPr>
          <p:nvPr>
            <p:ph type="title"/>
          </p:nvPr>
        </p:nvSpPr>
        <p:spPr/>
        <p:txBody>
          <a:bodyPr/>
          <a:lstStyle/>
          <a:p>
            <a:r>
              <a:rPr lang="de-DE"/>
              <a:t>Referenzen</a:t>
            </a:r>
          </a:p>
        </p:txBody>
      </p:sp>
      <p:sp>
        <p:nvSpPr>
          <p:cNvPr id="3" name="Inhaltsplatzhalter 2">
            <a:extLst>
              <a:ext uri="{FF2B5EF4-FFF2-40B4-BE49-F238E27FC236}">
                <a16:creationId xmlns:a16="http://schemas.microsoft.com/office/drawing/2014/main" id="{E22AB62E-A09C-FDC1-FDB5-2AF758C3B139}"/>
              </a:ext>
            </a:extLst>
          </p:cNvPr>
          <p:cNvSpPr>
            <a:spLocks noGrp="1"/>
          </p:cNvSpPr>
          <p:nvPr>
            <p:ph idx="1"/>
          </p:nvPr>
        </p:nvSpPr>
        <p:spPr/>
        <p:txBody>
          <a:bodyPr vert="horz" lIns="91440" tIns="45720" rIns="91440" bIns="45720" rtlCol="0" anchor="t">
            <a:normAutofit/>
          </a:bodyPr>
          <a:lstStyle/>
          <a:p>
            <a:r>
              <a:rPr lang="de-DE" sz="1800" dirty="0">
                <a:effectLst/>
              </a:rPr>
              <a:t>Alam, A. (2022). Educational Robotics and Computer Programming in Early </a:t>
            </a:r>
            <a:r>
              <a:rPr lang="de-DE" sz="1800" dirty="0" err="1">
                <a:effectLst/>
              </a:rPr>
              <a:t>Childhood</a:t>
            </a:r>
            <a:r>
              <a:rPr lang="de-DE" sz="1800" dirty="0">
                <a:effectLst/>
              </a:rPr>
              <a:t> Education: A </a:t>
            </a:r>
            <a:r>
              <a:rPr lang="de-DE" sz="1800" dirty="0" err="1">
                <a:effectLst/>
              </a:rPr>
              <a:t>Conceptual</a:t>
            </a:r>
            <a:r>
              <a:rPr lang="de-DE" sz="1800" dirty="0">
                <a:effectLst/>
              </a:rPr>
              <a:t> Framework </a:t>
            </a:r>
            <a:r>
              <a:rPr lang="de-DE" sz="1800" dirty="0" err="1">
                <a:effectLst/>
              </a:rPr>
              <a:t>for</a:t>
            </a:r>
            <a:r>
              <a:rPr lang="de-DE" sz="1800" dirty="0">
                <a:effectLst/>
              </a:rPr>
              <a:t> </a:t>
            </a:r>
            <a:r>
              <a:rPr lang="de-DE" sz="1800" dirty="0" err="1">
                <a:effectLst/>
              </a:rPr>
              <a:t>Assessing</a:t>
            </a:r>
            <a:r>
              <a:rPr lang="de-DE" sz="1800" dirty="0">
                <a:effectLst/>
              </a:rPr>
              <a:t> Elementary School </a:t>
            </a:r>
            <a:r>
              <a:rPr lang="de-DE" sz="1800" dirty="0" err="1">
                <a:effectLst/>
              </a:rPr>
              <a:t>Students</a:t>
            </a:r>
            <a:r>
              <a:rPr lang="de-DE" sz="1800" dirty="0">
                <a:effectLst/>
              </a:rPr>
              <a:t>’ Computational Thinking </a:t>
            </a:r>
            <a:r>
              <a:rPr lang="de-DE" sz="1800" dirty="0" err="1">
                <a:effectLst/>
              </a:rPr>
              <a:t>for</a:t>
            </a:r>
            <a:r>
              <a:rPr lang="de-DE" sz="1800" dirty="0">
                <a:effectLst/>
              </a:rPr>
              <a:t> </a:t>
            </a:r>
            <a:r>
              <a:rPr lang="de-DE" sz="1800" dirty="0" err="1">
                <a:effectLst/>
              </a:rPr>
              <a:t>Designing</a:t>
            </a:r>
            <a:r>
              <a:rPr lang="de-DE" sz="1800" dirty="0">
                <a:effectLst/>
              </a:rPr>
              <a:t> Powerful Educational Scenarios. </a:t>
            </a:r>
            <a:r>
              <a:rPr lang="de-DE" sz="1800" dirty="0"/>
              <a:t>In </a:t>
            </a:r>
            <a:r>
              <a:rPr lang="de-DE" sz="1800" i="1" dirty="0"/>
              <a:t>2022</a:t>
            </a:r>
            <a:r>
              <a:rPr lang="de-DE" sz="1800" i="1" dirty="0">
                <a:effectLst/>
              </a:rPr>
              <a:t> International Conference on Smart Technologies and Systems </a:t>
            </a:r>
            <a:r>
              <a:rPr lang="de-DE" sz="1800" i="1" dirty="0" err="1">
                <a:effectLst/>
              </a:rPr>
              <a:t>for</a:t>
            </a:r>
            <a:r>
              <a:rPr lang="de-DE" sz="1800" i="1" dirty="0">
                <a:effectLst/>
              </a:rPr>
              <a:t> Next Generation Computing (ICSTSN</a:t>
            </a:r>
            <a:r>
              <a:rPr lang="de-DE" sz="1800" i="1" dirty="0"/>
              <a:t>) (S.</a:t>
            </a:r>
            <a:r>
              <a:rPr lang="de-DE" sz="1800" dirty="0">
                <a:effectLst/>
              </a:rPr>
              <a:t> </a:t>
            </a:r>
            <a:r>
              <a:rPr lang="de-DE" sz="1800" dirty="0"/>
              <a:t>1 – 7).</a:t>
            </a:r>
            <a:r>
              <a:rPr lang="de-DE" sz="1800" dirty="0">
                <a:effectLst/>
              </a:rPr>
              <a:t> </a:t>
            </a:r>
            <a:r>
              <a:rPr lang="de-DE" sz="1800" dirty="0">
                <a:solidFill>
                  <a:srgbClr val="0070C0"/>
                </a:solidFill>
                <a:effectLst/>
                <a:hlinkClick r:id="rId3">
                  <a:extLst>
                    <a:ext uri="{A12FA001-AC4F-418D-AE19-62706E023703}">
                      <ahyp:hlinkClr xmlns:ahyp="http://schemas.microsoft.com/office/drawing/2018/hyperlinkcolor" val="tx"/>
                    </a:ext>
                  </a:extLst>
                </a:hlinkClick>
              </a:rPr>
              <a:t>https://doi.org/10.1109/ICSTSN53084.2022.9761354</a:t>
            </a:r>
            <a:r>
              <a:rPr lang="de-DE" sz="1800" dirty="0"/>
              <a:t>. </a:t>
            </a:r>
          </a:p>
          <a:p>
            <a:r>
              <a:rPr lang="de-DE" sz="1800" dirty="0">
                <a:effectLst/>
              </a:rPr>
              <a:t>Knuth, D. E. (1984). </a:t>
            </a:r>
            <a:r>
              <a:rPr lang="de-DE" sz="1800" dirty="0" err="1">
                <a:effectLst/>
              </a:rPr>
              <a:t>Literate</a:t>
            </a:r>
            <a:r>
              <a:rPr lang="de-DE" sz="1800" dirty="0">
                <a:effectLst/>
              </a:rPr>
              <a:t> Programming. </a:t>
            </a:r>
            <a:r>
              <a:rPr lang="de-DE" sz="1800" i="1" dirty="0">
                <a:effectLst/>
              </a:rPr>
              <a:t>The </a:t>
            </a:r>
            <a:r>
              <a:rPr lang="de-DE" sz="1800" i="1" dirty="0" err="1">
                <a:effectLst/>
              </a:rPr>
              <a:t>computer</a:t>
            </a:r>
            <a:r>
              <a:rPr lang="de-DE" sz="1800" i="1" dirty="0">
                <a:effectLst/>
              </a:rPr>
              <a:t> </a:t>
            </a:r>
            <a:r>
              <a:rPr lang="de-DE" sz="1800" i="1" dirty="0" err="1">
                <a:effectLst/>
              </a:rPr>
              <a:t>journal</a:t>
            </a:r>
            <a:r>
              <a:rPr lang="de-DE" sz="1800" dirty="0">
                <a:effectLst/>
              </a:rPr>
              <a:t>, </a:t>
            </a:r>
            <a:r>
              <a:rPr lang="de-DE" sz="1800" i="1" dirty="0">
                <a:effectLst/>
              </a:rPr>
              <a:t>27</a:t>
            </a:r>
            <a:r>
              <a:rPr lang="de-DE" sz="1800" dirty="0">
                <a:effectLst/>
              </a:rPr>
              <a:t>(2), 97–111.</a:t>
            </a:r>
            <a:endParaRPr lang="de-DE" sz="1800" dirty="0"/>
          </a:p>
          <a:p>
            <a:r>
              <a:rPr lang="de-DE" sz="1800" dirty="0">
                <a:effectLst/>
              </a:rPr>
              <a:t>Kölling, M., </a:t>
            </a:r>
            <a:r>
              <a:rPr lang="de-DE" sz="1800" dirty="0" err="1">
                <a:effectLst/>
              </a:rPr>
              <a:t>Quig</a:t>
            </a:r>
            <a:r>
              <a:rPr lang="de-DE" sz="1800" dirty="0">
                <a:effectLst/>
              </a:rPr>
              <a:t>, B., Patterson, A., &amp; Rosenberg, J. (2003). The </a:t>
            </a:r>
            <a:r>
              <a:rPr lang="de-DE" sz="1800" dirty="0" err="1">
                <a:effectLst/>
              </a:rPr>
              <a:t>BlueJ</a:t>
            </a:r>
            <a:r>
              <a:rPr lang="de-DE" sz="1800" dirty="0">
                <a:effectLst/>
              </a:rPr>
              <a:t> System and </a:t>
            </a:r>
            <a:r>
              <a:rPr lang="de-DE" sz="1800" dirty="0" err="1">
                <a:effectLst/>
              </a:rPr>
              <a:t>its</a:t>
            </a:r>
            <a:r>
              <a:rPr lang="de-DE" sz="1800" dirty="0">
                <a:effectLst/>
              </a:rPr>
              <a:t> </a:t>
            </a:r>
            <a:r>
              <a:rPr lang="de-DE" sz="1800" dirty="0" err="1">
                <a:effectLst/>
              </a:rPr>
              <a:t>Pedagogy</a:t>
            </a:r>
            <a:r>
              <a:rPr lang="de-DE" sz="1800" dirty="0">
                <a:effectLst/>
              </a:rPr>
              <a:t>. </a:t>
            </a:r>
            <a:r>
              <a:rPr lang="de-DE" sz="1800" i="1" dirty="0">
                <a:effectLst/>
              </a:rPr>
              <a:t>Computer Science Education</a:t>
            </a:r>
            <a:r>
              <a:rPr lang="de-DE" sz="1800" dirty="0">
                <a:effectLst/>
              </a:rPr>
              <a:t>, </a:t>
            </a:r>
            <a:r>
              <a:rPr lang="de-DE" sz="1800" i="1" dirty="0">
                <a:effectLst/>
              </a:rPr>
              <a:t>13</a:t>
            </a:r>
            <a:r>
              <a:rPr lang="de-DE" sz="1800" dirty="0">
                <a:effectLst/>
              </a:rPr>
              <a:t>(4), 249–268. </a:t>
            </a:r>
            <a:r>
              <a:rPr lang="de-DE" sz="1800" dirty="0">
                <a:effectLst/>
                <a:hlinkClick r:id="rId4"/>
              </a:rPr>
              <a:t>https://doi.org/10.1076/csed.13.4.249.17496</a:t>
            </a:r>
            <a:endParaRPr lang="de-DE" sz="1800" dirty="0">
              <a:effectLst/>
            </a:endParaRPr>
          </a:p>
          <a:p>
            <a:r>
              <a:rPr lang="de-DE" sz="1800" dirty="0" err="1"/>
              <a:t>Kelleher</a:t>
            </a:r>
            <a:r>
              <a:rPr lang="de-DE" sz="1800" dirty="0"/>
              <a:t>, C. &amp; </a:t>
            </a:r>
            <a:r>
              <a:rPr lang="de-DE" sz="1800" dirty="0" err="1"/>
              <a:t>Pausch</a:t>
            </a:r>
            <a:r>
              <a:rPr lang="de-DE" sz="1800" dirty="0"/>
              <a:t>, R. (2005): </a:t>
            </a:r>
            <a:r>
              <a:rPr lang="de-DE" sz="1800" dirty="0" err="1"/>
              <a:t>Lowerin</a:t>
            </a:r>
            <a:r>
              <a:rPr lang="de-DE" sz="1800" dirty="0"/>
              <a:t> </a:t>
            </a:r>
            <a:r>
              <a:rPr lang="de-DE" sz="1800" dirty="0" err="1"/>
              <a:t>the</a:t>
            </a:r>
            <a:r>
              <a:rPr lang="de-DE" sz="1800" dirty="0"/>
              <a:t> </a:t>
            </a:r>
            <a:r>
              <a:rPr lang="de-DE" sz="1800" dirty="0" err="1"/>
              <a:t>barriers</a:t>
            </a:r>
            <a:r>
              <a:rPr lang="de-DE" sz="1800" dirty="0"/>
              <a:t> </a:t>
            </a:r>
            <a:r>
              <a:rPr lang="de-DE" sz="1800" dirty="0" err="1"/>
              <a:t>to</a:t>
            </a:r>
            <a:r>
              <a:rPr lang="de-DE" sz="1800" dirty="0"/>
              <a:t> </a:t>
            </a:r>
            <a:r>
              <a:rPr lang="de-DE" sz="1800" dirty="0" err="1"/>
              <a:t>programming</a:t>
            </a:r>
            <a:r>
              <a:rPr lang="de-DE" sz="1800" dirty="0"/>
              <a:t>: A </a:t>
            </a:r>
            <a:r>
              <a:rPr lang="de-DE" sz="1800" dirty="0" err="1"/>
              <a:t>taxonomy</a:t>
            </a:r>
            <a:r>
              <a:rPr lang="de-DE" sz="1800" dirty="0"/>
              <a:t> </a:t>
            </a:r>
            <a:r>
              <a:rPr lang="de-DE" sz="1800" dirty="0" err="1"/>
              <a:t>of</a:t>
            </a:r>
            <a:r>
              <a:rPr lang="de-DE" sz="1800" dirty="0"/>
              <a:t> </a:t>
            </a:r>
            <a:r>
              <a:rPr lang="de-DE" sz="1800" dirty="0" err="1"/>
              <a:t>programming</a:t>
            </a:r>
            <a:r>
              <a:rPr lang="de-DE" sz="1800" dirty="0"/>
              <a:t> </a:t>
            </a:r>
            <a:r>
              <a:rPr lang="de-DE" sz="1800" dirty="0" err="1"/>
              <a:t>environments</a:t>
            </a:r>
            <a:r>
              <a:rPr lang="de-DE" sz="1800" dirty="0"/>
              <a:t> and </a:t>
            </a:r>
            <a:r>
              <a:rPr lang="de-DE" sz="1800" dirty="0" err="1"/>
              <a:t>languages</a:t>
            </a:r>
            <a:r>
              <a:rPr lang="de-DE" sz="1800" dirty="0"/>
              <a:t> </a:t>
            </a:r>
            <a:r>
              <a:rPr lang="de-DE" sz="1800" dirty="0" err="1"/>
              <a:t>for</a:t>
            </a:r>
            <a:r>
              <a:rPr lang="de-DE" sz="1800" dirty="0"/>
              <a:t> </a:t>
            </a:r>
            <a:r>
              <a:rPr lang="de-DE" sz="1800" dirty="0" err="1"/>
              <a:t>novice</a:t>
            </a:r>
            <a:r>
              <a:rPr lang="de-DE" sz="1800" dirty="0"/>
              <a:t> </a:t>
            </a:r>
            <a:r>
              <a:rPr lang="de-DE" sz="1800" dirty="0" err="1"/>
              <a:t>programmers</a:t>
            </a:r>
            <a:r>
              <a:rPr lang="de-DE" sz="1800" dirty="0"/>
              <a:t>. In ACM Computing Surveys 37 (2) (S. 83 – 137). </a:t>
            </a:r>
            <a:r>
              <a:rPr lang="de-DE" sz="1800" dirty="0">
                <a:hlinkClick r:id="rId5"/>
              </a:rPr>
              <a:t>https://doi.org/10.1145/1089733.1089734</a:t>
            </a:r>
            <a:r>
              <a:rPr lang="de-DE" sz="1800" dirty="0"/>
              <a:t>. </a:t>
            </a:r>
            <a:endParaRPr lang="de-DE" sz="1800" dirty="0">
              <a:cs typeface="Calibri" panose="020F0502020204030204"/>
            </a:endParaRPr>
          </a:p>
          <a:p>
            <a:r>
              <a:rPr lang="de-DE" sz="1800" dirty="0">
                <a:effectLst/>
              </a:rPr>
              <a:t>Perera, P., </a:t>
            </a:r>
            <a:r>
              <a:rPr lang="de-DE" sz="1800" dirty="0" err="1">
                <a:effectLst/>
              </a:rPr>
              <a:t>Tennakoon</a:t>
            </a:r>
            <a:r>
              <a:rPr lang="de-DE" sz="1800" dirty="0">
                <a:effectLst/>
              </a:rPr>
              <a:t>, G., </a:t>
            </a:r>
            <a:r>
              <a:rPr lang="de-DE" sz="1800" dirty="0" err="1">
                <a:effectLst/>
              </a:rPr>
              <a:t>Ahangama</a:t>
            </a:r>
            <a:r>
              <a:rPr lang="de-DE" sz="1800" dirty="0">
                <a:effectLst/>
              </a:rPr>
              <a:t>, S., </a:t>
            </a:r>
            <a:r>
              <a:rPr lang="de-DE" sz="1800" dirty="0" err="1">
                <a:effectLst/>
              </a:rPr>
              <a:t>Panditharathna</a:t>
            </a:r>
            <a:r>
              <a:rPr lang="de-DE" sz="1800" dirty="0">
                <a:effectLst/>
              </a:rPr>
              <a:t>, R., &amp; </a:t>
            </a:r>
            <a:r>
              <a:rPr lang="de-DE" sz="1800" dirty="0" err="1">
                <a:effectLst/>
              </a:rPr>
              <a:t>Chathuranga</a:t>
            </a:r>
            <a:r>
              <a:rPr lang="de-DE" sz="1800" dirty="0">
                <a:effectLst/>
              </a:rPr>
              <a:t>, B. (2021). A </a:t>
            </a:r>
            <a:r>
              <a:rPr lang="de-DE" sz="1800" dirty="0" err="1">
                <a:effectLst/>
              </a:rPr>
              <a:t>Systematic</a:t>
            </a:r>
            <a:r>
              <a:rPr lang="de-DE" sz="1800" dirty="0">
                <a:effectLst/>
              </a:rPr>
              <a:t> Mapping </a:t>
            </a:r>
            <a:r>
              <a:rPr lang="de-DE" sz="1800" dirty="0" err="1">
                <a:effectLst/>
              </a:rPr>
              <a:t>of</a:t>
            </a:r>
            <a:r>
              <a:rPr lang="de-DE" sz="1800" dirty="0">
                <a:effectLst/>
              </a:rPr>
              <a:t> </a:t>
            </a:r>
            <a:r>
              <a:rPr lang="de-DE" sz="1800" dirty="0" err="1">
                <a:effectLst/>
              </a:rPr>
              <a:t>Introductory</a:t>
            </a:r>
            <a:r>
              <a:rPr lang="de-DE" sz="1800" dirty="0">
                <a:effectLst/>
              </a:rPr>
              <a:t> Programming </a:t>
            </a:r>
            <a:r>
              <a:rPr lang="de-DE" sz="1800" dirty="0" err="1">
                <a:effectLst/>
              </a:rPr>
              <a:t>Languages</a:t>
            </a:r>
            <a:r>
              <a:rPr lang="de-DE" sz="1800" dirty="0">
                <a:effectLst/>
              </a:rPr>
              <a:t> </a:t>
            </a:r>
            <a:r>
              <a:rPr lang="de-DE" sz="1800" dirty="0" err="1">
                <a:effectLst/>
              </a:rPr>
              <a:t>for</a:t>
            </a:r>
            <a:r>
              <a:rPr lang="de-DE" sz="1800" dirty="0">
                <a:effectLst/>
              </a:rPr>
              <a:t> </a:t>
            </a:r>
            <a:r>
              <a:rPr lang="de-DE" sz="1800" dirty="0" err="1">
                <a:effectLst/>
              </a:rPr>
              <a:t>Novice</a:t>
            </a:r>
            <a:r>
              <a:rPr lang="de-DE" sz="1800" dirty="0">
                <a:effectLst/>
              </a:rPr>
              <a:t> </a:t>
            </a:r>
            <a:r>
              <a:rPr lang="de-DE" sz="1800" dirty="0" err="1">
                <a:effectLst/>
              </a:rPr>
              <a:t>Learners</a:t>
            </a:r>
            <a:r>
              <a:rPr lang="de-DE" sz="1800" dirty="0">
                <a:effectLst/>
              </a:rPr>
              <a:t>. </a:t>
            </a:r>
            <a:r>
              <a:rPr lang="de-DE" sz="1800" dirty="0"/>
              <a:t>In </a:t>
            </a:r>
            <a:r>
              <a:rPr lang="de-DE" sz="1800" i="1" dirty="0"/>
              <a:t>IEEE</a:t>
            </a:r>
            <a:r>
              <a:rPr lang="de-DE" sz="1800" i="1" dirty="0">
                <a:effectLst/>
              </a:rPr>
              <a:t> Access</a:t>
            </a:r>
            <a:r>
              <a:rPr lang="de-DE" sz="1800" dirty="0">
                <a:effectLst/>
              </a:rPr>
              <a:t> </a:t>
            </a:r>
            <a:r>
              <a:rPr lang="de-DE" sz="1800" i="1" dirty="0">
                <a:effectLst/>
              </a:rPr>
              <a:t>9</a:t>
            </a:r>
            <a:r>
              <a:rPr lang="de-DE" sz="1800" i="1" dirty="0"/>
              <a:t> (S.</a:t>
            </a:r>
            <a:r>
              <a:rPr lang="de-DE" sz="1800" dirty="0">
                <a:effectLst/>
              </a:rPr>
              <a:t> </a:t>
            </a:r>
            <a:r>
              <a:rPr lang="de-DE" sz="1800" dirty="0"/>
              <a:t>88121 – 88136).</a:t>
            </a:r>
            <a:r>
              <a:rPr lang="de-DE" sz="1800" dirty="0">
                <a:effectLst/>
              </a:rPr>
              <a:t> </a:t>
            </a:r>
            <a:r>
              <a:rPr lang="de-DE" sz="1800" dirty="0">
                <a:solidFill>
                  <a:srgbClr val="0070C0"/>
                </a:solidFill>
                <a:effectLst/>
                <a:hlinkClick r:id="rId6">
                  <a:extLst>
                    <a:ext uri="{A12FA001-AC4F-418D-AE19-62706E023703}">
                      <ahyp:hlinkClr xmlns:ahyp="http://schemas.microsoft.com/office/drawing/2018/hyperlinkcolor" val="tx"/>
                    </a:ext>
                  </a:extLst>
                </a:hlinkClick>
              </a:rPr>
              <a:t>https://doi.org/10.1109/ACCESS.2021.3089560</a:t>
            </a:r>
            <a:r>
              <a:rPr lang="de-DE" sz="1800" dirty="0"/>
              <a:t>. </a:t>
            </a:r>
            <a:endParaRPr lang="de-DE" sz="1800" dirty="0">
              <a:effectLst/>
              <a:cs typeface="Calibri"/>
            </a:endParaRPr>
          </a:p>
          <a:p>
            <a:endParaRPr lang="de-DE" dirty="0">
              <a:effectLst/>
              <a:ea typeface="Calibri"/>
              <a:cs typeface="Calibri"/>
            </a:endParaRPr>
          </a:p>
          <a:p>
            <a:endParaRPr lang="de-DE" dirty="0">
              <a:effectLst/>
            </a:endParaRPr>
          </a:p>
          <a:p>
            <a:endParaRPr lang="de-DE" dirty="0"/>
          </a:p>
        </p:txBody>
      </p:sp>
    </p:spTree>
    <p:extLst>
      <p:ext uri="{BB962C8B-B14F-4D97-AF65-F5344CB8AC3E}">
        <p14:creationId xmlns:p14="http://schemas.microsoft.com/office/powerpoint/2010/main" val="380142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C2DAA-24A9-C811-EA6A-8B9DE1E2D8E1}"/>
              </a:ext>
            </a:extLst>
          </p:cNvPr>
          <p:cNvSpPr>
            <a:spLocks noGrp="1"/>
          </p:cNvSpPr>
          <p:nvPr>
            <p:ph type="title"/>
          </p:nvPr>
        </p:nvSpPr>
        <p:spPr/>
        <p:txBody>
          <a:bodyPr/>
          <a:lstStyle/>
          <a:p>
            <a:r>
              <a:rPr lang="de-DE"/>
              <a:t>Illustrationen</a:t>
            </a:r>
          </a:p>
        </p:txBody>
      </p:sp>
      <p:sp>
        <p:nvSpPr>
          <p:cNvPr id="3" name="Inhaltsplatzhalter 2">
            <a:extLst>
              <a:ext uri="{FF2B5EF4-FFF2-40B4-BE49-F238E27FC236}">
                <a16:creationId xmlns:a16="http://schemas.microsoft.com/office/drawing/2014/main" id="{F52A68AD-189A-2034-FC8E-0536CE418F77}"/>
              </a:ext>
            </a:extLst>
          </p:cNvPr>
          <p:cNvSpPr>
            <a:spLocks noGrp="1"/>
          </p:cNvSpPr>
          <p:nvPr>
            <p:ph idx="1"/>
          </p:nvPr>
        </p:nvSpPr>
        <p:spPr/>
        <p:txBody>
          <a:bodyPr vert="horz" lIns="91440" tIns="45720" rIns="91440" bIns="45720" rtlCol="0" anchor="t">
            <a:normAutofit/>
          </a:bodyPr>
          <a:lstStyle/>
          <a:p>
            <a:r>
              <a:rPr lang="de-DE" sz="2000" dirty="0"/>
              <a:t>Illustrationen von </a:t>
            </a:r>
            <a:r>
              <a:rPr lang="de-DE" sz="2000" dirty="0">
                <a:hlinkClick r:id="rId2"/>
              </a:rPr>
              <a:t>Limpitsouni, K.</a:t>
            </a:r>
            <a:r>
              <a:rPr lang="de-DE" sz="2000" dirty="0"/>
              <a:t> unter freier </a:t>
            </a:r>
            <a:r>
              <a:rPr lang="de-DE" sz="2000" dirty="0">
                <a:hlinkClick r:id="rId3"/>
              </a:rPr>
              <a:t>Lizenz</a:t>
            </a:r>
            <a:r>
              <a:rPr lang="de-DE" sz="2000" dirty="0"/>
              <a:t> via </a:t>
            </a:r>
            <a:r>
              <a:rPr lang="de-DE" sz="2000" dirty="0">
                <a:hlinkClick r:id="rId3"/>
              </a:rPr>
              <a:t>https://undraw.co</a:t>
            </a:r>
            <a:endParaRPr lang="de-DE" sz="2000" dirty="0"/>
          </a:p>
        </p:txBody>
      </p:sp>
    </p:spTree>
    <p:extLst>
      <p:ext uri="{BB962C8B-B14F-4D97-AF65-F5344CB8AC3E}">
        <p14:creationId xmlns:p14="http://schemas.microsoft.com/office/powerpoint/2010/main" val="324052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Das vorliegende Gesamtwerk wurde im Rahmen des Projektes </a:t>
            </a:r>
            <a:r>
              <a:rPr lang="de-DE" sz="1600" dirty="0" err="1"/>
              <a:t>FAIBLE.nrw</a:t>
            </a:r>
            <a:r>
              <a:rPr lang="de-DE" sz="1600" dirty="0"/>
              <a:t> von der Universität Paderborn und der Universität Bonn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a:t>
            </a:r>
            <a:r>
              <a:rPr lang="de-DE" sz="1600" dirty="0" err="1"/>
              <a:t>FAIBLE.nrw</a:t>
            </a:r>
            <a:r>
              <a:rPr lang="de-DE" sz="1600" dirty="0"/>
              <a:t>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a:hlinkClick r:id="rId10"/>
              </a:rPr>
              <a:t>(https://creativecommons.org/licenses/by/4.0/deed.de)</a:t>
            </a:r>
            <a:endParaRPr lang="de-DE" sz="120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a:t>Westfälische Wilhelms-</a:t>
              </a:r>
            </a:p>
            <a:p>
              <a:r>
                <a:rPr lang="de-DE" sz="140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a:t>Carl von Ossietzky </a:t>
              </a:r>
            </a:p>
            <a:p>
              <a:r>
                <a:rPr lang="de-DE" sz="140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D938-31CA-D48F-6CD9-DC74E5250E45}"/>
              </a:ext>
            </a:extLst>
          </p:cNvPr>
          <p:cNvSpPr>
            <a:spLocks noGrp="1"/>
          </p:cNvSpPr>
          <p:nvPr>
            <p:ph type="title"/>
          </p:nvPr>
        </p:nvSpPr>
        <p:spPr/>
        <p:txBody>
          <a:bodyPr/>
          <a:lstStyle/>
          <a:p>
            <a:r>
              <a:rPr lang="de-DE" dirty="0"/>
              <a:t>Kapitelübersicht</a:t>
            </a:r>
          </a:p>
        </p:txBody>
      </p:sp>
      <p:sp>
        <p:nvSpPr>
          <p:cNvPr id="4" name="Abgerundetes Rechteck 3">
            <a:extLst>
              <a:ext uri="{FF2B5EF4-FFF2-40B4-BE49-F238E27FC236}">
                <a16:creationId xmlns:a16="http://schemas.microsoft.com/office/drawing/2014/main" id="{84DA6A05-ED99-4C7E-5123-90F3C63ECCCA}"/>
              </a:ext>
            </a:extLst>
          </p:cNvPr>
          <p:cNvSpPr/>
          <p:nvPr/>
        </p:nvSpPr>
        <p:spPr>
          <a:xfrm>
            <a:off x="1079333" y="1690688"/>
            <a:ext cx="4822726" cy="503999"/>
          </a:xfrm>
          <a:prstGeom prst="round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chemeClr val="tx1"/>
                </a:solidFill>
              </a:rPr>
              <a:t>1. Einführung</a:t>
            </a:r>
          </a:p>
        </p:txBody>
      </p:sp>
      <p:sp>
        <p:nvSpPr>
          <p:cNvPr id="6" name="Abgerundetes Rechteck 5">
            <a:extLst>
              <a:ext uri="{FF2B5EF4-FFF2-40B4-BE49-F238E27FC236}">
                <a16:creationId xmlns:a16="http://schemas.microsoft.com/office/drawing/2014/main" id="{DAF49C4C-2B54-1F35-7DC8-16D9FA748042}"/>
              </a:ext>
            </a:extLst>
          </p:cNvPr>
          <p:cNvSpPr/>
          <p:nvPr/>
        </p:nvSpPr>
        <p:spPr>
          <a:xfrm>
            <a:off x="1079335" y="2274105"/>
            <a:ext cx="4822724"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2. Ziele und Inhalte</a:t>
            </a:r>
          </a:p>
        </p:txBody>
      </p:sp>
      <p:sp>
        <p:nvSpPr>
          <p:cNvPr id="7" name="Abgerundetes Rechteck 6">
            <a:extLst>
              <a:ext uri="{FF2B5EF4-FFF2-40B4-BE49-F238E27FC236}">
                <a16:creationId xmlns:a16="http://schemas.microsoft.com/office/drawing/2014/main" id="{D67C8765-58D3-78AB-DB1C-6D6A62E490B2}"/>
              </a:ext>
            </a:extLst>
          </p:cNvPr>
          <p:cNvSpPr/>
          <p:nvPr/>
        </p:nvSpPr>
        <p:spPr>
          <a:xfrm>
            <a:off x="1079335" y="2857522"/>
            <a:ext cx="4822725"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3. Lerntheorien</a:t>
            </a:r>
          </a:p>
        </p:txBody>
      </p:sp>
      <p:sp>
        <p:nvSpPr>
          <p:cNvPr id="8" name="Abgerundetes Rechteck 7">
            <a:extLst>
              <a:ext uri="{FF2B5EF4-FFF2-40B4-BE49-F238E27FC236}">
                <a16:creationId xmlns:a16="http://schemas.microsoft.com/office/drawing/2014/main" id="{9CAE4D2A-AE37-A7F7-E0C5-5B2486E34CA2}"/>
              </a:ext>
            </a:extLst>
          </p:cNvPr>
          <p:cNvSpPr/>
          <p:nvPr/>
        </p:nvSpPr>
        <p:spPr>
          <a:xfrm>
            <a:off x="1079333" y="3440939"/>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4. Unterrichtsplanung</a:t>
            </a:r>
          </a:p>
        </p:txBody>
      </p:sp>
      <p:sp>
        <p:nvSpPr>
          <p:cNvPr id="9" name="Abgerundetes Rechteck 8">
            <a:extLst>
              <a:ext uri="{FF2B5EF4-FFF2-40B4-BE49-F238E27FC236}">
                <a16:creationId xmlns:a16="http://schemas.microsoft.com/office/drawing/2014/main" id="{27862799-641D-E30B-9F07-EF63DC95E5D4}"/>
              </a:ext>
            </a:extLst>
          </p:cNvPr>
          <p:cNvSpPr/>
          <p:nvPr/>
        </p:nvSpPr>
        <p:spPr>
          <a:xfrm>
            <a:off x="838200" y="4024356"/>
            <a:ext cx="5063859" cy="503999"/>
          </a:xfrm>
          <a:prstGeom prst="roundRect">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5. Programmiersprachen und Umgebungen</a:t>
            </a:r>
          </a:p>
        </p:txBody>
      </p:sp>
      <p:sp>
        <p:nvSpPr>
          <p:cNvPr id="11" name="Abgerundetes Rechteck 10">
            <a:extLst>
              <a:ext uri="{FF2B5EF4-FFF2-40B4-BE49-F238E27FC236}">
                <a16:creationId xmlns:a16="http://schemas.microsoft.com/office/drawing/2014/main" id="{72FAEB19-6B4D-C71A-077F-690E5C5DB604}"/>
              </a:ext>
            </a:extLst>
          </p:cNvPr>
          <p:cNvSpPr/>
          <p:nvPr/>
        </p:nvSpPr>
        <p:spPr>
          <a:xfrm>
            <a:off x="1079333" y="4607773"/>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6. </a:t>
            </a:r>
            <a:r>
              <a:rPr lang="de-DE" sz="1800" dirty="0">
                <a:solidFill>
                  <a:schemeClr val="tx1"/>
                </a:solidFill>
                <a:ea typeface="Calibri" panose="020F0502020204030204"/>
                <a:cs typeface="Calibri" panose="020F0502020204030204"/>
              </a:rPr>
              <a:t>Programmieren im Team</a:t>
            </a:r>
            <a:endParaRPr lang="de-DE" dirty="0">
              <a:solidFill>
                <a:schemeClr val="tx1"/>
              </a:solidFill>
              <a:ea typeface="Calibri"/>
              <a:cs typeface="Calibri"/>
            </a:endParaRPr>
          </a:p>
        </p:txBody>
      </p:sp>
      <p:sp>
        <p:nvSpPr>
          <p:cNvPr id="12" name="Abgerundetes Rechteck 11">
            <a:extLst>
              <a:ext uri="{FF2B5EF4-FFF2-40B4-BE49-F238E27FC236}">
                <a16:creationId xmlns:a16="http://schemas.microsoft.com/office/drawing/2014/main" id="{7F1B3CBD-BC8C-632F-3245-639E284E5252}"/>
              </a:ext>
            </a:extLst>
          </p:cNvPr>
          <p:cNvSpPr/>
          <p:nvPr/>
        </p:nvSpPr>
        <p:spPr>
          <a:xfrm>
            <a:off x="1079333" y="5191190"/>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7. </a:t>
            </a:r>
            <a:r>
              <a:rPr lang="de-DE" sz="1800" dirty="0">
                <a:solidFill>
                  <a:schemeClr val="tx1"/>
                </a:solidFill>
                <a:ea typeface="Calibri" panose="020F0502020204030204"/>
                <a:cs typeface="Calibri" panose="020F0502020204030204"/>
              </a:rPr>
              <a:t>Lernerfolgskontrolle und Leistungsbewertung</a:t>
            </a:r>
            <a:endParaRPr lang="de-DE" dirty="0">
              <a:solidFill>
                <a:schemeClr val="tx1"/>
              </a:solidFill>
              <a:ea typeface="Calibri"/>
              <a:cs typeface="Calibri"/>
            </a:endParaRPr>
          </a:p>
        </p:txBody>
      </p:sp>
      <p:pic>
        <p:nvPicPr>
          <p:cNvPr id="13" name="Grafik 12">
            <a:extLst>
              <a:ext uri="{FF2B5EF4-FFF2-40B4-BE49-F238E27FC236}">
                <a16:creationId xmlns:a16="http://schemas.microsoft.com/office/drawing/2014/main" id="{2C7EE106-658E-DC96-B94F-8E45192D1D99}"/>
              </a:ext>
            </a:extLst>
          </p:cNvPr>
          <p:cNvPicPr>
            <a:picLocks noChangeAspect="1"/>
          </p:cNvPicPr>
          <p:nvPr/>
        </p:nvPicPr>
        <p:blipFill>
          <a:blip r:embed="rId3"/>
          <a:stretch>
            <a:fillRect/>
          </a:stretch>
        </p:blipFill>
        <p:spPr>
          <a:xfrm>
            <a:off x="7620894" y="360363"/>
            <a:ext cx="3732906" cy="2660649"/>
          </a:xfrm>
          <a:prstGeom prst="rect">
            <a:avLst/>
          </a:prstGeom>
        </p:spPr>
      </p:pic>
    </p:spTree>
    <p:extLst>
      <p:ext uri="{BB962C8B-B14F-4D97-AF65-F5344CB8AC3E}">
        <p14:creationId xmlns:p14="http://schemas.microsoft.com/office/powerpoint/2010/main" val="333790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28925-87F1-EC55-62CD-A1AECC9EB14F}"/>
              </a:ext>
            </a:extLst>
          </p:cNvPr>
          <p:cNvSpPr>
            <a:spLocks noGrp="1"/>
          </p:cNvSpPr>
          <p:nvPr>
            <p:ph type="title"/>
          </p:nvPr>
        </p:nvSpPr>
        <p:spPr/>
        <p:txBody>
          <a:bodyPr/>
          <a:lstStyle/>
          <a:p>
            <a:r>
              <a:rPr lang="de-DE"/>
              <a:t>Lernziele</a:t>
            </a:r>
          </a:p>
        </p:txBody>
      </p:sp>
      <p:sp>
        <p:nvSpPr>
          <p:cNvPr id="3" name="Inhaltsplatzhalter 2">
            <a:extLst>
              <a:ext uri="{FF2B5EF4-FFF2-40B4-BE49-F238E27FC236}">
                <a16:creationId xmlns:a16="http://schemas.microsoft.com/office/drawing/2014/main" id="{A725E0D1-574D-8B77-0C46-F5FFFB825FD3}"/>
              </a:ext>
            </a:extLst>
          </p:cNvPr>
          <p:cNvSpPr>
            <a:spLocks noGrp="1"/>
          </p:cNvSpPr>
          <p:nvPr>
            <p:ph idx="1"/>
          </p:nvPr>
        </p:nvSpPr>
        <p:spPr/>
        <p:txBody>
          <a:bodyPr vert="horz" lIns="91440" tIns="45720" rIns="91440" bIns="45720" rtlCol="0" anchor="t">
            <a:normAutofit/>
          </a:bodyPr>
          <a:lstStyle/>
          <a:p>
            <a:pPr marL="0" indent="0">
              <a:buNone/>
            </a:pPr>
            <a:r>
              <a:rPr lang="de-DE" dirty="0"/>
              <a:t>Die Studierenden ...</a:t>
            </a:r>
          </a:p>
          <a:p>
            <a:r>
              <a:rPr lang="de-DE" dirty="0"/>
              <a:t>vergleichen kriteriengeleitet Programmiersprachen und -umgebungen hinsichtlich ihrer Eignung für den Programmierunterricht</a:t>
            </a:r>
            <a:endParaRPr lang="de-DE" dirty="0">
              <a:cs typeface="Calibri"/>
            </a:endParaRPr>
          </a:p>
          <a:p>
            <a:endParaRPr lang="de-DE" dirty="0"/>
          </a:p>
          <a:p>
            <a:endParaRPr lang="de-DE" dirty="0"/>
          </a:p>
        </p:txBody>
      </p:sp>
      <p:sp>
        <p:nvSpPr>
          <p:cNvPr id="4" name="Foliennummernplatzhalter 3">
            <a:extLst>
              <a:ext uri="{FF2B5EF4-FFF2-40B4-BE49-F238E27FC236}">
                <a16:creationId xmlns:a16="http://schemas.microsoft.com/office/drawing/2014/main" id="{6CDB3B1A-D163-A597-0AA3-203C54731676}"/>
              </a:ext>
            </a:extLst>
          </p:cNvPr>
          <p:cNvSpPr>
            <a:spLocks noGrp="1"/>
          </p:cNvSpPr>
          <p:nvPr>
            <p:ph type="sldNum" sz="quarter" idx="12"/>
          </p:nvPr>
        </p:nvSpPr>
        <p:spPr/>
        <p:txBody>
          <a:bodyPr/>
          <a:lstStyle/>
          <a:p>
            <a:fld id="{704AD79A-BD00-CE4B-8BDD-26D3B6A7D671}" type="slidenum">
              <a:rPr lang="de-DE" smtClean="0"/>
              <a:t>4</a:t>
            </a:fld>
            <a:endParaRPr lang="de-DE"/>
          </a:p>
        </p:txBody>
      </p:sp>
      <p:pic>
        <p:nvPicPr>
          <p:cNvPr id="6" name="Grafik 5" descr="Klemmbrett abgehakt Silhouette">
            <a:extLst>
              <a:ext uri="{FF2B5EF4-FFF2-40B4-BE49-F238E27FC236}">
                <a16:creationId xmlns:a16="http://schemas.microsoft.com/office/drawing/2014/main" id="{72DCA316-FA0E-A58B-016D-14A84DD53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37" y="681036"/>
            <a:ext cx="1325563" cy="1325563"/>
          </a:xfrm>
          <a:prstGeom prst="rect">
            <a:avLst/>
          </a:prstGeom>
        </p:spPr>
      </p:pic>
    </p:spTree>
    <p:extLst>
      <p:ext uri="{BB962C8B-B14F-4D97-AF65-F5344CB8AC3E}">
        <p14:creationId xmlns:p14="http://schemas.microsoft.com/office/powerpoint/2010/main" val="230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22456A-1F08-A252-B3C8-72FC48267251}"/>
              </a:ext>
            </a:extLst>
          </p:cNvPr>
          <p:cNvSpPr>
            <a:spLocks noGrp="1"/>
          </p:cNvSpPr>
          <p:nvPr>
            <p:ph type="title"/>
          </p:nvPr>
        </p:nvSpPr>
        <p:spPr/>
        <p:txBody>
          <a:bodyPr/>
          <a:lstStyle/>
          <a:p>
            <a:r>
              <a:rPr lang="de-DE"/>
              <a:t>5. Programmiersprachen- und Umgebungen</a:t>
            </a:r>
            <a:br>
              <a:rPr lang="de-DE" sz="2400" i="1">
                <a:solidFill>
                  <a:schemeClr val="tx1">
                    <a:lumMod val="50000"/>
                    <a:lumOff val="50000"/>
                  </a:schemeClr>
                </a:solidFill>
              </a:rPr>
            </a:br>
            <a:endParaRPr lang="de-DE" sz="2400">
              <a:solidFill>
                <a:schemeClr val="tx1">
                  <a:lumMod val="50000"/>
                  <a:lumOff val="50000"/>
                </a:schemeClr>
              </a:solidFill>
            </a:endParaRPr>
          </a:p>
        </p:txBody>
      </p:sp>
      <p:sp>
        <p:nvSpPr>
          <p:cNvPr id="5" name="Textplatzhalter 4">
            <a:extLst>
              <a:ext uri="{FF2B5EF4-FFF2-40B4-BE49-F238E27FC236}">
                <a16:creationId xmlns:a16="http://schemas.microsoft.com/office/drawing/2014/main" id="{A0B31B01-A69C-6031-9773-94DC751D18BD}"/>
              </a:ext>
            </a:extLst>
          </p:cNvPr>
          <p:cNvSpPr>
            <a:spLocks noGrp="1"/>
          </p:cNvSpPr>
          <p:nvPr>
            <p:ph type="body" idx="1"/>
          </p:nvPr>
        </p:nvSpPr>
        <p:spPr/>
        <p:txBody>
          <a:bodyPr/>
          <a:lstStyle/>
          <a:p>
            <a:r>
              <a:rPr lang="de-DE" i="1"/>
              <a:t>Text-basierte versus Block-basierte Sprachen</a:t>
            </a:r>
          </a:p>
          <a:p>
            <a:r>
              <a:rPr lang="de-DE" i="1"/>
              <a:t>Programmierumgebungen</a:t>
            </a:r>
          </a:p>
          <a:p>
            <a:r>
              <a:rPr lang="de-DE" i="1"/>
              <a:t>Lernroboter</a:t>
            </a:r>
          </a:p>
        </p:txBody>
      </p:sp>
    </p:spTree>
    <p:extLst>
      <p:ext uri="{BB962C8B-B14F-4D97-AF65-F5344CB8AC3E}">
        <p14:creationId xmlns:p14="http://schemas.microsoft.com/office/powerpoint/2010/main" val="54852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Ein Bild, das Text, Diagramm, Reihe, Origami enthält.&#10;&#10;Automatisch generierte Beschreibung">
            <a:extLst>
              <a:ext uri="{FF2B5EF4-FFF2-40B4-BE49-F238E27FC236}">
                <a16:creationId xmlns:a16="http://schemas.microsoft.com/office/drawing/2014/main" id="{476FB4E4-DFDC-B8DB-51B3-9ADB8E8897CC}"/>
              </a:ext>
            </a:extLst>
          </p:cNvPr>
          <p:cNvPicPr>
            <a:picLocks noChangeAspect="1"/>
          </p:cNvPicPr>
          <p:nvPr/>
        </p:nvPicPr>
        <p:blipFill>
          <a:blip r:embed="rId3"/>
          <a:stretch>
            <a:fillRect/>
          </a:stretch>
        </p:blipFill>
        <p:spPr>
          <a:xfrm>
            <a:off x="2130828" y="643466"/>
            <a:ext cx="7930344" cy="5571067"/>
          </a:xfrm>
          <a:prstGeom prst="rect">
            <a:avLst/>
          </a:prstGeom>
        </p:spPr>
      </p:pic>
      <p:sp>
        <p:nvSpPr>
          <p:cNvPr id="4" name="Foliennummernplatzhalter 3">
            <a:extLst>
              <a:ext uri="{FF2B5EF4-FFF2-40B4-BE49-F238E27FC236}">
                <a16:creationId xmlns:a16="http://schemas.microsoft.com/office/drawing/2014/main" id="{E459355B-CB82-4542-FDED-9814649215FD}"/>
              </a:ext>
            </a:extLst>
          </p:cNvPr>
          <p:cNvSpPr>
            <a:spLocks noGrp="1"/>
          </p:cNvSpPr>
          <p:nvPr>
            <p:ph type="sldNum" sz="quarter" idx="12"/>
          </p:nvPr>
        </p:nvSpPr>
        <p:spPr>
          <a:xfrm>
            <a:off x="8610600" y="6356350"/>
            <a:ext cx="2743200" cy="365125"/>
          </a:xfrm>
        </p:spPr>
        <p:txBody>
          <a:bodyPr>
            <a:normAutofit/>
          </a:bodyPr>
          <a:lstStyle/>
          <a:p>
            <a:pPr>
              <a:spcAft>
                <a:spcPts val="600"/>
              </a:spcAft>
            </a:pPr>
            <a:fld id="{704AD79A-BD00-CE4B-8BDD-26D3B6A7D671}" type="slidenum">
              <a:rPr lang="de-DE" smtClean="0"/>
              <a:pPr>
                <a:spcAft>
                  <a:spcPts val="600"/>
                </a:spcAft>
              </a:pPr>
              <a:t>6</a:t>
            </a:fld>
            <a:endParaRPr lang="de-DE"/>
          </a:p>
        </p:txBody>
      </p:sp>
      <p:sp>
        <p:nvSpPr>
          <p:cNvPr id="3" name="Freihandform 2">
            <a:extLst>
              <a:ext uri="{FF2B5EF4-FFF2-40B4-BE49-F238E27FC236}">
                <a16:creationId xmlns:a16="http://schemas.microsoft.com/office/drawing/2014/main" id="{851F4FB5-C198-0372-C955-14CC1518756B}"/>
              </a:ext>
            </a:extLst>
          </p:cNvPr>
          <p:cNvSpPr/>
          <p:nvPr/>
        </p:nvSpPr>
        <p:spPr>
          <a:xfrm>
            <a:off x="0" y="3412"/>
            <a:ext cx="12192000" cy="6858000"/>
          </a:xfrm>
          <a:custGeom>
            <a:avLst/>
            <a:gdLst>
              <a:gd name="connsiteX0" fmla="*/ 7051340 w 12192000"/>
              <a:gd name="connsiteY0" fmla="*/ 4896135 h 6858000"/>
              <a:gd name="connsiteX1" fmla="*/ 5669504 w 12192000"/>
              <a:gd name="connsiteY1" fmla="*/ 5533156 h 6858000"/>
              <a:gd name="connsiteX2" fmla="*/ 7051340 w 12192000"/>
              <a:gd name="connsiteY2" fmla="*/ 6170177 h 6858000"/>
              <a:gd name="connsiteX3" fmla="*/ 8433176 w 12192000"/>
              <a:gd name="connsiteY3" fmla="*/ 5533156 h 6858000"/>
              <a:gd name="connsiteX4" fmla="*/ 7051340 w 12192000"/>
              <a:gd name="connsiteY4" fmla="*/ 489613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051340" y="4896135"/>
                </a:moveTo>
                <a:cubicBezTo>
                  <a:pt x="6288173" y="4896135"/>
                  <a:pt x="5669504" y="5181339"/>
                  <a:pt x="5669504" y="5533156"/>
                </a:cubicBezTo>
                <a:cubicBezTo>
                  <a:pt x="5669504" y="5884973"/>
                  <a:pt x="6288173" y="6170177"/>
                  <a:pt x="7051340" y="6170177"/>
                </a:cubicBezTo>
                <a:cubicBezTo>
                  <a:pt x="7814507" y="6170177"/>
                  <a:pt x="8433176" y="5884973"/>
                  <a:pt x="8433176" y="5533156"/>
                </a:cubicBezTo>
                <a:cubicBezTo>
                  <a:pt x="8433176" y="5181339"/>
                  <a:pt x="7814507" y="4896135"/>
                  <a:pt x="7051340" y="4896135"/>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362281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E63DAD-8E71-A7B9-F346-14F6D06AB8B0}"/>
              </a:ext>
            </a:extLst>
          </p:cNvPr>
          <p:cNvPicPr>
            <a:picLocks noChangeAspect="1"/>
          </p:cNvPicPr>
          <p:nvPr/>
        </p:nvPicPr>
        <p:blipFill rotWithShape="1">
          <a:blip r:embed="rId3">
            <a:alphaModFix amt="25000"/>
          </a:blip>
          <a:srcRect t="12286" b="6779"/>
          <a:stretch/>
        </p:blipFill>
        <p:spPr>
          <a:xfrm>
            <a:off x="20" y="1"/>
            <a:ext cx="12191980" cy="6857999"/>
          </a:xfrm>
          <a:prstGeom prst="rect">
            <a:avLst/>
          </a:prstGeom>
        </p:spPr>
      </p:pic>
      <p:sp>
        <p:nvSpPr>
          <p:cNvPr id="5" name="Textfeld 4">
            <a:extLst>
              <a:ext uri="{FF2B5EF4-FFF2-40B4-BE49-F238E27FC236}">
                <a16:creationId xmlns:a16="http://schemas.microsoft.com/office/drawing/2014/main" id="{606A408C-7005-5ACB-085B-6C0C298A8710}"/>
              </a:ext>
            </a:extLst>
          </p:cNvPr>
          <p:cNvSpPr txBox="1"/>
          <p:nvPr/>
        </p:nvSpPr>
        <p:spPr>
          <a:xfrm>
            <a:off x="1252330" y="884583"/>
            <a:ext cx="9687340" cy="5088834"/>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de-DE" sz="6000" dirty="0">
                <a:solidFill>
                  <a:srgbClr val="FFFFFF"/>
                </a:solidFill>
                <a:latin typeface="+mj-lt"/>
                <a:ea typeface="+mj-ea"/>
                <a:cs typeface="+mj-cs"/>
              </a:rPr>
              <a:t>Welche Kriterien sollten bei der Wahl einer Programmiersprache</a:t>
            </a:r>
          </a:p>
          <a:p>
            <a:pPr algn="ctr">
              <a:lnSpc>
                <a:spcPct val="90000"/>
              </a:lnSpc>
              <a:spcBef>
                <a:spcPct val="0"/>
              </a:spcBef>
              <a:spcAft>
                <a:spcPts val="600"/>
              </a:spcAft>
            </a:pPr>
            <a:r>
              <a:rPr lang="de-DE" sz="6000" dirty="0">
                <a:solidFill>
                  <a:srgbClr val="FFFFFF"/>
                </a:solidFill>
                <a:latin typeface="+mj-lt"/>
                <a:ea typeface="+mj-ea"/>
                <a:cs typeface="+mj-cs"/>
              </a:rPr>
              <a:t>und -Umgebung für den Einstieg in die Programmierung beachtet werden?</a:t>
            </a:r>
          </a:p>
        </p:txBody>
      </p:sp>
      <p:sp>
        <p:nvSpPr>
          <p:cNvPr id="6" name="Foliennummernplatzhalter 5">
            <a:extLst>
              <a:ext uri="{FF2B5EF4-FFF2-40B4-BE49-F238E27FC236}">
                <a16:creationId xmlns:a16="http://schemas.microsoft.com/office/drawing/2014/main" id="{CC230F78-B9C4-3AE1-8A44-AB376C0A9BFA}"/>
              </a:ext>
            </a:extLst>
          </p:cNvPr>
          <p:cNvSpPr>
            <a:spLocks noGrp="1"/>
          </p:cNvSpPr>
          <p:nvPr>
            <p:ph type="sldNum" sz="quarter" idx="12"/>
          </p:nvPr>
        </p:nvSpPr>
        <p:spPr/>
        <p:txBody>
          <a:bodyPr/>
          <a:lstStyle/>
          <a:p>
            <a:fld id="{704AD79A-BD00-CE4B-8BDD-26D3B6A7D671}" type="slidenum">
              <a:rPr lang="de-DE" smtClean="0"/>
              <a:t>7</a:t>
            </a:fld>
            <a:endParaRPr lang="de-DE"/>
          </a:p>
        </p:txBody>
      </p:sp>
    </p:spTree>
    <p:extLst>
      <p:ext uri="{BB962C8B-B14F-4D97-AF65-F5344CB8AC3E}">
        <p14:creationId xmlns:p14="http://schemas.microsoft.com/office/powerpoint/2010/main" val="11424587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EB0322-57AB-E739-1FFB-26982C4E0279}"/>
              </a:ext>
            </a:extLst>
          </p:cNvPr>
          <p:cNvSpPr>
            <a:spLocks noGrp="1"/>
          </p:cNvSpPr>
          <p:nvPr>
            <p:ph type="title"/>
          </p:nvPr>
        </p:nvSpPr>
        <p:spPr/>
        <p:txBody>
          <a:bodyPr/>
          <a:lstStyle/>
          <a:p>
            <a:r>
              <a:rPr lang="de-DE" dirty="0"/>
              <a:t>Akzeptanzkriterien</a:t>
            </a:r>
            <a:br>
              <a:rPr lang="de-DE" dirty="0"/>
            </a:br>
            <a:r>
              <a:rPr lang="de-DE" sz="2400" i="1" dirty="0">
                <a:solidFill>
                  <a:schemeClr val="tx1">
                    <a:lumMod val="50000"/>
                    <a:lumOff val="50000"/>
                  </a:schemeClr>
                </a:solidFill>
              </a:rPr>
              <a:t>(Perera et al., 2021)</a:t>
            </a:r>
            <a:endParaRPr lang="de-DE" sz="2400" dirty="0"/>
          </a:p>
        </p:txBody>
      </p:sp>
      <p:sp>
        <p:nvSpPr>
          <p:cNvPr id="4" name="Inhaltsplatzhalter 3">
            <a:extLst>
              <a:ext uri="{FF2B5EF4-FFF2-40B4-BE49-F238E27FC236}">
                <a16:creationId xmlns:a16="http://schemas.microsoft.com/office/drawing/2014/main" id="{54A9DE9E-ABAC-2291-920C-9A7F8F4F6B6F}"/>
              </a:ext>
            </a:extLst>
          </p:cNvPr>
          <p:cNvSpPr>
            <a:spLocks noGrp="1"/>
          </p:cNvSpPr>
          <p:nvPr>
            <p:ph sz="half" idx="1"/>
          </p:nvPr>
        </p:nvSpPr>
        <p:spPr>
          <a:xfrm>
            <a:off x="838199" y="1825625"/>
            <a:ext cx="5617395" cy="4351338"/>
          </a:xfrm>
        </p:spPr>
        <p:txBody>
          <a:bodyPr>
            <a:normAutofit/>
          </a:bodyPr>
          <a:lstStyle/>
          <a:p>
            <a:r>
              <a:rPr lang="de-DE" dirty="0"/>
              <a:t>Wahrgenommener Nutzen</a:t>
            </a:r>
          </a:p>
          <a:p>
            <a:pPr lvl="1"/>
            <a:r>
              <a:rPr lang="de-DE" dirty="0"/>
              <a:t>Programmierkonzepte und Prinzipien</a:t>
            </a:r>
          </a:p>
          <a:p>
            <a:pPr lvl="1"/>
            <a:r>
              <a:rPr lang="de-DE" dirty="0"/>
              <a:t>Sichtbarkeit der Ausführung</a:t>
            </a:r>
          </a:p>
          <a:p>
            <a:pPr lvl="1"/>
            <a:r>
              <a:rPr lang="de-DE" dirty="0"/>
              <a:t>Erweiterbarkeit der Sprache</a:t>
            </a:r>
          </a:p>
          <a:p>
            <a:pPr lvl="1"/>
            <a:r>
              <a:rPr lang="de-DE" dirty="0"/>
              <a:t>Lebendigkeit und Anreiz zum Tüfteln</a:t>
            </a:r>
          </a:p>
          <a:p>
            <a:r>
              <a:rPr lang="de-DE" dirty="0"/>
              <a:t>Wahrgenommene Zugänglichkeit</a:t>
            </a:r>
          </a:p>
          <a:p>
            <a:pPr lvl="1"/>
            <a:r>
              <a:rPr lang="de-DE" dirty="0"/>
              <a:t>Syntax und Grammatik</a:t>
            </a:r>
          </a:p>
          <a:p>
            <a:pPr lvl="1"/>
            <a:r>
              <a:rPr lang="de-DE" dirty="0"/>
              <a:t>Benutzeroberfläche</a:t>
            </a:r>
          </a:p>
          <a:p>
            <a:pPr lvl="1"/>
            <a:r>
              <a:rPr lang="de-DE" dirty="0"/>
              <a:t>Verfügbarkeit von (Lern-)Ressourcen</a:t>
            </a:r>
          </a:p>
          <a:p>
            <a:pPr lvl="1"/>
            <a:endParaRPr lang="de-DE" dirty="0"/>
          </a:p>
        </p:txBody>
      </p:sp>
      <p:sp>
        <p:nvSpPr>
          <p:cNvPr id="2" name="Foliennummernplatzhalter 1">
            <a:extLst>
              <a:ext uri="{FF2B5EF4-FFF2-40B4-BE49-F238E27FC236}">
                <a16:creationId xmlns:a16="http://schemas.microsoft.com/office/drawing/2014/main" id="{CF48BBA5-F86F-003D-2FE5-EA81B9CAFB1E}"/>
              </a:ext>
            </a:extLst>
          </p:cNvPr>
          <p:cNvSpPr>
            <a:spLocks noGrp="1"/>
          </p:cNvSpPr>
          <p:nvPr>
            <p:ph type="sldNum" sz="quarter" idx="12"/>
          </p:nvPr>
        </p:nvSpPr>
        <p:spPr/>
        <p:txBody>
          <a:bodyPr/>
          <a:lstStyle/>
          <a:p>
            <a:fld id="{704AD79A-BD00-CE4B-8BDD-26D3B6A7D671}" type="slidenum">
              <a:rPr lang="de-DE" smtClean="0"/>
              <a:t>8</a:t>
            </a:fld>
            <a:endParaRPr lang="de-DE"/>
          </a:p>
        </p:txBody>
      </p:sp>
      <p:sp>
        <p:nvSpPr>
          <p:cNvPr id="8" name="Textfeld 7">
            <a:extLst>
              <a:ext uri="{FF2B5EF4-FFF2-40B4-BE49-F238E27FC236}">
                <a16:creationId xmlns:a16="http://schemas.microsoft.com/office/drawing/2014/main" id="{A6C33575-3108-7444-A691-399686D15C0E}"/>
              </a:ext>
            </a:extLst>
          </p:cNvPr>
          <p:cNvSpPr txBox="1"/>
          <p:nvPr/>
        </p:nvSpPr>
        <p:spPr>
          <a:xfrm>
            <a:off x="6455594" y="5802352"/>
            <a:ext cx="4898206" cy="553998"/>
          </a:xfrm>
          <a:prstGeom prst="rect">
            <a:avLst/>
          </a:prstGeom>
          <a:noFill/>
        </p:spPr>
        <p:txBody>
          <a:bodyPr wrap="square" rtlCol="0">
            <a:spAutoFit/>
          </a:bodyPr>
          <a:lstStyle/>
          <a:p>
            <a:pPr algn="ctr"/>
            <a:r>
              <a:rPr lang="de-DE" sz="1200" i="1" dirty="0">
                <a:solidFill>
                  <a:schemeClr val="tx1">
                    <a:lumMod val="50000"/>
                    <a:lumOff val="50000"/>
                  </a:schemeClr>
                </a:solidFill>
              </a:rPr>
              <a:t>Perera et al. (2021). Technology Acceptance Model (TAM)</a:t>
            </a:r>
          </a:p>
          <a:p>
            <a:endParaRPr lang="de-DE" dirty="0"/>
          </a:p>
        </p:txBody>
      </p:sp>
      <p:sp>
        <p:nvSpPr>
          <p:cNvPr id="5" name="Textfeld 4">
            <a:extLst>
              <a:ext uri="{FF2B5EF4-FFF2-40B4-BE49-F238E27FC236}">
                <a16:creationId xmlns:a16="http://schemas.microsoft.com/office/drawing/2014/main" id="{578B81A6-7594-9692-9EB5-6504843ED2F1}"/>
              </a:ext>
            </a:extLst>
          </p:cNvPr>
          <p:cNvSpPr txBox="1"/>
          <p:nvPr/>
        </p:nvSpPr>
        <p:spPr>
          <a:xfrm>
            <a:off x="838200" y="6176963"/>
            <a:ext cx="10515600" cy="646331"/>
          </a:xfrm>
          <a:prstGeom prst="rect">
            <a:avLst/>
          </a:prstGeom>
          <a:noFill/>
        </p:spPr>
        <p:txBody>
          <a:bodyPr wrap="square" rtlCol="0">
            <a:spAutoFit/>
          </a:bodyPr>
          <a:lstStyle/>
          <a:p>
            <a:r>
              <a:rPr lang="de-DE" sz="1200" noProof="1">
                <a:solidFill>
                  <a:schemeClr val="tx1">
                    <a:lumMod val="50000"/>
                    <a:lumOff val="50000"/>
                  </a:schemeClr>
                </a:solidFill>
                <a:ea typeface="Calibri"/>
                <a:cs typeface="Calibri"/>
              </a:rPr>
              <a:t>Perera, P., Tennakoon, G., Ahangama, S., Panditharathna, R., &amp; Chathuranga, B. (2021). A Systematic Mapping of Introductory Programming Languages for</a:t>
            </a:r>
            <a:br>
              <a:rPr lang="de-DE" sz="1200" noProof="1">
                <a:solidFill>
                  <a:schemeClr val="tx1">
                    <a:lumMod val="50000"/>
                    <a:lumOff val="50000"/>
                  </a:schemeClr>
                </a:solidFill>
                <a:ea typeface="Calibri"/>
                <a:cs typeface="Calibri"/>
              </a:rPr>
            </a:br>
            <a:r>
              <a:rPr lang="de-DE" sz="1200" noProof="1">
                <a:solidFill>
                  <a:schemeClr val="tx1">
                    <a:lumMod val="50000"/>
                    <a:lumOff val="50000"/>
                  </a:schemeClr>
                </a:solidFill>
                <a:ea typeface="Calibri"/>
                <a:cs typeface="Calibri"/>
              </a:rPr>
              <a:t>Novice Learners.</a:t>
            </a:r>
            <a:endParaRPr lang="de-DE" sz="1200" noProof="1">
              <a:solidFill>
                <a:schemeClr val="tx1">
                  <a:lumMod val="50000"/>
                  <a:lumOff val="50000"/>
                </a:schemeClr>
              </a:solidFill>
            </a:endParaRPr>
          </a:p>
          <a:p>
            <a:endParaRPr lang="de-DE" sz="1200" dirty="0">
              <a:solidFill>
                <a:schemeClr val="tx1">
                  <a:lumMod val="50000"/>
                  <a:lumOff val="50000"/>
                </a:schemeClr>
              </a:solidFill>
            </a:endParaRPr>
          </a:p>
        </p:txBody>
      </p:sp>
      <p:graphicFrame>
        <p:nvGraphicFramePr>
          <p:cNvPr id="10" name="Inhaltsplatzhalter 9">
            <a:extLst>
              <a:ext uri="{FF2B5EF4-FFF2-40B4-BE49-F238E27FC236}">
                <a16:creationId xmlns:a16="http://schemas.microsoft.com/office/drawing/2014/main" id="{CC33E5C7-AF78-347F-9694-6BDAADA55AD3}"/>
              </a:ext>
            </a:extLst>
          </p:cNvPr>
          <p:cNvGraphicFramePr>
            <a:graphicFrameLocks noGrp="1"/>
          </p:cNvGraphicFramePr>
          <p:nvPr>
            <p:ph sz="half" idx="2"/>
            <p:extLst>
              <p:ext uri="{D42A27DB-BD31-4B8C-83A1-F6EECF244321}">
                <p14:modId xmlns:p14="http://schemas.microsoft.com/office/powerpoint/2010/main" val="1506552276"/>
              </p:ext>
            </p:extLst>
          </p:nvPr>
        </p:nvGraphicFramePr>
        <p:xfrm>
          <a:off x="6455595" y="362234"/>
          <a:ext cx="4898206" cy="5599350"/>
        </p:xfrm>
        <a:graphic>
          <a:graphicData uri="http://schemas.openxmlformats.org/drawingml/2006/table">
            <a:tbl>
              <a:tblPr/>
              <a:tblGrid>
                <a:gridCol w="876243">
                  <a:extLst>
                    <a:ext uri="{9D8B030D-6E8A-4147-A177-3AD203B41FA5}">
                      <a16:colId xmlns:a16="http://schemas.microsoft.com/office/drawing/2014/main" val="4118816481"/>
                    </a:ext>
                  </a:extLst>
                </a:gridCol>
                <a:gridCol w="1179532">
                  <a:extLst>
                    <a:ext uri="{9D8B030D-6E8A-4147-A177-3AD203B41FA5}">
                      <a16:colId xmlns:a16="http://schemas.microsoft.com/office/drawing/2014/main" val="3081693271"/>
                    </a:ext>
                  </a:extLst>
                </a:gridCol>
                <a:gridCol w="2842431">
                  <a:extLst>
                    <a:ext uri="{9D8B030D-6E8A-4147-A177-3AD203B41FA5}">
                      <a16:colId xmlns:a16="http://schemas.microsoft.com/office/drawing/2014/main" val="391391129"/>
                    </a:ext>
                  </a:extLst>
                </a:gridCol>
              </a:tblGrid>
              <a:tr h="442002">
                <a:tc>
                  <a:txBody>
                    <a:bodyPr/>
                    <a:lstStyle/>
                    <a:p>
                      <a:r>
                        <a:rPr lang="en-GB" sz="1000" b="1" noProof="0" dirty="0">
                          <a:effectLst/>
                        </a:rPr>
                        <a:t>TAM Dimension</a:t>
                      </a:r>
                    </a:p>
                  </a:txBody>
                  <a:tcPr marL="34811" marR="34811" marT="17405" marB="17405">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noProof="0" dirty="0">
                          <a:effectLst/>
                        </a:rPr>
                        <a:t>Language features</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noProof="0" dirty="0">
                          <a:effectLst/>
                        </a:rPr>
                        <a:t>Effect on Attitude towards Using</a:t>
                      </a:r>
                    </a:p>
                  </a:txBody>
                  <a:tcPr marL="34811" marR="34811" marT="17405" marB="1740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102989"/>
                  </a:ext>
                </a:extLst>
              </a:tr>
              <a:tr h="1038512">
                <a:tc>
                  <a:txBody>
                    <a:bodyPr/>
                    <a:lstStyle/>
                    <a:p>
                      <a:r>
                        <a:rPr lang="en-GB" sz="1000" b="1" noProof="0" dirty="0">
                          <a:effectLst/>
                        </a:rPr>
                        <a:t>Perceived Usefulness</a:t>
                      </a:r>
                    </a:p>
                  </a:txBody>
                  <a:tcPr marL="36000" marR="34811" marT="17405" marB="17405">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000" noProof="0" dirty="0">
                          <a:effectLst/>
                        </a:rPr>
                        <a:t>Programming concepts and principles</a:t>
                      </a:r>
                    </a:p>
                  </a:txBody>
                  <a:tcPr marL="36000"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000" noProof="0" dirty="0">
                          <a:effectLst/>
                        </a:rPr>
                        <a:t>Both the block-based and text-based languages contain basic programming concepts. Hence both create a positive attitude towards learning. However, at times block-based languages present the concepts more effectively to the novices.</a:t>
                      </a:r>
                    </a:p>
                  </a:txBody>
                  <a:tcPr marL="36000" marR="34811" marT="17405" marB="17405">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16518408"/>
                  </a:ext>
                </a:extLst>
              </a:tr>
              <a:tr h="410294">
                <a:tc>
                  <a:txBody>
                    <a:bodyPr/>
                    <a:lstStyle/>
                    <a:p>
                      <a:endParaRPr lang="en-GB" sz="1000" noProof="0">
                        <a:effectLst/>
                      </a:endParaRP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Execution visibility</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a:effectLst/>
                        </a:rPr>
                        <a:t>Execution visibility creates a positive attitude towards the use of the programming language.</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7729123"/>
                  </a:ext>
                </a:extLst>
              </a:tr>
              <a:tr h="594413">
                <a:tc>
                  <a:txBody>
                    <a:bodyPr/>
                    <a:lstStyle/>
                    <a:p>
                      <a:endParaRPr lang="en-GB" sz="1000" noProof="0">
                        <a:effectLst/>
                      </a:endParaRP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Language extensibility</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a:effectLst/>
                        </a:rPr>
                        <a:t>Language extensibility has a major contribution towards a positive attitude to use. This feature is mostly available in Block-based languages.</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668156324"/>
                  </a:ext>
                </a:extLst>
              </a:tr>
              <a:tr h="594413">
                <a:tc>
                  <a:txBody>
                    <a:bodyPr/>
                    <a:lstStyle/>
                    <a:p>
                      <a:endParaRPr lang="en-GB" sz="1000" noProof="0">
                        <a:effectLst/>
                      </a:endParaRP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Liveness and </a:t>
                      </a:r>
                      <a:r>
                        <a:rPr lang="en-GB" sz="1000" noProof="0" err="1">
                          <a:effectLst/>
                        </a:rPr>
                        <a:t>Tinkerbility</a:t>
                      </a:r>
                      <a:endParaRPr lang="en-GB" sz="1000" noProof="0">
                        <a:effectLst/>
                      </a:endParaRP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a:effectLst/>
                        </a:rPr>
                        <a:t>Block-based languages create a positive attitude towards learning as they offer better liveness and tinkerbility features.</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866091912"/>
                  </a:ext>
                </a:extLst>
              </a:tr>
              <a:tr h="1146771">
                <a:tc>
                  <a:txBody>
                    <a:bodyPr/>
                    <a:lstStyle/>
                    <a:p>
                      <a:r>
                        <a:rPr lang="en-GB" sz="1000" b="1" noProof="0" dirty="0">
                          <a:effectLst/>
                        </a:rPr>
                        <a:t>Perceived Ease of Use</a:t>
                      </a: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Grammar and Syntax</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a:effectLst/>
                        </a:rPr>
                        <a:t>Block-based languages create a positive attitude towards learning. However, the long-term effect is negative due to difficulties in switching to more advanced programming languages. Text-based languages generate a less positive attitude initially due to syntax and grammar errors.</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778587779"/>
                  </a:ext>
                </a:extLst>
              </a:tr>
              <a:tr h="594413">
                <a:tc>
                  <a:txBody>
                    <a:bodyPr/>
                    <a:lstStyle/>
                    <a:p>
                      <a:endParaRPr lang="en-GB" sz="1000" noProof="0">
                        <a:effectLst/>
                      </a:endParaRP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User Interfaces</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a:effectLst/>
                        </a:rPr>
                        <a:t>Highly visual interfaces create a positive attitude towards the use of the programming language/ platform.</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77193242"/>
                  </a:ext>
                </a:extLst>
              </a:tr>
              <a:tr h="778532">
                <a:tc>
                  <a:txBody>
                    <a:bodyPr/>
                    <a:lstStyle/>
                    <a:p>
                      <a:endParaRPr lang="en-GB" sz="1000" noProof="0">
                        <a:effectLst/>
                      </a:endParaRPr>
                    </a:p>
                  </a:txBody>
                  <a:tcPr marL="34811" marR="34811" marT="17405" marB="17405">
                    <a:lnL>
                      <a:noFill/>
                    </a:lnL>
                    <a:lnR w="12700" cap="flat" cmpd="sng" algn="ctr">
                      <a:noFill/>
                      <a:prstDash val="solid"/>
                      <a:round/>
                      <a:headEnd type="none" w="med" len="med"/>
                      <a:tailEnd type="none" w="med" len="med"/>
                    </a:lnR>
                    <a:lnT>
                      <a:noFill/>
                    </a:lnT>
                    <a:lnB>
                      <a:noFill/>
                    </a:lnB>
                  </a:tcPr>
                </a:tc>
                <a:tc>
                  <a:txBody>
                    <a:bodyPr/>
                    <a:lstStyle/>
                    <a:p>
                      <a:r>
                        <a:rPr lang="en-GB" sz="1000" noProof="0">
                          <a:effectLst/>
                        </a:rPr>
                        <a:t>Availability of Resources</a:t>
                      </a:r>
                    </a:p>
                  </a:txBody>
                  <a:tcPr marL="34811" marR="34811" marT="17405" marB="17405">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r>
                        <a:rPr lang="en-GB" sz="1000" noProof="0" dirty="0">
                          <a:effectLst/>
                        </a:rPr>
                        <a:t>Greater availability of learning resources and support materials create a positive attitude in novices towards using the programming language/platform.</a:t>
                      </a:r>
                    </a:p>
                  </a:txBody>
                  <a:tcPr marL="34811" marR="34811" marT="17405" marB="17405">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842520619"/>
                  </a:ext>
                </a:extLst>
              </a:tr>
            </a:tbl>
          </a:graphicData>
        </a:graphic>
      </p:graphicFrame>
    </p:spTree>
    <p:extLst>
      <p:ext uri="{BB962C8B-B14F-4D97-AF65-F5344CB8AC3E}">
        <p14:creationId xmlns:p14="http://schemas.microsoft.com/office/powerpoint/2010/main" val="190979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60814-DCAF-32D2-D632-3F47F65EE20A}"/>
              </a:ext>
            </a:extLst>
          </p:cNvPr>
          <p:cNvSpPr>
            <a:spLocks noGrp="1"/>
          </p:cNvSpPr>
          <p:nvPr>
            <p:ph type="title"/>
          </p:nvPr>
        </p:nvSpPr>
        <p:spPr/>
        <p:txBody>
          <a:bodyPr/>
          <a:lstStyle/>
          <a:p>
            <a:r>
              <a:rPr lang="de-DE" dirty="0"/>
              <a:t>Unterscheidungsmerkmale </a:t>
            </a:r>
            <a:r>
              <a:rPr lang="de-DE" sz="2400" dirty="0"/>
              <a:t>(Auswahl)</a:t>
            </a:r>
            <a:br>
              <a:rPr lang="de-DE" sz="2400" dirty="0"/>
            </a:br>
            <a:r>
              <a:rPr lang="de-DE" sz="2400" i="1" dirty="0">
                <a:solidFill>
                  <a:schemeClr val="tx1">
                    <a:lumMod val="50000"/>
                    <a:lumOff val="50000"/>
                  </a:schemeClr>
                </a:solidFill>
              </a:rPr>
              <a:t>(vgl. Perera et al., 2021)</a:t>
            </a:r>
          </a:p>
        </p:txBody>
      </p:sp>
      <p:sp>
        <p:nvSpPr>
          <p:cNvPr id="3" name="Inhaltsplatzhalter 2">
            <a:extLst>
              <a:ext uri="{FF2B5EF4-FFF2-40B4-BE49-F238E27FC236}">
                <a16:creationId xmlns:a16="http://schemas.microsoft.com/office/drawing/2014/main" id="{C1D9E2DF-91C9-0187-BC16-B10397FA5D9A}"/>
              </a:ext>
            </a:extLst>
          </p:cNvPr>
          <p:cNvSpPr>
            <a:spLocks noGrp="1"/>
          </p:cNvSpPr>
          <p:nvPr>
            <p:ph sz="half" idx="1"/>
          </p:nvPr>
        </p:nvSpPr>
        <p:spPr/>
        <p:txBody>
          <a:bodyPr>
            <a:normAutofit fontScale="70000" lnSpcReduction="20000"/>
          </a:bodyPr>
          <a:lstStyle/>
          <a:p>
            <a:r>
              <a:rPr lang="de-DE" dirty="0"/>
              <a:t>Einsatzbereich</a:t>
            </a:r>
          </a:p>
          <a:p>
            <a:pPr lvl="1"/>
            <a:r>
              <a:rPr lang="de-DE" dirty="0"/>
              <a:t>Professionell (Softwareentwicklung)</a:t>
            </a:r>
          </a:p>
          <a:p>
            <a:pPr lvl="1"/>
            <a:r>
              <a:rPr lang="de-DE" dirty="0"/>
              <a:t>Edukativ (z.B. Schule)</a:t>
            </a:r>
          </a:p>
          <a:p>
            <a:r>
              <a:rPr lang="de-DE" dirty="0"/>
              <a:t>Darstellung</a:t>
            </a:r>
          </a:p>
          <a:p>
            <a:pPr lvl="1"/>
            <a:r>
              <a:rPr lang="de-DE" dirty="0"/>
              <a:t>Text-basiert (z.B. Java, Python)</a:t>
            </a:r>
          </a:p>
          <a:p>
            <a:pPr lvl="1"/>
            <a:r>
              <a:rPr lang="de-DE" dirty="0"/>
              <a:t>Block-basiert / Visuell (z.B. Scratch)</a:t>
            </a:r>
          </a:p>
          <a:p>
            <a:pPr lvl="1"/>
            <a:r>
              <a:rPr lang="de-DE" dirty="0"/>
              <a:t>Modellierung (z.B. UML)</a:t>
            </a:r>
          </a:p>
          <a:p>
            <a:pPr lvl="1"/>
            <a:r>
              <a:rPr lang="de-DE" dirty="0"/>
              <a:t>Pseudocode</a:t>
            </a:r>
          </a:p>
          <a:p>
            <a:r>
              <a:rPr lang="de-DE" dirty="0"/>
              <a:t>Typisierung</a:t>
            </a:r>
          </a:p>
          <a:p>
            <a:pPr lvl="1"/>
            <a:r>
              <a:rPr lang="de-DE" dirty="0"/>
              <a:t>Stark typisiert (z.B. C#)</a:t>
            </a:r>
          </a:p>
          <a:p>
            <a:pPr lvl="1"/>
            <a:r>
              <a:rPr lang="de-DE" dirty="0"/>
              <a:t>Schwach typisiert (z.B. JavaScript)</a:t>
            </a:r>
          </a:p>
          <a:p>
            <a:r>
              <a:rPr lang="de-DE" dirty="0"/>
              <a:t>Funktionsumfang</a:t>
            </a:r>
          </a:p>
          <a:p>
            <a:pPr lvl="1"/>
            <a:r>
              <a:rPr lang="de-DE" dirty="0"/>
              <a:t>Code-Vervollständigung</a:t>
            </a:r>
          </a:p>
          <a:p>
            <a:pPr lvl="1"/>
            <a:r>
              <a:rPr lang="de-DE" dirty="0"/>
              <a:t>Debugger</a:t>
            </a:r>
          </a:p>
          <a:p>
            <a:pPr lvl="1"/>
            <a:r>
              <a:rPr lang="de-DE" dirty="0"/>
              <a:t>…</a:t>
            </a:r>
          </a:p>
        </p:txBody>
      </p:sp>
      <p:sp>
        <p:nvSpPr>
          <p:cNvPr id="4" name="Inhaltsplatzhalter 3">
            <a:extLst>
              <a:ext uri="{FF2B5EF4-FFF2-40B4-BE49-F238E27FC236}">
                <a16:creationId xmlns:a16="http://schemas.microsoft.com/office/drawing/2014/main" id="{0C092C15-A9B6-069E-ED59-4314AA873769}"/>
              </a:ext>
            </a:extLst>
          </p:cNvPr>
          <p:cNvSpPr>
            <a:spLocks noGrp="1"/>
          </p:cNvSpPr>
          <p:nvPr>
            <p:ph sz="half" idx="2"/>
          </p:nvPr>
        </p:nvSpPr>
        <p:spPr/>
        <p:txBody>
          <a:bodyPr>
            <a:normAutofit fontScale="70000" lnSpcReduction="20000"/>
          </a:bodyPr>
          <a:lstStyle/>
          <a:p>
            <a:r>
              <a:rPr lang="de-DE" dirty="0"/>
              <a:t>Paradigma</a:t>
            </a:r>
          </a:p>
          <a:p>
            <a:pPr lvl="1"/>
            <a:r>
              <a:rPr lang="de-DE" dirty="0"/>
              <a:t>Objektorientiert</a:t>
            </a:r>
          </a:p>
          <a:p>
            <a:pPr lvl="1"/>
            <a:r>
              <a:rPr lang="de-DE" dirty="0"/>
              <a:t>Funktional</a:t>
            </a:r>
          </a:p>
          <a:p>
            <a:pPr lvl="1"/>
            <a:r>
              <a:rPr lang="de-DE" dirty="0"/>
              <a:t>…</a:t>
            </a:r>
          </a:p>
          <a:p>
            <a:r>
              <a:rPr lang="de-DE" dirty="0"/>
              <a:t>Kontext</a:t>
            </a:r>
          </a:p>
          <a:p>
            <a:pPr lvl="1"/>
            <a:r>
              <a:rPr lang="de-DE" dirty="0"/>
              <a:t>Datenbanken</a:t>
            </a:r>
          </a:p>
          <a:p>
            <a:pPr lvl="1"/>
            <a:r>
              <a:rPr lang="de-DE" dirty="0"/>
              <a:t>Webentwicklung</a:t>
            </a:r>
          </a:p>
          <a:p>
            <a:pPr lvl="1"/>
            <a:r>
              <a:rPr lang="de-DE" dirty="0"/>
              <a:t>Data Science</a:t>
            </a:r>
          </a:p>
          <a:p>
            <a:pPr lvl="1"/>
            <a:r>
              <a:rPr lang="de-DE" dirty="0"/>
              <a:t>…</a:t>
            </a:r>
          </a:p>
          <a:p>
            <a:r>
              <a:rPr lang="de-DE" dirty="0"/>
              <a:t>Praktiken</a:t>
            </a:r>
          </a:p>
          <a:p>
            <a:pPr lvl="1"/>
            <a:r>
              <a:rPr lang="de-DE" dirty="0"/>
              <a:t>Softwareentwicklung</a:t>
            </a:r>
          </a:p>
          <a:p>
            <a:pPr lvl="1"/>
            <a:r>
              <a:rPr lang="en-US" dirty="0"/>
              <a:t>Tinkering</a:t>
            </a:r>
          </a:p>
          <a:p>
            <a:pPr lvl="1"/>
            <a:r>
              <a:rPr lang="de-DE" dirty="0"/>
              <a:t>Live </a:t>
            </a:r>
            <a:r>
              <a:rPr lang="en-US" dirty="0"/>
              <a:t>coding</a:t>
            </a:r>
          </a:p>
          <a:p>
            <a:pPr lvl="1"/>
            <a:r>
              <a:rPr lang="de-DE" dirty="0"/>
              <a:t>…</a:t>
            </a:r>
          </a:p>
          <a:p>
            <a:endParaRPr lang="de-DE" dirty="0"/>
          </a:p>
        </p:txBody>
      </p:sp>
      <p:sp>
        <p:nvSpPr>
          <p:cNvPr id="6" name="Textfeld 5">
            <a:extLst>
              <a:ext uri="{FF2B5EF4-FFF2-40B4-BE49-F238E27FC236}">
                <a16:creationId xmlns:a16="http://schemas.microsoft.com/office/drawing/2014/main" id="{E1DBEAC7-1EA6-B257-671B-82804640EE7E}"/>
              </a:ext>
            </a:extLst>
          </p:cNvPr>
          <p:cNvSpPr txBox="1"/>
          <p:nvPr/>
        </p:nvSpPr>
        <p:spPr>
          <a:xfrm>
            <a:off x="838200" y="6173400"/>
            <a:ext cx="10515600" cy="461665"/>
          </a:xfrm>
          <a:prstGeom prst="rect">
            <a:avLst/>
          </a:prstGeom>
          <a:noFill/>
        </p:spPr>
        <p:txBody>
          <a:bodyPr wrap="square" lIns="91440" tIns="45720" rIns="91440" bIns="45720" rtlCol="0" anchor="t">
            <a:spAutoFit/>
          </a:bodyPr>
          <a:lstStyle/>
          <a:p>
            <a:r>
              <a:rPr lang="de-DE" sz="1200" dirty="0">
                <a:solidFill>
                  <a:schemeClr val="tx1">
                    <a:lumMod val="50000"/>
                    <a:lumOff val="50000"/>
                  </a:schemeClr>
                </a:solidFill>
                <a:ea typeface="Calibri"/>
                <a:cs typeface="Calibri"/>
              </a:rPr>
              <a:t>Perera, P., </a:t>
            </a:r>
            <a:r>
              <a:rPr lang="de-DE" sz="1200" dirty="0" err="1">
                <a:solidFill>
                  <a:schemeClr val="tx1">
                    <a:lumMod val="50000"/>
                    <a:lumOff val="50000"/>
                  </a:schemeClr>
                </a:solidFill>
                <a:ea typeface="Calibri"/>
                <a:cs typeface="Calibri"/>
              </a:rPr>
              <a:t>Tennakoon</a:t>
            </a:r>
            <a:r>
              <a:rPr lang="de-DE" sz="1200" dirty="0">
                <a:solidFill>
                  <a:schemeClr val="tx1">
                    <a:lumMod val="50000"/>
                    <a:lumOff val="50000"/>
                  </a:schemeClr>
                </a:solidFill>
                <a:ea typeface="Calibri"/>
                <a:cs typeface="Calibri"/>
              </a:rPr>
              <a:t>, G., </a:t>
            </a:r>
            <a:r>
              <a:rPr lang="de-DE" sz="1200" dirty="0" err="1">
                <a:solidFill>
                  <a:schemeClr val="tx1">
                    <a:lumMod val="50000"/>
                    <a:lumOff val="50000"/>
                  </a:schemeClr>
                </a:solidFill>
                <a:ea typeface="Calibri"/>
                <a:cs typeface="Calibri"/>
              </a:rPr>
              <a:t>Ahangama</a:t>
            </a:r>
            <a:r>
              <a:rPr lang="de-DE" sz="1200" dirty="0">
                <a:solidFill>
                  <a:schemeClr val="tx1">
                    <a:lumMod val="50000"/>
                    <a:lumOff val="50000"/>
                  </a:schemeClr>
                </a:solidFill>
                <a:ea typeface="Calibri"/>
                <a:cs typeface="Calibri"/>
              </a:rPr>
              <a:t>, S., </a:t>
            </a:r>
            <a:r>
              <a:rPr lang="de-DE" sz="1200" dirty="0" err="1">
                <a:solidFill>
                  <a:schemeClr val="tx1">
                    <a:lumMod val="50000"/>
                    <a:lumOff val="50000"/>
                  </a:schemeClr>
                </a:solidFill>
                <a:ea typeface="Calibri"/>
                <a:cs typeface="Calibri"/>
              </a:rPr>
              <a:t>Panditharathna</a:t>
            </a:r>
            <a:r>
              <a:rPr lang="de-DE" sz="1200" dirty="0">
                <a:solidFill>
                  <a:schemeClr val="tx1">
                    <a:lumMod val="50000"/>
                    <a:lumOff val="50000"/>
                  </a:schemeClr>
                </a:solidFill>
                <a:ea typeface="Calibri"/>
                <a:cs typeface="Calibri"/>
              </a:rPr>
              <a:t>, R., &amp; </a:t>
            </a:r>
            <a:r>
              <a:rPr lang="de-DE" sz="1200" dirty="0" err="1">
                <a:solidFill>
                  <a:schemeClr val="tx1">
                    <a:lumMod val="50000"/>
                    <a:lumOff val="50000"/>
                  </a:schemeClr>
                </a:solidFill>
                <a:ea typeface="Calibri"/>
                <a:cs typeface="Calibri"/>
              </a:rPr>
              <a:t>Chathuranga</a:t>
            </a:r>
            <a:r>
              <a:rPr lang="de-DE" sz="1200" dirty="0">
                <a:solidFill>
                  <a:schemeClr val="tx1">
                    <a:lumMod val="50000"/>
                    <a:lumOff val="50000"/>
                  </a:schemeClr>
                </a:solidFill>
                <a:ea typeface="Calibri"/>
                <a:cs typeface="Calibri"/>
              </a:rPr>
              <a:t>, B. (2021). A </a:t>
            </a:r>
            <a:r>
              <a:rPr lang="de-DE" sz="1200" dirty="0" err="1">
                <a:solidFill>
                  <a:schemeClr val="tx1">
                    <a:lumMod val="50000"/>
                    <a:lumOff val="50000"/>
                  </a:schemeClr>
                </a:solidFill>
                <a:ea typeface="Calibri"/>
                <a:cs typeface="Calibri"/>
              </a:rPr>
              <a:t>Systematic</a:t>
            </a:r>
            <a:r>
              <a:rPr lang="de-DE" sz="1200" dirty="0">
                <a:solidFill>
                  <a:schemeClr val="tx1">
                    <a:lumMod val="50000"/>
                    <a:lumOff val="50000"/>
                  </a:schemeClr>
                </a:solidFill>
                <a:ea typeface="Calibri"/>
                <a:cs typeface="Calibri"/>
              </a:rPr>
              <a:t> Mapping </a:t>
            </a:r>
            <a:r>
              <a:rPr lang="de-DE" sz="1200" dirty="0" err="1">
                <a:solidFill>
                  <a:schemeClr val="tx1">
                    <a:lumMod val="50000"/>
                    <a:lumOff val="50000"/>
                  </a:schemeClr>
                </a:solidFill>
                <a:ea typeface="Calibri"/>
                <a:cs typeface="Calibri"/>
              </a:rPr>
              <a:t>of</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Introductory</a:t>
            </a:r>
            <a:r>
              <a:rPr lang="de-DE" sz="1200" dirty="0">
                <a:solidFill>
                  <a:schemeClr val="tx1">
                    <a:lumMod val="50000"/>
                    <a:lumOff val="50000"/>
                  </a:schemeClr>
                </a:solidFill>
                <a:ea typeface="Calibri"/>
                <a:cs typeface="Calibri"/>
              </a:rPr>
              <a:t> Programming </a:t>
            </a:r>
            <a:r>
              <a:rPr lang="de-DE" sz="1200" dirty="0" err="1">
                <a:solidFill>
                  <a:schemeClr val="tx1">
                    <a:lumMod val="50000"/>
                    <a:lumOff val="50000"/>
                  </a:schemeClr>
                </a:solidFill>
                <a:ea typeface="Calibri"/>
                <a:cs typeface="Calibri"/>
              </a:rPr>
              <a:t>Languages</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for</a:t>
            </a:r>
            <a:r>
              <a:rPr lang="de-DE" sz="1200" dirty="0">
                <a:solidFill>
                  <a:schemeClr val="tx1">
                    <a:lumMod val="50000"/>
                    <a:lumOff val="50000"/>
                  </a:schemeClr>
                </a:solidFill>
                <a:ea typeface="Calibri"/>
                <a:cs typeface="Calibri"/>
              </a:rPr>
              <a:t> </a:t>
            </a:r>
            <a:br>
              <a:rPr lang="de-DE" sz="1200" dirty="0">
                <a:ea typeface="Calibri"/>
                <a:cs typeface="Calibri"/>
              </a:rPr>
            </a:br>
            <a:r>
              <a:rPr lang="de-DE" sz="1200" dirty="0" err="1">
                <a:solidFill>
                  <a:schemeClr val="tx1">
                    <a:lumMod val="50000"/>
                    <a:lumOff val="50000"/>
                  </a:schemeClr>
                </a:solidFill>
                <a:ea typeface="Calibri"/>
                <a:cs typeface="Calibri"/>
              </a:rPr>
              <a:t>Novice</a:t>
            </a:r>
            <a:r>
              <a:rPr lang="de-DE" sz="1200" dirty="0">
                <a:solidFill>
                  <a:schemeClr val="tx1">
                    <a:lumMod val="50000"/>
                    <a:lumOff val="50000"/>
                  </a:schemeClr>
                </a:solidFill>
                <a:ea typeface="Calibri"/>
                <a:cs typeface="Calibri"/>
              </a:rPr>
              <a:t> </a:t>
            </a:r>
            <a:r>
              <a:rPr lang="de-DE" sz="1200" dirty="0" err="1">
                <a:solidFill>
                  <a:schemeClr val="tx1">
                    <a:lumMod val="50000"/>
                    <a:lumOff val="50000"/>
                  </a:schemeClr>
                </a:solidFill>
                <a:ea typeface="Calibri"/>
                <a:cs typeface="Calibri"/>
              </a:rPr>
              <a:t>Learn</a:t>
            </a:r>
            <a:r>
              <a:rPr lang="de-DE" sz="1200" dirty="0" err="1">
                <a:solidFill>
                  <a:schemeClr val="bg1">
                    <a:lumMod val="50000"/>
                  </a:schemeClr>
                </a:solidFill>
                <a:ea typeface="Calibri"/>
                <a:cs typeface="Calibri"/>
              </a:rPr>
              <a:t>ers</a:t>
            </a:r>
            <a:r>
              <a:rPr lang="de-DE" sz="1200" dirty="0">
                <a:solidFill>
                  <a:schemeClr val="bg1">
                    <a:lumMod val="50000"/>
                  </a:schemeClr>
                </a:solidFill>
                <a:ea typeface="Calibri"/>
                <a:cs typeface="Calibri"/>
              </a:rPr>
              <a:t>.</a:t>
            </a:r>
            <a:endParaRPr lang="de-DE" dirty="0">
              <a:solidFill>
                <a:schemeClr val="bg1">
                  <a:lumMod val="50000"/>
                </a:schemeClr>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710435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2561</Words>
  <Application>Microsoft Macintosh PowerPoint</Application>
  <PresentationFormat>Breitbild</PresentationFormat>
  <Paragraphs>280</Paragraphs>
  <Slides>24</Slides>
  <Notes>21</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Aptos Narrow</vt:lpstr>
      <vt:lpstr>Arial</vt:lpstr>
      <vt:lpstr>Calibri</vt:lpstr>
      <vt:lpstr>Calibri Light</vt:lpstr>
      <vt:lpstr>Larissa</vt:lpstr>
      <vt:lpstr>Didaktik der Programmierung</vt:lpstr>
      <vt:lpstr>PowerPoint-Präsentation</vt:lpstr>
      <vt:lpstr>Kapitelübersicht</vt:lpstr>
      <vt:lpstr>Lernziele</vt:lpstr>
      <vt:lpstr>5. Programmiersprachen- und Umgebungen </vt:lpstr>
      <vt:lpstr>PowerPoint-Präsentation</vt:lpstr>
      <vt:lpstr>PowerPoint-Präsentation</vt:lpstr>
      <vt:lpstr>Akzeptanzkriterien (Perera et al., 2021)</vt:lpstr>
      <vt:lpstr>Unterscheidungsmerkmale (Auswahl) (vgl. Perera et al., 2021)</vt:lpstr>
      <vt:lpstr>Entwicklungsumgebungen</vt:lpstr>
      <vt:lpstr>Beispiele für Entwicklungsumgebung</vt:lpstr>
      <vt:lpstr>Text-basierte Programmierumgebungen</vt:lpstr>
      <vt:lpstr>Professionelle Entwicklungsumgebungen (z.B. Eclipse, PyCharm)</vt:lpstr>
      <vt:lpstr>Didaktische Entwicklungsumgebungen am Beispiel BlueJ (vgl. Kölling et al., 2003)</vt:lpstr>
      <vt:lpstr>Block-basierte Programmierumgebungen</vt:lpstr>
      <vt:lpstr>Block-basierte / Visuelle Umgebungen (z.B. Scratch)</vt:lpstr>
      <vt:lpstr>Block-basierte vs. Text-basierte Sprachen (vgl. Perera et. al., 2021)</vt:lpstr>
      <vt:lpstr>Computational Notebooks (z.B. Jupyter Notebooks)</vt:lpstr>
      <vt:lpstr>Physical Computing</vt:lpstr>
      <vt:lpstr>Lernroboter (Alam, 2022)</vt:lpstr>
      <vt:lpstr>senseBox</vt:lpstr>
      <vt:lpstr>Referenzen</vt:lpstr>
      <vt:lpstr>Illustrationen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Sören Sparmann</cp:lastModifiedBy>
  <cp:revision>243</cp:revision>
  <dcterms:created xsi:type="dcterms:W3CDTF">2024-02-22T16:08:22Z</dcterms:created>
  <dcterms:modified xsi:type="dcterms:W3CDTF">2024-08-08T09:33:51Z</dcterms:modified>
</cp:coreProperties>
</file>