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37" r:id="rId2"/>
    <p:sldId id="436" r:id="rId3"/>
    <p:sldId id="495" r:id="rId4"/>
    <p:sldId id="403" r:id="rId5"/>
    <p:sldId id="267" r:id="rId6"/>
    <p:sldId id="428" r:id="rId7"/>
    <p:sldId id="399" r:id="rId8"/>
    <p:sldId id="496" r:id="rId9"/>
    <p:sldId id="498" r:id="rId10"/>
    <p:sldId id="497" r:id="rId11"/>
    <p:sldId id="499" r:id="rId12"/>
    <p:sldId id="500" r:id="rId13"/>
    <p:sldId id="300" r:id="rId14"/>
    <p:sldId id="319"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34E64-153E-270E-367A-27264423D9A9}" name="Sören Sparmann" initials="" userId="S::sparmann@ad.uni-paderborn.de::5a1d9ec2-92fe-46ce-9dcc-a8b5ccca8eb2" providerId="AD"/>
  <p188:author id="{A4E79D6B-D46C-15A1-DEE1-719521BAE68D}" name="Gastbenutzer" initials="Ga" userId="S::urn:spo:anon#91612f84b2eb77b1b328c56d361c89a91b65e4701fd2ee78e4ceb7d095f96538::" providerId="AD"/>
  <p188:author id="{FCA7186C-01D7-8347-7513-83EBFB284A5D}" name="Sören Sparmann" initials="" userId="S::sparmann@mail.uni-paderborn.de::a33aa355-1eda-41a7-832d-f49baa498c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1AC3D-DA6D-4916-829C-FD7675E4E3A1}" v="3" dt="2024-05-03T14:30:16.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0"/>
    <p:restoredTop sz="83014" autoAdjust="0"/>
  </p:normalViewPr>
  <p:slideViewPr>
    <p:cSldViewPr snapToGrid="0">
      <p:cViewPr varScale="1">
        <p:scale>
          <a:sx n="97" d="100"/>
          <a:sy n="97" d="100"/>
        </p:scale>
        <p:origin x="22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d Pape" userId="S::bpape01@ad.uni-paderborn.de::2df366f1-974b-459f-a1ce-857f911ea50e" providerId="AD" clId="Web-{B92B1AC8-F473-4AE2-AC73-E77B3294AB75}"/>
    <pc:docChg chg="addSld delSld">
      <pc:chgData name="Bernd Pape" userId="S::bpape01@ad.uni-paderborn.de::2df366f1-974b-459f-a1ce-857f911ea50e" providerId="AD" clId="Web-{B92B1AC8-F473-4AE2-AC73-E77B3294AB75}" dt="2024-02-22T16:10:58.909" v="48"/>
      <pc:docMkLst>
        <pc:docMk/>
      </pc:docMkLst>
      <pc:sldChg chg="del">
        <pc:chgData name="Bernd Pape" userId="S::bpape01@ad.uni-paderborn.de::2df366f1-974b-459f-a1ce-857f911ea50e" providerId="AD" clId="Web-{B92B1AC8-F473-4AE2-AC73-E77B3294AB75}" dt="2024-02-22T16:10:09.376" v="5"/>
        <pc:sldMkLst>
          <pc:docMk/>
          <pc:sldMk cId="1577499883" sldId="256"/>
        </pc:sldMkLst>
      </pc:sldChg>
      <pc:sldChg chg="add">
        <pc:chgData name="Bernd Pape" userId="S::bpape01@ad.uni-paderborn.de::2df366f1-974b-459f-a1ce-857f911ea50e" providerId="AD" clId="Web-{B92B1AC8-F473-4AE2-AC73-E77B3294AB75}" dt="2024-02-22T16:10:58.347" v="43"/>
        <pc:sldMkLst>
          <pc:docMk/>
          <pc:sldMk cId="3191179431" sldId="258"/>
        </pc:sldMkLst>
      </pc:sldChg>
      <pc:sldChg chg="add">
        <pc:chgData name="Bernd Pape" userId="S::bpape01@ad.uni-paderborn.de::2df366f1-974b-459f-a1ce-857f911ea50e" providerId="AD" clId="Web-{B92B1AC8-F473-4AE2-AC73-E77B3294AB75}" dt="2024-02-22T16:10:58.300" v="42"/>
        <pc:sldMkLst>
          <pc:docMk/>
          <pc:sldMk cId="2220203877" sldId="259"/>
        </pc:sldMkLst>
      </pc:sldChg>
      <pc:sldChg chg="add">
        <pc:chgData name="Bernd Pape" userId="S::bpape01@ad.uni-paderborn.de::2df366f1-974b-459f-a1ce-857f911ea50e" providerId="AD" clId="Web-{B92B1AC8-F473-4AE2-AC73-E77B3294AB75}" dt="2024-02-22T16:09:07.545" v="0"/>
        <pc:sldMkLst>
          <pc:docMk/>
          <pc:sldMk cId="1273953232" sldId="260"/>
        </pc:sldMkLst>
      </pc:sldChg>
      <pc:sldChg chg="add">
        <pc:chgData name="Bernd Pape" userId="S::bpape01@ad.uni-paderborn.de::2df366f1-974b-459f-a1ce-857f911ea50e" providerId="AD" clId="Web-{B92B1AC8-F473-4AE2-AC73-E77B3294AB75}" dt="2024-02-22T16:10:58.909" v="48"/>
        <pc:sldMkLst>
          <pc:docMk/>
          <pc:sldMk cId="4087687833" sldId="267"/>
        </pc:sldMkLst>
      </pc:sldChg>
      <pc:sldChg chg="add">
        <pc:chgData name="Bernd Pape" userId="S::bpape01@ad.uni-paderborn.de::2df366f1-974b-459f-a1ce-857f911ea50e" providerId="AD" clId="Web-{B92B1AC8-F473-4AE2-AC73-E77B3294AB75}" dt="2024-02-22T16:10:58.222" v="41"/>
        <pc:sldMkLst>
          <pc:docMk/>
          <pc:sldMk cId="3240523993" sldId="300"/>
        </pc:sldMkLst>
      </pc:sldChg>
      <pc:sldChg chg="add del">
        <pc:chgData name="Bernd Pape" userId="S::bpape01@ad.uni-paderborn.de::2df366f1-974b-459f-a1ce-857f911ea50e" providerId="AD" clId="Web-{B92B1AC8-F473-4AE2-AC73-E77B3294AB75}" dt="2024-02-22T16:10:45.112" v="39"/>
        <pc:sldMkLst>
          <pc:docMk/>
          <pc:sldMk cId="548525717" sldId="301"/>
        </pc:sldMkLst>
      </pc:sldChg>
      <pc:sldChg chg="add del">
        <pc:chgData name="Bernd Pape" userId="S::bpape01@ad.uni-paderborn.de::2df366f1-974b-459f-a1ce-857f911ea50e" providerId="AD" clId="Web-{B92B1AC8-F473-4AE2-AC73-E77B3294AB75}" dt="2024-02-22T16:10:45.112" v="34"/>
        <pc:sldMkLst>
          <pc:docMk/>
          <pc:sldMk cId="2971043597" sldId="303"/>
        </pc:sldMkLst>
      </pc:sldChg>
      <pc:sldChg chg="add del">
        <pc:chgData name="Bernd Pape" userId="S::bpape01@ad.uni-paderborn.de::2df366f1-974b-459f-a1ce-857f911ea50e" providerId="AD" clId="Web-{B92B1AC8-F473-4AE2-AC73-E77B3294AB75}" dt="2024-02-22T16:10:45.096" v="28"/>
        <pc:sldMkLst>
          <pc:docMk/>
          <pc:sldMk cId="4204135730" sldId="304"/>
        </pc:sldMkLst>
      </pc:sldChg>
      <pc:sldChg chg="add del">
        <pc:chgData name="Bernd Pape" userId="S::bpape01@ad.uni-paderborn.de::2df366f1-974b-459f-a1ce-857f911ea50e" providerId="AD" clId="Web-{B92B1AC8-F473-4AE2-AC73-E77B3294AB75}" dt="2024-02-22T16:10:45.112" v="33"/>
        <pc:sldMkLst>
          <pc:docMk/>
          <pc:sldMk cId="2165839588" sldId="306"/>
        </pc:sldMkLst>
      </pc:sldChg>
      <pc:sldChg chg="add del">
        <pc:chgData name="Bernd Pape" userId="S::bpape01@ad.uni-paderborn.de::2df366f1-974b-459f-a1ce-857f911ea50e" providerId="AD" clId="Web-{B92B1AC8-F473-4AE2-AC73-E77B3294AB75}" dt="2024-02-22T16:10:45.112" v="32"/>
        <pc:sldMkLst>
          <pc:docMk/>
          <pc:sldMk cId="501988537" sldId="308"/>
        </pc:sldMkLst>
      </pc:sldChg>
      <pc:sldChg chg="add del">
        <pc:chgData name="Bernd Pape" userId="S::bpape01@ad.uni-paderborn.de::2df366f1-974b-459f-a1ce-857f911ea50e" providerId="AD" clId="Web-{B92B1AC8-F473-4AE2-AC73-E77B3294AB75}" dt="2024-02-22T16:10:45.096" v="30"/>
        <pc:sldMkLst>
          <pc:docMk/>
          <pc:sldMk cId="3949105818" sldId="309"/>
        </pc:sldMkLst>
      </pc:sldChg>
      <pc:sldChg chg="add del">
        <pc:chgData name="Bernd Pape" userId="S::bpape01@ad.uni-paderborn.de::2df366f1-974b-459f-a1ce-857f911ea50e" providerId="AD" clId="Web-{B92B1AC8-F473-4AE2-AC73-E77B3294AB75}" dt="2024-02-22T16:10:45.112" v="31"/>
        <pc:sldMkLst>
          <pc:docMk/>
          <pc:sldMk cId="2016931028" sldId="310"/>
        </pc:sldMkLst>
      </pc:sldChg>
      <pc:sldChg chg="add del">
        <pc:chgData name="Bernd Pape" userId="S::bpape01@ad.uni-paderborn.de::2df366f1-974b-459f-a1ce-857f911ea50e" providerId="AD" clId="Web-{B92B1AC8-F473-4AE2-AC73-E77B3294AB75}" dt="2024-02-22T16:10:45.096" v="26"/>
        <pc:sldMkLst>
          <pc:docMk/>
          <pc:sldMk cId="811369752" sldId="311"/>
        </pc:sldMkLst>
      </pc:sldChg>
      <pc:sldChg chg="add del">
        <pc:chgData name="Bernd Pape" userId="S::bpape01@ad.uni-paderborn.de::2df366f1-974b-459f-a1ce-857f911ea50e" providerId="AD" clId="Web-{B92B1AC8-F473-4AE2-AC73-E77B3294AB75}" dt="2024-02-22T16:10:45.096" v="25"/>
        <pc:sldMkLst>
          <pc:docMk/>
          <pc:sldMk cId="15336567" sldId="312"/>
        </pc:sldMkLst>
      </pc:sldChg>
      <pc:sldChg chg="add del">
        <pc:chgData name="Bernd Pape" userId="S::bpape01@ad.uni-paderborn.de::2df366f1-974b-459f-a1ce-857f911ea50e" providerId="AD" clId="Web-{B92B1AC8-F473-4AE2-AC73-E77B3294AB75}" dt="2024-02-22T16:10:45.096" v="23"/>
        <pc:sldMkLst>
          <pc:docMk/>
          <pc:sldMk cId="2085103583" sldId="313"/>
        </pc:sldMkLst>
      </pc:sldChg>
      <pc:sldChg chg="add del">
        <pc:chgData name="Bernd Pape" userId="S::bpape01@ad.uni-paderborn.de::2df366f1-974b-459f-a1ce-857f911ea50e" providerId="AD" clId="Web-{B92B1AC8-F473-4AE2-AC73-E77B3294AB75}" dt="2024-02-22T16:10:45.112" v="37"/>
        <pc:sldMkLst>
          <pc:docMk/>
          <pc:sldMk cId="1142458772" sldId="315"/>
        </pc:sldMkLst>
      </pc:sldChg>
      <pc:sldChg chg="add del">
        <pc:chgData name="Bernd Pape" userId="S::bpape01@ad.uni-paderborn.de::2df366f1-974b-459f-a1ce-857f911ea50e" providerId="AD" clId="Web-{B92B1AC8-F473-4AE2-AC73-E77B3294AB75}" dt="2024-02-22T16:10:45.112" v="36"/>
        <pc:sldMkLst>
          <pc:docMk/>
          <pc:sldMk cId="3765289793" sldId="316"/>
        </pc:sldMkLst>
      </pc:sldChg>
      <pc:sldChg chg="add">
        <pc:chgData name="Bernd Pape" userId="S::bpape01@ad.uni-paderborn.de::2df366f1-974b-459f-a1ce-857f911ea50e" providerId="AD" clId="Web-{B92B1AC8-F473-4AE2-AC73-E77B3294AB75}" dt="2024-02-22T16:10:58.206" v="40"/>
        <pc:sldMkLst>
          <pc:docMk/>
          <pc:sldMk cId="1645364481" sldId="319"/>
        </pc:sldMkLst>
      </pc:sldChg>
      <pc:sldChg chg="add">
        <pc:chgData name="Bernd Pape" userId="S::bpape01@ad.uni-paderborn.de::2df366f1-974b-459f-a1ce-857f911ea50e" providerId="AD" clId="Web-{B92B1AC8-F473-4AE2-AC73-E77B3294AB75}" dt="2024-02-22T16:10:58.768" v="45"/>
        <pc:sldMkLst>
          <pc:docMk/>
          <pc:sldMk cId="2059006181" sldId="343"/>
        </pc:sldMkLst>
      </pc:sldChg>
      <pc:sldChg chg="add">
        <pc:chgData name="Bernd Pape" userId="S::bpape01@ad.uni-paderborn.de::2df366f1-974b-459f-a1ce-857f911ea50e" providerId="AD" clId="Web-{B92B1AC8-F473-4AE2-AC73-E77B3294AB75}" dt="2024-02-22T16:10:58.487" v="44"/>
        <pc:sldMkLst>
          <pc:docMk/>
          <pc:sldMk cId="65794917" sldId="368"/>
        </pc:sldMkLst>
      </pc:sldChg>
      <pc:sldChg chg="add">
        <pc:chgData name="Bernd Pape" userId="S::bpape01@ad.uni-paderborn.de::2df366f1-974b-459f-a1ce-857f911ea50e" providerId="AD" clId="Web-{B92B1AC8-F473-4AE2-AC73-E77B3294AB75}" dt="2024-02-22T16:10:58.784" v="46"/>
        <pc:sldMkLst>
          <pc:docMk/>
          <pc:sldMk cId="2698099858" sldId="399"/>
        </pc:sldMkLst>
      </pc:sldChg>
      <pc:sldChg chg="add">
        <pc:chgData name="Bernd Pape" userId="S::bpape01@ad.uni-paderborn.de::2df366f1-974b-459f-a1ce-857f911ea50e" providerId="AD" clId="Web-{B92B1AC8-F473-4AE2-AC73-E77B3294AB75}" dt="2024-02-22T16:09:07.608" v="1"/>
        <pc:sldMkLst>
          <pc:docMk/>
          <pc:sldMk cId="2301532" sldId="403"/>
        </pc:sldMkLst>
      </pc:sldChg>
      <pc:sldChg chg="add del">
        <pc:chgData name="Bernd Pape" userId="S::bpape01@ad.uni-paderborn.de::2df366f1-974b-459f-a1ce-857f911ea50e" providerId="AD" clId="Web-{B92B1AC8-F473-4AE2-AC73-E77B3294AB75}" dt="2024-02-22T16:10:45.096" v="24"/>
        <pc:sldMkLst>
          <pc:docMk/>
          <pc:sldMk cId="3801425121" sldId="411"/>
        </pc:sldMkLst>
      </pc:sldChg>
      <pc:sldChg chg="add del">
        <pc:chgData name="Bernd Pape" userId="S::bpape01@ad.uni-paderborn.de::2df366f1-974b-459f-a1ce-857f911ea50e" providerId="AD" clId="Web-{B92B1AC8-F473-4AE2-AC73-E77B3294AB75}" dt="2024-02-22T16:10:45.112" v="35"/>
        <pc:sldMkLst>
          <pc:docMk/>
          <pc:sldMk cId="1909791544" sldId="418"/>
        </pc:sldMkLst>
      </pc:sldChg>
      <pc:sldChg chg="add">
        <pc:chgData name="Bernd Pape" userId="S::bpape01@ad.uni-paderborn.de::2df366f1-974b-459f-a1ce-857f911ea50e" providerId="AD" clId="Web-{B92B1AC8-F473-4AE2-AC73-E77B3294AB75}" dt="2024-02-22T16:09:07.655" v="2"/>
        <pc:sldMkLst>
          <pc:docMk/>
          <pc:sldMk cId="557162429" sldId="420"/>
        </pc:sldMkLst>
      </pc:sldChg>
      <pc:sldChg chg="add del">
        <pc:chgData name="Bernd Pape" userId="S::bpape01@ad.uni-paderborn.de::2df366f1-974b-459f-a1ce-857f911ea50e" providerId="AD" clId="Web-{B92B1AC8-F473-4AE2-AC73-E77B3294AB75}" dt="2024-02-22T16:10:45.112" v="38"/>
        <pc:sldMkLst>
          <pc:docMk/>
          <pc:sldMk cId="3622816238" sldId="426"/>
        </pc:sldMkLst>
      </pc:sldChg>
      <pc:sldChg chg="add">
        <pc:chgData name="Bernd Pape" userId="S::bpape01@ad.uni-paderborn.de::2df366f1-974b-459f-a1ce-857f911ea50e" providerId="AD" clId="Web-{B92B1AC8-F473-4AE2-AC73-E77B3294AB75}" dt="2024-02-22T16:10:58.862" v="47"/>
        <pc:sldMkLst>
          <pc:docMk/>
          <pc:sldMk cId="795678256" sldId="428"/>
        </pc:sldMkLst>
      </pc:sldChg>
      <pc:sldChg chg="add">
        <pc:chgData name="Bernd Pape" userId="S::bpape01@ad.uni-paderborn.de::2df366f1-974b-459f-a1ce-857f911ea50e" providerId="AD" clId="Web-{B92B1AC8-F473-4AE2-AC73-E77B3294AB75}" dt="2024-02-22T16:09:07.811" v="3"/>
        <pc:sldMkLst>
          <pc:docMk/>
          <pc:sldMk cId="3816559983" sldId="436"/>
        </pc:sldMkLst>
      </pc:sldChg>
      <pc:sldChg chg="add">
        <pc:chgData name="Bernd Pape" userId="S::bpape01@ad.uni-paderborn.de::2df366f1-974b-459f-a1ce-857f911ea50e" providerId="AD" clId="Web-{B92B1AC8-F473-4AE2-AC73-E77B3294AB75}" dt="2024-02-22T16:09:07.936" v="4"/>
        <pc:sldMkLst>
          <pc:docMk/>
          <pc:sldMk cId="79061123" sldId="437"/>
        </pc:sldMkLst>
      </pc:sldChg>
      <pc:sldChg chg="add del">
        <pc:chgData name="Bernd Pape" userId="S::bpape01@ad.uni-paderborn.de::2df366f1-974b-459f-a1ce-857f911ea50e" providerId="AD" clId="Web-{B92B1AC8-F473-4AE2-AC73-E77B3294AB75}" dt="2024-02-22T16:10:45.096" v="27"/>
        <pc:sldMkLst>
          <pc:docMk/>
          <pc:sldMk cId="379023538" sldId="458"/>
        </pc:sldMkLst>
      </pc:sldChg>
      <pc:sldChg chg="add del">
        <pc:chgData name="Bernd Pape" userId="S::bpape01@ad.uni-paderborn.de::2df366f1-974b-459f-a1ce-857f911ea50e" providerId="AD" clId="Web-{B92B1AC8-F473-4AE2-AC73-E77B3294AB75}" dt="2024-02-22T16:10:45.096" v="29"/>
        <pc:sldMkLst>
          <pc:docMk/>
          <pc:sldMk cId="4254456273" sldId="459"/>
        </pc:sldMkLst>
      </pc:sldChg>
    </pc:docChg>
  </pc:docChgLst>
  <pc:docChgLst>
    <pc:chgData name="Tim Edler" userId="aaf651d6-5418-4934-b6e1-4715acf1c258" providerId="ADAL" clId="{BC21AC3D-DA6D-4916-829C-FD7675E4E3A1}"/>
    <pc:docChg chg="undo custSel addSld modSld">
      <pc:chgData name="Tim Edler" userId="aaf651d6-5418-4934-b6e1-4715acf1c258" providerId="ADAL" clId="{BC21AC3D-DA6D-4916-829C-FD7675E4E3A1}" dt="2024-05-03T14:30:16.613" v="123" actId="255"/>
      <pc:docMkLst>
        <pc:docMk/>
      </pc:docMkLst>
      <pc:sldChg chg="modSp mod">
        <pc:chgData name="Tim Edler" userId="aaf651d6-5418-4934-b6e1-4715acf1c258" providerId="ADAL" clId="{BC21AC3D-DA6D-4916-829C-FD7675E4E3A1}" dt="2024-05-03T14:30:16.613" v="123" actId="255"/>
        <pc:sldMkLst>
          <pc:docMk/>
          <pc:sldMk cId="3240523993" sldId="300"/>
        </pc:sldMkLst>
        <pc:spChg chg="mod">
          <ac:chgData name="Tim Edler" userId="aaf651d6-5418-4934-b6e1-4715acf1c258" providerId="ADAL" clId="{BC21AC3D-DA6D-4916-829C-FD7675E4E3A1}" dt="2024-05-03T14:30:16.613" v="123" actId="255"/>
          <ac:spMkLst>
            <pc:docMk/>
            <pc:sldMk cId="3240523993" sldId="300"/>
            <ac:spMk id="3" creationId="{F52A68AD-189A-2034-FC8E-0536CE418F77}"/>
          </ac:spMkLst>
        </pc:spChg>
      </pc:sldChg>
      <pc:sldChg chg="modSp mod modShow">
        <pc:chgData name="Tim Edler" userId="aaf651d6-5418-4934-b6e1-4715acf1c258" providerId="ADAL" clId="{BC21AC3D-DA6D-4916-829C-FD7675E4E3A1}" dt="2024-05-03T14:08:47.863" v="118" actId="729"/>
        <pc:sldMkLst>
          <pc:docMk/>
          <pc:sldMk cId="2301532" sldId="403"/>
        </pc:sldMkLst>
        <pc:spChg chg="mod">
          <ac:chgData name="Tim Edler" userId="aaf651d6-5418-4934-b6e1-4715acf1c258" providerId="ADAL" clId="{BC21AC3D-DA6D-4916-829C-FD7675E4E3A1}" dt="2024-05-03T13:15:29.676" v="1" actId="27636"/>
          <ac:spMkLst>
            <pc:docMk/>
            <pc:sldMk cId="2301532" sldId="403"/>
            <ac:spMk id="3" creationId="{A725E0D1-574D-8B77-0C46-F5FFFB825FD3}"/>
          </ac:spMkLst>
        </pc:spChg>
        <pc:spChg chg="mod">
          <ac:chgData name="Tim Edler" userId="aaf651d6-5418-4934-b6e1-4715acf1c258" providerId="ADAL" clId="{BC21AC3D-DA6D-4916-829C-FD7675E4E3A1}" dt="2024-05-03T13:23:46.472" v="94" actId="1035"/>
          <ac:spMkLst>
            <pc:docMk/>
            <pc:sldMk cId="2301532" sldId="403"/>
            <ac:spMk id="4" creationId="{6CDB3B1A-D163-A597-0AA3-203C54731676}"/>
          </ac:spMkLst>
        </pc:spChg>
      </pc:sldChg>
      <pc:sldChg chg="modSp mod modShow">
        <pc:chgData name="Tim Edler" userId="aaf651d6-5418-4934-b6e1-4715acf1c258" providerId="ADAL" clId="{BC21AC3D-DA6D-4916-829C-FD7675E4E3A1}" dt="2024-05-03T14:11:51.063" v="119" actId="729"/>
        <pc:sldMkLst>
          <pc:docMk/>
          <pc:sldMk cId="920110609" sldId="484"/>
        </pc:sldMkLst>
        <pc:spChg chg="mod">
          <ac:chgData name="Tim Edler" userId="aaf651d6-5418-4934-b6e1-4715acf1c258" providerId="ADAL" clId="{BC21AC3D-DA6D-4916-829C-FD7675E4E3A1}" dt="2024-05-03T13:47:48.605" v="112" actId="20577"/>
          <ac:spMkLst>
            <pc:docMk/>
            <pc:sldMk cId="920110609" sldId="484"/>
            <ac:spMk id="8" creationId="{83393DC7-13FF-DF3A-A16A-60C1F32B7D42}"/>
          </ac:spMkLst>
        </pc:spChg>
        <pc:spChg chg="mod">
          <ac:chgData name="Tim Edler" userId="aaf651d6-5418-4934-b6e1-4715acf1c258" providerId="ADAL" clId="{BC21AC3D-DA6D-4916-829C-FD7675E4E3A1}" dt="2024-05-03T13:47:51.756" v="114" actId="1076"/>
          <ac:spMkLst>
            <pc:docMk/>
            <pc:sldMk cId="920110609" sldId="484"/>
            <ac:spMk id="9" creationId="{B085D70E-E950-5217-5273-4C197986775D}"/>
          </ac:spMkLst>
        </pc:spChg>
        <pc:spChg chg="mod">
          <ac:chgData name="Tim Edler" userId="aaf651d6-5418-4934-b6e1-4715acf1c258" providerId="ADAL" clId="{BC21AC3D-DA6D-4916-829C-FD7675E4E3A1}" dt="2024-05-03T13:47:55.046" v="116" actId="1076"/>
          <ac:spMkLst>
            <pc:docMk/>
            <pc:sldMk cId="920110609" sldId="484"/>
            <ac:spMk id="10" creationId="{BD18579C-875B-7480-1BF5-B9A7BBAED396}"/>
          </ac:spMkLst>
        </pc:spChg>
        <pc:spChg chg="mod">
          <ac:chgData name="Tim Edler" userId="aaf651d6-5418-4934-b6e1-4715acf1c258" providerId="ADAL" clId="{BC21AC3D-DA6D-4916-829C-FD7675E4E3A1}" dt="2024-05-03T13:48:00.576" v="117" actId="1076"/>
          <ac:spMkLst>
            <pc:docMk/>
            <pc:sldMk cId="920110609" sldId="484"/>
            <ac:spMk id="12" creationId="{73381097-2979-903E-1B98-B0090EC8A58A}"/>
          </ac:spMkLst>
        </pc:spChg>
        <pc:spChg chg="mod">
          <ac:chgData name="Tim Edler" userId="aaf651d6-5418-4934-b6e1-4715acf1c258" providerId="ADAL" clId="{BC21AC3D-DA6D-4916-829C-FD7675E4E3A1}" dt="2024-05-03T13:47:43.246" v="109" actId="1076"/>
          <ac:spMkLst>
            <pc:docMk/>
            <pc:sldMk cId="920110609" sldId="484"/>
            <ac:spMk id="14" creationId="{486BFC12-874A-CA33-A384-E4D079E6126E}"/>
          </ac:spMkLst>
        </pc:spChg>
        <pc:picChg chg="mod">
          <ac:chgData name="Tim Edler" userId="aaf651d6-5418-4934-b6e1-4715acf1c258" providerId="ADAL" clId="{BC21AC3D-DA6D-4916-829C-FD7675E4E3A1}" dt="2024-05-03T13:16:10.868" v="7" actId="14100"/>
          <ac:picMkLst>
            <pc:docMk/>
            <pc:sldMk cId="920110609" sldId="484"/>
            <ac:picMk id="6" creationId="{D99B351E-F758-C838-B713-A9AADA0C928B}"/>
          </ac:picMkLst>
        </pc:picChg>
      </pc:sldChg>
      <pc:sldChg chg="modSp add mod modShow">
        <pc:chgData name="Tim Edler" userId="aaf651d6-5418-4934-b6e1-4715acf1c258" providerId="ADAL" clId="{BC21AC3D-DA6D-4916-829C-FD7675E4E3A1}" dt="2024-05-03T14:11:53.196" v="120" actId="729"/>
        <pc:sldMkLst>
          <pc:docMk/>
          <pc:sldMk cId="20892528" sldId="485"/>
        </pc:sldMkLst>
        <pc:spChg chg="mod">
          <ac:chgData name="Tim Edler" userId="aaf651d6-5418-4934-b6e1-4715acf1c258" providerId="ADAL" clId="{BC21AC3D-DA6D-4916-829C-FD7675E4E3A1}" dt="2024-05-03T13:21:47.604" v="72" actId="1076"/>
          <ac:spMkLst>
            <pc:docMk/>
            <pc:sldMk cId="20892528" sldId="485"/>
            <ac:spMk id="2" creationId="{5862E59E-07D1-0765-F76F-395A67C04D54}"/>
          </ac:spMkLst>
        </pc:spChg>
        <pc:spChg chg="mod">
          <ac:chgData name="Tim Edler" userId="aaf651d6-5418-4934-b6e1-4715acf1c258" providerId="ADAL" clId="{BC21AC3D-DA6D-4916-829C-FD7675E4E3A1}" dt="2024-05-03T13:24:09.721" v="99" actId="1036"/>
          <ac:spMkLst>
            <pc:docMk/>
            <pc:sldMk cId="20892528" sldId="485"/>
            <ac:spMk id="4" creationId="{BE300A5A-CDBC-51EA-FEE5-9AE0ADDD810B}"/>
          </ac:spMkLst>
        </pc:spChg>
        <pc:spChg chg="mod">
          <ac:chgData name="Tim Edler" userId="aaf651d6-5418-4934-b6e1-4715acf1c258" providerId="ADAL" clId="{BC21AC3D-DA6D-4916-829C-FD7675E4E3A1}" dt="2024-05-03T13:22:54.922" v="83" actId="1076"/>
          <ac:spMkLst>
            <pc:docMk/>
            <pc:sldMk cId="20892528" sldId="485"/>
            <ac:spMk id="7" creationId="{96927730-A963-0B47-05BC-E1CE9C67E295}"/>
          </ac:spMkLst>
        </pc:spChg>
        <pc:spChg chg="mod">
          <ac:chgData name="Tim Edler" userId="aaf651d6-5418-4934-b6e1-4715acf1c258" providerId="ADAL" clId="{BC21AC3D-DA6D-4916-829C-FD7675E4E3A1}" dt="2024-05-03T13:22:54.922" v="83" actId="1076"/>
          <ac:spMkLst>
            <pc:docMk/>
            <pc:sldMk cId="20892528" sldId="485"/>
            <ac:spMk id="8" creationId="{83393DC7-13FF-DF3A-A16A-60C1F32B7D42}"/>
          </ac:spMkLst>
        </pc:spChg>
        <pc:spChg chg="mod">
          <ac:chgData name="Tim Edler" userId="aaf651d6-5418-4934-b6e1-4715acf1c258" providerId="ADAL" clId="{BC21AC3D-DA6D-4916-829C-FD7675E4E3A1}" dt="2024-05-03T13:22:54.922" v="83" actId="1076"/>
          <ac:spMkLst>
            <pc:docMk/>
            <pc:sldMk cId="20892528" sldId="485"/>
            <ac:spMk id="9" creationId="{B085D70E-E950-5217-5273-4C197986775D}"/>
          </ac:spMkLst>
        </pc:spChg>
        <pc:spChg chg="mod">
          <ac:chgData name="Tim Edler" userId="aaf651d6-5418-4934-b6e1-4715acf1c258" providerId="ADAL" clId="{BC21AC3D-DA6D-4916-829C-FD7675E4E3A1}" dt="2024-05-03T13:22:54.922" v="83" actId="1076"/>
          <ac:spMkLst>
            <pc:docMk/>
            <pc:sldMk cId="20892528" sldId="485"/>
            <ac:spMk id="10" creationId="{BD18579C-875B-7480-1BF5-B9A7BBAED396}"/>
          </ac:spMkLst>
        </pc:spChg>
        <pc:spChg chg="mod">
          <ac:chgData name="Tim Edler" userId="aaf651d6-5418-4934-b6e1-4715acf1c258" providerId="ADAL" clId="{BC21AC3D-DA6D-4916-829C-FD7675E4E3A1}" dt="2024-05-03T13:22:54.922" v="83" actId="1076"/>
          <ac:spMkLst>
            <pc:docMk/>
            <pc:sldMk cId="20892528" sldId="485"/>
            <ac:spMk id="11" creationId="{DDFC4A4B-03B5-7A93-256B-B76484C8185E}"/>
          </ac:spMkLst>
        </pc:spChg>
        <pc:spChg chg="mod">
          <ac:chgData name="Tim Edler" userId="aaf651d6-5418-4934-b6e1-4715acf1c258" providerId="ADAL" clId="{BC21AC3D-DA6D-4916-829C-FD7675E4E3A1}" dt="2024-05-03T13:22:54.922" v="83" actId="1076"/>
          <ac:spMkLst>
            <pc:docMk/>
            <pc:sldMk cId="20892528" sldId="485"/>
            <ac:spMk id="12" creationId="{73381097-2979-903E-1B98-B0090EC8A58A}"/>
          </ac:spMkLst>
        </pc:spChg>
        <pc:spChg chg="mod">
          <ac:chgData name="Tim Edler" userId="aaf651d6-5418-4934-b6e1-4715acf1c258" providerId="ADAL" clId="{BC21AC3D-DA6D-4916-829C-FD7675E4E3A1}" dt="2024-05-03T13:22:54.922" v="83" actId="1076"/>
          <ac:spMkLst>
            <pc:docMk/>
            <pc:sldMk cId="20892528" sldId="485"/>
            <ac:spMk id="13" creationId="{08E3C71B-9274-335A-A2F3-4DD7858E2A3A}"/>
          </ac:spMkLst>
        </pc:spChg>
        <pc:spChg chg="mod">
          <ac:chgData name="Tim Edler" userId="aaf651d6-5418-4934-b6e1-4715acf1c258" providerId="ADAL" clId="{BC21AC3D-DA6D-4916-829C-FD7675E4E3A1}" dt="2024-05-03T13:22:54.922" v="83" actId="1076"/>
          <ac:spMkLst>
            <pc:docMk/>
            <pc:sldMk cId="20892528" sldId="485"/>
            <ac:spMk id="14" creationId="{486BFC12-874A-CA33-A384-E4D079E6126E}"/>
          </ac:spMkLst>
        </pc:spChg>
        <pc:spChg chg="mod">
          <ac:chgData name="Tim Edler" userId="aaf651d6-5418-4934-b6e1-4715acf1c258" providerId="ADAL" clId="{BC21AC3D-DA6D-4916-829C-FD7675E4E3A1}" dt="2024-05-03T13:22:54.922" v="83" actId="1076"/>
          <ac:spMkLst>
            <pc:docMk/>
            <pc:sldMk cId="20892528" sldId="485"/>
            <ac:spMk id="16" creationId="{F5CB7FF5-5432-57DD-EFC8-4672B1A971A1}"/>
          </ac:spMkLst>
        </pc:spChg>
        <pc:spChg chg="mod">
          <ac:chgData name="Tim Edler" userId="aaf651d6-5418-4934-b6e1-4715acf1c258" providerId="ADAL" clId="{BC21AC3D-DA6D-4916-829C-FD7675E4E3A1}" dt="2024-05-03T13:22:54.922" v="83" actId="1076"/>
          <ac:spMkLst>
            <pc:docMk/>
            <pc:sldMk cId="20892528" sldId="485"/>
            <ac:spMk id="17" creationId="{3FD79A3B-15EF-F3A0-2BF3-16A7A2159F43}"/>
          </ac:spMkLst>
        </pc:spChg>
        <pc:spChg chg="mod">
          <ac:chgData name="Tim Edler" userId="aaf651d6-5418-4934-b6e1-4715acf1c258" providerId="ADAL" clId="{BC21AC3D-DA6D-4916-829C-FD7675E4E3A1}" dt="2024-05-03T13:22:54.922" v="83" actId="1076"/>
          <ac:spMkLst>
            <pc:docMk/>
            <pc:sldMk cId="20892528" sldId="485"/>
            <ac:spMk id="20" creationId="{7C484E69-4F79-E78B-B8E1-3B21D65EAD47}"/>
          </ac:spMkLst>
        </pc:spChg>
        <pc:spChg chg="mod">
          <ac:chgData name="Tim Edler" userId="aaf651d6-5418-4934-b6e1-4715acf1c258" providerId="ADAL" clId="{BC21AC3D-DA6D-4916-829C-FD7675E4E3A1}" dt="2024-05-03T13:22:54.922" v="83" actId="1076"/>
          <ac:spMkLst>
            <pc:docMk/>
            <pc:sldMk cId="20892528" sldId="485"/>
            <ac:spMk id="21" creationId="{77168309-15F6-14DE-03A0-D63A90030CF0}"/>
          </ac:spMkLst>
        </pc:spChg>
        <pc:picChg chg="mod ord">
          <ac:chgData name="Tim Edler" userId="aaf651d6-5418-4934-b6e1-4715acf1c258" providerId="ADAL" clId="{BC21AC3D-DA6D-4916-829C-FD7675E4E3A1}" dt="2024-05-03T13:23:24.256" v="84" actId="167"/>
          <ac:picMkLst>
            <pc:docMk/>
            <pc:sldMk cId="20892528" sldId="485"/>
            <ac:picMk id="6" creationId="{D99B351E-F758-C838-B713-A9AADA0C928B}"/>
          </ac:picMkLst>
        </pc:picChg>
      </pc:sldChg>
    </pc:docChg>
  </pc:docChgLst>
  <pc:docChgLst>
    <pc:chgData name="Bernd Pape" userId="S::bpape01@ad.uni-paderborn.de::2df366f1-974b-459f-a1ce-857f911ea50e" providerId="AD" clId="Web-{AAE85C89-4EEF-69EE-684E-7429B75EF42D}"/>
    <pc:docChg chg="addSld modSld">
      <pc:chgData name="Bernd Pape" userId="S::bpape01@ad.uni-paderborn.de::2df366f1-974b-459f-a1ce-857f911ea50e" providerId="AD" clId="Web-{AAE85C89-4EEF-69EE-684E-7429B75EF42D}" dt="2024-03-05T11:51:45.821" v="37" actId="1076"/>
      <pc:docMkLst>
        <pc:docMk/>
      </pc:docMkLst>
      <pc:sldChg chg="mod modShow">
        <pc:chgData name="Bernd Pape" userId="S::bpape01@ad.uni-paderborn.de::2df366f1-974b-459f-a1ce-857f911ea50e" providerId="AD" clId="Web-{AAE85C89-4EEF-69EE-684E-7429B75EF42D}" dt="2024-03-05T11:48:13.049" v="1"/>
        <pc:sldMkLst>
          <pc:docMk/>
          <pc:sldMk cId="557162429" sldId="420"/>
        </pc:sldMkLst>
      </pc:sldChg>
      <pc:sldChg chg="addSp delSp modSp add">
        <pc:chgData name="Bernd Pape" userId="S::bpape01@ad.uni-paderborn.de::2df366f1-974b-459f-a1ce-857f911ea50e" providerId="AD" clId="Web-{AAE85C89-4EEF-69EE-684E-7429B75EF42D}" dt="2024-03-05T11:51:45.821" v="37" actId="1076"/>
        <pc:sldMkLst>
          <pc:docMk/>
          <pc:sldMk cId="920110609" sldId="484"/>
        </pc:sldMkLst>
        <pc:spChg chg="mod topLvl">
          <ac:chgData name="Bernd Pape" userId="S::bpape01@ad.uni-paderborn.de::2df366f1-974b-459f-a1ce-857f911ea50e" providerId="AD" clId="Web-{AAE85C89-4EEF-69EE-684E-7429B75EF42D}" dt="2024-03-05T11:51:45.821" v="37" actId="1076"/>
          <ac:spMkLst>
            <pc:docMk/>
            <pc:sldMk cId="920110609" sldId="484"/>
            <ac:spMk id="16" creationId="{F5CB7FF5-5432-57DD-EFC8-4672B1A971A1}"/>
          </ac:spMkLst>
        </pc:spChg>
        <pc:spChg chg="mod topLvl">
          <ac:chgData name="Bernd Pape" userId="S::bpape01@ad.uni-paderborn.de::2df366f1-974b-459f-a1ce-857f911ea50e" providerId="AD" clId="Web-{AAE85C89-4EEF-69EE-684E-7429B75EF42D}" dt="2024-03-05T11:51:26.883" v="34" actId="14100"/>
          <ac:spMkLst>
            <pc:docMk/>
            <pc:sldMk cId="920110609" sldId="484"/>
            <ac:spMk id="17" creationId="{3FD79A3B-15EF-F3A0-2BF3-16A7A2159F43}"/>
          </ac:spMkLst>
        </pc:spChg>
        <pc:spChg chg="mod topLvl">
          <ac:chgData name="Bernd Pape" userId="S::bpape01@ad.uni-paderborn.de::2df366f1-974b-459f-a1ce-857f911ea50e" providerId="AD" clId="Web-{AAE85C89-4EEF-69EE-684E-7429B75EF42D}" dt="2024-03-05T11:51:17.914" v="33"/>
          <ac:spMkLst>
            <pc:docMk/>
            <pc:sldMk cId="920110609" sldId="484"/>
            <ac:spMk id="20" creationId="{7C484E69-4F79-E78B-B8E1-3B21D65EAD47}"/>
          </ac:spMkLst>
        </pc:spChg>
        <pc:spChg chg="mod topLvl">
          <ac:chgData name="Bernd Pape" userId="S::bpape01@ad.uni-paderborn.de::2df366f1-974b-459f-a1ce-857f911ea50e" providerId="AD" clId="Web-{AAE85C89-4EEF-69EE-684E-7429B75EF42D}" dt="2024-03-05T11:51:32.539" v="35" actId="14100"/>
          <ac:spMkLst>
            <pc:docMk/>
            <pc:sldMk cId="920110609" sldId="484"/>
            <ac:spMk id="21" creationId="{77168309-15F6-14DE-03A0-D63A90030CF0}"/>
          </ac:spMkLst>
        </pc:spChg>
        <pc:grpChg chg="add del mod">
          <ac:chgData name="Bernd Pape" userId="S::bpape01@ad.uni-paderborn.de::2df366f1-974b-459f-a1ce-857f911ea50e" providerId="AD" clId="Web-{AAE85C89-4EEF-69EE-684E-7429B75EF42D}" dt="2024-03-05T11:49:14.394" v="11"/>
          <ac:grpSpMkLst>
            <pc:docMk/>
            <pc:sldMk cId="920110609" sldId="484"/>
            <ac:grpSpMk id="3" creationId="{4882ABCF-8DCF-F7D2-EA25-4519D276EE27}"/>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35219-9216-4897-9F8D-B70686DB275C}" type="datetimeFigureOut">
              <a:t>14.08.24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F4FB9-07A7-4790-BDAB-962767BE64F5}" type="slidenum">
              <a:t>‹Nr.›</a:t>
            </a:fld>
            <a:endParaRPr lang="de-DE"/>
          </a:p>
        </p:txBody>
      </p:sp>
    </p:spTree>
    <p:extLst>
      <p:ext uri="{BB962C8B-B14F-4D97-AF65-F5344CB8AC3E}">
        <p14:creationId xmlns:p14="http://schemas.microsoft.com/office/powerpoint/2010/main" val="365420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4AA0AAB-3167-CB48-99BA-1995BD4CC736}" type="slidenum">
              <a:rPr lang="de-DE" smtClean="0"/>
              <a:t>1</a:t>
            </a:fld>
            <a:endParaRPr lang="de-DE"/>
          </a:p>
        </p:txBody>
      </p:sp>
    </p:spTree>
    <p:extLst>
      <p:ext uri="{BB962C8B-B14F-4D97-AF65-F5344CB8AC3E}">
        <p14:creationId xmlns:p14="http://schemas.microsoft.com/office/powerpoint/2010/main" val="24363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Checkliste für objektorientierte Programmierkonzepte nach Sanders und Thomas (2007) umfasst verschiedene Punkte, die das Verständnis grundlegender OO-Prinzipien und -Mechanismen überprüfen. Dazu gehören Aspekte wie das Kompilieren des Programmes, die Definition und Nutzung von Konstruktoren, die Verwendung von Instanzen, Variablen und Methoden sowie die Implementierung von Vererbung und Polymorphismus. Weiterhin werden Konzepte wie Kapselung, Modellierung und Abstraktion berücksichtigt, um ein umfassendes Verständnis der objektorientierten Programmierung zu gewährleisten.</a:t>
            </a:r>
          </a:p>
        </p:txBody>
      </p:sp>
      <p:sp>
        <p:nvSpPr>
          <p:cNvPr id="4" name="Foliennummernplatzhalter 3"/>
          <p:cNvSpPr>
            <a:spLocks noGrp="1"/>
          </p:cNvSpPr>
          <p:nvPr>
            <p:ph type="sldNum" sz="quarter" idx="5"/>
          </p:nvPr>
        </p:nvSpPr>
        <p:spPr/>
        <p:txBody>
          <a:bodyPr/>
          <a:lstStyle/>
          <a:p>
            <a:fld id="{155F4FB9-07A7-4790-BDAB-962767BE64F5}" type="slidenum">
              <a:rPr lang="de-DE" smtClean="0"/>
              <a:t>11</a:t>
            </a:fld>
            <a:endParaRPr lang="de-DE"/>
          </a:p>
        </p:txBody>
      </p:sp>
    </p:spTree>
    <p:extLst>
      <p:ext uri="{BB962C8B-B14F-4D97-AF65-F5344CB8AC3E}">
        <p14:creationId xmlns:p14="http://schemas.microsoft.com/office/powerpoint/2010/main" val="328303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Liste von Sanders und Thomas (2007) zeigt auf, welche Indikatoren auf Fehlvorstellungen in der objektorientierten Programmierung hinweisen. Dazu gehören unter anderem identische Klassen außer den Namen, selten instanziierte Klassen, fehlerhafte Verlinkung und Interaktion, sowie ungenutzte Parameter. Diese Indikatoren können auf spezifische Missverständnisse wie Instanzen-/Klassenkonfusion, Modellierungsfehler oder Probleme mit der Kapselung hindeuten.</a:t>
            </a:r>
          </a:p>
        </p:txBody>
      </p:sp>
      <p:sp>
        <p:nvSpPr>
          <p:cNvPr id="4" name="Foliennummernplatzhalter 3"/>
          <p:cNvSpPr>
            <a:spLocks noGrp="1"/>
          </p:cNvSpPr>
          <p:nvPr>
            <p:ph type="sldNum" sz="quarter" idx="5"/>
          </p:nvPr>
        </p:nvSpPr>
        <p:spPr/>
        <p:txBody>
          <a:bodyPr/>
          <a:lstStyle/>
          <a:p>
            <a:fld id="{155F4FB9-07A7-4790-BDAB-962767BE64F5}" type="slidenum">
              <a:rPr lang="de-DE" smtClean="0"/>
              <a:t>12</a:t>
            </a:fld>
            <a:endParaRPr lang="de-DE"/>
          </a:p>
        </p:txBody>
      </p:sp>
    </p:spTree>
    <p:extLst>
      <p:ext uri="{BB962C8B-B14F-4D97-AF65-F5344CB8AC3E}">
        <p14:creationId xmlns:p14="http://schemas.microsoft.com/office/powerpoint/2010/main" val="396479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a:t>In dieser Präsentation wird das Kapitel </a:t>
            </a:r>
            <a:r>
              <a:rPr lang="de-DE" sz="1200" b="0" dirty="0">
                <a:solidFill>
                  <a:schemeClr val="tx1"/>
                </a:solidFill>
                <a:ea typeface="Calibri" panose="020F0502020204030204"/>
                <a:cs typeface="Calibri" panose="020F0502020204030204"/>
              </a:rPr>
              <a:t>Lernerfolgskontrolle und Leistungsbewertung</a:t>
            </a:r>
            <a:r>
              <a:rPr lang="de-DE" b="0" dirty="0"/>
              <a:t> behandelt.</a:t>
            </a:r>
          </a:p>
        </p:txBody>
      </p:sp>
      <p:sp>
        <p:nvSpPr>
          <p:cNvPr id="4" name="Foliennummernplatzhalter 3"/>
          <p:cNvSpPr>
            <a:spLocks noGrp="1"/>
          </p:cNvSpPr>
          <p:nvPr>
            <p:ph type="sldNum" sz="quarter" idx="5"/>
          </p:nvPr>
        </p:nvSpPr>
        <p:spPr/>
        <p:txBody>
          <a:bodyPr/>
          <a:lstStyle/>
          <a:p>
            <a:fld id="{155F4FB9-07A7-4790-BDAB-962767BE64F5}" type="slidenum">
              <a:rPr lang="de-DE" smtClean="0"/>
              <a:t>3</a:t>
            </a:fld>
            <a:endParaRPr lang="de-DE"/>
          </a:p>
        </p:txBody>
      </p:sp>
    </p:spTree>
    <p:extLst>
      <p:ext uri="{BB962C8B-B14F-4D97-AF65-F5344CB8AC3E}">
        <p14:creationId xmlns:p14="http://schemas.microsoft.com/office/powerpoint/2010/main" val="2246422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Lernziele umfassen den Vergleich verschiedener Ansätze zur Lernkontrolle und Leistungsbewertung.</a:t>
            </a:r>
          </a:p>
        </p:txBody>
      </p:sp>
      <p:sp>
        <p:nvSpPr>
          <p:cNvPr id="4" name="Foliennummernplatzhalter 3"/>
          <p:cNvSpPr>
            <a:spLocks noGrp="1"/>
          </p:cNvSpPr>
          <p:nvPr>
            <p:ph type="sldNum" sz="quarter" idx="5"/>
          </p:nvPr>
        </p:nvSpPr>
        <p:spPr/>
        <p:txBody>
          <a:bodyPr/>
          <a:lstStyle/>
          <a:p>
            <a:fld id="{155F4FB9-07A7-4790-BDAB-962767BE64F5}" type="slidenum">
              <a:rPr lang="de-DE" smtClean="0"/>
              <a:t>4</a:t>
            </a:fld>
            <a:endParaRPr lang="de-DE"/>
          </a:p>
        </p:txBody>
      </p:sp>
    </p:spTree>
    <p:extLst>
      <p:ext uri="{BB962C8B-B14F-4D97-AF65-F5344CB8AC3E}">
        <p14:creationId xmlns:p14="http://schemas.microsoft.com/office/powerpoint/2010/main" val="152078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Kapitel wird thematisiert, wie der Lernerfolg gemessen werden kann und nach welchen Kriterien die Leistungen der </a:t>
            </a:r>
            <a:r>
              <a:rPr lang="de-DE" dirty="0" err="1"/>
              <a:t>Schüler:innen</a:t>
            </a:r>
            <a:r>
              <a:rPr lang="de-DE" dirty="0"/>
              <a:t> bewertet werden sollen.</a:t>
            </a:r>
          </a:p>
        </p:txBody>
      </p:sp>
      <p:sp>
        <p:nvSpPr>
          <p:cNvPr id="4" name="Foliennummernplatzhalter 3"/>
          <p:cNvSpPr>
            <a:spLocks noGrp="1"/>
          </p:cNvSpPr>
          <p:nvPr>
            <p:ph type="sldNum" sz="quarter" idx="5"/>
          </p:nvPr>
        </p:nvSpPr>
        <p:spPr/>
        <p:txBody>
          <a:bodyPr/>
          <a:lstStyle/>
          <a:p>
            <a:fld id="{155F4FB9-07A7-4790-BDAB-962767BE64F5}" type="slidenum">
              <a:rPr lang="de-DE" smtClean="0"/>
              <a:t>5</a:t>
            </a:fld>
            <a:endParaRPr lang="de-DE"/>
          </a:p>
        </p:txBody>
      </p:sp>
    </p:spTree>
    <p:extLst>
      <p:ext uri="{BB962C8B-B14F-4D97-AF65-F5344CB8AC3E}">
        <p14:creationId xmlns:p14="http://schemas.microsoft.com/office/powerpoint/2010/main" val="94908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wird sich auf die Bewertung der Lernfortschritte und die Frage „Wie wird lernen bewertet?“ konzentriert.</a:t>
            </a:r>
          </a:p>
        </p:txBody>
      </p:sp>
      <p:sp>
        <p:nvSpPr>
          <p:cNvPr id="4" name="Foliennummernplatzhalter 3"/>
          <p:cNvSpPr>
            <a:spLocks noGrp="1"/>
          </p:cNvSpPr>
          <p:nvPr>
            <p:ph type="sldNum" sz="quarter" idx="5"/>
          </p:nvPr>
        </p:nvSpPr>
        <p:spPr/>
        <p:txBody>
          <a:bodyPr/>
          <a:lstStyle/>
          <a:p>
            <a:fld id="{155F4FB9-07A7-4790-BDAB-962767BE64F5}" type="slidenum">
              <a:rPr lang="de-DE" smtClean="0"/>
              <a:t>6</a:t>
            </a:fld>
            <a:endParaRPr lang="de-DE"/>
          </a:p>
        </p:txBody>
      </p:sp>
    </p:spTree>
    <p:extLst>
      <p:ext uri="{BB962C8B-B14F-4D97-AF65-F5344CB8AC3E}">
        <p14:creationId xmlns:p14="http://schemas.microsoft.com/office/powerpoint/2010/main" val="16438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Selbstkontrolle und automatisierte Tests, wie Unit Tests, ermöglichen eine eigenständige Überprüfung der Lösungen durch die </a:t>
            </a:r>
            <a:r>
              <a:rPr lang="de-DE" dirty="0" err="1"/>
              <a:t>Schüler:innen</a:t>
            </a:r>
            <a:r>
              <a:rPr lang="de-DE" dirty="0"/>
              <a:t> und entlasten die Lehrkraft. Diese Tests bieten transparente und objektive Bewertungskriterien, da sie formalisierte Anforderungen darstellen. </a:t>
            </a:r>
          </a:p>
          <a:p>
            <a:r>
              <a:rPr lang="de-DE" dirty="0"/>
              <a:t>Ein KI-Assistent kann zusätzlich auf Fehler hinweisen oder gezielte Hilfestellungen geben, ohne die Lösungen vorwegzunehmen.</a:t>
            </a:r>
          </a:p>
        </p:txBody>
      </p:sp>
      <p:sp>
        <p:nvSpPr>
          <p:cNvPr id="4" name="Foliennummernplatzhalter 3"/>
          <p:cNvSpPr>
            <a:spLocks noGrp="1"/>
          </p:cNvSpPr>
          <p:nvPr>
            <p:ph type="sldNum" sz="quarter" idx="5"/>
          </p:nvPr>
        </p:nvSpPr>
        <p:spPr/>
        <p:txBody>
          <a:bodyPr/>
          <a:lstStyle/>
          <a:p>
            <a:fld id="{155F4FB9-07A7-4790-BDAB-962767BE64F5}" type="slidenum">
              <a:rPr lang="de-DE" smtClean="0"/>
              <a:t>7</a:t>
            </a:fld>
            <a:endParaRPr lang="de-DE"/>
          </a:p>
        </p:txBody>
      </p:sp>
    </p:spTree>
    <p:extLst>
      <p:ext uri="{BB962C8B-B14F-4D97-AF65-F5344CB8AC3E}">
        <p14:creationId xmlns:p14="http://schemas.microsoft.com/office/powerpoint/2010/main" val="2904167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gezeigte Beispiel stellt eine Programmieraufgabe vor, bei der ein Python-Programm geschrieben werden soll, das eine Funktion zur Primzahlprüfung enthält. Die Funktion </a:t>
            </a:r>
            <a:r>
              <a:rPr lang="de-DE" dirty="0" err="1"/>
              <a:t>ist_primzahl</a:t>
            </a:r>
            <a:r>
              <a:rPr lang="de-DE" dirty="0"/>
              <a:t>(n) überprüft, ob eine gegebene Zahl n eine Primzahl ist. Eine Primzahl ist definiert als eine natürliche Zahl größer als 1, die nur durch 1 und sich selbst teilbar ist. </a:t>
            </a:r>
          </a:p>
          <a:p>
            <a:r>
              <a:rPr lang="de-DE" dirty="0"/>
              <a:t>Die Anforderungen an die Funktion sind, dass sie True zurückgibt, wenn n eine Primzahl ist, andernfalls </a:t>
            </a:r>
            <a:r>
              <a:rPr lang="de-DE" dirty="0" err="1"/>
              <a:t>False</a:t>
            </a:r>
            <a:r>
              <a:rPr lang="de-DE" dirty="0"/>
              <a:t>. Die Funktion soll für alle Ganzzahlen n funktionieren, einschließlich negativer Zahlen und 0.</a:t>
            </a:r>
          </a:p>
        </p:txBody>
      </p:sp>
      <p:sp>
        <p:nvSpPr>
          <p:cNvPr id="4" name="Foliennummernplatzhalter 3"/>
          <p:cNvSpPr>
            <a:spLocks noGrp="1"/>
          </p:cNvSpPr>
          <p:nvPr>
            <p:ph type="sldNum" sz="quarter" idx="5"/>
          </p:nvPr>
        </p:nvSpPr>
        <p:spPr/>
        <p:txBody>
          <a:bodyPr/>
          <a:lstStyle/>
          <a:p>
            <a:fld id="{155F4FB9-07A7-4790-BDAB-962767BE64F5}" type="slidenum">
              <a:rPr lang="de-DE" smtClean="0"/>
              <a:t>8</a:t>
            </a:fld>
            <a:endParaRPr lang="de-DE"/>
          </a:p>
        </p:txBody>
      </p:sp>
    </p:spTree>
    <p:extLst>
      <p:ext uri="{BB962C8B-B14F-4D97-AF65-F5344CB8AC3E}">
        <p14:creationId xmlns:p14="http://schemas.microsoft.com/office/powerpoint/2010/main" val="79290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Parsons Probleme bestehen aus fragmentiertem Programmcode, den Lernende in die richtige Reihenfolge bringen müssen. Zusätzlich können unnötige oder fehlerhafte Codefragmente als Ablenkung dienen. Diese Methode ist ein guter Prädiktor für die Programmierfähigkeiten und ermöglicht eine schnelle sowie objektive Bewertung.</a:t>
            </a:r>
          </a:p>
        </p:txBody>
      </p:sp>
      <p:sp>
        <p:nvSpPr>
          <p:cNvPr id="4" name="Foliennummernplatzhalter 3"/>
          <p:cNvSpPr>
            <a:spLocks noGrp="1"/>
          </p:cNvSpPr>
          <p:nvPr>
            <p:ph type="sldNum" sz="quarter" idx="5"/>
          </p:nvPr>
        </p:nvSpPr>
        <p:spPr/>
        <p:txBody>
          <a:bodyPr/>
          <a:lstStyle/>
          <a:p>
            <a:fld id="{155F4FB9-07A7-4790-BDAB-962767BE64F5}" type="slidenum">
              <a:rPr lang="de-DE" smtClean="0"/>
              <a:t>9</a:t>
            </a:fld>
            <a:endParaRPr lang="de-DE"/>
          </a:p>
        </p:txBody>
      </p:sp>
    </p:spTree>
    <p:extLst>
      <p:ext uri="{BB962C8B-B14F-4D97-AF65-F5344CB8AC3E}">
        <p14:creationId xmlns:p14="http://schemas.microsoft.com/office/powerpoint/2010/main" val="3183729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Parsons Probleme können möglicherweise ungeeignet sein, um die Programmierfähigkeiten erfahrener </a:t>
            </a:r>
            <a:r>
              <a:rPr lang="de-DE" dirty="0" err="1"/>
              <a:t>Programmierer:innen</a:t>
            </a:r>
            <a:r>
              <a:rPr lang="de-DE" dirty="0"/>
              <a:t> zu überprüfen. Experten empfinden (Micro) Parsons Problems teilweise als schwieriger im Vergleich zu „offenen“ Programmieraufgaben </a:t>
            </a:r>
            <a:r>
              <a:rPr lang="de-DE" sz="1200" i="1" dirty="0">
                <a:solidFill>
                  <a:schemeClr val="tx1">
                    <a:lumMod val="50000"/>
                    <a:lumOff val="50000"/>
                  </a:schemeClr>
                </a:solidFill>
              </a:rPr>
              <a:t>(Wu &amp; Smith, 2024).</a:t>
            </a:r>
            <a:endParaRPr lang="de-DE" dirty="0"/>
          </a:p>
        </p:txBody>
      </p:sp>
      <p:sp>
        <p:nvSpPr>
          <p:cNvPr id="4" name="Foliennummernplatzhalter 3"/>
          <p:cNvSpPr>
            <a:spLocks noGrp="1"/>
          </p:cNvSpPr>
          <p:nvPr>
            <p:ph type="sldNum" sz="quarter" idx="5"/>
          </p:nvPr>
        </p:nvSpPr>
        <p:spPr/>
        <p:txBody>
          <a:bodyPr/>
          <a:lstStyle/>
          <a:p>
            <a:fld id="{155F4FB9-07A7-4790-BDAB-962767BE64F5}" type="slidenum">
              <a:rPr lang="de-DE" smtClean="0"/>
              <a:t>10</a:t>
            </a:fld>
            <a:endParaRPr lang="de-DE"/>
          </a:p>
        </p:txBody>
      </p:sp>
    </p:spTree>
    <p:extLst>
      <p:ext uri="{BB962C8B-B14F-4D97-AF65-F5344CB8AC3E}">
        <p14:creationId xmlns:p14="http://schemas.microsoft.com/office/powerpoint/2010/main" val="186519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14.08.24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14.08.24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14.08.24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14.08.24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14.08.24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14.08.24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14.08.24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B3054-B75A-4BD7-8B3E-8DC0F614FAF3}" type="datetimeFigureOut">
              <a:rPr lang="de-DE" smtClean="0"/>
              <a:t>14.08.24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ndraw.co/license" TargetMode="External"/><Relationship Id="rId2" Type="http://schemas.openxmlformats.org/officeDocument/2006/relationships/hyperlink" Target="https://twitter.com/ninalimp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4.svg"/><Relationship Id="rId7" Type="http://schemas.openxmlformats.org/officeDocument/2006/relationships/hyperlink" Target="https://www.orca.nrw/" TargetMode="External"/><Relationship Id="rId12" Type="http://schemas.openxmlformats.org/officeDocument/2006/relationships/image" Target="../media/image21.sv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image" Target="../media/image16.svg"/><Relationship Id="rId10" Type="http://schemas.openxmlformats.org/officeDocument/2006/relationships/hyperlink" Target="https://creativecommons.org/licenses/by/4.0/deed.de" TargetMode="External"/><Relationship Id="rId4" Type="http://schemas.openxmlformats.org/officeDocument/2006/relationships/image" Target="../media/image15.png"/><Relationship Id="rId9" Type="http://schemas.openxmlformats.org/officeDocument/2006/relationships/image" Target="../media/image19.svg"/><Relationship Id="rId1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0937E-4E87-71A5-0789-C56BA5C78BA0}"/>
              </a:ext>
            </a:extLst>
          </p:cNvPr>
          <p:cNvSpPr>
            <a:spLocks noGrp="1"/>
          </p:cNvSpPr>
          <p:nvPr>
            <p:ph type="ctrTitle"/>
          </p:nvPr>
        </p:nvSpPr>
        <p:spPr>
          <a:xfrm>
            <a:off x="1524000" y="2310878"/>
            <a:ext cx="9144000" cy="2387600"/>
          </a:xfrm>
        </p:spPr>
        <p:txBody>
          <a:bodyPr/>
          <a:lstStyle/>
          <a:p>
            <a:r>
              <a:rPr lang="de-DE"/>
              <a:t>Didaktik der Programmierung</a:t>
            </a:r>
          </a:p>
        </p:txBody>
      </p:sp>
      <p:pic>
        <p:nvPicPr>
          <p:cNvPr id="4" name="Grafik 3">
            <a:extLst>
              <a:ext uri="{FF2B5EF4-FFF2-40B4-BE49-F238E27FC236}">
                <a16:creationId xmlns:a16="http://schemas.microsoft.com/office/drawing/2014/main" id="{E8D76663-21EA-0CD6-B398-F763494CCEC9}"/>
              </a:ext>
            </a:extLst>
          </p:cNvPr>
          <p:cNvPicPr>
            <a:picLocks noChangeAspect="1"/>
          </p:cNvPicPr>
          <p:nvPr/>
        </p:nvPicPr>
        <p:blipFill>
          <a:blip r:embed="rId3"/>
          <a:stretch>
            <a:fillRect/>
          </a:stretch>
        </p:blipFill>
        <p:spPr>
          <a:xfrm>
            <a:off x="3926698" y="1122363"/>
            <a:ext cx="4338604" cy="1188515"/>
          </a:xfrm>
          <a:prstGeom prst="rect">
            <a:avLst/>
          </a:prstGeom>
        </p:spPr>
      </p:pic>
      <p:pic>
        <p:nvPicPr>
          <p:cNvPr id="5" name="Grafik 4">
            <a:extLst>
              <a:ext uri="{FF2B5EF4-FFF2-40B4-BE49-F238E27FC236}">
                <a16:creationId xmlns:a16="http://schemas.microsoft.com/office/drawing/2014/main" id="{517DEFBB-E2DD-9990-CC2D-0A907144D964}"/>
              </a:ext>
            </a:extLst>
          </p:cNvPr>
          <p:cNvPicPr>
            <a:picLocks noChangeAspect="1"/>
          </p:cNvPicPr>
          <p:nvPr/>
        </p:nvPicPr>
        <p:blipFill>
          <a:blip r:embed="rId4"/>
          <a:stretch>
            <a:fillRect/>
          </a:stretch>
        </p:blipFill>
        <p:spPr>
          <a:xfrm>
            <a:off x="4576549" y="4698478"/>
            <a:ext cx="3038901" cy="1235456"/>
          </a:xfrm>
          <a:prstGeom prst="rect">
            <a:avLst/>
          </a:prstGeom>
        </p:spPr>
      </p:pic>
    </p:spTree>
    <p:extLst>
      <p:ext uri="{BB962C8B-B14F-4D97-AF65-F5344CB8AC3E}">
        <p14:creationId xmlns:p14="http://schemas.microsoft.com/office/powerpoint/2010/main" val="7906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3DFEE-916E-CEC8-DF32-C3D31EA99DA5}"/>
              </a:ext>
            </a:extLst>
          </p:cNvPr>
          <p:cNvSpPr>
            <a:spLocks noGrp="1"/>
          </p:cNvSpPr>
          <p:nvPr>
            <p:ph type="title"/>
          </p:nvPr>
        </p:nvSpPr>
        <p:spPr/>
        <p:txBody>
          <a:bodyPr/>
          <a:lstStyle/>
          <a:p>
            <a:r>
              <a:rPr lang="en-US" dirty="0"/>
              <a:t>Expertise Reversal Effect</a:t>
            </a:r>
            <a:br>
              <a:rPr lang="en-US" dirty="0"/>
            </a:br>
            <a:r>
              <a:rPr lang="de-DE" sz="2400" i="1" dirty="0">
                <a:solidFill>
                  <a:schemeClr val="tx1">
                    <a:lumMod val="50000"/>
                    <a:lumOff val="50000"/>
                  </a:schemeClr>
                </a:solidFill>
              </a:rPr>
              <a:t>(vgl. Kapitel „Lerntheorien“)</a:t>
            </a:r>
          </a:p>
        </p:txBody>
      </p:sp>
      <p:sp>
        <p:nvSpPr>
          <p:cNvPr id="6" name="Inhaltsplatzhalter 5">
            <a:extLst>
              <a:ext uri="{FF2B5EF4-FFF2-40B4-BE49-F238E27FC236}">
                <a16:creationId xmlns:a16="http://schemas.microsoft.com/office/drawing/2014/main" id="{3AD9C967-9500-4A61-7227-0B39E7F4C878}"/>
              </a:ext>
            </a:extLst>
          </p:cNvPr>
          <p:cNvSpPr>
            <a:spLocks noGrp="1"/>
          </p:cNvSpPr>
          <p:nvPr>
            <p:ph idx="1"/>
          </p:nvPr>
        </p:nvSpPr>
        <p:spPr/>
        <p:txBody>
          <a:bodyPr/>
          <a:lstStyle/>
          <a:p>
            <a:r>
              <a:rPr lang="de-DE" dirty="0"/>
              <a:t>Parsons-Probleme sind möglicherweise ungeeignet, um die Programmierfähigkeiten erfahrener </a:t>
            </a:r>
            <a:r>
              <a:rPr lang="de-DE" dirty="0" err="1"/>
              <a:t>Programmierer:innen</a:t>
            </a:r>
            <a:r>
              <a:rPr lang="de-DE" dirty="0"/>
              <a:t> zu überprüfen</a:t>
            </a:r>
          </a:p>
          <a:p>
            <a:r>
              <a:rPr lang="de-DE" dirty="0"/>
              <a:t>(Micro) Parsons Problems werden von Experten teilweise als schwieriger wahrgenommen als „offene“ Programmieraufgaben. </a:t>
            </a:r>
            <a:r>
              <a:rPr lang="de-DE" sz="2400" i="1" dirty="0">
                <a:solidFill>
                  <a:schemeClr val="tx1">
                    <a:lumMod val="50000"/>
                    <a:lumOff val="50000"/>
                  </a:schemeClr>
                </a:solidFill>
              </a:rPr>
              <a:t>(Wu &amp; Smith, 2024)</a:t>
            </a:r>
          </a:p>
        </p:txBody>
      </p:sp>
      <p:sp>
        <p:nvSpPr>
          <p:cNvPr id="7" name="Textfeld 6">
            <a:extLst>
              <a:ext uri="{FF2B5EF4-FFF2-40B4-BE49-F238E27FC236}">
                <a16:creationId xmlns:a16="http://schemas.microsoft.com/office/drawing/2014/main" id="{57FE9076-5F56-16F2-AEDD-02EE1A9BDCD7}"/>
              </a:ext>
            </a:extLst>
          </p:cNvPr>
          <p:cNvSpPr txBox="1"/>
          <p:nvPr/>
        </p:nvSpPr>
        <p:spPr>
          <a:xfrm>
            <a:off x="838200" y="6176963"/>
            <a:ext cx="10515600" cy="276999"/>
          </a:xfrm>
          <a:prstGeom prst="rect">
            <a:avLst/>
          </a:prstGeom>
          <a:noFill/>
        </p:spPr>
        <p:txBody>
          <a:bodyPr wrap="square" rtlCol="0">
            <a:spAutoFit/>
          </a:bodyPr>
          <a:lstStyle/>
          <a:p>
            <a:r>
              <a:rPr lang="de-DE" sz="1200" dirty="0">
                <a:solidFill>
                  <a:schemeClr val="tx1">
                    <a:lumMod val="50000"/>
                    <a:lumOff val="50000"/>
                  </a:schemeClr>
                </a:solidFill>
                <a:effectLst/>
              </a:rPr>
              <a:t>Wu, Z., &amp; Smith, D. H. (2024). </a:t>
            </a:r>
            <a:r>
              <a:rPr lang="de-DE" sz="1200" dirty="0" err="1">
                <a:solidFill>
                  <a:schemeClr val="tx1">
                    <a:lumMod val="50000"/>
                    <a:lumOff val="50000"/>
                  </a:schemeClr>
                </a:solidFill>
                <a:effectLst/>
              </a:rPr>
              <a:t>Evaluating</a:t>
            </a:r>
            <a:r>
              <a:rPr lang="de-DE" sz="1200" dirty="0">
                <a:solidFill>
                  <a:schemeClr val="tx1">
                    <a:lumMod val="50000"/>
                    <a:lumOff val="50000"/>
                  </a:schemeClr>
                </a:solidFill>
                <a:effectLst/>
              </a:rPr>
              <a:t> Micro Parsons Problems </a:t>
            </a:r>
            <a:r>
              <a:rPr lang="de-DE" sz="1200" dirty="0" err="1">
                <a:solidFill>
                  <a:schemeClr val="tx1">
                    <a:lumMod val="50000"/>
                    <a:lumOff val="50000"/>
                  </a:schemeClr>
                </a:solidFill>
                <a:effectLst/>
              </a:rPr>
              <a:t>as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Exam</a:t>
            </a:r>
            <a:r>
              <a:rPr lang="de-DE" sz="1200" dirty="0">
                <a:solidFill>
                  <a:schemeClr val="tx1">
                    <a:lumMod val="50000"/>
                    <a:lumOff val="50000"/>
                  </a:schemeClr>
                </a:solidFill>
                <a:effectLst/>
              </a:rPr>
              <a:t> Questions.</a:t>
            </a:r>
            <a:endParaRPr lang="de-DE" dirty="0"/>
          </a:p>
        </p:txBody>
      </p:sp>
    </p:spTree>
    <p:extLst>
      <p:ext uri="{BB962C8B-B14F-4D97-AF65-F5344CB8AC3E}">
        <p14:creationId xmlns:p14="http://schemas.microsoft.com/office/powerpoint/2010/main" val="350205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FB0DF3-923A-933B-91B1-3A48935554AD}"/>
              </a:ext>
            </a:extLst>
          </p:cNvPr>
          <p:cNvSpPr>
            <a:spLocks noGrp="1"/>
          </p:cNvSpPr>
          <p:nvPr>
            <p:ph type="title"/>
          </p:nvPr>
        </p:nvSpPr>
        <p:spPr/>
        <p:txBody>
          <a:bodyPr>
            <a:normAutofit/>
          </a:bodyPr>
          <a:lstStyle/>
          <a:p>
            <a:r>
              <a:rPr lang="de-DE" dirty="0"/>
              <a:t>Checkliste: OO Programmierkonzepte</a:t>
            </a:r>
            <a:br>
              <a:rPr lang="de-DE" dirty="0"/>
            </a:br>
            <a:r>
              <a:rPr lang="de-DE" sz="2400" i="1" dirty="0">
                <a:solidFill>
                  <a:schemeClr val="tx1">
                    <a:lumMod val="50000"/>
                    <a:lumOff val="50000"/>
                  </a:schemeClr>
                </a:solidFill>
              </a:rPr>
              <a:t>(Sanders &amp; Thomas, 2007)</a:t>
            </a:r>
            <a:endParaRPr lang="de-DE" sz="2400" dirty="0">
              <a:solidFill>
                <a:schemeClr val="tx1">
                  <a:lumMod val="50000"/>
                  <a:lumOff val="50000"/>
                </a:schemeClr>
              </a:solidFill>
            </a:endParaRPr>
          </a:p>
        </p:txBody>
      </p:sp>
      <p:pic>
        <p:nvPicPr>
          <p:cNvPr id="7" name="Inhaltsplatzhalter 6">
            <a:extLst>
              <a:ext uri="{FF2B5EF4-FFF2-40B4-BE49-F238E27FC236}">
                <a16:creationId xmlns:a16="http://schemas.microsoft.com/office/drawing/2014/main" id="{B379548D-22E8-1C0F-AC19-E0D49B8D961B}"/>
              </a:ext>
            </a:extLst>
          </p:cNvPr>
          <p:cNvPicPr>
            <a:picLocks noGrp="1" noChangeAspect="1"/>
          </p:cNvPicPr>
          <p:nvPr>
            <p:ph idx="1"/>
          </p:nvPr>
        </p:nvPicPr>
        <p:blipFill>
          <a:blip r:embed="rId3"/>
          <a:stretch>
            <a:fillRect/>
          </a:stretch>
        </p:blipFill>
        <p:spPr>
          <a:xfrm>
            <a:off x="2466356" y="1689496"/>
            <a:ext cx="7259288" cy="4488660"/>
          </a:xfrm>
          <a:prstGeom prst="rect">
            <a:avLst/>
          </a:prstGeom>
        </p:spPr>
      </p:pic>
      <p:sp>
        <p:nvSpPr>
          <p:cNvPr id="8" name="Textfeld 7">
            <a:extLst>
              <a:ext uri="{FF2B5EF4-FFF2-40B4-BE49-F238E27FC236}">
                <a16:creationId xmlns:a16="http://schemas.microsoft.com/office/drawing/2014/main" id="{915E2069-50A9-4B52-306C-B1815F969553}"/>
              </a:ext>
            </a:extLst>
          </p:cNvPr>
          <p:cNvSpPr txBox="1"/>
          <p:nvPr/>
        </p:nvSpPr>
        <p:spPr>
          <a:xfrm>
            <a:off x="838200" y="6176963"/>
            <a:ext cx="10515600" cy="276999"/>
          </a:xfrm>
          <a:prstGeom prst="rect">
            <a:avLst/>
          </a:prstGeom>
          <a:noFill/>
        </p:spPr>
        <p:txBody>
          <a:bodyPr wrap="square" rtlCol="0">
            <a:spAutoFit/>
          </a:bodyPr>
          <a:lstStyle/>
          <a:p>
            <a:r>
              <a:rPr lang="de-DE" sz="1200" dirty="0">
                <a:solidFill>
                  <a:schemeClr val="tx1">
                    <a:lumMod val="50000"/>
                    <a:lumOff val="50000"/>
                  </a:schemeClr>
                </a:solidFill>
                <a:effectLst/>
              </a:rPr>
              <a:t>Sanders, K., &amp; Thomas, L. (2007). </a:t>
            </a:r>
            <a:r>
              <a:rPr lang="de-DE" sz="1200" dirty="0" err="1">
                <a:solidFill>
                  <a:schemeClr val="tx1">
                    <a:lumMod val="50000"/>
                    <a:lumOff val="50000"/>
                  </a:schemeClr>
                </a:solidFill>
                <a:effectLst/>
              </a:rPr>
              <a:t>Checklists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for</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grading</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object-oriented</a:t>
            </a:r>
            <a:r>
              <a:rPr lang="de-DE" sz="1200" dirty="0">
                <a:solidFill>
                  <a:schemeClr val="tx1">
                    <a:lumMod val="50000"/>
                    <a:lumOff val="50000"/>
                  </a:schemeClr>
                </a:solidFill>
                <a:effectLst/>
              </a:rPr>
              <a:t> CS1 </a:t>
            </a:r>
            <a:r>
              <a:rPr lang="de-DE" sz="1200" dirty="0" err="1">
                <a:solidFill>
                  <a:schemeClr val="tx1">
                    <a:lumMod val="50000"/>
                    <a:lumOff val="50000"/>
                  </a:schemeClr>
                </a:solidFill>
                <a:effectLst/>
              </a:rPr>
              <a:t>programs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Concepts</a:t>
            </a:r>
            <a:r>
              <a:rPr lang="de-DE" sz="1200" dirty="0">
                <a:solidFill>
                  <a:schemeClr val="tx1">
                    <a:lumMod val="50000"/>
                    <a:lumOff val="50000"/>
                  </a:schemeClr>
                </a:solidFill>
                <a:effectLst/>
              </a:rPr>
              <a:t> and </a:t>
            </a:r>
            <a:r>
              <a:rPr lang="de-DE" sz="1200" dirty="0" err="1">
                <a:solidFill>
                  <a:schemeClr val="tx1">
                    <a:lumMod val="50000"/>
                    <a:lumOff val="50000"/>
                  </a:schemeClr>
                </a:solidFill>
                <a:effectLst/>
              </a:rPr>
              <a:t>misconceptions</a:t>
            </a:r>
            <a:r>
              <a:rPr lang="de-DE" sz="1200" dirty="0">
                <a:solidFill>
                  <a:schemeClr val="tx1">
                    <a:lumMod val="50000"/>
                    <a:lumOff val="50000"/>
                  </a:schemeClr>
                </a:solidFill>
                <a:effectLst/>
              </a:rPr>
              <a:t>.</a:t>
            </a:r>
            <a:endParaRPr lang="de-DE" sz="1200" dirty="0">
              <a:solidFill>
                <a:schemeClr val="tx1">
                  <a:lumMod val="50000"/>
                  <a:lumOff val="50000"/>
                </a:schemeClr>
              </a:solidFill>
            </a:endParaRPr>
          </a:p>
        </p:txBody>
      </p:sp>
    </p:spTree>
    <p:extLst>
      <p:ext uri="{BB962C8B-B14F-4D97-AF65-F5344CB8AC3E}">
        <p14:creationId xmlns:p14="http://schemas.microsoft.com/office/powerpoint/2010/main" val="68021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FEE259-C7BC-5F8F-9B76-0C28C4E08811}"/>
              </a:ext>
            </a:extLst>
          </p:cNvPr>
          <p:cNvSpPr>
            <a:spLocks noGrp="1"/>
          </p:cNvSpPr>
          <p:nvPr>
            <p:ph type="title"/>
          </p:nvPr>
        </p:nvSpPr>
        <p:spPr/>
        <p:txBody>
          <a:bodyPr/>
          <a:lstStyle/>
          <a:p>
            <a:r>
              <a:rPr lang="de-DE" dirty="0"/>
              <a:t>Indikatoren für Fehlvorstellungen</a:t>
            </a:r>
            <a:br>
              <a:rPr lang="de-DE" dirty="0"/>
            </a:br>
            <a:r>
              <a:rPr lang="de-DE" sz="2400" i="1" dirty="0">
                <a:solidFill>
                  <a:schemeClr val="tx1">
                    <a:lumMod val="50000"/>
                    <a:lumOff val="50000"/>
                  </a:schemeClr>
                </a:solidFill>
              </a:rPr>
              <a:t>(Sanders &amp; Thomas, 2007)</a:t>
            </a:r>
          </a:p>
        </p:txBody>
      </p:sp>
      <p:pic>
        <p:nvPicPr>
          <p:cNvPr id="4" name="Inhaltsplatzhalter 3">
            <a:extLst>
              <a:ext uri="{FF2B5EF4-FFF2-40B4-BE49-F238E27FC236}">
                <a16:creationId xmlns:a16="http://schemas.microsoft.com/office/drawing/2014/main" id="{55CD7164-B0CE-7DCE-0627-2BA7B67A7DDB}"/>
              </a:ext>
            </a:extLst>
          </p:cNvPr>
          <p:cNvPicPr>
            <a:picLocks noGrp="1" noChangeAspect="1"/>
          </p:cNvPicPr>
          <p:nvPr>
            <p:ph idx="1"/>
          </p:nvPr>
        </p:nvPicPr>
        <p:blipFill>
          <a:blip r:embed="rId3"/>
          <a:stretch>
            <a:fillRect/>
          </a:stretch>
        </p:blipFill>
        <p:spPr>
          <a:xfrm>
            <a:off x="2723713" y="1825625"/>
            <a:ext cx="6744573" cy="4351338"/>
          </a:xfrm>
          <a:prstGeom prst="rect">
            <a:avLst/>
          </a:prstGeom>
        </p:spPr>
      </p:pic>
      <p:sp>
        <p:nvSpPr>
          <p:cNvPr id="6" name="Textfeld 5">
            <a:extLst>
              <a:ext uri="{FF2B5EF4-FFF2-40B4-BE49-F238E27FC236}">
                <a16:creationId xmlns:a16="http://schemas.microsoft.com/office/drawing/2014/main" id="{B7E126C3-7444-F08B-0A76-1D2AD97DF696}"/>
              </a:ext>
            </a:extLst>
          </p:cNvPr>
          <p:cNvSpPr txBox="1"/>
          <p:nvPr/>
        </p:nvSpPr>
        <p:spPr>
          <a:xfrm>
            <a:off x="838200" y="6176963"/>
            <a:ext cx="10515600" cy="276999"/>
          </a:xfrm>
          <a:prstGeom prst="rect">
            <a:avLst/>
          </a:prstGeom>
          <a:noFill/>
        </p:spPr>
        <p:txBody>
          <a:bodyPr wrap="square" rtlCol="0">
            <a:spAutoFit/>
          </a:bodyPr>
          <a:lstStyle/>
          <a:p>
            <a:r>
              <a:rPr lang="de-DE" sz="1200" dirty="0">
                <a:solidFill>
                  <a:schemeClr val="tx1">
                    <a:lumMod val="50000"/>
                    <a:lumOff val="50000"/>
                  </a:schemeClr>
                </a:solidFill>
                <a:effectLst/>
              </a:rPr>
              <a:t>Sanders, K., &amp; Thomas, L. (2007). </a:t>
            </a:r>
            <a:r>
              <a:rPr lang="de-DE" sz="1200" dirty="0" err="1">
                <a:solidFill>
                  <a:schemeClr val="tx1">
                    <a:lumMod val="50000"/>
                    <a:lumOff val="50000"/>
                  </a:schemeClr>
                </a:solidFill>
                <a:effectLst/>
              </a:rPr>
              <a:t>Checklists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for</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grading</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object-oriented</a:t>
            </a:r>
            <a:r>
              <a:rPr lang="de-DE" sz="1200" dirty="0">
                <a:solidFill>
                  <a:schemeClr val="tx1">
                    <a:lumMod val="50000"/>
                    <a:lumOff val="50000"/>
                  </a:schemeClr>
                </a:solidFill>
                <a:effectLst/>
              </a:rPr>
              <a:t> CS1 </a:t>
            </a:r>
            <a:r>
              <a:rPr lang="de-DE" sz="1200" dirty="0" err="1">
                <a:solidFill>
                  <a:schemeClr val="tx1">
                    <a:lumMod val="50000"/>
                    <a:lumOff val="50000"/>
                  </a:schemeClr>
                </a:solidFill>
                <a:effectLst/>
              </a:rPr>
              <a:t>programs</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Concepts</a:t>
            </a:r>
            <a:r>
              <a:rPr lang="de-DE" sz="1200" dirty="0">
                <a:solidFill>
                  <a:schemeClr val="tx1">
                    <a:lumMod val="50000"/>
                    <a:lumOff val="50000"/>
                  </a:schemeClr>
                </a:solidFill>
                <a:effectLst/>
              </a:rPr>
              <a:t> and </a:t>
            </a:r>
            <a:r>
              <a:rPr lang="de-DE" sz="1200" dirty="0" err="1">
                <a:solidFill>
                  <a:schemeClr val="tx1">
                    <a:lumMod val="50000"/>
                    <a:lumOff val="50000"/>
                  </a:schemeClr>
                </a:solidFill>
                <a:effectLst/>
              </a:rPr>
              <a:t>misconceptions</a:t>
            </a:r>
            <a:r>
              <a:rPr lang="de-DE" sz="1200" dirty="0">
                <a:solidFill>
                  <a:schemeClr val="tx1">
                    <a:lumMod val="50000"/>
                    <a:lumOff val="50000"/>
                  </a:schemeClr>
                </a:solidFill>
                <a:effectLst/>
              </a:rPr>
              <a:t>.</a:t>
            </a:r>
            <a:endParaRPr lang="de-DE" sz="1200" dirty="0">
              <a:solidFill>
                <a:schemeClr val="tx1">
                  <a:lumMod val="50000"/>
                  <a:lumOff val="50000"/>
                </a:schemeClr>
              </a:solidFill>
            </a:endParaRPr>
          </a:p>
        </p:txBody>
      </p:sp>
    </p:spTree>
    <p:extLst>
      <p:ext uri="{BB962C8B-B14F-4D97-AF65-F5344CB8AC3E}">
        <p14:creationId xmlns:p14="http://schemas.microsoft.com/office/powerpoint/2010/main" val="324565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9C2DAA-24A9-C811-EA6A-8B9DE1E2D8E1}"/>
              </a:ext>
            </a:extLst>
          </p:cNvPr>
          <p:cNvSpPr>
            <a:spLocks noGrp="1"/>
          </p:cNvSpPr>
          <p:nvPr>
            <p:ph type="title"/>
          </p:nvPr>
        </p:nvSpPr>
        <p:spPr/>
        <p:txBody>
          <a:bodyPr/>
          <a:lstStyle/>
          <a:p>
            <a:r>
              <a:rPr lang="de-DE"/>
              <a:t>Illustrationen</a:t>
            </a:r>
          </a:p>
        </p:txBody>
      </p:sp>
      <p:sp>
        <p:nvSpPr>
          <p:cNvPr id="3" name="Inhaltsplatzhalter 2">
            <a:extLst>
              <a:ext uri="{FF2B5EF4-FFF2-40B4-BE49-F238E27FC236}">
                <a16:creationId xmlns:a16="http://schemas.microsoft.com/office/drawing/2014/main" id="{F52A68AD-189A-2034-FC8E-0536CE418F77}"/>
              </a:ext>
            </a:extLst>
          </p:cNvPr>
          <p:cNvSpPr>
            <a:spLocks noGrp="1"/>
          </p:cNvSpPr>
          <p:nvPr>
            <p:ph idx="1"/>
          </p:nvPr>
        </p:nvSpPr>
        <p:spPr/>
        <p:txBody>
          <a:bodyPr>
            <a:normAutofit/>
          </a:bodyPr>
          <a:lstStyle/>
          <a:p>
            <a:r>
              <a:rPr lang="de-DE" sz="2000"/>
              <a:t>Illustrationen von </a:t>
            </a:r>
            <a:r>
              <a:rPr lang="de-DE" sz="2000">
                <a:hlinkClick r:id="rId2"/>
              </a:rPr>
              <a:t>Limpitsouni, K.</a:t>
            </a:r>
            <a:r>
              <a:rPr lang="de-DE" sz="2000"/>
              <a:t> unter freier </a:t>
            </a:r>
            <a:r>
              <a:rPr lang="de-DE" sz="2000">
                <a:hlinkClick r:id="rId3"/>
              </a:rPr>
              <a:t>Lizenz</a:t>
            </a:r>
            <a:r>
              <a:rPr lang="de-DE" sz="2000"/>
              <a:t> via </a:t>
            </a:r>
            <a:r>
              <a:rPr lang="de-DE" sz="2000">
                <a:hlinkClick r:id="rId3"/>
              </a:rPr>
              <a:t>https://undraw.co</a:t>
            </a:r>
            <a:endParaRPr lang="de-DE" sz="2000"/>
          </a:p>
        </p:txBody>
      </p:sp>
    </p:spTree>
    <p:extLst>
      <p:ext uri="{BB962C8B-B14F-4D97-AF65-F5344CB8AC3E}">
        <p14:creationId xmlns:p14="http://schemas.microsoft.com/office/powerpoint/2010/main" val="324052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1BE4FA3-AC4B-2FC9-B79F-5B73562B21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159" y="5906279"/>
            <a:ext cx="1604865" cy="557333"/>
          </a:xfrm>
          <a:prstGeom prst="rect">
            <a:avLst/>
          </a:prstGeom>
        </p:spPr>
      </p:pic>
      <p:pic>
        <p:nvPicPr>
          <p:cNvPr id="13" name="Grafik 12">
            <a:extLst>
              <a:ext uri="{FF2B5EF4-FFF2-40B4-BE49-F238E27FC236}">
                <a16:creationId xmlns:a16="http://schemas.microsoft.com/office/drawing/2014/main" id="{44B8956A-225D-8F15-907E-86B4B0364A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0645" y="5704781"/>
            <a:ext cx="2276475" cy="828675"/>
          </a:xfrm>
          <a:prstGeom prst="rect">
            <a:avLst/>
          </a:prstGeom>
        </p:spPr>
      </p:pic>
      <p:pic>
        <p:nvPicPr>
          <p:cNvPr id="16" name="Grafik 15">
            <a:extLst>
              <a:ext uri="{FF2B5EF4-FFF2-40B4-BE49-F238E27FC236}">
                <a16:creationId xmlns:a16="http://schemas.microsoft.com/office/drawing/2014/main" id="{C8DC80B3-F432-92CA-17FE-9FA4377350A6}"/>
              </a:ext>
            </a:extLst>
          </p:cNvPr>
          <p:cNvPicPr>
            <a:picLocks noChangeAspect="1"/>
          </p:cNvPicPr>
          <p:nvPr/>
        </p:nvPicPr>
        <p:blipFill>
          <a:blip r:embed="rId6"/>
          <a:stretch>
            <a:fillRect/>
          </a:stretch>
        </p:blipFill>
        <p:spPr>
          <a:xfrm>
            <a:off x="6960636" y="5755755"/>
            <a:ext cx="1306286" cy="707857"/>
          </a:xfrm>
          <a:prstGeom prst="rect">
            <a:avLst/>
          </a:prstGeom>
        </p:spPr>
      </p:pic>
      <p:sp>
        <p:nvSpPr>
          <p:cNvPr id="18" name="Textfeld 17">
            <a:extLst>
              <a:ext uri="{FF2B5EF4-FFF2-40B4-BE49-F238E27FC236}">
                <a16:creationId xmlns:a16="http://schemas.microsoft.com/office/drawing/2014/main" id="{0BC685B1-6D36-FE7B-6ED6-90005B5A3DA0}"/>
              </a:ext>
            </a:extLst>
          </p:cNvPr>
          <p:cNvSpPr txBox="1"/>
          <p:nvPr/>
        </p:nvSpPr>
        <p:spPr>
          <a:xfrm>
            <a:off x="597159" y="541176"/>
            <a:ext cx="8244837" cy="3785652"/>
          </a:xfrm>
          <a:prstGeom prst="rect">
            <a:avLst/>
          </a:prstGeom>
          <a:noFill/>
        </p:spPr>
        <p:txBody>
          <a:bodyPr wrap="square" rtlCol="0">
            <a:spAutoFit/>
          </a:bodyPr>
          <a:lstStyle/>
          <a:p>
            <a:pPr algn="just"/>
            <a:r>
              <a:rPr lang="de-DE" sz="1600" dirty="0"/>
              <a:t>Das vorliegende Gesamtwerk wurde im Rahmen des Projektes </a:t>
            </a:r>
            <a:r>
              <a:rPr lang="de-DE" sz="1600" dirty="0" err="1"/>
              <a:t>FAIBLE.nrw</a:t>
            </a:r>
            <a:r>
              <a:rPr lang="de-DE" sz="1600" dirty="0"/>
              <a:t> von der Universität Paderborn und der Universität Bonn erstellt und ist unter der (CC BY 4.0) - Lizenz veröffentlicht. Ausdrücklich ausgenommen von dieser Lizenz sind alle Logos! Weiterhin kann die Lizenz einzelner verwendeter Materialien, wie gekennzeichnet, abweichen. Nicht gekennzeichnete Bilder sind entweder gemeinfrei oder selbst erstellt und stehen unter der Lizenz des Gesamtwerkes (CC BY 4.0).</a:t>
            </a:r>
          </a:p>
          <a:p>
            <a:pPr algn="just"/>
            <a:endParaRPr lang="de-DE" sz="1600" dirty="0"/>
          </a:p>
          <a:p>
            <a:pPr algn="just"/>
            <a:r>
              <a:rPr lang="de-DE" sz="1600" dirty="0"/>
              <a:t>Sonderregelung für die Verwendung im Bildungskontext: </a:t>
            </a:r>
          </a:p>
          <a:p>
            <a:pPr algn="just"/>
            <a:r>
              <a:rPr lang="de-DE" sz="1600" dirty="0"/>
              <a:t>Die CC BY 4.0-Lizenz verlangt die Namensnennung bei der Übernahme von Materialien. Da dies den gewünschten Anwendungsfall erschweren kann, genügt dem Projekt </a:t>
            </a:r>
            <a:r>
              <a:rPr lang="de-DE" sz="1600" dirty="0" err="1"/>
              <a:t>FAIBLE.nrw</a:t>
            </a:r>
            <a:r>
              <a:rPr lang="de-DE" sz="1600" dirty="0"/>
              <a:t> bei der Verwendung in informatikdidaktischen Kontexten (Hochschule, Weiterbildung etc.) ein Verweis auf das Gesamtwerk anstelle der aufwändigeren Einzelangaben nach der TULLU-Regel. In allen anderen Kontexten gilt diese Sonderregel nicht!</a:t>
            </a:r>
          </a:p>
          <a:p>
            <a:pPr algn="just"/>
            <a:endParaRPr lang="de-DE" sz="1600" dirty="0"/>
          </a:p>
          <a:p>
            <a:pPr algn="just"/>
            <a:r>
              <a:rPr lang="de-DE" sz="1600" dirty="0"/>
              <a:t>Das Werk ist Online unter </a:t>
            </a:r>
            <a:r>
              <a:rPr lang="de-DE" sz="1600" dirty="0">
                <a:hlinkClick r:id="rId7"/>
              </a:rPr>
              <a:t>https://www.orca.nrw/</a:t>
            </a:r>
            <a:r>
              <a:rPr lang="de-DE" sz="1600" dirty="0"/>
              <a:t> verfügbar. </a:t>
            </a:r>
          </a:p>
        </p:txBody>
      </p:sp>
      <p:pic>
        <p:nvPicPr>
          <p:cNvPr id="20" name="Grafik 19">
            <a:extLst>
              <a:ext uri="{FF2B5EF4-FFF2-40B4-BE49-F238E27FC236}">
                <a16:creationId xmlns:a16="http://schemas.microsoft.com/office/drawing/2014/main" id="{6FCD7A78-66A4-5DEC-207C-A43A5C74DC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5789" y="4681289"/>
            <a:ext cx="1143000" cy="400050"/>
          </a:xfrm>
          <a:prstGeom prst="rect">
            <a:avLst/>
          </a:prstGeom>
        </p:spPr>
      </p:pic>
      <p:sp>
        <p:nvSpPr>
          <p:cNvPr id="22" name="Textfeld 21">
            <a:extLst>
              <a:ext uri="{FF2B5EF4-FFF2-40B4-BE49-F238E27FC236}">
                <a16:creationId xmlns:a16="http://schemas.microsoft.com/office/drawing/2014/main" id="{8CB68AB2-E096-EA38-0D0C-AA813099036B}"/>
              </a:ext>
            </a:extLst>
          </p:cNvPr>
          <p:cNvSpPr txBox="1"/>
          <p:nvPr/>
        </p:nvSpPr>
        <p:spPr>
          <a:xfrm>
            <a:off x="486546" y="5081339"/>
            <a:ext cx="6094602" cy="276999"/>
          </a:xfrm>
          <a:prstGeom prst="rect">
            <a:avLst/>
          </a:prstGeom>
          <a:noFill/>
        </p:spPr>
        <p:txBody>
          <a:bodyPr wrap="square">
            <a:spAutoFit/>
          </a:bodyPr>
          <a:lstStyle/>
          <a:p>
            <a:r>
              <a:rPr lang="de-DE" sz="1200">
                <a:hlinkClick r:id="rId10"/>
              </a:rPr>
              <a:t>(https://creativecommons.org/licenses/by/4.0/deed.de)</a:t>
            </a:r>
            <a:endParaRPr lang="de-DE" sz="1200"/>
          </a:p>
        </p:txBody>
      </p:sp>
      <p:sp>
        <p:nvSpPr>
          <p:cNvPr id="25" name="Textfeld 24">
            <a:extLst>
              <a:ext uri="{FF2B5EF4-FFF2-40B4-BE49-F238E27FC236}">
                <a16:creationId xmlns:a16="http://schemas.microsoft.com/office/drawing/2014/main" id="{DE95745B-BB7C-DC8F-E2CE-388135E92674}"/>
              </a:ext>
            </a:extLst>
          </p:cNvPr>
          <p:cNvSpPr txBox="1"/>
          <p:nvPr/>
        </p:nvSpPr>
        <p:spPr>
          <a:xfrm>
            <a:off x="9068500" y="1484851"/>
            <a:ext cx="1317990" cy="230832"/>
          </a:xfrm>
          <a:prstGeom prst="rect">
            <a:avLst/>
          </a:prstGeom>
          <a:noFill/>
        </p:spPr>
        <p:txBody>
          <a:bodyPr wrap="none" rtlCol="0">
            <a:spAutoFit/>
          </a:bodyPr>
          <a:lstStyle/>
          <a:p>
            <a:r>
              <a:rPr lang="de-DE" sz="900"/>
              <a:t>Beteiligte Hochschulen: </a:t>
            </a:r>
          </a:p>
        </p:txBody>
      </p:sp>
      <p:grpSp>
        <p:nvGrpSpPr>
          <p:cNvPr id="31" name="Gruppieren 30">
            <a:extLst>
              <a:ext uri="{FF2B5EF4-FFF2-40B4-BE49-F238E27FC236}">
                <a16:creationId xmlns:a16="http://schemas.microsoft.com/office/drawing/2014/main" id="{33E872C0-8BFA-BC27-94FE-E9056F62F486}"/>
              </a:ext>
            </a:extLst>
          </p:cNvPr>
          <p:cNvGrpSpPr/>
          <p:nvPr/>
        </p:nvGrpSpPr>
        <p:grpSpPr>
          <a:xfrm>
            <a:off x="9068500" y="2142353"/>
            <a:ext cx="2301656" cy="523220"/>
            <a:chOff x="9149034" y="1823146"/>
            <a:chExt cx="2301656" cy="523220"/>
          </a:xfrm>
        </p:grpSpPr>
        <p:sp>
          <p:nvSpPr>
            <p:cNvPr id="32" name="Textfeld 31">
              <a:extLst>
                <a:ext uri="{FF2B5EF4-FFF2-40B4-BE49-F238E27FC236}">
                  <a16:creationId xmlns:a16="http://schemas.microsoft.com/office/drawing/2014/main" id="{33DB10BB-7F43-A3A9-955C-4EFC8D42D879}"/>
                </a:ext>
              </a:extLst>
            </p:cNvPr>
            <p:cNvSpPr txBox="1"/>
            <p:nvPr/>
          </p:nvSpPr>
          <p:spPr>
            <a:xfrm>
              <a:off x="9564533" y="1823146"/>
              <a:ext cx="1886157" cy="523220"/>
            </a:xfrm>
            <a:prstGeom prst="rect">
              <a:avLst/>
            </a:prstGeom>
            <a:noFill/>
          </p:spPr>
          <p:txBody>
            <a:bodyPr wrap="none" rtlCol="0">
              <a:spAutoFit/>
            </a:bodyPr>
            <a:lstStyle/>
            <a:p>
              <a:r>
                <a:rPr lang="de-DE" sz="1400"/>
                <a:t>Westfälische Wilhelms-</a:t>
              </a:r>
            </a:p>
            <a:p>
              <a:r>
                <a:rPr lang="de-DE" sz="1400"/>
                <a:t>Universität Münster </a:t>
              </a:r>
            </a:p>
          </p:txBody>
        </p:sp>
        <p:pic>
          <p:nvPicPr>
            <p:cNvPr id="33" name="Grafik 32" descr="Schulgebäude Silhouette">
              <a:extLst>
                <a:ext uri="{FF2B5EF4-FFF2-40B4-BE49-F238E27FC236}">
                  <a16:creationId xmlns:a16="http://schemas.microsoft.com/office/drawing/2014/main" id="{F731E133-32A0-8139-14A5-B0A9062786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grpSp>
        <p:nvGrpSpPr>
          <p:cNvPr id="34" name="Gruppieren 33">
            <a:extLst>
              <a:ext uri="{FF2B5EF4-FFF2-40B4-BE49-F238E27FC236}">
                <a16:creationId xmlns:a16="http://schemas.microsoft.com/office/drawing/2014/main" id="{459BCE12-0386-9CA9-4386-9963EF94FAD1}"/>
              </a:ext>
            </a:extLst>
          </p:cNvPr>
          <p:cNvGrpSpPr/>
          <p:nvPr/>
        </p:nvGrpSpPr>
        <p:grpSpPr>
          <a:xfrm>
            <a:off x="9068500" y="1714573"/>
            <a:ext cx="1656544" cy="415499"/>
            <a:chOff x="9227112" y="1877006"/>
            <a:chExt cx="1656544" cy="415499"/>
          </a:xfrm>
        </p:grpSpPr>
        <p:sp>
          <p:nvSpPr>
            <p:cNvPr id="35" name="Textfeld 34">
              <a:extLst>
                <a:ext uri="{FF2B5EF4-FFF2-40B4-BE49-F238E27FC236}">
                  <a16:creationId xmlns:a16="http://schemas.microsoft.com/office/drawing/2014/main" id="{23DF5600-94F8-9ABA-12E8-A475EA584441}"/>
                </a:ext>
              </a:extLst>
            </p:cNvPr>
            <p:cNvSpPr txBox="1"/>
            <p:nvPr/>
          </p:nvSpPr>
          <p:spPr>
            <a:xfrm>
              <a:off x="9642611" y="1964924"/>
              <a:ext cx="1241045" cy="307777"/>
            </a:xfrm>
            <a:prstGeom prst="rect">
              <a:avLst/>
            </a:prstGeom>
            <a:noFill/>
          </p:spPr>
          <p:txBody>
            <a:bodyPr wrap="none" rtlCol="0">
              <a:spAutoFit/>
            </a:bodyPr>
            <a:lstStyle/>
            <a:p>
              <a:r>
                <a:rPr lang="de-DE" sz="1400"/>
                <a:t>RWTH-Aachen</a:t>
              </a:r>
            </a:p>
          </p:txBody>
        </p:sp>
        <p:pic>
          <p:nvPicPr>
            <p:cNvPr id="36" name="Grafik 35" descr="Schulgebäude Silhouette">
              <a:extLst>
                <a:ext uri="{FF2B5EF4-FFF2-40B4-BE49-F238E27FC236}">
                  <a16:creationId xmlns:a16="http://schemas.microsoft.com/office/drawing/2014/main" id="{298F5BB9-0A2C-BAE2-563F-DDA47EE8DF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37" name="Gruppieren 36">
            <a:extLst>
              <a:ext uri="{FF2B5EF4-FFF2-40B4-BE49-F238E27FC236}">
                <a16:creationId xmlns:a16="http://schemas.microsoft.com/office/drawing/2014/main" id="{E79D517F-4281-CF54-EC73-428BFD1E0540}"/>
              </a:ext>
            </a:extLst>
          </p:cNvPr>
          <p:cNvGrpSpPr/>
          <p:nvPr/>
        </p:nvGrpSpPr>
        <p:grpSpPr>
          <a:xfrm>
            <a:off x="9068500" y="2589935"/>
            <a:ext cx="2597635" cy="415499"/>
            <a:chOff x="9227112" y="1877006"/>
            <a:chExt cx="2597635" cy="415499"/>
          </a:xfrm>
        </p:grpSpPr>
        <p:sp>
          <p:nvSpPr>
            <p:cNvPr id="38" name="Textfeld 37">
              <a:extLst>
                <a:ext uri="{FF2B5EF4-FFF2-40B4-BE49-F238E27FC236}">
                  <a16:creationId xmlns:a16="http://schemas.microsoft.com/office/drawing/2014/main" id="{A91E6119-101A-2855-73A2-65756DBB4D07}"/>
                </a:ext>
              </a:extLst>
            </p:cNvPr>
            <p:cNvSpPr txBox="1"/>
            <p:nvPr/>
          </p:nvSpPr>
          <p:spPr>
            <a:xfrm>
              <a:off x="9642611" y="1964924"/>
              <a:ext cx="2182136" cy="307777"/>
            </a:xfrm>
            <a:prstGeom prst="rect">
              <a:avLst/>
            </a:prstGeom>
            <a:noFill/>
          </p:spPr>
          <p:txBody>
            <a:bodyPr wrap="none" rtlCol="0">
              <a:spAutoFit/>
            </a:bodyPr>
            <a:lstStyle/>
            <a:p>
              <a:r>
                <a:rPr lang="de-DE" sz="1400"/>
                <a:t>Universität Duisburg-Essen </a:t>
              </a:r>
            </a:p>
          </p:txBody>
        </p:sp>
        <p:pic>
          <p:nvPicPr>
            <p:cNvPr id="39" name="Grafik 38" descr="Schulgebäude Silhouette">
              <a:extLst>
                <a:ext uri="{FF2B5EF4-FFF2-40B4-BE49-F238E27FC236}">
                  <a16:creationId xmlns:a16="http://schemas.microsoft.com/office/drawing/2014/main" id="{B33C6787-FF2C-652E-B2C0-9D9E15A68C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0" name="Gruppieren 39">
            <a:extLst>
              <a:ext uri="{FF2B5EF4-FFF2-40B4-BE49-F238E27FC236}">
                <a16:creationId xmlns:a16="http://schemas.microsoft.com/office/drawing/2014/main" id="{EEA86DE1-BDBF-1E33-D796-8079976AE513}"/>
              </a:ext>
            </a:extLst>
          </p:cNvPr>
          <p:cNvGrpSpPr/>
          <p:nvPr/>
        </p:nvGrpSpPr>
        <p:grpSpPr>
          <a:xfrm>
            <a:off x="9068757" y="2941615"/>
            <a:ext cx="1859484" cy="415499"/>
            <a:chOff x="9227112" y="1877006"/>
            <a:chExt cx="1859484" cy="415499"/>
          </a:xfrm>
        </p:grpSpPr>
        <p:sp>
          <p:nvSpPr>
            <p:cNvPr id="41" name="Textfeld 40">
              <a:extLst>
                <a:ext uri="{FF2B5EF4-FFF2-40B4-BE49-F238E27FC236}">
                  <a16:creationId xmlns:a16="http://schemas.microsoft.com/office/drawing/2014/main" id="{1B39D1CF-5E7E-A39B-C215-FF9C4222D9B1}"/>
                </a:ext>
              </a:extLst>
            </p:cNvPr>
            <p:cNvSpPr txBox="1"/>
            <p:nvPr/>
          </p:nvSpPr>
          <p:spPr>
            <a:xfrm>
              <a:off x="9642611" y="1964924"/>
              <a:ext cx="1443985" cy="307777"/>
            </a:xfrm>
            <a:prstGeom prst="rect">
              <a:avLst/>
            </a:prstGeom>
            <a:noFill/>
          </p:spPr>
          <p:txBody>
            <a:bodyPr wrap="none" rtlCol="0">
              <a:spAutoFit/>
            </a:bodyPr>
            <a:lstStyle/>
            <a:p>
              <a:r>
                <a:rPr lang="de-DE" sz="1400"/>
                <a:t>Universität Bonn </a:t>
              </a:r>
            </a:p>
          </p:txBody>
        </p:sp>
        <p:pic>
          <p:nvPicPr>
            <p:cNvPr id="42" name="Grafik 41" descr="Schulgebäude Silhouette">
              <a:extLst>
                <a:ext uri="{FF2B5EF4-FFF2-40B4-BE49-F238E27FC236}">
                  <a16:creationId xmlns:a16="http://schemas.microsoft.com/office/drawing/2014/main" id="{E4077173-01D0-FC9C-296C-47D9065D688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3" name="Gruppieren 42">
            <a:extLst>
              <a:ext uri="{FF2B5EF4-FFF2-40B4-BE49-F238E27FC236}">
                <a16:creationId xmlns:a16="http://schemas.microsoft.com/office/drawing/2014/main" id="{3CFC84D2-547C-472D-6933-86C86E9B90FD}"/>
              </a:ext>
            </a:extLst>
          </p:cNvPr>
          <p:cNvGrpSpPr/>
          <p:nvPr/>
        </p:nvGrpSpPr>
        <p:grpSpPr>
          <a:xfrm>
            <a:off x="9068757" y="3288952"/>
            <a:ext cx="2246770" cy="415499"/>
            <a:chOff x="9227112" y="1877006"/>
            <a:chExt cx="2246770" cy="415499"/>
          </a:xfrm>
        </p:grpSpPr>
        <p:sp>
          <p:nvSpPr>
            <p:cNvPr id="44" name="Textfeld 43">
              <a:extLst>
                <a:ext uri="{FF2B5EF4-FFF2-40B4-BE49-F238E27FC236}">
                  <a16:creationId xmlns:a16="http://schemas.microsoft.com/office/drawing/2014/main" id="{DC055A3E-83C3-7448-A2C3-BBA355BEEADE}"/>
                </a:ext>
              </a:extLst>
            </p:cNvPr>
            <p:cNvSpPr txBox="1"/>
            <p:nvPr/>
          </p:nvSpPr>
          <p:spPr>
            <a:xfrm>
              <a:off x="9642611" y="1964924"/>
              <a:ext cx="1831271" cy="307777"/>
            </a:xfrm>
            <a:prstGeom prst="rect">
              <a:avLst/>
            </a:prstGeom>
            <a:noFill/>
          </p:spPr>
          <p:txBody>
            <a:bodyPr wrap="none" rtlCol="0">
              <a:spAutoFit/>
            </a:bodyPr>
            <a:lstStyle/>
            <a:p>
              <a:r>
                <a:rPr lang="de-DE" sz="1400"/>
                <a:t>Universität Paderborn </a:t>
              </a:r>
            </a:p>
          </p:txBody>
        </p:sp>
        <p:pic>
          <p:nvPicPr>
            <p:cNvPr id="45" name="Grafik 44" descr="Schulgebäude Silhouette">
              <a:extLst>
                <a:ext uri="{FF2B5EF4-FFF2-40B4-BE49-F238E27FC236}">
                  <a16:creationId xmlns:a16="http://schemas.microsoft.com/office/drawing/2014/main" id="{38508A31-BF47-C829-7520-ECB3014F89F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6" name="Gruppieren 45">
            <a:extLst>
              <a:ext uri="{FF2B5EF4-FFF2-40B4-BE49-F238E27FC236}">
                <a16:creationId xmlns:a16="http://schemas.microsoft.com/office/drawing/2014/main" id="{3AA81F93-FB06-3133-C2F2-10144CFDEAEF}"/>
              </a:ext>
            </a:extLst>
          </p:cNvPr>
          <p:cNvGrpSpPr/>
          <p:nvPr/>
        </p:nvGrpSpPr>
        <p:grpSpPr>
          <a:xfrm>
            <a:off x="9068500" y="3627633"/>
            <a:ext cx="2926379" cy="415499"/>
            <a:chOff x="9227112" y="1877006"/>
            <a:chExt cx="2926379" cy="415499"/>
          </a:xfrm>
        </p:grpSpPr>
        <p:sp>
          <p:nvSpPr>
            <p:cNvPr id="47" name="Textfeld 46">
              <a:extLst>
                <a:ext uri="{FF2B5EF4-FFF2-40B4-BE49-F238E27FC236}">
                  <a16:creationId xmlns:a16="http://schemas.microsoft.com/office/drawing/2014/main" id="{95F2000D-BDCB-3F91-90B6-31C360FED96F}"/>
                </a:ext>
              </a:extLst>
            </p:cNvPr>
            <p:cNvSpPr txBox="1"/>
            <p:nvPr/>
          </p:nvSpPr>
          <p:spPr>
            <a:xfrm>
              <a:off x="9642611" y="1964924"/>
              <a:ext cx="2510880" cy="307777"/>
            </a:xfrm>
            <a:prstGeom prst="rect">
              <a:avLst/>
            </a:prstGeom>
            <a:noFill/>
          </p:spPr>
          <p:txBody>
            <a:bodyPr wrap="none" rtlCol="0">
              <a:spAutoFit/>
            </a:bodyPr>
            <a:lstStyle/>
            <a:p>
              <a:r>
                <a:rPr lang="de-DE" sz="1400"/>
                <a:t>Technische Universität Dresden</a:t>
              </a:r>
            </a:p>
          </p:txBody>
        </p:sp>
        <p:pic>
          <p:nvPicPr>
            <p:cNvPr id="48" name="Grafik 47" descr="Schulgebäude Silhouette">
              <a:extLst>
                <a:ext uri="{FF2B5EF4-FFF2-40B4-BE49-F238E27FC236}">
                  <a16:creationId xmlns:a16="http://schemas.microsoft.com/office/drawing/2014/main" id="{6E2FA530-A3C8-2B95-ADB5-26C16526119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7112" y="1877006"/>
              <a:ext cx="415499" cy="415499"/>
            </a:xfrm>
            <a:prstGeom prst="rect">
              <a:avLst/>
            </a:prstGeom>
          </p:spPr>
        </p:pic>
      </p:grpSp>
      <p:grpSp>
        <p:nvGrpSpPr>
          <p:cNvPr id="49" name="Gruppieren 48">
            <a:extLst>
              <a:ext uri="{FF2B5EF4-FFF2-40B4-BE49-F238E27FC236}">
                <a16:creationId xmlns:a16="http://schemas.microsoft.com/office/drawing/2014/main" id="{910A27A0-7C89-8C8A-B68A-256FE9625CA2}"/>
              </a:ext>
            </a:extLst>
          </p:cNvPr>
          <p:cNvGrpSpPr/>
          <p:nvPr/>
        </p:nvGrpSpPr>
        <p:grpSpPr>
          <a:xfrm>
            <a:off x="9068500" y="4012055"/>
            <a:ext cx="2211312" cy="523220"/>
            <a:chOff x="9149034" y="1823146"/>
            <a:chExt cx="2211312" cy="523220"/>
          </a:xfrm>
        </p:grpSpPr>
        <p:sp>
          <p:nvSpPr>
            <p:cNvPr id="50" name="Textfeld 49">
              <a:extLst>
                <a:ext uri="{FF2B5EF4-FFF2-40B4-BE49-F238E27FC236}">
                  <a16:creationId xmlns:a16="http://schemas.microsoft.com/office/drawing/2014/main" id="{A5BD2530-E4F2-9270-395D-59AE5C0AC577}"/>
                </a:ext>
              </a:extLst>
            </p:cNvPr>
            <p:cNvSpPr txBox="1"/>
            <p:nvPr/>
          </p:nvSpPr>
          <p:spPr>
            <a:xfrm>
              <a:off x="9564533" y="1823146"/>
              <a:ext cx="1795813" cy="523220"/>
            </a:xfrm>
            <a:prstGeom prst="rect">
              <a:avLst/>
            </a:prstGeom>
            <a:noFill/>
          </p:spPr>
          <p:txBody>
            <a:bodyPr wrap="none" rtlCol="0">
              <a:spAutoFit/>
            </a:bodyPr>
            <a:lstStyle/>
            <a:p>
              <a:r>
                <a:rPr lang="de-DE" sz="1400"/>
                <a:t>Carl von Ossietzky </a:t>
              </a:r>
            </a:p>
            <a:p>
              <a:r>
                <a:rPr lang="de-DE" sz="1400"/>
                <a:t>Universität Oldenburg</a:t>
              </a:r>
            </a:p>
          </p:txBody>
        </p:sp>
        <p:pic>
          <p:nvPicPr>
            <p:cNvPr id="51" name="Grafik 50" descr="Schulgebäude Silhouette">
              <a:extLst>
                <a:ext uri="{FF2B5EF4-FFF2-40B4-BE49-F238E27FC236}">
                  <a16:creationId xmlns:a16="http://schemas.microsoft.com/office/drawing/2014/main" id="{63524D8E-2D5F-25D4-B024-BF7A4428B79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9034" y="1859572"/>
              <a:ext cx="415499" cy="415499"/>
            </a:xfrm>
            <a:prstGeom prst="rect">
              <a:avLst/>
            </a:prstGeom>
          </p:spPr>
        </p:pic>
      </p:grpSp>
      <p:pic>
        <p:nvPicPr>
          <p:cNvPr id="4" name="Grafik 3">
            <a:extLst>
              <a:ext uri="{FF2B5EF4-FFF2-40B4-BE49-F238E27FC236}">
                <a16:creationId xmlns:a16="http://schemas.microsoft.com/office/drawing/2014/main" id="{7C17C847-02DA-6E37-84EB-78B1BC5CB89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68500" y="598486"/>
            <a:ext cx="2926379" cy="799557"/>
          </a:xfrm>
          <a:prstGeom prst="rect">
            <a:avLst/>
          </a:prstGeom>
        </p:spPr>
      </p:pic>
    </p:spTree>
    <p:extLst>
      <p:ext uri="{BB962C8B-B14F-4D97-AF65-F5344CB8AC3E}">
        <p14:creationId xmlns:p14="http://schemas.microsoft.com/office/powerpoint/2010/main" val="164536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EE6920A-3134-25CF-5061-2B773766FD2E}"/>
              </a:ext>
            </a:extLst>
          </p:cNvPr>
          <p:cNvPicPr>
            <a:picLocks noChangeAspect="1"/>
          </p:cNvPicPr>
          <p:nvPr/>
        </p:nvPicPr>
        <p:blipFill>
          <a:blip r:embed="rId2"/>
          <a:stretch>
            <a:fillRect/>
          </a:stretch>
        </p:blipFill>
        <p:spPr>
          <a:xfrm>
            <a:off x="242710" y="136524"/>
            <a:ext cx="11706579" cy="6584951"/>
          </a:xfrm>
          <a:prstGeom prst="rect">
            <a:avLst/>
          </a:prstGeom>
        </p:spPr>
      </p:pic>
      <p:sp>
        <p:nvSpPr>
          <p:cNvPr id="4" name="Foliennummernplatzhalter 3">
            <a:extLst>
              <a:ext uri="{FF2B5EF4-FFF2-40B4-BE49-F238E27FC236}">
                <a16:creationId xmlns:a16="http://schemas.microsoft.com/office/drawing/2014/main" id="{00E454D0-04FB-9B6A-C7C2-0D82D853F626}"/>
              </a:ext>
            </a:extLst>
          </p:cNvPr>
          <p:cNvSpPr>
            <a:spLocks noGrp="1"/>
          </p:cNvSpPr>
          <p:nvPr>
            <p:ph type="sldNum" sz="quarter" idx="12"/>
          </p:nvPr>
        </p:nvSpPr>
        <p:spPr/>
        <p:txBody>
          <a:bodyPr/>
          <a:lstStyle/>
          <a:p>
            <a:fld id="{704AD79A-BD00-CE4B-8BDD-26D3B6A7D671}" type="slidenum">
              <a:rPr lang="de-DE" smtClean="0"/>
              <a:t>2</a:t>
            </a:fld>
            <a:endParaRPr lang="de-DE"/>
          </a:p>
        </p:txBody>
      </p:sp>
      <p:sp>
        <p:nvSpPr>
          <p:cNvPr id="6" name="Rechteck 5">
            <a:extLst>
              <a:ext uri="{FF2B5EF4-FFF2-40B4-BE49-F238E27FC236}">
                <a16:creationId xmlns:a16="http://schemas.microsoft.com/office/drawing/2014/main" id="{45FDABF1-2E39-2B3F-4735-783E825F139F}"/>
              </a:ext>
            </a:extLst>
          </p:cNvPr>
          <p:cNvSpPr/>
          <p:nvPr/>
        </p:nvSpPr>
        <p:spPr>
          <a:xfrm>
            <a:off x="1" y="1"/>
            <a:ext cx="12192000" cy="6858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4800">
              <a:latin typeface="+mj-lt"/>
            </a:endParaRPr>
          </a:p>
        </p:txBody>
      </p:sp>
    </p:spTree>
    <p:extLst>
      <p:ext uri="{BB962C8B-B14F-4D97-AF65-F5344CB8AC3E}">
        <p14:creationId xmlns:p14="http://schemas.microsoft.com/office/powerpoint/2010/main" val="381655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D938-31CA-D48F-6CD9-DC74E5250E45}"/>
              </a:ext>
            </a:extLst>
          </p:cNvPr>
          <p:cNvSpPr>
            <a:spLocks noGrp="1"/>
          </p:cNvSpPr>
          <p:nvPr>
            <p:ph type="title"/>
          </p:nvPr>
        </p:nvSpPr>
        <p:spPr/>
        <p:txBody>
          <a:bodyPr/>
          <a:lstStyle/>
          <a:p>
            <a:r>
              <a:rPr lang="de-DE" dirty="0"/>
              <a:t>Kapitelübersicht</a:t>
            </a:r>
          </a:p>
        </p:txBody>
      </p:sp>
      <p:sp>
        <p:nvSpPr>
          <p:cNvPr id="4" name="Abgerundetes Rechteck 3">
            <a:extLst>
              <a:ext uri="{FF2B5EF4-FFF2-40B4-BE49-F238E27FC236}">
                <a16:creationId xmlns:a16="http://schemas.microsoft.com/office/drawing/2014/main" id="{84DA6A05-ED99-4C7E-5123-90F3C63ECCCA}"/>
              </a:ext>
            </a:extLst>
          </p:cNvPr>
          <p:cNvSpPr/>
          <p:nvPr/>
        </p:nvSpPr>
        <p:spPr>
          <a:xfrm>
            <a:off x="1079333" y="1690688"/>
            <a:ext cx="4822726" cy="503999"/>
          </a:xfrm>
          <a:prstGeom prst="roundRect">
            <a:avLst/>
          </a:prstGeom>
          <a:ln w="1270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r>
              <a:rPr lang="de-DE" dirty="0">
                <a:solidFill>
                  <a:schemeClr val="tx1"/>
                </a:solidFill>
              </a:rPr>
              <a:t>1. Einführung</a:t>
            </a:r>
          </a:p>
        </p:txBody>
      </p:sp>
      <p:sp>
        <p:nvSpPr>
          <p:cNvPr id="6" name="Abgerundetes Rechteck 5">
            <a:extLst>
              <a:ext uri="{FF2B5EF4-FFF2-40B4-BE49-F238E27FC236}">
                <a16:creationId xmlns:a16="http://schemas.microsoft.com/office/drawing/2014/main" id="{DAF49C4C-2B54-1F35-7DC8-16D9FA748042}"/>
              </a:ext>
            </a:extLst>
          </p:cNvPr>
          <p:cNvSpPr/>
          <p:nvPr/>
        </p:nvSpPr>
        <p:spPr>
          <a:xfrm>
            <a:off x="1079335" y="2274105"/>
            <a:ext cx="4822724"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2. Ziele und Inhalte</a:t>
            </a:r>
          </a:p>
        </p:txBody>
      </p:sp>
      <p:sp>
        <p:nvSpPr>
          <p:cNvPr id="7" name="Abgerundetes Rechteck 6">
            <a:extLst>
              <a:ext uri="{FF2B5EF4-FFF2-40B4-BE49-F238E27FC236}">
                <a16:creationId xmlns:a16="http://schemas.microsoft.com/office/drawing/2014/main" id="{D67C8765-58D3-78AB-DB1C-6D6A62E490B2}"/>
              </a:ext>
            </a:extLst>
          </p:cNvPr>
          <p:cNvSpPr/>
          <p:nvPr/>
        </p:nvSpPr>
        <p:spPr>
          <a:xfrm>
            <a:off x="1079335" y="2857522"/>
            <a:ext cx="4822725"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3. Lerntheorien</a:t>
            </a:r>
          </a:p>
        </p:txBody>
      </p:sp>
      <p:sp>
        <p:nvSpPr>
          <p:cNvPr id="8" name="Abgerundetes Rechteck 7">
            <a:extLst>
              <a:ext uri="{FF2B5EF4-FFF2-40B4-BE49-F238E27FC236}">
                <a16:creationId xmlns:a16="http://schemas.microsoft.com/office/drawing/2014/main" id="{9CAE4D2A-AE37-A7F7-E0C5-5B2486E34CA2}"/>
              </a:ext>
            </a:extLst>
          </p:cNvPr>
          <p:cNvSpPr/>
          <p:nvPr/>
        </p:nvSpPr>
        <p:spPr>
          <a:xfrm>
            <a:off x="1079333" y="3440939"/>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4. Unterrichtsplanung</a:t>
            </a:r>
          </a:p>
        </p:txBody>
      </p:sp>
      <p:sp>
        <p:nvSpPr>
          <p:cNvPr id="9" name="Abgerundetes Rechteck 8">
            <a:extLst>
              <a:ext uri="{FF2B5EF4-FFF2-40B4-BE49-F238E27FC236}">
                <a16:creationId xmlns:a16="http://schemas.microsoft.com/office/drawing/2014/main" id="{27862799-641D-E30B-9F07-EF63DC95E5D4}"/>
              </a:ext>
            </a:extLst>
          </p:cNvPr>
          <p:cNvSpPr/>
          <p:nvPr/>
        </p:nvSpPr>
        <p:spPr>
          <a:xfrm>
            <a:off x="1079333" y="4024356"/>
            <a:ext cx="4822726" cy="503999"/>
          </a:xfrm>
          <a:prstGeom prst="round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5. Programmiersprachen und Umgebungen</a:t>
            </a:r>
          </a:p>
        </p:txBody>
      </p:sp>
      <p:sp>
        <p:nvSpPr>
          <p:cNvPr id="11" name="Abgerundetes Rechteck 10">
            <a:extLst>
              <a:ext uri="{FF2B5EF4-FFF2-40B4-BE49-F238E27FC236}">
                <a16:creationId xmlns:a16="http://schemas.microsoft.com/office/drawing/2014/main" id="{72FAEB19-6B4D-C71A-077F-690E5C5DB604}"/>
              </a:ext>
            </a:extLst>
          </p:cNvPr>
          <p:cNvSpPr/>
          <p:nvPr/>
        </p:nvSpPr>
        <p:spPr>
          <a:xfrm>
            <a:off x="1079333" y="4607773"/>
            <a:ext cx="4822726" cy="503999"/>
          </a:xfrm>
          <a:prstGeom prst="roundRect">
            <a:avLst/>
          </a:prstGeom>
          <a:no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6. </a:t>
            </a:r>
            <a:r>
              <a:rPr lang="de-DE" sz="1800" dirty="0">
                <a:solidFill>
                  <a:schemeClr val="tx1"/>
                </a:solidFill>
                <a:ea typeface="Calibri" panose="020F0502020204030204"/>
                <a:cs typeface="Calibri" panose="020F0502020204030204"/>
              </a:rPr>
              <a:t>Programmieren im Team</a:t>
            </a:r>
            <a:endParaRPr lang="de-DE" dirty="0">
              <a:solidFill>
                <a:schemeClr val="tx1"/>
              </a:solidFill>
              <a:ea typeface="Calibri"/>
              <a:cs typeface="Calibri"/>
            </a:endParaRPr>
          </a:p>
        </p:txBody>
      </p:sp>
      <p:sp>
        <p:nvSpPr>
          <p:cNvPr id="12" name="Abgerundetes Rechteck 11">
            <a:extLst>
              <a:ext uri="{FF2B5EF4-FFF2-40B4-BE49-F238E27FC236}">
                <a16:creationId xmlns:a16="http://schemas.microsoft.com/office/drawing/2014/main" id="{7F1B3CBD-BC8C-632F-3245-639E284E5252}"/>
              </a:ext>
            </a:extLst>
          </p:cNvPr>
          <p:cNvSpPr/>
          <p:nvPr/>
        </p:nvSpPr>
        <p:spPr>
          <a:xfrm>
            <a:off x="838200" y="5191190"/>
            <a:ext cx="5063859" cy="503999"/>
          </a:xfrm>
          <a:prstGeom prst="roundRect">
            <a:avLst/>
          </a:prstGeom>
          <a:no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7. </a:t>
            </a:r>
            <a:r>
              <a:rPr lang="de-DE" sz="1800" b="1" dirty="0">
                <a:solidFill>
                  <a:schemeClr val="tx1"/>
                </a:solidFill>
                <a:ea typeface="Calibri" panose="020F0502020204030204"/>
                <a:cs typeface="Calibri" panose="020F0502020204030204"/>
              </a:rPr>
              <a:t>Lernerfolgskontrolle und Leistungsbewertung</a:t>
            </a:r>
            <a:endParaRPr lang="de-DE" b="1" dirty="0">
              <a:solidFill>
                <a:schemeClr val="tx1"/>
              </a:solidFill>
              <a:ea typeface="Calibri"/>
              <a:cs typeface="Calibri"/>
            </a:endParaRPr>
          </a:p>
        </p:txBody>
      </p:sp>
      <p:pic>
        <p:nvPicPr>
          <p:cNvPr id="13" name="Grafik 12">
            <a:extLst>
              <a:ext uri="{FF2B5EF4-FFF2-40B4-BE49-F238E27FC236}">
                <a16:creationId xmlns:a16="http://schemas.microsoft.com/office/drawing/2014/main" id="{2C7EE106-658E-DC96-B94F-8E45192D1D99}"/>
              </a:ext>
            </a:extLst>
          </p:cNvPr>
          <p:cNvPicPr>
            <a:picLocks noChangeAspect="1"/>
          </p:cNvPicPr>
          <p:nvPr/>
        </p:nvPicPr>
        <p:blipFill>
          <a:blip r:embed="rId3"/>
          <a:stretch>
            <a:fillRect/>
          </a:stretch>
        </p:blipFill>
        <p:spPr>
          <a:xfrm>
            <a:off x="7620894" y="360363"/>
            <a:ext cx="3732906" cy="2660649"/>
          </a:xfrm>
          <a:prstGeom prst="rect">
            <a:avLst/>
          </a:prstGeom>
        </p:spPr>
      </p:pic>
    </p:spTree>
    <p:extLst>
      <p:ext uri="{BB962C8B-B14F-4D97-AF65-F5344CB8AC3E}">
        <p14:creationId xmlns:p14="http://schemas.microsoft.com/office/powerpoint/2010/main" val="333790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28925-87F1-EC55-62CD-A1AECC9EB14F}"/>
              </a:ext>
            </a:extLst>
          </p:cNvPr>
          <p:cNvSpPr>
            <a:spLocks noGrp="1"/>
          </p:cNvSpPr>
          <p:nvPr>
            <p:ph type="title"/>
          </p:nvPr>
        </p:nvSpPr>
        <p:spPr/>
        <p:txBody>
          <a:bodyPr/>
          <a:lstStyle/>
          <a:p>
            <a:r>
              <a:rPr lang="de-DE"/>
              <a:t>Lernziele</a:t>
            </a:r>
          </a:p>
        </p:txBody>
      </p:sp>
      <p:sp>
        <p:nvSpPr>
          <p:cNvPr id="3" name="Inhaltsplatzhalter 2">
            <a:extLst>
              <a:ext uri="{FF2B5EF4-FFF2-40B4-BE49-F238E27FC236}">
                <a16:creationId xmlns:a16="http://schemas.microsoft.com/office/drawing/2014/main" id="{A725E0D1-574D-8B77-0C46-F5FFFB825FD3}"/>
              </a:ext>
            </a:extLst>
          </p:cNvPr>
          <p:cNvSpPr>
            <a:spLocks noGrp="1"/>
          </p:cNvSpPr>
          <p:nvPr>
            <p:ph idx="1"/>
          </p:nvPr>
        </p:nvSpPr>
        <p:spPr/>
        <p:txBody>
          <a:bodyPr>
            <a:normAutofit/>
          </a:bodyPr>
          <a:lstStyle/>
          <a:p>
            <a:pPr marL="0" indent="0">
              <a:buNone/>
            </a:pPr>
            <a:r>
              <a:rPr lang="de-DE" dirty="0"/>
              <a:t>Die Studierenden …</a:t>
            </a:r>
          </a:p>
          <a:p>
            <a:r>
              <a:rPr lang="de-DE" dirty="0"/>
              <a:t>vergleichen verschiedene Ansätze zur Lernkontrolle und Leistungsbewertung</a:t>
            </a:r>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6CDB3B1A-D163-A597-0AA3-203C54731676}"/>
              </a:ext>
            </a:extLst>
          </p:cNvPr>
          <p:cNvSpPr>
            <a:spLocks noGrp="1"/>
          </p:cNvSpPr>
          <p:nvPr>
            <p:ph type="sldNum" sz="quarter" idx="12"/>
          </p:nvPr>
        </p:nvSpPr>
        <p:spPr>
          <a:xfrm>
            <a:off x="8610600" y="6356350"/>
            <a:ext cx="2743200" cy="365125"/>
          </a:xfrm>
        </p:spPr>
        <p:txBody>
          <a:bodyPr/>
          <a:lstStyle/>
          <a:p>
            <a:fld id="{704AD79A-BD00-CE4B-8BDD-26D3B6A7D671}" type="slidenum">
              <a:rPr lang="de-DE" smtClean="0"/>
              <a:t>4</a:t>
            </a:fld>
            <a:endParaRPr lang="de-DE"/>
          </a:p>
        </p:txBody>
      </p:sp>
      <p:pic>
        <p:nvPicPr>
          <p:cNvPr id="6" name="Grafik 5" descr="Klemmbrett abgehakt Silhouette">
            <a:extLst>
              <a:ext uri="{FF2B5EF4-FFF2-40B4-BE49-F238E27FC236}">
                <a16:creationId xmlns:a16="http://schemas.microsoft.com/office/drawing/2014/main" id="{72DCA316-FA0E-A58B-016D-14A84DD53F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237" y="681036"/>
            <a:ext cx="1325563" cy="1325563"/>
          </a:xfrm>
          <a:prstGeom prst="rect">
            <a:avLst/>
          </a:prstGeom>
        </p:spPr>
      </p:pic>
    </p:spTree>
    <p:extLst>
      <p:ext uri="{BB962C8B-B14F-4D97-AF65-F5344CB8AC3E}">
        <p14:creationId xmlns:p14="http://schemas.microsoft.com/office/powerpoint/2010/main" val="230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22A4270-8865-E1EF-22F4-FB731532AC1C}"/>
              </a:ext>
            </a:extLst>
          </p:cNvPr>
          <p:cNvPicPr>
            <a:picLocks noChangeAspect="1"/>
          </p:cNvPicPr>
          <p:nvPr/>
        </p:nvPicPr>
        <p:blipFill>
          <a:blip r:embed="rId3"/>
          <a:stretch>
            <a:fillRect/>
          </a:stretch>
        </p:blipFill>
        <p:spPr>
          <a:xfrm>
            <a:off x="8258017" y="1970254"/>
            <a:ext cx="3448366" cy="2619209"/>
          </a:xfrm>
          <a:prstGeom prst="rect">
            <a:avLst/>
          </a:prstGeom>
        </p:spPr>
      </p:pic>
      <p:sp>
        <p:nvSpPr>
          <p:cNvPr id="2" name="Titel 1">
            <a:extLst>
              <a:ext uri="{FF2B5EF4-FFF2-40B4-BE49-F238E27FC236}">
                <a16:creationId xmlns:a16="http://schemas.microsoft.com/office/drawing/2014/main" id="{A8D6815D-6BB5-3263-3450-7F5855757189}"/>
              </a:ext>
            </a:extLst>
          </p:cNvPr>
          <p:cNvSpPr>
            <a:spLocks noGrp="1"/>
          </p:cNvSpPr>
          <p:nvPr>
            <p:ph type="title"/>
          </p:nvPr>
        </p:nvSpPr>
        <p:spPr/>
        <p:txBody>
          <a:bodyPr/>
          <a:lstStyle/>
          <a:p>
            <a:r>
              <a:rPr lang="de-DE"/>
              <a:t>7. Lernerfolgskontrolle</a:t>
            </a:r>
            <a:br>
              <a:rPr lang="de-DE"/>
            </a:br>
            <a:r>
              <a:rPr lang="de-DE"/>
              <a:t>und Leistungsbewertung </a:t>
            </a:r>
          </a:p>
        </p:txBody>
      </p:sp>
      <p:sp>
        <p:nvSpPr>
          <p:cNvPr id="3" name="Textplatzhalter 2">
            <a:extLst>
              <a:ext uri="{FF2B5EF4-FFF2-40B4-BE49-F238E27FC236}">
                <a16:creationId xmlns:a16="http://schemas.microsoft.com/office/drawing/2014/main" id="{0352A074-6650-FACA-8439-1219C1532366}"/>
              </a:ext>
            </a:extLst>
          </p:cNvPr>
          <p:cNvSpPr>
            <a:spLocks noGrp="1"/>
          </p:cNvSpPr>
          <p:nvPr>
            <p:ph type="body" idx="1"/>
          </p:nvPr>
        </p:nvSpPr>
        <p:spPr/>
        <p:txBody>
          <a:bodyPr/>
          <a:lstStyle/>
          <a:p>
            <a:r>
              <a:rPr lang="de-DE" dirty="0"/>
              <a:t>Wie lässt sich der Lernerfolg messen?</a:t>
            </a:r>
          </a:p>
          <a:p>
            <a:r>
              <a:rPr lang="de-DE" dirty="0"/>
              <a:t>Nach welchen Kriterien sollen die Leistungen der Schüler:innen bewertet werden?</a:t>
            </a:r>
          </a:p>
          <a:p>
            <a:endParaRPr lang="de-DE" dirty="0"/>
          </a:p>
        </p:txBody>
      </p:sp>
      <p:sp>
        <p:nvSpPr>
          <p:cNvPr id="4" name="Foliennummernplatzhalter 3">
            <a:extLst>
              <a:ext uri="{FF2B5EF4-FFF2-40B4-BE49-F238E27FC236}">
                <a16:creationId xmlns:a16="http://schemas.microsoft.com/office/drawing/2014/main" id="{9EBF5EEF-3C6C-F8B1-43ED-CD3FBC07F0A8}"/>
              </a:ext>
            </a:extLst>
          </p:cNvPr>
          <p:cNvSpPr>
            <a:spLocks noGrp="1"/>
          </p:cNvSpPr>
          <p:nvPr>
            <p:ph type="sldNum" sz="quarter" idx="12"/>
          </p:nvPr>
        </p:nvSpPr>
        <p:spPr/>
        <p:txBody>
          <a:bodyPr/>
          <a:lstStyle/>
          <a:p>
            <a:fld id="{704AD79A-BD00-CE4B-8BDD-26D3B6A7D671}" type="slidenum">
              <a:rPr lang="de-DE" smtClean="0"/>
              <a:t>5</a:t>
            </a:fld>
            <a:endParaRPr lang="de-DE"/>
          </a:p>
        </p:txBody>
      </p:sp>
    </p:spTree>
    <p:extLst>
      <p:ext uri="{BB962C8B-B14F-4D97-AF65-F5344CB8AC3E}">
        <p14:creationId xmlns:p14="http://schemas.microsoft.com/office/powerpoint/2010/main" val="408768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3" descr="Ein Bild, das Text, Diagramm, Reihe, Origami enthält.&#10;&#10;Automatisch generierte Beschreibung">
            <a:extLst>
              <a:ext uri="{FF2B5EF4-FFF2-40B4-BE49-F238E27FC236}">
                <a16:creationId xmlns:a16="http://schemas.microsoft.com/office/drawing/2014/main" id="{476FB4E4-DFDC-B8DB-51B3-9ADB8E8897CC}"/>
              </a:ext>
            </a:extLst>
          </p:cNvPr>
          <p:cNvPicPr>
            <a:picLocks noChangeAspect="1"/>
          </p:cNvPicPr>
          <p:nvPr/>
        </p:nvPicPr>
        <p:blipFill>
          <a:blip r:embed="rId3"/>
          <a:stretch>
            <a:fillRect/>
          </a:stretch>
        </p:blipFill>
        <p:spPr>
          <a:xfrm>
            <a:off x="2130828" y="643466"/>
            <a:ext cx="7930344" cy="5571067"/>
          </a:xfrm>
          <a:prstGeom prst="rect">
            <a:avLst/>
          </a:prstGeom>
        </p:spPr>
      </p:pic>
      <p:sp>
        <p:nvSpPr>
          <p:cNvPr id="4" name="Foliennummernplatzhalter 3">
            <a:extLst>
              <a:ext uri="{FF2B5EF4-FFF2-40B4-BE49-F238E27FC236}">
                <a16:creationId xmlns:a16="http://schemas.microsoft.com/office/drawing/2014/main" id="{E459355B-CB82-4542-FDED-9814649215FD}"/>
              </a:ext>
            </a:extLst>
          </p:cNvPr>
          <p:cNvSpPr>
            <a:spLocks noGrp="1"/>
          </p:cNvSpPr>
          <p:nvPr>
            <p:ph type="sldNum" sz="quarter" idx="12"/>
          </p:nvPr>
        </p:nvSpPr>
        <p:spPr>
          <a:xfrm>
            <a:off x="8610600" y="6356350"/>
            <a:ext cx="2743200" cy="365125"/>
          </a:xfrm>
        </p:spPr>
        <p:txBody>
          <a:bodyPr>
            <a:normAutofit/>
          </a:bodyPr>
          <a:lstStyle/>
          <a:p>
            <a:pPr>
              <a:spcAft>
                <a:spcPts val="600"/>
              </a:spcAft>
            </a:pPr>
            <a:fld id="{704AD79A-BD00-CE4B-8BDD-26D3B6A7D671}" type="slidenum">
              <a:rPr lang="de-DE" smtClean="0"/>
              <a:pPr>
                <a:spcAft>
                  <a:spcPts val="600"/>
                </a:spcAft>
              </a:pPr>
              <a:t>6</a:t>
            </a:fld>
            <a:endParaRPr lang="de-DE"/>
          </a:p>
        </p:txBody>
      </p:sp>
      <p:sp>
        <p:nvSpPr>
          <p:cNvPr id="3" name="Freihandform 2">
            <a:extLst>
              <a:ext uri="{FF2B5EF4-FFF2-40B4-BE49-F238E27FC236}">
                <a16:creationId xmlns:a16="http://schemas.microsoft.com/office/drawing/2014/main" id="{324716FB-FC5D-19C9-E5A1-65E753C03EA3}"/>
              </a:ext>
            </a:extLst>
          </p:cNvPr>
          <p:cNvSpPr/>
          <p:nvPr/>
        </p:nvSpPr>
        <p:spPr>
          <a:xfrm>
            <a:off x="0" y="3412"/>
            <a:ext cx="12192000" cy="6858000"/>
          </a:xfrm>
          <a:custGeom>
            <a:avLst/>
            <a:gdLst>
              <a:gd name="connsiteX0" fmla="*/ 3792940 w 12192000"/>
              <a:gd name="connsiteY0" fmla="*/ 1552433 h 6858000"/>
              <a:gd name="connsiteX1" fmla="*/ 2598761 w 12192000"/>
              <a:gd name="connsiteY1" fmla="*/ 2132463 h 6858000"/>
              <a:gd name="connsiteX2" fmla="*/ 3792940 w 12192000"/>
              <a:gd name="connsiteY2" fmla="*/ 2712493 h 6858000"/>
              <a:gd name="connsiteX3" fmla="*/ 4987119 w 12192000"/>
              <a:gd name="connsiteY3" fmla="*/ 2132463 h 6858000"/>
              <a:gd name="connsiteX4" fmla="*/ 3792940 w 12192000"/>
              <a:gd name="connsiteY4" fmla="*/ 1552433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3792940" y="1552433"/>
                </a:moveTo>
                <a:cubicBezTo>
                  <a:pt x="3133413" y="1552433"/>
                  <a:pt x="2598761" y="1812121"/>
                  <a:pt x="2598761" y="2132463"/>
                </a:cubicBezTo>
                <a:cubicBezTo>
                  <a:pt x="2598761" y="2452805"/>
                  <a:pt x="3133413" y="2712493"/>
                  <a:pt x="3792940" y="2712493"/>
                </a:cubicBezTo>
                <a:cubicBezTo>
                  <a:pt x="4452467" y="2712493"/>
                  <a:pt x="4987119" y="2452805"/>
                  <a:pt x="4987119" y="2132463"/>
                </a:cubicBezTo>
                <a:cubicBezTo>
                  <a:pt x="4987119" y="1812121"/>
                  <a:pt x="4452467" y="1552433"/>
                  <a:pt x="3792940" y="1552433"/>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spTree>
    <p:extLst>
      <p:ext uri="{BB962C8B-B14F-4D97-AF65-F5344CB8AC3E}">
        <p14:creationId xmlns:p14="http://schemas.microsoft.com/office/powerpoint/2010/main" val="79567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928D59E-EB1C-0A47-FE61-0D89B8634A95}"/>
              </a:ext>
            </a:extLst>
          </p:cNvPr>
          <p:cNvSpPr>
            <a:spLocks noGrp="1"/>
          </p:cNvSpPr>
          <p:nvPr>
            <p:ph type="title"/>
          </p:nvPr>
        </p:nvSpPr>
        <p:spPr/>
        <p:txBody>
          <a:bodyPr/>
          <a:lstStyle/>
          <a:p>
            <a:r>
              <a:rPr lang="de-DE" dirty="0"/>
              <a:t>Selbstkontrolle &amp; Automatisierte Tests</a:t>
            </a:r>
          </a:p>
        </p:txBody>
      </p:sp>
      <p:sp>
        <p:nvSpPr>
          <p:cNvPr id="6" name="Inhaltsplatzhalter 5">
            <a:extLst>
              <a:ext uri="{FF2B5EF4-FFF2-40B4-BE49-F238E27FC236}">
                <a16:creationId xmlns:a16="http://schemas.microsoft.com/office/drawing/2014/main" id="{9B69064F-B188-57AD-FAB9-87EAF6B70288}"/>
              </a:ext>
            </a:extLst>
          </p:cNvPr>
          <p:cNvSpPr>
            <a:spLocks noGrp="1"/>
          </p:cNvSpPr>
          <p:nvPr>
            <p:ph idx="1"/>
          </p:nvPr>
        </p:nvSpPr>
        <p:spPr/>
        <p:txBody>
          <a:bodyPr/>
          <a:lstStyle/>
          <a:p>
            <a:r>
              <a:rPr lang="de-DE" dirty="0"/>
              <a:t>Automatisierte Tests (Unit Tests)</a:t>
            </a:r>
          </a:p>
          <a:p>
            <a:pPr lvl="1"/>
            <a:r>
              <a:rPr lang="de-DE" dirty="0"/>
              <a:t>Ermöglicht eigenständige Überprüfung der Lösung</a:t>
            </a:r>
          </a:p>
          <a:p>
            <a:pPr lvl="1"/>
            <a:r>
              <a:rPr lang="de-DE" dirty="0"/>
              <a:t>Entlastung der Lehrkraft</a:t>
            </a:r>
          </a:p>
          <a:p>
            <a:pPr lvl="1"/>
            <a:r>
              <a:rPr lang="de-DE" dirty="0"/>
              <a:t>Transparente und objektive Bewertungskriterien</a:t>
            </a:r>
          </a:p>
          <a:p>
            <a:pPr lvl="2"/>
            <a:r>
              <a:rPr lang="de-DE" dirty="0"/>
              <a:t>Tests stellen formalisierte Anforderungen dar</a:t>
            </a:r>
          </a:p>
          <a:p>
            <a:r>
              <a:rPr lang="de-DE" dirty="0"/>
              <a:t>KI-Assistent</a:t>
            </a:r>
          </a:p>
          <a:p>
            <a:pPr lvl="1"/>
            <a:r>
              <a:rPr lang="de-DE" dirty="0"/>
              <a:t>Kann auf Fehler hinweisen oder gezielte Hilfestellung geben, ohne die Lösung vorwegzunehmen</a:t>
            </a:r>
          </a:p>
        </p:txBody>
      </p:sp>
      <p:sp>
        <p:nvSpPr>
          <p:cNvPr id="4" name="Foliennummernplatzhalter 3">
            <a:extLst>
              <a:ext uri="{FF2B5EF4-FFF2-40B4-BE49-F238E27FC236}">
                <a16:creationId xmlns:a16="http://schemas.microsoft.com/office/drawing/2014/main" id="{E3433ED8-F34A-E724-490C-B3C9E03C16E5}"/>
              </a:ext>
            </a:extLst>
          </p:cNvPr>
          <p:cNvSpPr>
            <a:spLocks noGrp="1"/>
          </p:cNvSpPr>
          <p:nvPr>
            <p:ph type="sldNum" sz="quarter" idx="12"/>
          </p:nvPr>
        </p:nvSpPr>
        <p:spPr/>
        <p:txBody>
          <a:bodyPr/>
          <a:lstStyle/>
          <a:p>
            <a:fld id="{704AD79A-BD00-CE4B-8BDD-26D3B6A7D671}" type="slidenum">
              <a:rPr lang="de-DE" smtClean="0"/>
              <a:t>7</a:t>
            </a:fld>
            <a:endParaRPr lang="de-DE"/>
          </a:p>
        </p:txBody>
      </p:sp>
    </p:spTree>
    <p:extLst>
      <p:ext uri="{BB962C8B-B14F-4D97-AF65-F5344CB8AC3E}">
        <p14:creationId xmlns:p14="http://schemas.microsoft.com/office/powerpoint/2010/main" val="269809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8BA2C-34F7-2258-7641-B2CB2A5DBCE8}"/>
              </a:ext>
            </a:extLst>
          </p:cNvPr>
          <p:cNvSpPr>
            <a:spLocks noGrp="1"/>
          </p:cNvSpPr>
          <p:nvPr>
            <p:ph type="title"/>
          </p:nvPr>
        </p:nvSpPr>
        <p:spPr/>
        <p:txBody>
          <a:bodyPr/>
          <a:lstStyle/>
          <a:p>
            <a:r>
              <a:rPr lang="de-DE" dirty="0"/>
              <a:t>Beispiel</a:t>
            </a:r>
          </a:p>
        </p:txBody>
      </p:sp>
      <p:sp>
        <p:nvSpPr>
          <p:cNvPr id="3" name="Inhaltsplatzhalter 2">
            <a:extLst>
              <a:ext uri="{FF2B5EF4-FFF2-40B4-BE49-F238E27FC236}">
                <a16:creationId xmlns:a16="http://schemas.microsoft.com/office/drawing/2014/main" id="{6C74D83A-9C1B-2C12-9AA8-AB4F24960E1D}"/>
              </a:ext>
            </a:extLst>
          </p:cNvPr>
          <p:cNvSpPr>
            <a:spLocks noGrp="1"/>
          </p:cNvSpPr>
          <p:nvPr>
            <p:ph sz="half" idx="1"/>
          </p:nvPr>
        </p:nvSpPr>
        <p:spPr/>
        <p:txBody>
          <a:bodyPr>
            <a:normAutofit fontScale="77500" lnSpcReduction="20000"/>
          </a:bodyPr>
          <a:lstStyle/>
          <a:p>
            <a:pPr marL="0" indent="0">
              <a:buNone/>
            </a:pPr>
            <a:r>
              <a:rPr lang="de-DE" b="1" dirty="0"/>
              <a:t>Aufgabenstellung</a:t>
            </a:r>
          </a:p>
          <a:p>
            <a:pPr marL="0" indent="0">
              <a:buNone/>
            </a:pPr>
            <a:r>
              <a:rPr lang="de-DE" dirty="0"/>
              <a:t>Schreiben Sie ein Python-Programm, das eine Funktion </a:t>
            </a:r>
            <a:r>
              <a:rPr lang="de-DE" dirty="0" err="1"/>
              <a:t>ist_primzahl</a:t>
            </a:r>
            <a:r>
              <a:rPr lang="de-DE" dirty="0"/>
              <a:t>(</a:t>
            </a:r>
            <a:r>
              <a:rPr lang="de-DE" dirty="0" err="1"/>
              <a:t>n</a:t>
            </a:r>
            <a:r>
              <a:rPr lang="de-DE" dirty="0"/>
              <a:t>) enthält. Diese Funktion soll überprüfen, ob eine gegebene Zahl </a:t>
            </a:r>
            <a:r>
              <a:rPr lang="de-DE" dirty="0" err="1"/>
              <a:t>n</a:t>
            </a:r>
            <a:r>
              <a:rPr lang="de-DE" dirty="0"/>
              <a:t> eine Primzahl ist oder nicht. Eine Primzahl ist eine natürliche Zahl größer als 1, die nur durch 1 und sich selbst teilbar ist.</a:t>
            </a:r>
          </a:p>
          <a:p>
            <a:pPr marL="0" indent="0">
              <a:buNone/>
            </a:pPr>
            <a:r>
              <a:rPr lang="de-DE" b="1" dirty="0"/>
              <a:t>Anforderungen:</a:t>
            </a:r>
            <a:endParaRPr lang="de-DE" dirty="0"/>
          </a:p>
          <a:p>
            <a:pPr marL="514350" indent="-514350">
              <a:buFont typeface="+mj-lt"/>
              <a:buAutoNum type="arabicPeriod"/>
            </a:pPr>
            <a:r>
              <a:rPr lang="de-DE" dirty="0"/>
              <a:t>Die Funktion </a:t>
            </a:r>
            <a:r>
              <a:rPr lang="de-DE" dirty="0" err="1"/>
              <a:t>ist_primzahl</a:t>
            </a:r>
            <a:r>
              <a:rPr lang="de-DE" dirty="0"/>
              <a:t>(</a:t>
            </a:r>
            <a:r>
              <a:rPr lang="de-DE" dirty="0" err="1"/>
              <a:t>n</a:t>
            </a:r>
            <a:r>
              <a:rPr lang="de-DE" dirty="0"/>
              <a:t>) soll True zurückgeben, wenn </a:t>
            </a:r>
            <a:r>
              <a:rPr lang="de-DE" dirty="0" err="1"/>
              <a:t>n</a:t>
            </a:r>
            <a:r>
              <a:rPr lang="de-DE" dirty="0"/>
              <a:t> eine Primzahl ist, andernfalls </a:t>
            </a:r>
            <a:r>
              <a:rPr lang="de-DE" dirty="0" err="1"/>
              <a:t>False</a:t>
            </a:r>
            <a:r>
              <a:rPr lang="de-DE" dirty="0"/>
              <a:t>.</a:t>
            </a:r>
          </a:p>
          <a:p>
            <a:pPr marL="514350" indent="-514350">
              <a:buFont typeface="+mj-lt"/>
              <a:buAutoNum type="arabicPeriod"/>
            </a:pPr>
            <a:r>
              <a:rPr lang="de-DE" dirty="0"/>
              <a:t>Die Funktion soll für alle Ganzzahlen </a:t>
            </a:r>
            <a:r>
              <a:rPr lang="de-DE" dirty="0" err="1"/>
              <a:t>n</a:t>
            </a:r>
            <a:r>
              <a:rPr lang="de-DE" dirty="0"/>
              <a:t> funktionieren, inklusive negativer Zahlen und 0.</a:t>
            </a:r>
          </a:p>
          <a:p>
            <a:pPr>
              <a:buFont typeface="+mj-lt"/>
              <a:buAutoNum type="arabicPeriod"/>
            </a:pPr>
            <a:endParaRPr lang="de-DE" dirty="0"/>
          </a:p>
          <a:p>
            <a:pPr marL="0" indent="0">
              <a:buNone/>
            </a:pPr>
            <a:endParaRPr lang="de-DE" dirty="0"/>
          </a:p>
        </p:txBody>
      </p:sp>
      <p:pic>
        <p:nvPicPr>
          <p:cNvPr id="10" name="Inhaltsplatzhalter 9">
            <a:extLst>
              <a:ext uri="{FF2B5EF4-FFF2-40B4-BE49-F238E27FC236}">
                <a16:creationId xmlns:a16="http://schemas.microsoft.com/office/drawing/2014/main" id="{372868DD-6EF8-6992-426C-665ED156E405}"/>
              </a:ext>
            </a:extLst>
          </p:cNvPr>
          <p:cNvPicPr>
            <a:picLocks noGrp="1" noChangeAspect="1"/>
          </p:cNvPicPr>
          <p:nvPr>
            <p:ph sz="half" idx="2"/>
          </p:nvPr>
        </p:nvPicPr>
        <p:blipFill>
          <a:blip r:embed="rId3"/>
          <a:stretch>
            <a:fillRect/>
          </a:stretch>
        </p:blipFill>
        <p:spPr>
          <a:xfrm>
            <a:off x="6172200" y="1825625"/>
            <a:ext cx="5181600" cy="4335100"/>
          </a:xfrm>
          <a:prstGeom prst="rect">
            <a:avLst/>
          </a:prstGeom>
        </p:spPr>
      </p:pic>
    </p:spTree>
    <p:extLst>
      <p:ext uri="{BB962C8B-B14F-4D97-AF65-F5344CB8AC3E}">
        <p14:creationId xmlns:p14="http://schemas.microsoft.com/office/powerpoint/2010/main" val="380311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59F18-4455-9FEF-95C0-8ED0A2215563}"/>
              </a:ext>
            </a:extLst>
          </p:cNvPr>
          <p:cNvSpPr>
            <a:spLocks noGrp="1"/>
          </p:cNvSpPr>
          <p:nvPr>
            <p:ph type="title"/>
          </p:nvPr>
        </p:nvSpPr>
        <p:spPr/>
        <p:txBody>
          <a:bodyPr/>
          <a:lstStyle/>
          <a:p>
            <a:r>
              <a:rPr lang="de-DE" dirty="0"/>
              <a:t>Parsons Problems</a:t>
            </a:r>
          </a:p>
        </p:txBody>
      </p:sp>
      <p:sp>
        <p:nvSpPr>
          <p:cNvPr id="3" name="Inhaltsplatzhalter 2">
            <a:extLst>
              <a:ext uri="{FF2B5EF4-FFF2-40B4-BE49-F238E27FC236}">
                <a16:creationId xmlns:a16="http://schemas.microsoft.com/office/drawing/2014/main" id="{52653606-F1A5-07E2-35A6-4A3C359C603C}"/>
              </a:ext>
            </a:extLst>
          </p:cNvPr>
          <p:cNvSpPr>
            <a:spLocks noGrp="1"/>
          </p:cNvSpPr>
          <p:nvPr>
            <p:ph sz="half" idx="1"/>
          </p:nvPr>
        </p:nvSpPr>
        <p:spPr>
          <a:xfrm>
            <a:off x="838200" y="1825625"/>
            <a:ext cx="5736625" cy="4351338"/>
          </a:xfrm>
        </p:spPr>
        <p:txBody>
          <a:bodyPr>
            <a:normAutofit fontScale="92500" lnSpcReduction="10000"/>
          </a:bodyPr>
          <a:lstStyle/>
          <a:p>
            <a:r>
              <a:rPr lang="de-DE" dirty="0"/>
              <a:t>Fragmentierter Programmcode</a:t>
            </a:r>
          </a:p>
          <a:p>
            <a:r>
              <a:rPr lang="de-DE" dirty="0"/>
              <a:t>Ziel: Codefragmente in die richtige Reihenfolge bringen</a:t>
            </a:r>
          </a:p>
          <a:p>
            <a:r>
              <a:rPr lang="de-DE" dirty="0"/>
              <a:t>Optional: Nicht benötige oder inkorrekte Codefragmente zur Ablenkung (</a:t>
            </a:r>
            <a:r>
              <a:rPr lang="de-DE" dirty="0" err="1"/>
              <a:t>Distractors</a:t>
            </a:r>
            <a:r>
              <a:rPr lang="de-DE" dirty="0"/>
              <a:t>)</a:t>
            </a:r>
          </a:p>
          <a:p>
            <a:r>
              <a:rPr lang="de-DE" dirty="0"/>
              <a:t>Guter Prädiktor für die Programmierfähigkeit</a:t>
            </a:r>
            <a:br>
              <a:rPr lang="de-DE" dirty="0"/>
            </a:br>
            <a:r>
              <a:rPr lang="de-DE" sz="2600" i="1" dirty="0">
                <a:solidFill>
                  <a:schemeClr val="tx1">
                    <a:lumMod val="50000"/>
                    <a:lumOff val="50000"/>
                  </a:schemeClr>
                </a:solidFill>
              </a:rPr>
              <a:t>(Denny et al., 2008)</a:t>
            </a:r>
          </a:p>
          <a:p>
            <a:r>
              <a:rPr lang="de-DE" dirty="0"/>
              <a:t>Ermöglicht schnelle und objektive Bewertung</a:t>
            </a:r>
          </a:p>
        </p:txBody>
      </p:sp>
      <p:pic>
        <p:nvPicPr>
          <p:cNvPr id="5" name="Inhaltsplatzhalter 4">
            <a:extLst>
              <a:ext uri="{FF2B5EF4-FFF2-40B4-BE49-F238E27FC236}">
                <a16:creationId xmlns:a16="http://schemas.microsoft.com/office/drawing/2014/main" id="{08875D06-30B5-F192-F0CB-734C8B99BFC0}"/>
              </a:ext>
            </a:extLst>
          </p:cNvPr>
          <p:cNvPicPr>
            <a:picLocks noGrp="1" noChangeAspect="1"/>
          </p:cNvPicPr>
          <p:nvPr>
            <p:ph sz="half" idx="2"/>
          </p:nvPr>
        </p:nvPicPr>
        <p:blipFill>
          <a:blip r:embed="rId3"/>
          <a:stretch>
            <a:fillRect/>
          </a:stretch>
        </p:blipFill>
        <p:spPr>
          <a:xfrm>
            <a:off x="6574826" y="1912117"/>
            <a:ext cx="4778974" cy="3853683"/>
          </a:xfrm>
          <a:prstGeom prst="rect">
            <a:avLst/>
          </a:prstGeom>
        </p:spPr>
      </p:pic>
      <p:sp>
        <p:nvSpPr>
          <p:cNvPr id="6" name="Textfeld 5">
            <a:extLst>
              <a:ext uri="{FF2B5EF4-FFF2-40B4-BE49-F238E27FC236}">
                <a16:creationId xmlns:a16="http://schemas.microsoft.com/office/drawing/2014/main" id="{6D8AFE0B-2502-2D0E-9578-69520A75D797}"/>
              </a:ext>
            </a:extLst>
          </p:cNvPr>
          <p:cNvSpPr txBox="1"/>
          <p:nvPr/>
        </p:nvSpPr>
        <p:spPr>
          <a:xfrm>
            <a:off x="838200" y="6176963"/>
            <a:ext cx="10515599" cy="461665"/>
          </a:xfrm>
          <a:prstGeom prst="rect">
            <a:avLst/>
          </a:prstGeom>
          <a:noFill/>
        </p:spPr>
        <p:txBody>
          <a:bodyPr wrap="square" rtlCol="0">
            <a:spAutoFit/>
          </a:bodyPr>
          <a:lstStyle/>
          <a:p>
            <a:r>
              <a:rPr lang="de-DE" sz="1200" dirty="0">
                <a:solidFill>
                  <a:schemeClr val="tx1">
                    <a:lumMod val="50000"/>
                    <a:lumOff val="50000"/>
                  </a:schemeClr>
                </a:solidFill>
                <a:effectLst/>
              </a:rPr>
              <a:t>Haynes, C. C., &amp; Ericson, B. J. (2021). Problem-</a:t>
            </a:r>
            <a:r>
              <a:rPr lang="de-DE" sz="1200" dirty="0" err="1">
                <a:solidFill>
                  <a:schemeClr val="tx1">
                    <a:lumMod val="50000"/>
                    <a:lumOff val="50000"/>
                  </a:schemeClr>
                </a:solidFill>
                <a:effectLst/>
              </a:rPr>
              <a:t>Solving</a:t>
            </a:r>
            <a:r>
              <a:rPr lang="de-DE" sz="1200" dirty="0">
                <a:solidFill>
                  <a:schemeClr val="tx1">
                    <a:lumMod val="50000"/>
                    <a:lumOff val="50000"/>
                  </a:schemeClr>
                </a:solidFill>
                <a:effectLst/>
              </a:rPr>
              <a:t> Efficiency and </a:t>
            </a:r>
            <a:r>
              <a:rPr lang="de-DE" sz="1200" dirty="0" err="1">
                <a:solidFill>
                  <a:schemeClr val="tx1">
                    <a:lumMod val="50000"/>
                    <a:lumOff val="50000"/>
                  </a:schemeClr>
                </a:solidFill>
                <a:effectLst/>
              </a:rPr>
              <a:t>Cognitive</a:t>
            </a:r>
            <a:r>
              <a:rPr lang="de-DE" sz="1200" dirty="0">
                <a:solidFill>
                  <a:schemeClr val="tx1">
                    <a:lumMod val="50000"/>
                    <a:lumOff val="50000"/>
                  </a:schemeClr>
                </a:solidFill>
                <a:effectLst/>
              </a:rPr>
              <a:t> Load </a:t>
            </a:r>
            <a:r>
              <a:rPr lang="de-DE" sz="1200" dirty="0" err="1">
                <a:solidFill>
                  <a:schemeClr val="tx1">
                    <a:lumMod val="50000"/>
                    <a:lumOff val="50000"/>
                  </a:schemeClr>
                </a:solidFill>
                <a:effectLst/>
              </a:rPr>
              <a:t>for</a:t>
            </a:r>
            <a:r>
              <a:rPr lang="de-DE" sz="1200" dirty="0">
                <a:solidFill>
                  <a:schemeClr val="tx1">
                    <a:lumMod val="50000"/>
                    <a:lumOff val="50000"/>
                  </a:schemeClr>
                </a:solidFill>
                <a:effectLst/>
              </a:rPr>
              <a:t> Adaptive Parsons Problems vs. Writing </a:t>
            </a:r>
            <a:r>
              <a:rPr lang="de-DE" sz="1200" dirty="0" err="1">
                <a:solidFill>
                  <a:schemeClr val="tx1">
                    <a:lumMod val="50000"/>
                    <a:lumOff val="50000"/>
                  </a:schemeClr>
                </a:solidFill>
                <a:effectLst/>
              </a:rPr>
              <a:t>the</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Equivalent</a:t>
            </a:r>
            <a:r>
              <a:rPr lang="de-DE" sz="1200" dirty="0">
                <a:solidFill>
                  <a:schemeClr val="tx1">
                    <a:lumMod val="50000"/>
                    <a:lumOff val="50000"/>
                  </a:schemeClr>
                </a:solidFill>
                <a:effectLst/>
              </a:rPr>
              <a:t> Code.</a:t>
            </a:r>
          </a:p>
          <a:p>
            <a:r>
              <a:rPr lang="de-DE" sz="1200" dirty="0">
                <a:solidFill>
                  <a:schemeClr val="tx1">
                    <a:lumMod val="50000"/>
                    <a:lumOff val="50000"/>
                  </a:schemeClr>
                </a:solidFill>
                <a:effectLst/>
              </a:rPr>
              <a:t>Denny, P., Luxton-Reilly, A., &amp; Simon, B. (2008). </a:t>
            </a:r>
            <a:r>
              <a:rPr lang="de-DE" sz="1200" dirty="0" err="1">
                <a:solidFill>
                  <a:schemeClr val="tx1">
                    <a:lumMod val="50000"/>
                    <a:lumOff val="50000"/>
                  </a:schemeClr>
                </a:solidFill>
                <a:effectLst/>
              </a:rPr>
              <a:t>Evaluating</a:t>
            </a:r>
            <a:r>
              <a:rPr lang="de-DE" sz="1200" dirty="0">
                <a:solidFill>
                  <a:schemeClr val="tx1">
                    <a:lumMod val="50000"/>
                    <a:lumOff val="50000"/>
                  </a:schemeClr>
                </a:solidFill>
                <a:effectLst/>
              </a:rPr>
              <a:t> a </a:t>
            </a:r>
            <a:r>
              <a:rPr lang="de-DE" sz="1200" dirty="0" err="1">
                <a:solidFill>
                  <a:schemeClr val="tx1">
                    <a:lumMod val="50000"/>
                    <a:lumOff val="50000"/>
                  </a:schemeClr>
                </a:solidFill>
                <a:effectLst/>
              </a:rPr>
              <a:t>new</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exam</a:t>
            </a:r>
            <a:r>
              <a:rPr lang="de-DE" sz="1200" dirty="0">
                <a:solidFill>
                  <a:schemeClr val="tx1">
                    <a:lumMod val="50000"/>
                    <a:lumOff val="50000"/>
                  </a:schemeClr>
                </a:solidFill>
                <a:effectLst/>
              </a:rPr>
              <a:t> </a:t>
            </a:r>
            <a:r>
              <a:rPr lang="de-DE" sz="1200" dirty="0" err="1">
                <a:solidFill>
                  <a:schemeClr val="tx1">
                    <a:lumMod val="50000"/>
                    <a:lumOff val="50000"/>
                  </a:schemeClr>
                </a:solidFill>
                <a:effectLst/>
              </a:rPr>
              <a:t>question</a:t>
            </a:r>
            <a:r>
              <a:rPr lang="de-DE" sz="1200" dirty="0">
                <a:solidFill>
                  <a:schemeClr val="tx1">
                    <a:lumMod val="50000"/>
                    <a:lumOff val="50000"/>
                  </a:schemeClr>
                </a:solidFill>
                <a:effectLst/>
              </a:rPr>
              <a:t>: Parsons </a:t>
            </a:r>
            <a:r>
              <a:rPr lang="de-DE" sz="1200" dirty="0" err="1">
                <a:solidFill>
                  <a:schemeClr val="tx1">
                    <a:lumMod val="50000"/>
                    <a:lumOff val="50000"/>
                  </a:schemeClr>
                </a:solidFill>
                <a:effectLst/>
              </a:rPr>
              <a:t>problems</a:t>
            </a:r>
            <a:r>
              <a:rPr lang="de-DE" sz="1200" dirty="0">
                <a:solidFill>
                  <a:schemeClr val="tx1">
                    <a:lumMod val="50000"/>
                    <a:lumOff val="50000"/>
                  </a:schemeClr>
                </a:solidFill>
                <a:effectLst/>
              </a:rPr>
              <a:t>.</a:t>
            </a:r>
          </a:p>
        </p:txBody>
      </p:sp>
      <p:sp>
        <p:nvSpPr>
          <p:cNvPr id="7" name="Textfeld 6">
            <a:extLst>
              <a:ext uri="{FF2B5EF4-FFF2-40B4-BE49-F238E27FC236}">
                <a16:creationId xmlns:a16="http://schemas.microsoft.com/office/drawing/2014/main" id="{597B9187-2268-2F1E-8FFA-602AAB78A652}"/>
              </a:ext>
            </a:extLst>
          </p:cNvPr>
          <p:cNvSpPr txBox="1"/>
          <p:nvPr/>
        </p:nvSpPr>
        <p:spPr>
          <a:xfrm>
            <a:off x="6574826" y="5765800"/>
            <a:ext cx="4778973" cy="276999"/>
          </a:xfrm>
          <a:prstGeom prst="rect">
            <a:avLst/>
          </a:prstGeom>
          <a:noFill/>
        </p:spPr>
        <p:txBody>
          <a:bodyPr wrap="square" rtlCol="0">
            <a:spAutoFit/>
          </a:bodyPr>
          <a:lstStyle/>
          <a:p>
            <a:pPr algn="ctr"/>
            <a:r>
              <a:rPr lang="de-DE" sz="1200" i="1" dirty="0">
                <a:solidFill>
                  <a:schemeClr val="tx1">
                    <a:lumMod val="50000"/>
                    <a:lumOff val="50000"/>
                  </a:schemeClr>
                </a:solidFill>
              </a:rPr>
              <a:t>Haynes &amp; Ericson, 2021</a:t>
            </a:r>
          </a:p>
        </p:txBody>
      </p:sp>
    </p:spTree>
    <p:extLst>
      <p:ext uri="{BB962C8B-B14F-4D97-AF65-F5344CB8AC3E}">
        <p14:creationId xmlns:p14="http://schemas.microsoft.com/office/powerpoint/2010/main" val="2502043241"/>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1129</Words>
  <Application>Microsoft Macintosh PowerPoint</Application>
  <PresentationFormat>Breitbild</PresentationFormat>
  <Paragraphs>94</Paragraphs>
  <Slides>14</Slides>
  <Notes>11</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14</vt:i4>
      </vt:variant>
    </vt:vector>
  </HeadingPairs>
  <TitlesOfParts>
    <vt:vector size="18" baseType="lpstr">
      <vt:lpstr>Arial</vt:lpstr>
      <vt:lpstr>Calibri</vt:lpstr>
      <vt:lpstr>Calibri Light</vt:lpstr>
      <vt:lpstr>Larissa</vt:lpstr>
      <vt:lpstr>Didaktik der Programmierung</vt:lpstr>
      <vt:lpstr>PowerPoint-Präsentation</vt:lpstr>
      <vt:lpstr>Kapitelübersicht</vt:lpstr>
      <vt:lpstr>Lernziele</vt:lpstr>
      <vt:lpstr>7. Lernerfolgskontrolle und Leistungsbewertung </vt:lpstr>
      <vt:lpstr>PowerPoint-Präsentation</vt:lpstr>
      <vt:lpstr>Selbstkontrolle &amp; Automatisierte Tests</vt:lpstr>
      <vt:lpstr>Beispiel</vt:lpstr>
      <vt:lpstr>Parsons Problems</vt:lpstr>
      <vt:lpstr>Expertise Reversal Effect (vgl. Kapitel „Lerntheorien“)</vt:lpstr>
      <vt:lpstr>Checkliste: OO Programmierkonzepte (Sanders &amp; Thomas, 2007)</vt:lpstr>
      <vt:lpstr>Indikatoren für Fehlvorstellungen (Sanders &amp; Thomas, 2007)</vt:lpstr>
      <vt:lpstr>Illustrationen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Sören Sparmann</cp:lastModifiedBy>
  <cp:revision>23</cp:revision>
  <dcterms:created xsi:type="dcterms:W3CDTF">2024-02-22T16:08:31Z</dcterms:created>
  <dcterms:modified xsi:type="dcterms:W3CDTF">2024-08-14T08:35:45Z</dcterms:modified>
</cp:coreProperties>
</file>