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12192000" cy="6858000"/>
  <p:embeddedFontLst>
    <p:embeddedFont>
      <p:font typeface="DOUALT+Wingdings 3" panose="020B0604020202020204" charset="2"/>
      <p:regular r:id="rId26"/>
    </p:embeddedFont>
    <p:embeddedFont>
      <p:font typeface="FKTBOH+Arial" panose="020B0604020202020204" charset="0"/>
      <p:regular r:id="rId27"/>
    </p:embeddedFont>
    <p:embeddedFont>
      <p:font typeface="HBBHUE+Arial" panose="020B0604020202020204" charset="0"/>
      <p:regular r:id="rId28"/>
    </p:embeddedFont>
    <p:embeddedFont>
      <p:font typeface="INAIQV+Calibri Bold" panose="020B0604020202020204" charset="0"/>
      <p:regular r:id="rId29"/>
    </p:embeddedFont>
    <p:embeddedFont>
      <p:font typeface="JWUOKN+Calibri" panose="020B0604020202020204" charset="0"/>
      <p:regular r:id="rId30"/>
    </p:embeddedFont>
    <p:embeddedFont>
      <p:font typeface="MMKOCD+Calibri" panose="020B0604020202020204" charset="0"/>
      <p:regular r:id="rId31"/>
    </p:embeddedFont>
    <p:embeddedFont>
      <p:font typeface="RRSOIN+Wingdings" panose="020B0604020202020204" charset="2"/>
      <p:regular r:id="rId3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1F6EDF-893E-AA09-FC10-5005F3DEED43}" name="Richard Werkes" initials="RW" userId="S::bfrte4dvzhrvymrs@m365.rwth-aachen.de::4de9c668-a44c-4a66-90a6-e09e86b657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496" y="108"/>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8/6/2024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88757-903B-E5B2-E6A9-AF8948B67BD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E450F07-C713-F4DB-A606-2F1299326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F88DD12-628E-B0AA-3373-5BB9E4A75E94}"/>
              </a:ext>
            </a:extLst>
          </p:cNvPr>
          <p:cNvSpPr>
            <a:spLocks noGrp="1"/>
          </p:cNvSpPr>
          <p:nvPr>
            <p:ph type="dt" sz="half" idx="10"/>
          </p:nvPr>
        </p:nvSpPr>
        <p:spPr/>
        <p:txBody>
          <a:bodyPr/>
          <a:lstStyle/>
          <a:p>
            <a:fld id="{BD03BD42-9741-4E65-9BB5-35C7125A951C}" type="datetimeFigureOut">
              <a:rPr lang="de-DE" smtClean="0"/>
              <a:t>06.08.24</a:t>
            </a:fld>
            <a:endParaRPr lang="de-DE"/>
          </a:p>
        </p:txBody>
      </p:sp>
      <p:sp>
        <p:nvSpPr>
          <p:cNvPr id="5" name="Fußzeilenplatzhalter 4">
            <a:extLst>
              <a:ext uri="{FF2B5EF4-FFF2-40B4-BE49-F238E27FC236}">
                <a16:creationId xmlns:a16="http://schemas.microsoft.com/office/drawing/2014/main" id="{97B8EBC9-CB79-BD3C-26EA-F9E9871454C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7D88186-A311-1810-AFC0-5EB2E9984FA4}"/>
              </a:ext>
            </a:extLst>
          </p:cNvPr>
          <p:cNvSpPr>
            <a:spLocks noGrp="1"/>
          </p:cNvSpPr>
          <p:nvPr>
            <p:ph type="sldNum" sz="quarter" idx="12"/>
          </p:nvPr>
        </p:nvSpPr>
        <p:spPr/>
        <p:txBody>
          <a:bodyPr/>
          <a:lstStyle/>
          <a:p>
            <a:fld id="{0D6CCE27-6800-444B-98B3-7F404C00CBD9}" type="slidenum">
              <a:rPr lang="de-DE" smtClean="0"/>
              <a:t>‹Nr.›</a:t>
            </a:fld>
            <a:endParaRPr lang="de-DE"/>
          </a:p>
        </p:txBody>
      </p:sp>
    </p:spTree>
    <p:extLst>
      <p:ext uri="{BB962C8B-B14F-4D97-AF65-F5344CB8AC3E}">
        <p14:creationId xmlns:p14="http://schemas.microsoft.com/office/powerpoint/2010/main" val="34760434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8/6/2024</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25.svg"/><Relationship Id="rId7" Type="http://schemas.openxmlformats.org/officeDocument/2006/relationships/hyperlink" Target="https://www.orca.nrw/" TargetMode="External"/><Relationship Id="rId12" Type="http://schemas.openxmlformats.org/officeDocument/2006/relationships/image" Target="../media/image32.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svg"/><Relationship Id="rId10" Type="http://schemas.openxmlformats.org/officeDocument/2006/relationships/hyperlink" Target="https://creativecommons.org/licenses/by/4.0/deed.de" TargetMode="External"/><Relationship Id="rId4" Type="http://schemas.openxmlformats.org/officeDocument/2006/relationships/image" Target="../media/image26.png"/><Relationship Id="rId9" Type="http://schemas.openxmlformats.org/officeDocument/2006/relationships/image" Target="../media/image30.svg"/><Relationship Id="rId14" Type="http://schemas.openxmlformats.org/officeDocument/2006/relationships/image" Target="../media/image34.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471795" y="3463129"/>
            <a:ext cx="5486959" cy="1391490"/>
          </a:xfrm>
          <a:prstGeom prst="rect">
            <a:avLst/>
          </a:prstGeom>
        </p:spPr>
        <p:txBody>
          <a:bodyPr vert="horz" wrap="square" lIns="0" tIns="0" rIns="0" bIns="0" rtlCol="0">
            <a:spAutoFit/>
          </a:bodyPr>
          <a:lstStyle/>
          <a:p>
            <a:pPr marL="3071113" marR="0">
              <a:lnSpc>
                <a:spcPts val="5375"/>
              </a:lnSpc>
              <a:spcBef>
                <a:spcPts val="0"/>
              </a:spcBef>
              <a:spcAft>
                <a:spcPts val="0"/>
              </a:spcAft>
            </a:pPr>
            <a:r>
              <a:rPr sz="4400" spc="-18" dirty="0">
                <a:solidFill>
                  <a:srgbClr val="00549F"/>
                </a:solidFill>
                <a:latin typeface="MMKOCD+Calibri"/>
                <a:cs typeface="MMKOCD+Calibri"/>
              </a:rPr>
              <a:t>Vorlesung</a:t>
            </a:r>
          </a:p>
          <a:p>
            <a:pPr marL="0" marR="0">
              <a:lnSpc>
                <a:spcPts val="5279"/>
              </a:lnSpc>
              <a:spcBef>
                <a:spcPts val="0"/>
              </a:spcBef>
              <a:spcAft>
                <a:spcPts val="0"/>
              </a:spcAft>
            </a:pPr>
            <a:r>
              <a:rPr sz="4400" spc="-10" dirty="0">
                <a:solidFill>
                  <a:srgbClr val="00549F"/>
                </a:solidFill>
                <a:latin typeface="MMKOCD+Calibri"/>
                <a:cs typeface="MMKOCD+Calibri"/>
              </a:rPr>
              <a:t>Fachdidaktik</a:t>
            </a:r>
            <a:r>
              <a:rPr sz="4400" spc="16" dirty="0">
                <a:solidFill>
                  <a:srgbClr val="00549F"/>
                </a:solidFill>
                <a:latin typeface="MMKOCD+Calibri"/>
                <a:cs typeface="MMKOCD+Calibri"/>
              </a:rPr>
              <a:t> </a:t>
            </a:r>
            <a:r>
              <a:rPr sz="4400" spc="-16" dirty="0">
                <a:solidFill>
                  <a:srgbClr val="00549F"/>
                </a:solidFill>
                <a:latin typeface="MMKOCD+Calibri"/>
                <a:cs typeface="MMKOCD+Calibri"/>
              </a:rPr>
              <a:t>Informatik</a:t>
            </a:r>
          </a:p>
        </p:txBody>
      </p:sp>
      <p:sp>
        <p:nvSpPr>
          <p:cNvPr id="4" name="object 4"/>
          <p:cNvSpPr txBox="1"/>
          <p:nvPr/>
        </p:nvSpPr>
        <p:spPr>
          <a:xfrm>
            <a:off x="5327015" y="5352249"/>
            <a:ext cx="5629338" cy="407903"/>
          </a:xfrm>
          <a:prstGeom prst="rect">
            <a:avLst/>
          </a:prstGeom>
        </p:spPr>
        <p:txBody>
          <a:bodyPr vert="horz" wrap="square" lIns="0" tIns="0" rIns="0" bIns="0" rtlCol="0">
            <a:spAutoFit/>
          </a:bodyPr>
          <a:lstStyle/>
          <a:p>
            <a:pPr marL="0" marR="0">
              <a:lnSpc>
                <a:spcPts val="2911"/>
              </a:lnSpc>
              <a:spcBef>
                <a:spcPts val="0"/>
              </a:spcBef>
              <a:spcAft>
                <a:spcPts val="0"/>
              </a:spcAft>
            </a:pPr>
            <a:r>
              <a:rPr sz="2600" dirty="0">
                <a:solidFill>
                  <a:srgbClr val="74A4D4"/>
                </a:solidFill>
                <a:latin typeface="FKTBOH+Arial"/>
                <a:cs typeface="FKTBOH+Arial"/>
              </a:rPr>
              <a:t>Entwicklung</a:t>
            </a:r>
            <a:r>
              <a:rPr sz="2600" spc="-21" dirty="0">
                <a:solidFill>
                  <a:srgbClr val="74A4D4"/>
                </a:solidFill>
                <a:latin typeface="FKTBOH+Arial"/>
                <a:cs typeface="FKTBOH+Arial"/>
              </a:rPr>
              <a:t> </a:t>
            </a:r>
            <a:r>
              <a:rPr sz="2600" dirty="0">
                <a:solidFill>
                  <a:srgbClr val="74A4D4"/>
                </a:solidFill>
                <a:latin typeface="FKTBOH+Arial"/>
                <a:cs typeface="FKTBOH+Arial"/>
              </a:rPr>
              <a:t>des Informatikunterrichts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7987627"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Entwicklung des </a:t>
            </a:r>
            <a:r>
              <a:rPr sz="4000" spc="-17" dirty="0">
                <a:solidFill>
                  <a:srgbClr val="00549F"/>
                </a:solidFill>
                <a:latin typeface="MMKOCD+Calibri"/>
                <a:cs typeface="MMKOCD+Calibri"/>
              </a:rPr>
              <a:t>Informatikunterrichts</a:t>
            </a:r>
          </a:p>
        </p:txBody>
      </p:sp>
      <p:sp>
        <p:nvSpPr>
          <p:cNvPr id="4" name="object 4"/>
          <p:cNvSpPr txBox="1"/>
          <p:nvPr/>
        </p:nvSpPr>
        <p:spPr>
          <a:xfrm>
            <a:off x="3379343" y="3784078"/>
            <a:ext cx="2677472"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FFFFFF"/>
                </a:solidFill>
                <a:latin typeface="INAIQV+Calibri Bold"/>
                <a:cs typeface="INAIQV+Calibri Bold"/>
              </a:rPr>
              <a:t>Algorithmen</a:t>
            </a:r>
            <a:r>
              <a:rPr sz="2000" dirty="0">
                <a:solidFill>
                  <a:srgbClr val="FFFFFF"/>
                </a:solidFill>
                <a:latin typeface="MMKOCD+Calibri"/>
                <a:cs typeface="MMKOCD+Calibri"/>
              </a:rPr>
              <a:t>orientierter</a:t>
            </a:r>
          </a:p>
        </p:txBody>
      </p:sp>
      <p:sp>
        <p:nvSpPr>
          <p:cNvPr id="5" name="object 5"/>
          <p:cNvSpPr txBox="1"/>
          <p:nvPr/>
        </p:nvSpPr>
        <p:spPr>
          <a:xfrm>
            <a:off x="585520" y="3838307"/>
            <a:ext cx="2400844"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spc="-10" dirty="0">
                <a:solidFill>
                  <a:srgbClr val="7F7F7F"/>
                </a:solidFill>
                <a:latin typeface="INAIQV+Calibri Bold"/>
                <a:cs typeface="INAIQV+Calibri Bold"/>
              </a:rPr>
              <a:t>Hardware</a:t>
            </a:r>
            <a:r>
              <a:rPr sz="2000" dirty="0">
                <a:solidFill>
                  <a:srgbClr val="7F7F7F"/>
                </a:solidFill>
                <a:latin typeface="MMKOCD+Calibri"/>
                <a:cs typeface="MMKOCD+Calibri"/>
              </a:rPr>
              <a:t>orientierter</a:t>
            </a:r>
          </a:p>
        </p:txBody>
      </p:sp>
      <p:sp>
        <p:nvSpPr>
          <p:cNvPr id="6" name="object 6"/>
          <p:cNvSpPr txBox="1"/>
          <p:nvPr/>
        </p:nvSpPr>
        <p:spPr>
          <a:xfrm>
            <a:off x="6290437" y="3838307"/>
            <a:ext cx="2728796"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7F7F7F"/>
                </a:solidFill>
                <a:latin typeface="INAIQV+Calibri Bold"/>
                <a:cs typeface="INAIQV+Calibri Bold"/>
              </a:rPr>
              <a:t>Anwendung</a:t>
            </a:r>
            <a:r>
              <a:rPr sz="2000" dirty="0">
                <a:solidFill>
                  <a:srgbClr val="7F7F7F"/>
                </a:solidFill>
                <a:latin typeface="MMKOCD+Calibri"/>
                <a:cs typeface="MMKOCD+Calibri"/>
              </a:rPr>
              <a:t>sorientierter</a:t>
            </a:r>
          </a:p>
        </p:txBody>
      </p:sp>
      <p:sp>
        <p:nvSpPr>
          <p:cNvPr id="7" name="object 7"/>
          <p:cNvSpPr txBox="1"/>
          <p:nvPr/>
        </p:nvSpPr>
        <p:spPr>
          <a:xfrm>
            <a:off x="9439402" y="3838307"/>
            <a:ext cx="2305652"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7F7F7F"/>
                </a:solidFill>
                <a:latin typeface="INAIQV+Calibri Bold"/>
                <a:cs typeface="INAIQV+Calibri Bold"/>
              </a:rPr>
              <a:t>Benutzer</a:t>
            </a:r>
            <a:r>
              <a:rPr sz="2000" dirty="0">
                <a:solidFill>
                  <a:srgbClr val="7F7F7F"/>
                </a:solidFill>
                <a:latin typeface="MMKOCD+Calibri"/>
                <a:cs typeface="MMKOCD+Calibri"/>
              </a:rPr>
              <a:t>orientierter</a:t>
            </a:r>
          </a:p>
        </p:txBody>
      </p:sp>
      <p:sp>
        <p:nvSpPr>
          <p:cNvPr id="8" name="object 8"/>
          <p:cNvSpPr txBox="1"/>
          <p:nvPr/>
        </p:nvSpPr>
        <p:spPr>
          <a:xfrm>
            <a:off x="1356995"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7F7F7F"/>
                </a:solidFill>
                <a:latin typeface="MMKOCD+Calibri"/>
                <a:cs typeface="MMKOCD+Calibri"/>
              </a:rPr>
              <a:t>Ansatz</a:t>
            </a:r>
          </a:p>
        </p:txBody>
      </p:sp>
      <p:sp>
        <p:nvSpPr>
          <p:cNvPr id="9" name="object 9"/>
          <p:cNvSpPr txBox="1"/>
          <p:nvPr/>
        </p:nvSpPr>
        <p:spPr>
          <a:xfrm>
            <a:off x="7230744"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7F7F7F"/>
                </a:solidFill>
                <a:latin typeface="MMKOCD+Calibri"/>
                <a:cs typeface="MMKOCD+Calibri"/>
              </a:rPr>
              <a:t>Ansatz</a:t>
            </a:r>
          </a:p>
        </p:txBody>
      </p:sp>
      <p:sp>
        <p:nvSpPr>
          <p:cNvPr id="10" name="object 10"/>
          <p:cNvSpPr txBox="1"/>
          <p:nvPr/>
        </p:nvSpPr>
        <p:spPr>
          <a:xfrm>
            <a:off x="10167874"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7F7F7F"/>
                </a:solidFill>
                <a:latin typeface="MMKOCD+Calibri"/>
                <a:cs typeface="MMKOCD+Calibri"/>
              </a:rPr>
              <a:t>Ansatz</a:t>
            </a:r>
          </a:p>
        </p:txBody>
      </p:sp>
      <p:sp>
        <p:nvSpPr>
          <p:cNvPr id="11" name="object 11"/>
          <p:cNvSpPr txBox="1"/>
          <p:nvPr/>
        </p:nvSpPr>
        <p:spPr>
          <a:xfrm>
            <a:off x="4293743" y="4172698"/>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FFFFFF"/>
                </a:solidFill>
                <a:latin typeface="MMKOCD+Calibri"/>
                <a:cs typeface="MMKOCD+Calibri"/>
              </a:rPr>
              <a:t>Ansatz</a:t>
            </a:r>
          </a:p>
        </p:txBody>
      </p:sp>
      <p:sp>
        <p:nvSpPr>
          <p:cNvPr id="12" name="object 12"/>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10</a:t>
            </a:r>
          </a:p>
        </p:txBody>
      </p:sp>
      <p:sp>
        <p:nvSpPr>
          <p:cNvPr id="13" name="object 13"/>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260898"/>
            <a:ext cx="8239287" cy="534813"/>
          </a:xfrm>
          <a:prstGeom prst="rect">
            <a:avLst/>
          </a:prstGeom>
        </p:spPr>
        <p:txBody>
          <a:bodyPr vert="horz" wrap="square" lIns="0" tIns="0" rIns="0" bIns="0" rtlCol="0">
            <a:spAutoFit/>
          </a:bodyPr>
          <a:lstStyle/>
          <a:p>
            <a:pPr marL="0" marR="0">
              <a:lnSpc>
                <a:spcPts val="3911"/>
              </a:lnSpc>
              <a:spcBef>
                <a:spcPts val="0"/>
              </a:spcBef>
              <a:spcAft>
                <a:spcPts val="0"/>
              </a:spcAft>
            </a:pPr>
            <a:r>
              <a:rPr sz="3200" dirty="0">
                <a:solidFill>
                  <a:srgbClr val="00549F"/>
                </a:solidFill>
                <a:latin typeface="MMKOCD+Calibri"/>
                <a:cs typeface="MMKOCD+Calibri"/>
              </a:rPr>
              <a:t>Algorithmenorientierter</a:t>
            </a:r>
            <a:r>
              <a:rPr sz="3200" spc="29" dirty="0">
                <a:solidFill>
                  <a:srgbClr val="00549F"/>
                </a:solidFill>
                <a:latin typeface="MMKOCD+Calibri"/>
                <a:cs typeface="MMKOCD+Calibri"/>
              </a:rPr>
              <a:t> </a:t>
            </a:r>
            <a:r>
              <a:rPr sz="3200" dirty="0">
                <a:solidFill>
                  <a:srgbClr val="00549F"/>
                </a:solidFill>
                <a:latin typeface="MMKOCD+Calibri"/>
                <a:cs typeface="MMKOCD+Calibri"/>
              </a:rPr>
              <a:t>Ansatz</a:t>
            </a:r>
            <a:r>
              <a:rPr sz="3200" spc="14" dirty="0">
                <a:solidFill>
                  <a:srgbClr val="00549F"/>
                </a:solidFill>
                <a:latin typeface="MMKOCD+Calibri"/>
                <a:cs typeface="MMKOCD+Calibri"/>
              </a:rPr>
              <a:t> </a:t>
            </a:r>
            <a:r>
              <a:rPr sz="3200" dirty="0">
                <a:solidFill>
                  <a:srgbClr val="00549F"/>
                </a:solidFill>
                <a:latin typeface="MMKOCD+Calibri"/>
                <a:cs typeface="MMKOCD+Calibri"/>
              </a:rPr>
              <a:t>(Ende 70er/80er)</a:t>
            </a:r>
          </a:p>
        </p:txBody>
      </p:sp>
      <p:sp>
        <p:nvSpPr>
          <p:cNvPr id="4" name="object 4"/>
          <p:cNvSpPr txBox="1"/>
          <p:nvPr/>
        </p:nvSpPr>
        <p:spPr>
          <a:xfrm>
            <a:off x="363321" y="945071"/>
            <a:ext cx="7168014" cy="1411017"/>
          </a:xfrm>
          <a:prstGeom prst="rect">
            <a:avLst/>
          </a:prstGeom>
        </p:spPr>
        <p:txBody>
          <a:bodyPr vert="horz" wrap="square" lIns="0" tIns="0" rIns="0" bIns="0" rtlCol="0">
            <a:spAutoFit/>
          </a:bodyPr>
          <a:lstStyle/>
          <a:p>
            <a:pPr marL="0" marR="0">
              <a:lnSpc>
                <a:spcPts val="3416"/>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spc="-10" dirty="0">
                <a:solidFill>
                  <a:srgbClr val="000000"/>
                </a:solidFill>
                <a:latin typeface="MMKOCD+Calibri"/>
                <a:cs typeface="MMKOCD+Calibri"/>
              </a:rPr>
              <a:t>Etablierung</a:t>
            </a:r>
            <a:r>
              <a:rPr sz="2800" spc="32" dirty="0">
                <a:solidFill>
                  <a:srgbClr val="000000"/>
                </a:solidFill>
                <a:latin typeface="MMKOCD+Calibri"/>
                <a:cs typeface="MMKOCD+Calibri"/>
              </a:rPr>
              <a:t> </a:t>
            </a:r>
            <a:r>
              <a:rPr sz="2800" dirty="0">
                <a:solidFill>
                  <a:srgbClr val="000000"/>
                </a:solidFill>
                <a:latin typeface="MMKOCD+Calibri"/>
                <a:cs typeface="MMKOCD+Calibri"/>
              </a:rPr>
              <a:t>der </a:t>
            </a:r>
            <a:r>
              <a:rPr sz="2800" spc="-13" dirty="0">
                <a:solidFill>
                  <a:srgbClr val="000000"/>
                </a:solidFill>
                <a:latin typeface="MMKOCD+Calibri"/>
                <a:cs typeface="MMKOCD+Calibri"/>
              </a:rPr>
              <a:t>Informatik</a:t>
            </a:r>
            <a:r>
              <a:rPr sz="2800" spc="13" dirty="0">
                <a:solidFill>
                  <a:srgbClr val="000000"/>
                </a:solidFill>
                <a:latin typeface="MMKOCD+Calibri"/>
                <a:cs typeface="MMKOCD+Calibri"/>
              </a:rPr>
              <a:t> </a:t>
            </a:r>
            <a:r>
              <a:rPr sz="2800" dirty="0">
                <a:solidFill>
                  <a:srgbClr val="000000"/>
                </a:solidFill>
                <a:latin typeface="MMKOCD+Calibri"/>
                <a:cs typeface="MMKOCD+Calibri"/>
              </a:rPr>
              <a:t>&amp;</a:t>
            </a:r>
            <a:r>
              <a:rPr sz="2800" spc="12" dirty="0">
                <a:solidFill>
                  <a:srgbClr val="000000"/>
                </a:solidFill>
                <a:latin typeface="MMKOCD+Calibri"/>
                <a:cs typeface="MMKOCD+Calibri"/>
              </a:rPr>
              <a:t> </a:t>
            </a:r>
            <a:r>
              <a:rPr sz="2800" dirty="0">
                <a:solidFill>
                  <a:srgbClr val="000000"/>
                </a:solidFill>
                <a:latin typeface="MMKOCD+Calibri"/>
                <a:cs typeface="MMKOCD+Calibri"/>
              </a:rPr>
              <a:t>GI </a:t>
            </a:r>
            <a:r>
              <a:rPr sz="2800" spc="-15" dirty="0">
                <a:solidFill>
                  <a:srgbClr val="000000"/>
                </a:solidFill>
                <a:latin typeface="MMKOCD+Calibri"/>
                <a:cs typeface="MMKOCD+Calibri"/>
              </a:rPr>
              <a:t>Empfehlungen</a:t>
            </a:r>
          </a:p>
          <a:p>
            <a:pPr marL="342900" marR="0">
              <a:lnSpc>
                <a:spcPts val="3363"/>
              </a:lnSpc>
              <a:spcBef>
                <a:spcPts val="0"/>
              </a:spcBef>
              <a:spcAft>
                <a:spcPts val="0"/>
              </a:spcAft>
            </a:pPr>
            <a:r>
              <a:rPr sz="2800" spc="-16" dirty="0">
                <a:solidFill>
                  <a:srgbClr val="000000"/>
                </a:solidFill>
                <a:latin typeface="MMKOCD+Calibri"/>
                <a:cs typeface="MMKOCD+Calibri"/>
              </a:rPr>
              <a:t>von</a:t>
            </a:r>
            <a:r>
              <a:rPr sz="2800" spc="23" dirty="0">
                <a:solidFill>
                  <a:srgbClr val="000000"/>
                </a:solidFill>
                <a:latin typeface="MMKOCD+Calibri"/>
                <a:cs typeface="MMKOCD+Calibri"/>
              </a:rPr>
              <a:t> </a:t>
            </a:r>
            <a:r>
              <a:rPr sz="2800" dirty="0">
                <a:solidFill>
                  <a:srgbClr val="000000"/>
                </a:solidFill>
                <a:latin typeface="MMKOCD+Calibri"/>
                <a:cs typeface="MMKOCD+Calibri"/>
              </a:rPr>
              <a:t>1976</a:t>
            </a:r>
          </a:p>
          <a:p>
            <a:pPr marL="0" marR="0">
              <a:lnSpc>
                <a:spcPts val="3413"/>
              </a:lnSpc>
              <a:spcBef>
                <a:spcPts val="618"/>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b="1" dirty="0">
                <a:solidFill>
                  <a:srgbClr val="4F81BD"/>
                </a:solidFill>
                <a:latin typeface="INAIQV+Calibri Bold"/>
                <a:cs typeface="INAIQV+Calibri Bold"/>
              </a:rPr>
              <a:t>Begründung</a:t>
            </a:r>
          </a:p>
        </p:txBody>
      </p:sp>
      <p:sp>
        <p:nvSpPr>
          <p:cNvPr id="5" name="object 5"/>
          <p:cNvSpPr txBox="1"/>
          <p:nvPr/>
        </p:nvSpPr>
        <p:spPr>
          <a:xfrm>
            <a:off x="721461" y="2385294"/>
            <a:ext cx="5131472" cy="1287994"/>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Algorithmik</a:t>
            </a:r>
            <a:r>
              <a:rPr sz="2400" spc="-37" dirty="0">
                <a:solidFill>
                  <a:srgbClr val="000000"/>
                </a:solidFill>
                <a:latin typeface="MMKOCD+Calibri"/>
                <a:cs typeface="MMKOCD+Calibri"/>
              </a:rPr>
              <a:t> </a:t>
            </a:r>
            <a:r>
              <a:rPr sz="2400" spc="-19" dirty="0">
                <a:solidFill>
                  <a:srgbClr val="000000"/>
                </a:solidFill>
                <a:latin typeface="MMKOCD+Calibri"/>
                <a:cs typeface="MMKOCD+Calibri"/>
              </a:rPr>
              <a:t>zentral</a:t>
            </a:r>
            <a:r>
              <a:rPr sz="2400" dirty="0">
                <a:solidFill>
                  <a:srgbClr val="000000"/>
                </a:solidFill>
                <a:latin typeface="MMKOCD+Calibri"/>
                <a:cs typeface="MMKOCD+Calibri"/>
              </a:rPr>
              <a:t> </a:t>
            </a:r>
            <a:r>
              <a:rPr sz="2400" spc="-11" dirty="0">
                <a:solidFill>
                  <a:srgbClr val="000000"/>
                </a:solidFill>
                <a:latin typeface="MMKOCD+Calibri"/>
                <a:cs typeface="MMKOCD+Calibri"/>
              </a:rPr>
              <a:t>fürs</a:t>
            </a:r>
            <a:r>
              <a:rPr sz="2400" dirty="0">
                <a:solidFill>
                  <a:srgbClr val="000000"/>
                </a:solidFill>
                <a:latin typeface="MMKOCD+Calibri"/>
                <a:cs typeface="MMKOCD+Calibri"/>
              </a:rPr>
              <a:t> </a:t>
            </a:r>
            <a:r>
              <a:rPr sz="2400" b="1" dirty="0">
                <a:solidFill>
                  <a:srgbClr val="000000"/>
                </a:solidFill>
                <a:latin typeface="INAIQV+Calibri Bold"/>
                <a:cs typeface="INAIQV+Calibri Bold"/>
              </a:rPr>
              <a:t>Problemlösen</a:t>
            </a:r>
          </a:p>
          <a:p>
            <a:pPr marL="0" marR="0">
              <a:lnSpc>
                <a:spcPts val="2929"/>
              </a:lnSpc>
              <a:spcBef>
                <a:spcPts val="576"/>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b="1" dirty="0">
                <a:solidFill>
                  <a:srgbClr val="000000"/>
                </a:solidFill>
                <a:latin typeface="INAIQV+Calibri Bold"/>
                <a:cs typeface="INAIQV+Calibri Bold"/>
              </a:rPr>
              <a:t>Stabil </a:t>
            </a:r>
            <a:r>
              <a:rPr sz="2400" dirty="0">
                <a:solidFill>
                  <a:srgbClr val="000000"/>
                </a:solidFill>
                <a:latin typeface="MMKOCD+Calibri"/>
                <a:cs typeface="MMKOCD+Calibri"/>
              </a:rPr>
              <a:t>über die</a:t>
            </a:r>
            <a:r>
              <a:rPr sz="2400" spc="-11" dirty="0">
                <a:solidFill>
                  <a:srgbClr val="000000"/>
                </a:solidFill>
                <a:latin typeface="MMKOCD+Calibri"/>
                <a:cs typeface="MMKOCD+Calibri"/>
              </a:rPr>
              <a:t> </a:t>
            </a:r>
            <a:r>
              <a:rPr sz="2400" spc="-10" dirty="0">
                <a:solidFill>
                  <a:srgbClr val="000000"/>
                </a:solidFill>
                <a:latin typeface="MMKOCD+Calibri"/>
                <a:cs typeface="MMKOCD+Calibri"/>
              </a:rPr>
              <a:t>Zeit</a:t>
            </a:r>
          </a:p>
          <a:p>
            <a:pPr marL="0" marR="0">
              <a:lnSpc>
                <a:spcPts val="2929"/>
              </a:lnSpc>
              <a:spcBef>
                <a:spcPts val="526"/>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b="1" dirty="0">
                <a:solidFill>
                  <a:srgbClr val="000000"/>
                </a:solidFill>
                <a:latin typeface="INAIQV+Calibri Bold"/>
                <a:cs typeface="INAIQV+Calibri Bold"/>
              </a:rPr>
              <a:t>allgemeinbildender </a:t>
            </a:r>
            <a:r>
              <a:rPr sz="2400" b="1" spc="-30" dirty="0">
                <a:solidFill>
                  <a:srgbClr val="000000"/>
                </a:solidFill>
                <a:latin typeface="INAIQV+Calibri Bold"/>
                <a:cs typeface="INAIQV+Calibri Bold"/>
              </a:rPr>
              <a:t>Wert</a:t>
            </a:r>
          </a:p>
        </p:txBody>
      </p:sp>
      <p:sp>
        <p:nvSpPr>
          <p:cNvPr id="6" name="object 6"/>
          <p:cNvSpPr txBox="1"/>
          <p:nvPr/>
        </p:nvSpPr>
        <p:spPr>
          <a:xfrm>
            <a:off x="363321" y="3713961"/>
            <a:ext cx="6050481" cy="1410345"/>
          </a:xfrm>
          <a:prstGeom prst="rect">
            <a:avLst/>
          </a:prstGeom>
        </p:spPr>
        <p:txBody>
          <a:bodyPr vert="horz" wrap="square" lIns="0" tIns="0" rIns="0" bIns="0" rtlCol="0">
            <a:spAutoFit/>
          </a:bodyPr>
          <a:lstStyle/>
          <a:p>
            <a:pPr marL="0" marR="0">
              <a:lnSpc>
                <a:spcPts val="3413"/>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b="1" dirty="0">
                <a:solidFill>
                  <a:srgbClr val="4F81BD"/>
                </a:solidFill>
                <a:latin typeface="INAIQV+Calibri Bold"/>
                <a:cs typeface="INAIQV+Calibri Bold"/>
              </a:rPr>
              <a:t>Ziel</a:t>
            </a:r>
            <a:r>
              <a:rPr sz="2800" dirty="0">
                <a:solidFill>
                  <a:srgbClr val="4F81BD"/>
                </a:solidFill>
                <a:latin typeface="MMKOCD+Calibri"/>
                <a:cs typeface="MMKOCD+Calibri"/>
              </a:rPr>
              <a:t>:</a:t>
            </a:r>
            <a:r>
              <a:rPr sz="2800" spc="22" dirty="0">
                <a:solidFill>
                  <a:srgbClr val="4F81BD"/>
                </a:solidFill>
                <a:latin typeface="MMKOCD+Calibri"/>
                <a:cs typeface="MMKOCD+Calibri"/>
              </a:rPr>
              <a:t> </a:t>
            </a:r>
            <a:r>
              <a:rPr sz="2800" dirty="0">
                <a:solidFill>
                  <a:srgbClr val="000000"/>
                </a:solidFill>
                <a:latin typeface="MMKOCD+Calibri"/>
                <a:cs typeface="MMKOCD+Calibri"/>
              </a:rPr>
              <a:t>Schüler-innen</a:t>
            </a:r>
            <a:r>
              <a:rPr sz="2800" spc="64" dirty="0">
                <a:solidFill>
                  <a:srgbClr val="000000"/>
                </a:solidFill>
                <a:latin typeface="MMKOCD+Calibri"/>
                <a:cs typeface="MMKOCD+Calibri"/>
              </a:rPr>
              <a:t> </a:t>
            </a:r>
            <a:r>
              <a:rPr sz="2800" dirty="0">
                <a:solidFill>
                  <a:srgbClr val="000000"/>
                </a:solidFill>
                <a:latin typeface="MMKOCD+Calibri"/>
                <a:cs typeface="MMKOCD+Calibri"/>
              </a:rPr>
              <a:t>sollen</a:t>
            </a:r>
            <a:r>
              <a:rPr sz="2800" spc="18" dirty="0">
                <a:solidFill>
                  <a:srgbClr val="000000"/>
                </a:solidFill>
                <a:latin typeface="MMKOCD+Calibri"/>
                <a:cs typeface="MMKOCD+Calibri"/>
              </a:rPr>
              <a:t> </a:t>
            </a:r>
            <a:r>
              <a:rPr sz="2800" b="1" dirty="0">
                <a:solidFill>
                  <a:srgbClr val="000000"/>
                </a:solidFill>
                <a:latin typeface="INAIQV+Calibri Bold"/>
                <a:cs typeface="INAIQV+Calibri Bold"/>
              </a:rPr>
              <a:t>Algorithmen</a:t>
            </a:r>
          </a:p>
          <a:p>
            <a:pPr marL="342900" marR="0">
              <a:lnSpc>
                <a:spcPts val="3360"/>
              </a:lnSpc>
              <a:spcBef>
                <a:spcPts val="0"/>
              </a:spcBef>
              <a:spcAft>
                <a:spcPts val="0"/>
              </a:spcAft>
            </a:pPr>
            <a:r>
              <a:rPr sz="2800" b="1" spc="-10" dirty="0">
                <a:solidFill>
                  <a:srgbClr val="000000"/>
                </a:solidFill>
                <a:latin typeface="INAIQV+Calibri Bold"/>
                <a:cs typeface="INAIQV+Calibri Bold"/>
              </a:rPr>
              <a:t>formulieren</a:t>
            </a:r>
            <a:r>
              <a:rPr sz="2800" b="1" spc="42" dirty="0">
                <a:solidFill>
                  <a:srgbClr val="000000"/>
                </a:solidFill>
                <a:latin typeface="INAIQV+Calibri Bold"/>
                <a:cs typeface="INAIQV+Calibri Bold"/>
              </a:rPr>
              <a:t> </a:t>
            </a:r>
            <a:r>
              <a:rPr sz="2800" b="1" dirty="0">
                <a:solidFill>
                  <a:srgbClr val="000000"/>
                </a:solidFill>
                <a:latin typeface="INAIQV+Calibri Bold"/>
                <a:cs typeface="INAIQV+Calibri Bold"/>
              </a:rPr>
              <a:t>und </a:t>
            </a:r>
            <a:r>
              <a:rPr sz="2800" b="1" spc="-13" dirty="0">
                <a:solidFill>
                  <a:srgbClr val="000000"/>
                </a:solidFill>
                <a:latin typeface="INAIQV+Calibri Bold"/>
                <a:cs typeface="INAIQV+Calibri Bold"/>
              </a:rPr>
              <a:t>programmieren</a:t>
            </a:r>
          </a:p>
          <a:p>
            <a:pPr marL="0" marR="0">
              <a:lnSpc>
                <a:spcPts val="3413"/>
              </a:lnSpc>
              <a:spcBef>
                <a:spcPts val="618"/>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b="1" dirty="0">
                <a:solidFill>
                  <a:srgbClr val="4F81BD"/>
                </a:solidFill>
                <a:latin typeface="INAIQV+Calibri Bold"/>
                <a:cs typeface="INAIQV+Calibri Bold"/>
              </a:rPr>
              <a:t>Methoden/Inhalte</a:t>
            </a:r>
          </a:p>
        </p:txBody>
      </p:sp>
      <p:sp>
        <p:nvSpPr>
          <p:cNvPr id="7" name="object 7"/>
          <p:cNvSpPr txBox="1"/>
          <p:nvPr/>
        </p:nvSpPr>
        <p:spPr>
          <a:xfrm>
            <a:off x="721461" y="5153513"/>
            <a:ext cx="6631793" cy="1287994"/>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Dreischritt:</a:t>
            </a:r>
            <a:r>
              <a:rPr sz="2400" spc="-13" dirty="0">
                <a:solidFill>
                  <a:srgbClr val="000000"/>
                </a:solidFill>
                <a:latin typeface="MMKOCD+Calibri"/>
                <a:cs typeface="MMKOCD+Calibri"/>
              </a:rPr>
              <a:t> </a:t>
            </a:r>
            <a:r>
              <a:rPr sz="2400" b="1" dirty="0">
                <a:solidFill>
                  <a:srgbClr val="000000"/>
                </a:solidFill>
                <a:latin typeface="INAIQV+Calibri Bold"/>
                <a:cs typeface="INAIQV+Calibri Bold"/>
              </a:rPr>
              <a:t>Analyse</a:t>
            </a:r>
            <a:r>
              <a:rPr sz="2400" dirty="0">
                <a:solidFill>
                  <a:srgbClr val="000000"/>
                </a:solidFill>
                <a:latin typeface="MMKOCD+Calibri"/>
                <a:cs typeface="MMKOCD+Calibri"/>
              </a:rPr>
              <a:t>,</a:t>
            </a:r>
            <a:r>
              <a:rPr sz="2400" spc="-13" dirty="0">
                <a:solidFill>
                  <a:srgbClr val="000000"/>
                </a:solidFill>
                <a:latin typeface="MMKOCD+Calibri"/>
                <a:cs typeface="MMKOCD+Calibri"/>
              </a:rPr>
              <a:t> </a:t>
            </a:r>
            <a:r>
              <a:rPr sz="2400" b="1" dirty="0">
                <a:solidFill>
                  <a:srgbClr val="000000"/>
                </a:solidFill>
                <a:latin typeface="INAIQV+Calibri Bold"/>
                <a:cs typeface="INAIQV+Calibri Bold"/>
              </a:rPr>
              <a:t>Entwurf</a:t>
            </a:r>
            <a:r>
              <a:rPr sz="2400" dirty="0">
                <a:solidFill>
                  <a:srgbClr val="000000"/>
                </a:solidFill>
                <a:latin typeface="MMKOCD+Calibri"/>
                <a:cs typeface="MMKOCD+Calibri"/>
              </a:rPr>
              <a:t>,</a:t>
            </a:r>
            <a:r>
              <a:rPr sz="2400" spc="23" dirty="0">
                <a:solidFill>
                  <a:srgbClr val="000000"/>
                </a:solidFill>
                <a:latin typeface="MMKOCD+Calibri"/>
                <a:cs typeface="MMKOCD+Calibri"/>
              </a:rPr>
              <a:t> </a:t>
            </a:r>
            <a:r>
              <a:rPr sz="2400" b="1" dirty="0">
                <a:solidFill>
                  <a:srgbClr val="000000"/>
                </a:solidFill>
                <a:latin typeface="INAIQV+Calibri Bold"/>
                <a:cs typeface="INAIQV+Calibri Bold"/>
              </a:rPr>
              <a:t>Programmierung</a:t>
            </a:r>
          </a:p>
          <a:p>
            <a:pPr marL="0" marR="0">
              <a:lnSpc>
                <a:spcPts val="2929"/>
              </a:lnSpc>
              <a:spcBef>
                <a:spcPts val="576"/>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b="1" spc="-68" dirty="0">
                <a:solidFill>
                  <a:srgbClr val="000000"/>
                </a:solidFill>
                <a:latin typeface="INAIQV+Calibri Bold"/>
                <a:cs typeface="INAIQV+Calibri Bold"/>
              </a:rPr>
              <a:t>Top</a:t>
            </a:r>
            <a:r>
              <a:rPr sz="2400" b="1" spc="54" dirty="0">
                <a:solidFill>
                  <a:srgbClr val="000000"/>
                </a:solidFill>
                <a:latin typeface="INAIQV+Calibri Bold"/>
                <a:cs typeface="INAIQV+Calibri Bold"/>
              </a:rPr>
              <a:t> </a:t>
            </a:r>
            <a:r>
              <a:rPr sz="2400" b="1" dirty="0">
                <a:solidFill>
                  <a:srgbClr val="000000"/>
                </a:solidFill>
                <a:latin typeface="INAIQV+Calibri Bold"/>
                <a:cs typeface="INAIQV+Calibri Bold"/>
              </a:rPr>
              <a:t>Down</a:t>
            </a:r>
            <a:r>
              <a:rPr sz="2400" b="1" spc="-14" dirty="0">
                <a:solidFill>
                  <a:srgbClr val="000000"/>
                </a:solidFill>
                <a:latin typeface="INAIQV+Calibri Bold"/>
                <a:cs typeface="INAIQV+Calibri Bold"/>
              </a:rPr>
              <a:t> </a:t>
            </a:r>
            <a:r>
              <a:rPr sz="2400" b="1" dirty="0">
                <a:solidFill>
                  <a:srgbClr val="000000"/>
                </a:solidFill>
                <a:latin typeface="INAIQV+Calibri Bold"/>
                <a:cs typeface="INAIQV+Calibri Bold"/>
              </a:rPr>
              <a:t>Entwurf</a:t>
            </a:r>
            <a:r>
              <a:rPr sz="2400" dirty="0">
                <a:solidFill>
                  <a:srgbClr val="000000"/>
                </a:solidFill>
                <a:latin typeface="MMKOCD+Calibri"/>
                <a:cs typeface="MMKOCD+Calibri"/>
              </a:rPr>
              <a:t>,</a:t>
            </a:r>
            <a:r>
              <a:rPr sz="2400" spc="20" dirty="0">
                <a:solidFill>
                  <a:srgbClr val="000000"/>
                </a:solidFill>
                <a:latin typeface="MMKOCD+Calibri"/>
                <a:cs typeface="MMKOCD+Calibri"/>
              </a:rPr>
              <a:t> </a:t>
            </a:r>
            <a:r>
              <a:rPr sz="2400" dirty="0">
                <a:solidFill>
                  <a:srgbClr val="000000"/>
                </a:solidFill>
                <a:latin typeface="MMKOCD+Calibri"/>
                <a:cs typeface="MMKOCD+Calibri"/>
              </a:rPr>
              <a:t>Überlegungen zur</a:t>
            </a:r>
            <a:r>
              <a:rPr sz="2400" spc="11" dirty="0">
                <a:solidFill>
                  <a:srgbClr val="000000"/>
                </a:solidFill>
                <a:latin typeface="MMKOCD+Calibri"/>
                <a:cs typeface="MMKOCD+Calibri"/>
              </a:rPr>
              <a:t> </a:t>
            </a:r>
            <a:r>
              <a:rPr sz="2400" b="1" dirty="0">
                <a:solidFill>
                  <a:srgbClr val="000000"/>
                </a:solidFill>
                <a:latin typeface="INAIQV+Calibri Bold"/>
                <a:cs typeface="INAIQV+Calibri Bold"/>
              </a:rPr>
              <a:t>Korrektheit</a:t>
            </a:r>
          </a:p>
          <a:p>
            <a:pPr marL="0" marR="0">
              <a:lnSpc>
                <a:spcPts val="2929"/>
              </a:lnSpc>
              <a:spcBef>
                <a:spcPts val="526"/>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Höhere Programmiersprache</a:t>
            </a:r>
            <a:r>
              <a:rPr sz="2400" spc="-12" dirty="0">
                <a:solidFill>
                  <a:srgbClr val="000000"/>
                </a:solidFill>
                <a:latin typeface="MMKOCD+Calibri"/>
                <a:cs typeface="MMKOCD+Calibri"/>
              </a:rPr>
              <a:t> </a:t>
            </a:r>
            <a:r>
              <a:rPr sz="2400" b="1" spc="-11" dirty="0">
                <a:solidFill>
                  <a:srgbClr val="000000"/>
                </a:solidFill>
                <a:latin typeface="INAIQV+Calibri Bold"/>
                <a:cs typeface="INAIQV+Calibri Bold"/>
              </a:rPr>
              <a:t>Pascal</a:t>
            </a:r>
          </a:p>
        </p:txBody>
      </p:sp>
      <p:sp>
        <p:nvSpPr>
          <p:cNvPr id="8" name="object 8"/>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11</a:t>
            </a:r>
          </a:p>
        </p:txBody>
      </p:sp>
      <p:sp>
        <p:nvSpPr>
          <p:cNvPr id="9" name="object 9"/>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7701426"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Diskussion:</a:t>
            </a:r>
            <a:r>
              <a:rPr sz="4000" spc="13" dirty="0">
                <a:solidFill>
                  <a:srgbClr val="00549F"/>
                </a:solidFill>
                <a:latin typeface="MMKOCD+Calibri"/>
                <a:cs typeface="MMKOCD+Calibri"/>
              </a:rPr>
              <a:t> </a:t>
            </a:r>
            <a:r>
              <a:rPr sz="4000" dirty="0">
                <a:solidFill>
                  <a:srgbClr val="00549F"/>
                </a:solidFill>
                <a:latin typeface="MMKOCD+Calibri"/>
                <a:cs typeface="MMKOCD+Calibri"/>
              </a:rPr>
              <a:t>Algorithmenorientierung</a:t>
            </a:r>
          </a:p>
        </p:txBody>
      </p:sp>
      <p:sp>
        <p:nvSpPr>
          <p:cNvPr id="4" name="object 4"/>
          <p:cNvSpPr txBox="1"/>
          <p:nvPr/>
        </p:nvSpPr>
        <p:spPr>
          <a:xfrm>
            <a:off x="2528570" y="1100598"/>
            <a:ext cx="1478879"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FFFFFF"/>
                </a:solidFill>
                <a:latin typeface="INAIQV+Calibri Bold"/>
                <a:cs typeface="INAIQV+Calibri Bold"/>
              </a:rPr>
              <a:t>PRO</a:t>
            </a:r>
            <a:r>
              <a:rPr sz="1800" b="1" spc="14" dirty="0">
                <a:solidFill>
                  <a:srgbClr val="FFFFFF"/>
                </a:solidFill>
                <a:latin typeface="INAIQV+Calibri Bold"/>
                <a:cs typeface="INAIQV+Calibri Bold"/>
              </a:rPr>
              <a:t> </a:t>
            </a:r>
            <a:r>
              <a:rPr sz="1800" b="1" dirty="0">
                <a:solidFill>
                  <a:srgbClr val="FFFFFF"/>
                </a:solidFill>
                <a:latin typeface="INAIQV+Calibri Bold"/>
                <a:cs typeface="INAIQV+Calibri Bold"/>
              </a:rPr>
              <a:t>/ </a:t>
            </a:r>
            <a:r>
              <a:rPr sz="1800" b="1" spc="-10" dirty="0">
                <a:solidFill>
                  <a:srgbClr val="FFFFFF"/>
                </a:solidFill>
                <a:latin typeface="INAIQV+Calibri Bold"/>
                <a:cs typeface="INAIQV+Calibri Bold"/>
              </a:rPr>
              <a:t>Stärken</a:t>
            </a:r>
          </a:p>
        </p:txBody>
      </p:sp>
      <p:sp>
        <p:nvSpPr>
          <p:cNvPr id="5" name="object 5"/>
          <p:cNvSpPr txBox="1"/>
          <p:nvPr/>
        </p:nvSpPr>
        <p:spPr>
          <a:xfrm>
            <a:off x="7823581" y="1100598"/>
            <a:ext cx="2539125"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FFFFFF"/>
                </a:solidFill>
                <a:latin typeface="INAIQV+Calibri Bold"/>
                <a:cs typeface="INAIQV+Calibri Bold"/>
              </a:rPr>
              <a:t>CONTRA / Kritik / Risiken</a:t>
            </a:r>
          </a:p>
        </p:txBody>
      </p:sp>
      <p:sp>
        <p:nvSpPr>
          <p:cNvPr id="6" name="object 6"/>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12</a:t>
            </a:r>
          </a:p>
        </p:txBody>
      </p:sp>
      <p:sp>
        <p:nvSpPr>
          <p:cNvPr id="7" name="object 7"/>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7701426"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Diskussion:</a:t>
            </a:r>
            <a:r>
              <a:rPr sz="4000" spc="13" dirty="0">
                <a:solidFill>
                  <a:srgbClr val="00549F"/>
                </a:solidFill>
                <a:latin typeface="MMKOCD+Calibri"/>
                <a:cs typeface="MMKOCD+Calibri"/>
              </a:rPr>
              <a:t> </a:t>
            </a:r>
            <a:r>
              <a:rPr sz="4000" dirty="0">
                <a:solidFill>
                  <a:srgbClr val="00549F"/>
                </a:solidFill>
                <a:latin typeface="MMKOCD+Calibri"/>
                <a:cs typeface="MMKOCD+Calibri"/>
              </a:rPr>
              <a:t>Algorithmenorientierung</a:t>
            </a:r>
          </a:p>
        </p:txBody>
      </p:sp>
      <p:sp>
        <p:nvSpPr>
          <p:cNvPr id="4" name="object 4"/>
          <p:cNvSpPr txBox="1"/>
          <p:nvPr/>
        </p:nvSpPr>
        <p:spPr>
          <a:xfrm>
            <a:off x="363321" y="948500"/>
            <a:ext cx="1239355" cy="471934"/>
          </a:xfrm>
          <a:prstGeom prst="rect">
            <a:avLst/>
          </a:prstGeom>
        </p:spPr>
        <p:txBody>
          <a:bodyPr vert="horz" wrap="square" lIns="0" tIns="0" rIns="0" bIns="0" rtlCol="0">
            <a:spAutoFit/>
          </a:bodyPr>
          <a:lstStyle/>
          <a:p>
            <a:pPr marL="0" marR="0">
              <a:lnSpc>
                <a:spcPts val="3416"/>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spc="-13" dirty="0">
                <a:solidFill>
                  <a:srgbClr val="FF0000"/>
                </a:solidFill>
                <a:latin typeface="MMKOCD+Calibri"/>
                <a:cs typeface="MMKOCD+Calibri"/>
              </a:rPr>
              <a:t>Kritik</a:t>
            </a:r>
          </a:p>
        </p:txBody>
      </p:sp>
      <p:sp>
        <p:nvSpPr>
          <p:cNvPr id="5" name="object 5"/>
          <p:cNvSpPr txBox="1"/>
          <p:nvPr/>
        </p:nvSpPr>
        <p:spPr>
          <a:xfrm>
            <a:off x="721461" y="1449558"/>
            <a:ext cx="6966272" cy="2166199"/>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altersgemäß</a:t>
            </a:r>
            <a:r>
              <a:rPr sz="2400" spc="-26" dirty="0">
                <a:solidFill>
                  <a:srgbClr val="000000"/>
                </a:solidFill>
                <a:latin typeface="MMKOCD+Calibri"/>
                <a:cs typeface="MMKOCD+Calibri"/>
              </a:rPr>
              <a:t> </a:t>
            </a:r>
            <a:r>
              <a:rPr sz="2400" dirty="0">
                <a:solidFill>
                  <a:srgbClr val="000000"/>
                </a:solidFill>
                <a:latin typeface="MMKOCD+Calibri"/>
                <a:cs typeface="MMKOCD+Calibri"/>
              </a:rPr>
              <a:t>auf sehr einfache</a:t>
            </a:r>
            <a:r>
              <a:rPr sz="2400" spc="18" dirty="0">
                <a:solidFill>
                  <a:srgbClr val="000000"/>
                </a:solidFill>
                <a:latin typeface="MMKOCD+Calibri"/>
                <a:cs typeface="MMKOCD+Calibri"/>
              </a:rPr>
              <a:t> </a:t>
            </a:r>
            <a:r>
              <a:rPr sz="2400" dirty="0">
                <a:solidFill>
                  <a:srgbClr val="000000"/>
                </a:solidFill>
                <a:latin typeface="MMKOCD+Calibri"/>
                <a:cs typeface="MMKOCD+Calibri"/>
              </a:rPr>
              <a:t>Beispiele</a:t>
            </a:r>
            <a:r>
              <a:rPr sz="2400" spc="-10" dirty="0">
                <a:solidFill>
                  <a:srgbClr val="000000"/>
                </a:solidFill>
                <a:latin typeface="MMKOCD+Calibri"/>
                <a:cs typeface="MMKOCD+Calibri"/>
              </a:rPr>
              <a:t> </a:t>
            </a:r>
            <a:r>
              <a:rPr sz="2400" dirty="0">
                <a:solidFill>
                  <a:srgbClr val="000000"/>
                </a:solidFill>
                <a:latin typeface="MMKOCD+Calibri"/>
                <a:cs typeface="MMKOCD+Calibri"/>
              </a:rPr>
              <a:t>beschränkt</a:t>
            </a:r>
          </a:p>
          <a:p>
            <a:pPr marL="0" marR="0">
              <a:lnSpc>
                <a:spcPts val="2929"/>
              </a:lnSpc>
              <a:spcBef>
                <a:spcPts val="576"/>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spc="-20" dirty="0">
                <a:solidFill>
                  <a:srgbClr val="000000"/>
                </a:solidFill>
                <a:latin typeface="MMKOCD+Calibri"/>
                <a:cs typeface="MMKOCD+Calibri"/>
              </a:rPr>
              <a:t>zeigt</a:t>
            </a:r>
            <a:r>
              <a:rPr sz="2400" dirty="0">
                <a:solidFill>
                  <a:srgbClr val="000000"/>
                </a:solidFill>
                <a:latin typeface="MMKOCD+Calibri"/>
                <a:cs typeface="MMKOCD+Calibri"/>
              </a:rPr>
              <a:t> nur die Machbarkeit,</a:t>
            </a:r>
            <a:r>
              <a:rPr sz="2400" spc="-27" dirty="0">
                <a:solidFill>
                  <a:srgbClr val="000000"/>
                </a:solidFill>
                <a:latin typeface="MMKOCD+Calibri"/>
                <a:cs typeface="MMKOCD+Calibri"/>
              </a:rPr>
              <a:t> </a:t>
            </a:r>
            <a:r>
              <a:rPr sz="2400" dirty="0">
                <a:solidFill>
                  <a:srgbClr val="000000"/>
                </a:solidFill>
                <a:latin typeface="MMKOCD+Calibri"/>
                <a:cs typeface="MMKOCD+Calibri"/>
              </a:rPr>
              <a:t>nicht</a:t>
            </a:r>
            <a:r>
              <a:rPr sz="2400" spc="-10" dirty="0">
                <a:solidFill>
                  <a:srgbClr val="000000"/>
                </a:solidFill>
                <a:latin typeface="MMKOCD+Calibri"/>
                <a:cs typeface="MMKOCD+Calibri"/>
              </a:rPr>
              <a:t> </a:t>
            </a:r>
            <a:r>
              <a:rPr sz="2400" dirty="0">
                <a:solidFill>
                  <a:srgbClr val="000000"/>
                </a:solidFill>
                <a:latin typeface="MMKOCD+Calibri"/>
                <a:cs typeface="MMKOCD+Calibri"/>
              </a:rPr>
              <a:t>die </a:t>
            </a:r>
            <a:r>
              <a:rPr sz="2400" spc="-12" dirty="0">
                <a:solidFill>
                  <a:srgbClr val="000000"/>
                </a:solidFill>
                <a:latin typeface="MMKOCD+Calibri"/>
                <a:cs typeface="MMKOCD+Calibri"/>
              </a:rPr>
              <a:t>Grenzen</a:t>
            </a:r>
          </a:p>
          <a:p>
            <a:pPr marL="0" marR="0">
              <a:lnSpc>
                <a:spcPts val="2932"/>
              </a:lnSpc>
              <a:spcBef>
                <a:spcPts val="524"/>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nicht</a:t>
            </a:r>
            <a:r>
              <a:rPr sz="2400" spc="-10" dirty="0">
                <a:solidFill>
                  <a:srgbClr val="000000"/>
                </a:solidFill>
                <a:latin typeface="MMKOCD+Calibri"/>
                <a:cs typeface="MMKOCD+Calibri"/>
              </a:rPr>
              <a:t> </a:t>
            </a:r>
            <a:r>
              <a:rPr sz="2400" dirty="0">
                <a:solidFill>
                  <a:srgbClr val="000000"/>
                </a:solidFill>
                <a:latin typeface="MMKOCD+Calibri"/>
                <a:cs typeface="MMKOCD+Calibri"/>
              </a:rPr>
              <a:t>(oder nur wenig?)</a:t>
            </a:r>
            <a:r>
              <a:rPr sz="2400" spc="-17" dirty="0">
                <a:solidFill>
                  <a:srgbClr val="000000"/>
                </a:solidFill>
                <a:latin typeface="MMKOCD+Calibri"/>
                <a:cs typeface="MMKOCD+Calibri"/>
              </a:rPr>
              <a:t> </a:t>
            </a:r>
            <a:r>
              <a:rPr sz="2400" dirty="0">
                <a:solidFill>
                  <a:srgbClr val="000000"/>
                </a:solidFill>
                <a:latin typeface="MMKOCD+Calibri"/>
                <a:cs typeface="MMKOCD+Calibri"/>
              </a:rPr>
              <a:t>allgemein</a:t>
            </a:r>
            <a:r>
              <a:rPr sz="2400" spc="-15" dirty="0">
                <a:solidFill>
                  <a:srgbClr val="000000"/>
                </a:solidFill>
                <a:latin typeface="MMKOCD+Calibri"/>
                <a:cs typeface="MMKOCD+Calibri"/>
              </a:rPr>
              <a:t> </a:t>
            </a:r>
            <a:r>
              <a:rPr sz="2400" dirty="0">
                <a:solidFill>
                  <a:srgbClr val="000000"/>
                </a:solidFill>
                <a:latin typeface="MMKOCD+Calibri"/>
                <a:cs typeface="MMKOCD+Calibri"/>
              </a:rPr>
              <a:t>bildend</a:t>
            </a:r>
          </a:p>
          <a:p>
            <a:pPr marL="0" marR="0">
              <a:lnSpc>
                <a:spcPts val="2929"/>
              </a:lnSpc>
              <a:spcBef>
                <a:spcPts val="578"/>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imperative Denkweisen </a:t>
            </a:r>
            <a:r>
              <a:rPr sz="2400" spc="-14" dirty="0">
                <a:solidFill>
                  <a:srgbClr val="000000"/>
                </a:solidFill>
                <a:latin typeface="MMKOCD+Calibri"/>
                <a:cs typeface="MMKOCD+Calibri"/>
              </a:rPr>
              <a:t>zu</a:t>
            </a:r>
            <a:r>
              <a:rPr sz="2400" spc="13" dirty="0">
                <a:solidFill>
                  <a:srgbClr val="000000"/>
                </a:solidFill>
                <a:latin typeface="MMKOCD+Calibri"/>
                <a:cs typeface="MMKOCD+Calibri"/>
              </a:rPr>
              <a:t> </a:t>
            </a:r>
            <a:r>
              <a:rPr sz="2400" dirty="0">
                <a:solidFill>
                  <a:srgbClr val="000000"/>
                </a:solidFill>
                <a:latin typeface="MMKOCD+Calibri"/>
                <a:cs typeface="MMKOCD+Calibri"/>
              </a:rPr>
              <a:t>sehr </a:t>
            </a:r>
            <a:r>
              <a:rPr sz="2400" spc="-12" dirty="0">
                <a:solidFill>
                  <a:srgbClr val="000000"/>
                </a:solidFill>
                <a:latin typeface="MMKOCD+Calibri"/>
                <a:cs typeface="MMKOCD+Calibri"/>
              </a:rPr>
              <a:t>betont</a:t>
            </a:r>
          </a:p>
          <a:p>
            <a:pPr marL="0" marR="0">
              <a:lnSpc>
                <a:spcPts val="2929"/>
              </a:lnSpc>
              <a:spcBef>
                <a:spcPts val="576"/>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JWUOKN+Calibri"/>
                <a:cs typeface="JWUOKN+Calibri"/>
              </a:rPr>
              <a:t>„Krise“</a:t>
            </a:r>
            <a:r>
              <a:rPr sz="2400" spc="-15" dirty="0">
                <a:solidFill>
                  <a:srgbClr val="000000"/>
                </a:solidFill>
                <a:latin typeface="JWUOKN+Calibri"/>
                <a:cs typeface="JWUOKN+Calibri"/>
              </a:rPr>
              <a:t> </a:t>
            </a:r>
            <a:r>
              <a:rPr sz="2400" spc="-11" dirty="0">
                <a:solidFill>
                  <a:srgbClr val="000000"/>
                </a:solidFill>
                <a:latin typeface="JWUOKN+Calibri"/>
                <a:cs typeface="JWUOKN+Calibri"/>
              </a:rPr>
              <a:t>wegen</a:t>
            </a:r>
            <a:r>
              <a:rPr sz="2400" spc="21" dirty="0">
                <a:solidFill>
                  <a:srgbClr val="000000"/>
                </a:solidFill>
                <a:latin typeface="JWUOKN+Calibri"/>
                <a:cs typeface="JWUOKN+Calibri"/>
              </a:rPr>
              <a:t> </a:t>
            </a:r>
            <a:r>
              <a:rPr sz="2400" spc="-10" dirty="0">
                <a:solidFill>
                  <a:srgbClr val="000000"/>
                </a:solidFill>
                <a:latin typeface="JWUOKN+Calibri"/>
                <a:cs typeface="JWUOKN+Calibri"/>
              </a:rPr>
              <a:t>Paradigmenstreit</a:t>
            </a:r>
            <a:r>
              <a:rPr sz="2400" spc="-24" dirty="0">
                <a:solidFill>
                  <a:srgbClr val="000000"/>
                </a:solidFill>
                <a:latin typeface="JWUOKN+Calibri"/>
                <a:cs typeface="JWUOKN+Calibri"/>
              </a:rPr>
              <a:t> </a:t>
            </a:r>
            <a:r>
              <a:rPr sz="2400" dirty="0">
                <a:solidFill>
                  <a:srgbClr val="000000"/>
                </a:solidFill>
                <a:latin typeface="JWUOKN+Calibri"/>
                <a:cs typeface="JWUOKN+Calibri"/>
              </a:rPr>
              <a:t>(Objektorientierung)</a:t>
            </a:r>
          </a:p>
        </p:txBody>
      </p:sp>
      <p:sp>
        <p:nvSpPr>
          <p:cNvPr id="6" name="object 6"/>
          <p:cNvSpPr txBox="1"/>
          <p:nvPr/>
        </p:nvSpPr>
        <p:spPr>
          <a:xfrm>
            <a:off x="9866630" y="2492041"/>
            <a:ext cx="1929883" cy="529366"/>
          </a:xfrm>
          <a:prstGeom prst="rect">
            <a:avLst/>
          </a:prstGeom>
        </p:spPr>
        <p:txBody>
          <a:bodyPr vert="horz" wrap="square" lIns="0" tIns="0" rIns="0" bIns="0" rtlCol="0">
            <a:spAutoFit/>
          </a:bodyPr>
          <a:lstStyle/>
          <a:p>
            <a:pPr marL="15239" marR="0">
              <a:lnSpc>
                <a:spcPts val="1948"/>
              </a:lnSpc>
              <a:spcBef>
                <a:spcPts val="0"/>
              </a:spcBef>
              <a:spcAft>
                <a:spcPts val="0"/>
              </a:spcAft>
            </a:pPr>
            <a:r>
              <a:rPr sz="1600" dirty="0">
                <a:solidFill>
                  <a:srgbClr val="000000"/>
                </a:solidFill>
                <a:latin typeface="MMKOCD+Calibri"/>
                <a:cs typeface="MMKOCD+Calibri"/>
              </a:rPr>
              <a:t>gleitet häufig</a:t>
            </a:r>
            <a:r>
              <a:rPr sz="1600" spc="-24" dirty="0">
                <a:solidFill>
                  <a:srgbClr val="000000"/>
                </a:solidFill>
                <a:latin typeface="MMKOCD+Calibri"/>
                <a:cs typeface="MMKOCD+Calibri"/>
              </a:rPr>
              <a:t> </a:t>
            </a:r>
            <a:r>
              <a:rPr sz="1600" dirty="0">
                <a:solidFill>
                  <a:srgbClr val="000000"/>
                </a:solidFill>
                <a:latin typeface="MMKOCD+Calibri"/>
                <a:cs typeface="MMKOCD+Calibri"/>
              </a:rPr>
              <a:t>in</a:t>
            </a:r>
            <a:r>
              <a:rPr sz="1600" spc="-18" dirty="0">
                <a:solidFill>
                  <a:srgbClr val="000000"/>
                </a:solidFill>
                <a:latin typeface="MMKOCD+Calibri"/>
                <a:cs typeface="MMKOCD+Calibri"/>
              </a:rPr>
              <a:t> </a:t>
            </a:r>
            <a:r>
              <a:rPr sz="1600" dirty="0">
                <a:solidFill>
                  <a:srgbClr val="000000"/>
                </a:solidFill>
                <a:latin typeface="MMKOCD+Calibri"/>
                <a:cs typeface="MMKOCD+Calibri"/>
              </a:rPr>
              <a:t>reine</a:t>
            </a:r>
          </a:p>
          <a:p>
            <a:pPr marL="0" marR="0">
              <a:lnSpc>
                <a:spcPts val="1919"/>
              </a:lnSpc>
              <a:spcBef>
                <a:spcPts val="50"/>
              </a:spcBef>
              <a:spcAft>
                <a:spcPts val="0"/>
              </a:spcAft>
            </a:pPr>
            <a:r>
              <a:rPr sz="1600" spc="-10" dirty="0">
                <a:solidFill>
                  <a:srgbClr val="000000"/>
                </a:solidFill>
                <a:latin typeface="MMKOCD+Calibri"/>
                <a:cs typeface="MMKOCD+Calibri"/>
              </a:rPr>
              <a:t>Programmierkurse</a:t>
            </a:r>
            <a:r>
              <a:rPr sz="1600" spc="62" dirty="0">
                <a:solidFill>
                  <a:srgbClr val="000000"/>
                </a:solidFill>
                <a:latin typeface="MMKOCD+Calibri"/>
                <a:cs typeface="MMKOCD+Calibri"/>
              </a:rPr>
              <a:t> </a:t>
            </a:r>
            <a:r>
              <a:rPr sz="1600" dirty="0">
                <a:solidFill>
                  <a:srgbClr val="000000"/>
                </a:solidFill>
                <a:latin typeface="MMKOCD+Calibri"/>
                <a:cs typeface="MMKOCD+Calibri"/>
              </a:rPr>
              <a:t>ab</a:t>
            </a:r>
          </a:p>
        </p:txBody>
      </p:sp>
      <p:sp>
        <p:nvSpPr>
          <p:cNvPr id="7" name="object 7"/>
          <p:cNvSpPr txBox="1"/>
          <p:nvPr/>
        </p:nvSpPr>
        <p:spPr>
          <a:xfrm>
            <a:off x="721461" y="3644209"/>
            <a:ext cx="7631890" cy="410542"/>
          </a:xfrm>
          <a:prstGeom prst="rect">
            <a:avLst/>
          </a:prstGeom>
        </p:spPr>
        <p:txBody>
          <a:bodyPr vert="horz" wrap="square" lIns="0" tIns="0" rIns="0" bIns="0" rtlCol="0">
            <a:spAutoFit/>
          </a:bodyPr>
          <a:lstStyle/>
          <a:p>
            <a:pPr marL="0" marR="0">
              <a:lnSpc>
                <a:spcPts val="2932"/>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spc="-19" dirty="0">
                <a:solidFill>
                  <a:srgbClr val="000000"/>
                </a:solidFill>
                <a:latin typeface="MMKOCD+Calibri"/>
                <a:cs typeface="MMKOCD+Calibri"/>
              </a:rPr>
              <a:t>Reform</a:t>
            </a:r>
            <a:r>
              <a:rPr sz="2400" spc="-10" dirty="0">
                <a:solidFill>
                  <a:srgbClr val="000000"/>
                </a:solidFill>
                <a:latin typeface="MMKOCD+Calibri"/>
                <a:cs typeface="MMKOCD+Calibri"/>
              </a:rPr>
              <a:t> </a:t>
            </a:r>
            <a:r>
              <a:rPr sz="2400" dirty="0">
                <a:solidFill>
                  <a:srgbClr val="000000"/>
                </a:solidFill>
                <a:latin typeface="MMKOCD+Calibri"/>
                <a:cs typeface="MMKOCD+Calibri"/>
              </a:rPr>
              <a:t>der Bildungsziele "von</a:t>
            </a:r>
            <a:r>
              <a:rPr sz="2400" spc="10" dirty="0">
                <a:solidFill>
                  <a:srgbClr val="000000"/>
                </a:solidFill>
                <a:latin typeface="MMKOCD+Calibri"/>
                <a:cs typeface="MMKOCD+Calibri"/>
              </a:rPr>
              <a:t> </a:t>
            </a:r>
            <a:r>
              <a:rPr sz="2400" dirty="0">
                <a:solidFill>
                  <a:srgbClr val="000000"/>
                </a:solidFill>
                <a:latin typeface="MMKOCD+Calibri"/>
                <a:cs typeface="MMKOCD+Calibri"/>
              </a:rPr>
              <a:t>Lebenssituationen </a:t>
            </a:r>
            <a:r>
              <a:rPr sz="2400" spc="-27" dirty="0">
                <a:solidFill>
                  <a:srgbClr val="000000"/>
                </a:solidFill>
                <a:latin typeface="MMKOCD+Calibri"/>
                <a:cs typeface="MMKOCD+Calibri"/>
              </a:rPr>
              <a:t>statt</a:t>
            </a:r>
            <a:r>
              <a:rPr sz="2400" spc="11" dirty="0">
                <a:solidFill>
                  <a:srgbClr val="000000"/>
                </a:solidFill>
                <a:latin typeface="MMKOCD+Calibri"/>
                <a:cs typeface="MMKOCD+Calibri"/>
              </a:rPr>
              <a:t> </a:t>
            </a:r>
            <a:r>
              <a:rPr sz="2400" spc="-13" dirty="0">
                <a:solidFill>
                  <a:srgbClr val="000000"/>
                </a:solidFill>
                <a:latin typeface="MMKOCD+Calibri"/>
                <a:cs typeface="MMKOCD+Calibri"/>
              </a:rPr>
              <a:t>von</a:t>
            </a:r>
          </a:p>
        </p:txBody>
      </p:sp>
      <p:sp>
        <p:nvSpPr>
          <p:cNvPr id="8" name="object 8"/>
          <p:cNvSpPr txBox="1"/>
          <p:nvPr/>
        </p:nvSpPr>
        <p:spPr>
          <a:xfrm>
            <a:off x="994257" y="4010513"/>
            <a:ext cx="7485523"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000000"/>
                </a:solidFill>
                <a:latin typeface="MMKOCD+Calibri"/>
                <a:cs typeface="MMKOCD+Calibri"/>
              </a:rPr>
              <a:t>wissenschaftlichen</a:t>
            </a:r>
            <a:r>
              <a:rPr sz="2400" spc="-16" dirty="0">
                <a:solidFill>
                  <a:srgbClr val="000000"/>
                </a:solidFill>
                <a:latin typeface="MMKOCD+Calibri"/>
                <a:cs typeface="MMKOCD+Calibri"/>
              </a:rPr>
              <a:t> </a:t>
            </a:r>
            <a:r>
              <a:rPr sz="2400" dirty="0">
                <a:solidFill>
                  <a:srgbClr val="000000"/>
                </a:solidFill>
                <a:latin typeface="MMKOCD+Calibri"/>
                <a:cs typeface="MMKOCD+Calibri"/>
              </a:rPr>
              <a:t>Disziplinen auszugehen"</a:t>
            </a:r>
            <a:r>
              <a:rPr sz="2400" spc="10" dirty="0">
                <a:solidFill>
                  <a:srgbClr val="000000"/>
                </a:solidFill>
                <a:latin typeface="MMKOCD+Calibri"/>
                <a:cs typeface="MMKOCD+Calibri"/>
              </a:rPr>
              <a:t> </a:t>
            </a:r>
            <a:r>
              <a:rPr sz="2400" dirty="0">
                <a:solidFill>
                  <a:srgbClr val="000000"/>
                </a:solidFill>
                <a:latin typeface="MMKOCD+Calibri"/>
                <a:cs typeface="MMKOCD+Calibri"/>
              </a:rPr>
              <a:t>[Robinsohn 75]</a:t>
            </a:r>
          </a:p>
        </p:txBody>
      </p:sp>
      <p:sp>
        <p:nvSpPr>
          <p:cNvPr id="9" name="object 9"/>
          <p:cNvSpPr txBox="1"/>
          <p:nvPr/>
        </p:nvSpPr>
        <p:spPr>
          <a:xfrm>
            <a:off x="363321" y="4899887"/>
            <a:ext cx="2021328" cy="471561"/>
          </a:xfrm>
          <a:prstGeom prst="rect">
            <a:avLst/>
          </a:prstGeom>
        </p:spPr>
        <p:txBody>
          <a:bodyPr vert="horz" wrap="square" lIns="0" tIns="0" rIns="0" bIns="0" rtlCol="0">
            <a:spAutoFit/>
          </a:bodyPr>
          <a:lstStyle/>
          <a:p>
            <a:pPr marL="0" marR="0">
              <a:lnSpc>
                <a:spcPts val="3413"/>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dirty="0">
                <a:solidFill>
                  <a:srgbClr val="00B050"/>
                </a:solidFill>
                <a:latin typeface="MMKOCD+Calibri"/>
                <a:cs typeface="MMKOCD+Calibri"/>
              </a:rPr>
              <a:t>Grundidee</a:t>
            </a:r>
          </a:p>
        </p:txBody>
      </p:sp>
      <p:sp>
        <p:nvSpPr>
          <p:cNvPr id="10" name="object 10"/>
          <p:cNvSpPr txBox="1"/>
          <p:nvPr/>
        </p:nvSpPr>
        <p:spPr>
          <a:xfrm>
            <a:off x="721461" y="5400706"/>
            <a:ext cx="7487862"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Algorithmik</a:t>
            </a:r>
            <a:r>
              <a:rPr sz="2400" spc="-37" dirty="0">
                <a:solidFill>
                  <a:srgbClr val="000000"/>
                </a:solidFill>
                <a:latin typeface="MMKOCD+Calibri"/>
                <a:cs typeface="MMKOCD+Calibri"/>
              </a:rPr>
              <a:t> </a:t>
            </a:r>
            <a:r>
              <a:rPr sz="2400" dirty="0">
                <a:solidFill>
                  <a:srgbClr val="000000"/>
                </a:solidFill>
                <a:latin typeface="MMKOCD+Calibri"/>
                <a:cs typeface="MMKOCD+Calibri"/>
              </a:rPr>
              <a:t>immer</a:t>
            </a:r>
            <a:r>
              <a:rPr sz="2400" spc="-26" dirty="0">
                <a:solidFill>
                  <a:srgbClr val="000000"/>
                </a:solidFill>
                <a:latin typeface="MMKOCD+Calibri"/>
                <a:cs typeface="MMKOCD+Calibri"/>
              </a:rPr>
              <a:t> </a:t>
            </a:r>
            <a:r>
              <a:rPr sz="2400" dirty="0">
                <a:solidFill>
                  <a:srgbClr val="000000"/>
                </a:solidFill>
                <a:latin typeface="MMKOCD+Calibri"/>
                <a:cs typeface="MMKOCD+Calibri"/>
              </a:rPr>
              <a:t>noch großer Bestandteil</a:t>
            </a:r>
            <a:r>
              <a:rPr sz="2400" spc="-14" dirty="0">
                <a:solidFill>
                  <a:srgbClr val="000000"/>
                </a:solidFill>
                <a:latin typeface="MMKOCD+Calibri"/>
                <a:cs typeface="MMKOCD+Calibri"/>
              </a:rPr>
              <a:t> </a:t>
            </a:r>
            <a:r>
              <a:rPr sz="2400" dirty="0">
                <a:solidFill>
                  <a:srgbClr val="000000"/>
                </a:solidFill>
                <a:latin typeface="MMKOCD+Calibri"/>
                <a:cs typeface="MMKOCD+Calibri"/>
              </a:rPr>
              <a:t>des aktuellen</a:t>
            </a:r>
          </a:p>
        </p:txBody>
      </p:sp>
      <p:sp>
        <p:nvSpPr>
          <p:cNvPr id="11" name="object 11"/>
          <p:cNvSpPr txBox="1"/>
          <p:nvPr/>
        </p:nvSpPr>
        <p:spPr>
          <a:xfrm>
            <a:off x="994257" y="5766466"/>
            <a:ext cx="1554658"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000000"/>
                </a:solidFill>
                <a:latin typeface="MMKOCD+Calibri"/>
                <a:cs typeface="MMKOCD+Calibri"/>
              </a:rPr>
              <a:t>Unterrichts</a:t>
            </a:r>
          </a:p>
        </p:txBody>
      </p:sp>
      <p:sp>
        <p:nvSpPr>
          <p:cNvPr id="12" name="object 12"/>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13</a:t>
            </a:r>
          </a:p>
        </p:txBody>
      </p:sp>
      <p:sp>
        <p:nvSpPr>
          <p:cNvPr id="13" name="object 13"/>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7987627"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Entwicklung des </a:t>
            </a:r>
            <a:r>
              <a:rPr sz="4000" spc="-17" dirty="0">
                <a:solidFill>
                  <a:srgbClr val="00549F"/>
                </a:solidFill>
                <a:latin typeface="MMKOCD+Calibri"/>
                <a:cs typeface="MMKOCD+Calibri"/>
              </a:rPr>
              <a:t>Informatikunterrichts</a:t>
            </a:r>
          </a:p>
        </p:txBody>
      </p:sp>
      <p:sp>
        <p:nvSpPr>
          <p:cNvPr id="4" name="object 4"/>
          <p:cNvSpPr txBox="1"/>
          <p:nvPr/>
        </p:nvSpPr>
        <p:spPr>
          <a:xfrm>
            <a:off x="3379343" y="3784078"/>
            <a:ext cx="2677472"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7F7F7F"/>
                </a:solidFill>
                <a:latin typeface="INAIQV+Calibri Bold"/>
                <a:cs typeface="INAIQV+Calibri Bold"/>
              </a:rPr>
              <a:t>Algorithmen</a:t>
            </a:r>
            <a:r>
              <a:rPr sz="2000" dirty="0">
                <a:solidFill>
                  <a:srgbClr val="7F7F7F"/>
                </a:solidFill>
                <a:latin typeface="MMKOCD+Calibri"/>
                <a:cs typeface="MMKOCD+Calibri"/>
              </a:rPr>
              <a:t>orientierter</a:t>
            </a:r>
          </a:p>
        </p:txBody>
      </p:sp>
      <p:sp>
        <p:nvSpPr>
          <p:cNvPr id="5" name="object 5"/>
          <p:cNvSpPr txBox="1"/>
          <p:nvPr/>
        </p:nvSpPr>
        <p:spPr>
          <a:xfrm>
            <a:off x="585520" y="3838307"/>
            <a:ext cx="2400844"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spc="-10" dirty="0">
                <a:solidFill>
                  <a:srgbClr val="7F7F7F"/>
                </a:solidFill>
                <a:latin typeface="INAIQV+Calibri Bold"/>
                <a:cs typeface="INAIQV+Calibri Bold"/>
              </a:rPr>
              <a:t>Hardware</a:t>
            </a:r>
            <a:r>
              <a:rPr sz="2000" dirty="0">
                <a:solidFill>
                  <a:srgbClr val="7F7F7F"/>
                </a:solidFill>
                <a:latin typeface="MMKOCD+Calibri"/>
                <a:cs typeface="MMKOCD+Calibri"/>
              </a:rPr>
              <a:t>orientierter</a:t>
            </a:r>
          </a:p>
        </p:txBody>
      </p:sp>
      <p:sp>
        <p:nvSpPr>
          <p:cNvPr id="6" name="object 6"/>
          <p:cNvSpPr txBox="1"/>
          <p:nvPr/>
        </p:nvSpPr>
        <p:spPr>
          <a:xfrm>
            <a:off x="6290437" y="3838307"/>
            <a:ext cx="2728796"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FFFFFF"/>
                </a:solidFill>
                <a:latin typeface="INAIQV+Calibri Bold"/>
                <a:cs typeface="INAIQV+Calibri Bold"/>
              </a:rPr>
              <a:t>Anwendung</a:t>
            </a:r>
            <a:r>
              <a:rPr sz="2000" dirty="0">
                <a:solidFill>
                  <a:srgbClr val="FFFFFF"/>
                </a:solidFill>
                <a:latin typeface="MMKOCD+Calibri"/>
                <a:cs typeface="MMKOCD+Calibri"/>
              </a:rPr>
              <a:t>sorientierter</a:t>
            </a:r>
          </a:p>
        </p:txBody>
      </p:sp>
      <p:sp>
        <p:nvSpPr>
          <p:cNvPr id="7" name="object 7"/>
          <p:cNvSpPr txBox="1"/>
          <p:nvPr/>
        </p:nvSpPr>
        <p:spPr>
          <a:xfrm>
            <a:off x="9439402" y="3838307"/>
            <a:ext cx="2305652"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7F7F7F"/>
                </a:solidFill>
                <a:latin typeface="INAIQV+Calibri Bold"/>
                <a:cs typeface="INAIQV+Calibri Bold"/>
              </a:rPr>
              <a:t>Benutzer</a:t>
            </a:r>
            <a:r>
              <a:rPr sz="2000" dirty="0">
                <a:solidFill>
                  <a:srgbClr val="7F7F7F"/>
                </a:solidFill>
                <a:latin typeface="MMKOCD+Calibri"/>
                <a:cs typeface="MMKOCD+Calibri"/>
              </a:rPr>
              <a:t>orientierter</a:t>
            </a:r>
          </a:p>
        </p:txBody>
      </p:sp>
      <p:sp>
        <p:nvSpPr>
          <p:cNvPr id="8" name="object 8"/>
          <p:cNvSpPr txBox="1"/>
          <p:nvPr/>
        </p:nvSpPr>
        <p:spPr>
          <a:xfrm>
            <a:off x="1356995"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7F7F7F"/>
                </a:solidFill>
                <a:latin typeface="MMKOCD+Calibri"/>
                <a:cs typeface="MMKOCD+Calibri"/>
              </a:rPr>
              <a:t>Ansatz</a:t>
            </a:r>
          </a:p>
        </p:txBody>
      </p:sp>
      <p:sp>
        <p:nvSpPr>
          <p:cNvPr id="9" name="object 9"/>
          <p:cNvSpPr txBox="1"/>
          <p:nvPr/>
        </p:nvSpPr>
        <p:spPr>
          <a:xfrm>
            <a:off x="7230744"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FFFFFF"/>
                </a:solidFill>
                <a:latin typeface="MMKOCD+Calibri"/>
                <a:cs typeface="MMKOCD+Calibri"/>
              </a:rPr>
              <a:t>Ansatz</a:t>
            </a:r>
          </a:p>
        </p:txBody>
      </p:sp>
      <p:sp>
        <p:nvSpPr>
          <p:cNvPr id="10" name="object 10"/>
          <p:cNvSpPr txBox="1"/>
          <p:nvPr/>
        </p:nvSpPr>
        <p:spPr>
          <a:xfrm>
            <a:off x="10167874"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7F7F7F"/>
                </a:solidFill>
                <a:latin typeface="MMKOCD+Calibri"/>
                <a:cs typeface="MMKOCD+Calibri"/>
              </a:rPr>
              <a:t>Ansatz</a:t>
            </a:r>
          </a:p>
        </p:txBody>
      </p:sp>
      <p:sp>
        <p:nvSpPr>
          <p:cNvPr id="11" name="object 11"/>
          <p:cNvSpPr txBox="1"/>
          <p:nvPr/>
        </p:nvSpPr>
        <p:spPr>
          <a:xfrm>
            <a:off x="4293743" y="4172698"/>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7F7F7F"/>
                </a:solidFill>
                <a:latin typeface="MMKOCD+Calibri"/>
                <a:cs typeface="MMKOCD+Calibri"/>
              </a:rPr>
              <a:t>Ansatz</a:t>
            </a:r>
          </a:p>
        </p:txBody>
      </p:sp>
      <p:sp>
        <p:nvSpPr>
          <p:cNvPr id="12" name="object 12"/>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14</a:t>
            </a:r>
          </a:p>
        </p:txBody>
      </p:sp>
      <p:sp>
        <p:nvSpPr>
          <p:cNvPr id="13" name="object 13"/>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8529683"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Anwendungsorientierung</a:t>
            </a:r>
            <a:r>
              <a:rPr sz="4000" spc="12" dirty="0">
                <a:solidFill>
                  <a:srgbClr val="00549F"/>
                </a:solidFill>
                <a:latin typeface="MMKOCD+Calibri"/>
                <a:cs typeface="MMKOCD+Calibri"/>
              </a:rPr>
              <a:t> </a:t>
            </a:r>
            <a:r>
              <a:rPr sz="4000" dirty="0">
                <a:solidFill>
                  <a:srgbClr val="00549F"/>
                </a:solidFill>
                <a:latin typeface="MMKOCD+Calibri"/>
                <a:cs typeface="MMKOCD+Calibri"/>
              </a:rPr>
              <a:t>(ab Ende 80er)</a:t>
            </a:r>
          </a:p>
        </p:txBody>
      </p:sp>
      <p:sp>
        <p:nvSpPr>
          <p:cNvPr id="4" name="object 4"/>
          <p:cNvSpPr txBox="1"/>
          <p:nvPr/>
        </p:nvSpPr>
        <p:spPr>
          <a:xfrm>
            <a:off x="363321" y="905828"/>
            <a:ext cx="7354995" cy="471934"/>
          </a:xfrm>
          <a:prstGeom prst="rect">
            <a:avLst/>
          </a:prstGeom>
        </p:spPr>
        <p:txBody>
          <a:bodyPr vert="horz" wrap="square" lIns="0" tIns="0" rIns="0" bIns="0" rtlCol="0">
            <a:spAutoFit/>
          </a:bodyPr>
          <a:lstStyle/>
          <a:p>
            <a:pPr marL="0" marR="0">
              <a:lnSpc>
                <a:spcPts val="3416"/>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spc="-10" dirty="0">
                <a:solidFill>
                  <a:srgbClr val="000000"/>
                </a:solidFill>
                <a:latin typeface="MMKOCD+Calibri"/>
                <a:cs typeface="MMKOCD+Calibri"/>
              </a:rPr>
              <a:t>Programmierumgebungen,</a:t>
            </a:r>
            <a:r>
              <a:rPr sz="2800" spc="61" dirty="0">
                <a:solidFill>
                  <a:srgbClr val="000000"/>
                </a:solidFill>
                <a:latin typeface="MMKOCD+Calibri"/>
                <a:cs typeface="MMKOCD+Calibri"/>
              </a:rPr>
              <a:t> </a:t>
            </a:r>
            <a:r>
              <a:rPr sz="2800" dirty="0">
                <a:solidFill>
                  <a:srgbClr val="000000"/>
                </a:solidFill>
                <a:latin typeface="MMKOCD+Calibri"/>
                <a:cs typeface="MMKOCD+Calibri"/>
              </a:rPr>
              <a:t>modulare</a:t>
            </a:r>
            <a:r>
              <a:rPr sz="2800" spc="31" dirty="0">
                <a:solidFill>
                  <a:srgbClr val="000000"/>
                </a:solidFill>
                <a:latin typeface="MMKOCD+Calibri"/>
                <a:cs typeface="MMKOCD+Calibri"/>
              </a:rPr>
              <a:t> </a:t>
            </a:r>
            <a:r>
              <a:rPr sz="2800" spc="-10" dirty="0">
                <a:solidFill>
                  <a:srgbClr val="000000"/>
                </a:solidFill>
                <a:latin typeface="MMKOCD+Calibri"/>
                <a:cs typeface="MMKOCD+Calibri"/>
              </a:rPr>
              <a:t>Sprachen,</a:t>
            </a:r>
          </a:p>
        </p:txBody>
      </p:sp>
      <p:sp>
        <p:nvSpPr>
          <p:cNvPr id="5" name="object 5"/>
          <p:cNvSpPr txBox="1"/>
          <p:nvPr/>
        </p:nvSpPr>
        <p:spPr>
          <a:xfrm>
            <a:off x="706221" y="1290420"/>
            <a:ext cx="5208804" cy="471561"/>
          </a:xfrm>
          <a:prstGeom prst="rect">
            <a:avLst/>
          </a:prstGeom>
        </p:spPr>
        <p:txBody>
          <a:bodyPr vert="horz" wrap="square" lIns="0" tIns="0" rIns="0" bIns="0" rtlCol="0">
            <a:spAutoFit/>
          </a:bodyPr>
          <a:lstStyle/>
          <a:p>
            <a:pPr marL="0" marR="0">
              <a:lnSpc>
                <a:spcPts val="3413"/>
              </a:lnSpc>
              <a:spcBef>
                <a:spcPts val="0"/>
              </a:spcBef>
              <a:spcAft>
                <a:spcPts val="0"/>
              </a:spcAft>
            </a:pPr>
            <a:r>
              <a:rPr sz="2800" spc="-10" dirty="0">
                <a:solidFill>
                  <a:srgbClr val="000000"/>
                </a:solidFill>
                <a:latin typeface="MMKOCD+Calibri"/>
                <a:cs typeface="MMKOCD+Calibri"/>
              </a:rPr>
              <a:t>Bibliotheken,</a:t>
            </a:r>
            <a:r>
              <a:rPr sz="2800" spc="40" dirty="0">
                <a:solidFill>
                  <a:srgbClr val="000000"/>
                </a:solidFill>
                <a:latin typeface="MMKOCD+Calibri"/>
                <a:cs typeface="MMKOCD+Calibri"/>
              </a:rPr>
              <a:t> </a:t>
            </a:r>
            <a:r>
              <a:rPr sz="2800" spc="-12" dirty="0">
                <a:solidFill>
                  <a:srgbClr val="000000"/>
                </a:solidFill>
                <a:latin typeface="MMKOCD+Calibri"/>
                <a:cs typeface="MMKOCD+Calibri"/>
              </a:rPr>
              <a:t>Software</a:t>
            </a:r>
            <a:r>
              <a:rPr sz="2800" spc="10" dirty="0">
                <a:solidFill>
                  <a:srgbClr val="000000"/>
                </a:solidFill>
                <a:latin typeface="MMKOCD+Calibri"/>
                <a:cs typeface="MMKOCD+Calibri"/>
              </a:rPr>
              <a:t> </a:t>
            </a:r>
            <a:r>
              <a:rPr sz="2800" dirty="0">
                <a:solidFill>
                  <a:srgbClr val="000000"/>
                </a:solidFill>
                <a:latin typeface="MMKOCD+Calibri"/>
                <a:cs typeface="MMKOCD+Calibri"/>
              </a:rPr>
              <a:t>Engineering</a:t>
            </a:r>
          </a:p>
        </p:txBody>
      </p:sp>
      <p:sp>
        <p:nvSpPr>
          <p:cNvPr id="6" name="object 6"/>
          <p:cNvSpPr txBox="1"/>
          <p:nvPr/>
        </p:nvSpPr>
        <p:spPr>
          <a:xfrm>
            <a:off x="363321" y="1759812"/>
            <a:ext cx="2289267" cy="471561"/>
          </a:xfrm>
          <a:prstGeom prst="rect">
            <a:avLst/>
          </a:prstGeom>
        </p:spPr>
        <p:txBody>
          <a:bodyPr vert="horz" wrap="square" lIns="0" tIns="0" rIns="0" bIns="0" rtlCol="0">
            <a:spAutoFit/>
          </a:bodyPr>
          <a:lstStyle/>
          <a:p>
            <a:pPr marL="0" marR="0">
              <a:lnSpc>
                <a:spcPts val="3413"/>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b="1" dirty="0">
                <a:solidFill>
                  <a:srgbClr val="4F81BD"/>
                </a:solidFill>
                <a:latin typeface="INAIQV+Calibri Bold"/>
                <a:cs typeface="INAIQV+Calibri Bold"/>
              </a:rPr>
              <a:t>Begründung</a:t>
            </a:r>
          </a:p>
        </p:txBody>
      </p:sp>
      <p:sp>
        <p:nvSpPr>
          <p:cNvPr id="7" name="object 7"/>
          <p:cNvSpPr txBox="1"/>
          <p:nvPr/>
        </p:nvSpPr>
        <p:spPr>
          <a:xfrm>
            <a:off x="363321" y="2223750"/>
            <a:ext cx="6200439" cy="1751461"/>
          </a:xfrm>
          <a:prstGeom prst="rect">
            <a:avLst/>
          </a:prstGeom>
        </p:spPr>
        <p:txBody>
          <a:bodyPr vert="horz" wrap="square" lIns="0" tIns="0" rIns="0" bIns="0" rtlCol="0">
            <a:spAutoFit/>
          </a:bodyPr>
          <a:lstStyle/>
          <a:p>
            <a:pPr marL="35814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Algorithmik</a:t>
            </a:r>
            <a:r>
              <a:rPr sz="2400" spc="-37" dirty="0">
                <a:solidFill>
                  <a:srgbClr val="000000"/>
                </a:solidFill>
                <a:latin typeface="MMKOCD+Calibri"/>
                <a:cs typeface="MMKOCD+Calibri"/>
              </a:rPr>
              <a:t> </a:t>
            </a:r>
            <a:r>
              <a:rPr sz="2400" dirty="0">
                <a:solidFill>
                  <a:srgbClr val="000000"/>
                </a:solidFill>
                <a:latin typeface="MMKOCD+Calibri"/>
                <a:cs typeface="MMKOCD+Calibri"/>
              </a:rPr>
              <a:t>als Methode </a:t>
            </a:r>
            <a:r>
              <a:rPr sz="2400" b="1" dirty="0">
                <a:solidFill>
                  <a:srgbClr val="000000"/>
                </a:solidFill>
                <a:latin typeface="INAIQV+Calibri Bold"/>
                <a:cs typeface="INAIQV+Calibri Bold"/>
              </a:rPr>
              <a:t>und </a:t>
            </a:r>
            <a:r>
              <a:rPr sz="2400" spc="-18" dirty="0">
                <a:solidFill>
                  <a:srgbClr val="000000"/>
                </a:solidFill>
                <a:latin typeface="MMKOCD+Calibri"/>
                <a:cs typeface="MMKOCD+Calibri"/>
              </a:rPr>
              <a:t>Werkzeug</a:t>
            </a:r>
          </a:p>
          <a:p>
            <a:pPr marL="358140" marR="0">
              <a:lnSpc>
                <a:spcPts val="2929"/>
              </a:lnSpc>
              <a:spcBef>
                <a:spcPts val="291"/>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Berliner</a:t>
            </a:r>
            <a:r>
              <a:rPr sz="2400" spc="-13" dirty="0">
                <a:solidFill>
                  <a:srgbClr val="000000"/>
                </a:solidFill>
                <a:latin typeface="MMKOCD+Calibri"/>
                <a:cs typeface="MMKOCD+Calibri"/>
              </a:rPr>
              <a:t> </a:t>
            </a:r>
            <a:r>
              <a:rPr sz="2400" dirty="0">
                <a:solidFill>
                  <a:srgbClr val="000000"/>
                </a:solidFill>
                <a:latin typeface="MMKOCD+Calibri"/>
                <a:cs typeface="MMKOCD+Calibri"/>
              </a:rPr>
              <a:t>Didaktik</a:t>
            </a:r>
          </a:p>
          <a:p>
            <a:pPr marL="0" marR="0">
              <a:lnSpc>
                <a:spcPts val="3413"/>
              </a:lnSpc>
              <a:spcBef>
                <a:spcPts val="281"/>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b="1" dirty="0">
                <a:solidFill>
                  <a:srgbClr val="4F81BD"/>
                </a:solidFill>
                <a:latin typeface="INAIQV+Calibri Bold"/>
                <a:cs typeface="INAIQV+Calibri Bold"/>
              </a:rPr>
              <a:t>Ziel</a:t>
            </a:r>
            <a:r>
              <a:rPr sz="2800" dirty="0">
                <a:solidFill>
                  <a:srgbClr val="000000"/>
                </a:solidFill>
                <a:latin typeface="MMKOCD+Calibri"/>
                <a:cs typeface="MMKOCD+Calibri"/>
              </a:rPr>
              <a:t>:</a:t>
            </a:r>
            <a:r>
              <a:rPr sz="2800" spc="22" dirty="0">
                <a:solidFill>
                  <a:srgbClr val="000000"/>
                </a:solidFill>
                <a:latin typeface="MMKOCD+Calibri"/>
                <a:cs typeface="MMKOCD+Calibri"/>
              </a:rPr>
              <a:t> </a:t>
            </a:r>
            <a:r>
              <a:rPr sz="2800" b="1" dirty="0">
                <a:solidFill>
                  <a:srgbClr val="000000"/>
                </a:solidFill>
                <a:latin typeface="INAIQV+Calibri Bold"/>
                <a:cs typeface="INAIQV+Calibri Bold"/>
              </a:rPr>
              <a:t>Ausrichtung</a:t>
            </a:r>
            <a:r>
              <a:rPr sz="2800" b="1" spc="20" dirty="0">
                <a:solidFill>
                  <a:srgbClr val="000000"/>
                </a:solidFill>
                <a:latin typeface="INAIQV+Calibri Bold"/>
                <a:cs typeface="INAIQV+Calibri Bold"/>
              </a:rPr>
              <a:t> </a:t>
            </a:r>
            <a:r>
              <a:rPr sz="2800" b="1" dirty="0">
                <a:solidFill>
                  <a:srgbClr val="000000"/>
                </a:solidFill>
                <a:latin typeface="INAIQV+Calibri Bold"/>
                <a:cs typeface="INAIQV+Calibri Bold"/>
              </a:rPr>
              <a:t>an</a:t>
            </a:r>
            <a:r>
              <a:rPr sz="2800" b="1" spc="10" dirty="0">
                <a:solidFill>
                  <a:srgbClr val="000000"/>
                </a:solidFill>
                <a:latin typeface="INAIQV+Calibri Bold"/>
                <a:cs typeface="INAIQV+Calibri Bold"/>
              </a:rPr>
              <a:t> </a:t>
            </a:r>
            <a:r>
              <a:rPr sz="2800" b="1" dirty="0">
                <a:solidFill>
                  <a:srgbClr val="000000"/>
                </a:solidFill>
                <a:latin typeface="INAIQV+Calibri Bold"/>
                <a:cs typeface="INAIQV+Calibri Bold"/>
              </a:rPr>
              <a:t>Lebenssituationen</a:t>
            </a:r>
          </a:p>
          <a:p>
            <a:pPr marL="0" marR="0">
              <a:lnSpc>
                <a:spcPts val="3413"/>
              </a:lnSpc>
              <a:spcBef>
                <a:spcPts val="282"/>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b="1" dirty="0">
                <a:solidFill>
                  <a:srgbClr val="4F81BD"/>
                </a:solidFill>
                <a:latin typeface="INAIQV+Calibri Bold"/>
                <a:cs typeface="INAIQV+Calibri Bold"/>
              </a:rPr>
              <a:t>Methoden/Inhalte</a:t>
            </a:r>
          </a:p>
        </p:txBody>
      </p:sp>
      <p:sp>
        <p:nvSpPr>
          <p:cNvPr id="8" name="object 8"/>
          <p:cNvSpPr txBox="1"/>
          <p:nvPr/>
        </p:nvSpPr>
        <p:spPr>
          <a:xfrm>
            <a:off x="721461" y="3967841"/>
            <a:ext cx="7486763" cy="114169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Unterscheidung:</a:t>
            </a:r>
            <a:r>
              <a:rPr sz="2400" spc="-13" dirty="0">
                <a:solidFill>
                  <a:srgbClr val="000000"/>
                </a:solidFill>
                <a:latin typeface="MMKOCD+Calibri"/>
                <a:cs typeface="MMKOCD+Calibri"/>
              </a:rPr>
              <a:t> </a:t>
            </a:r>
            <a:r>
              <a:rPr sz="2400" b="1" dirty="0">
                <a:solidFill>
                  <a:srgbClr val="000000"/>
                </a:solidFill>
                <a:latin typeface="INAIQV+Calibri Bold"/>
                <a:cs typeface="INAIQV+Calibri Bold"/>
              </a:rPr>
              <a:t>problembezogene,</a:t>
            </a:r>
            <a:r>
              <a:rPr sz="2400" b="1" spc="-25" dirty="0">
                <a:solidFill>
                  <a:srgbClr val="000000"/>
                </a:solidFill>
                <a:latin typeface="INAIQV+Calibri Bold"/>
                <a:cs typeface="INAIQV+Calibri Bold"/>
              </a:rPr>
              <a:t> </a:t>
            </a:r>
            <a:r>
              <a:rPr sz="2400" b="1" dirty="0">
                <a:solidFill>
                  <a:srgbClr val="000000"/>
                </a:solidFill>
                <a:latin typeface="INAIQV+Calibri Bold"/>
                <a:cs typeface="INAIQV+Calibri Bold"/>
              </a:rPr>
              <a:t>modellbezogene,</a:t>
            </a:r>
          </a:p>
          <a:p>
            <a:pPr marL="272796" marR="0">
              <a:lnSpc>
                <a:spcPts val="2592"/>
              </a:lnSpc>
              <a:spcBef>
                <a:spcPts val="0"/>
              </a:spcBef>
              <a:spcAft>
                <a:spcPts val="0"/>
              </a:spcAft>
            </a:pPr>
            <a:r>
              <a:rPr sz="2400" b="1" dirty="0">
                <a:solidFill>
                  <a:srgbClr val="000000"/>
                </a:solidFill>
                <a:latin typeface="INAIQV+Calibri Bold"/>
                <a:cs typeface="INAIQV+Calibri Bold"/>
              </a:rPr>
              <a:t>informatische</a:t>
            </a:r>
            <a:r>
              <a:rPr sz="2400" b="1" spc="13" dirty="0">
                <a:solidFill>
                  <a:srgbClr val="000000"/>
                </a:solidFill>
                <a:latin typeface="INAIQV+Calibri Bold"/>
                <a:cs typeface="INAIQV+Calibri Bold"/>
              </a:rPr>
              <a:t> </a:t>
            </a:r>
            <a:r>
              <a:rPr sz="2400" dirty="0">
                <a:solidFill>
                  <a:srgbClr val="000000"/>
                </a:solidFill>
                <a:latin typeface="MMKOCD+Calibri"/>
                <a:cs typeface="MMKOCD+Calibri"/>
              </a:rPr>
              <a:t>Ebene</a:t>
            </a:r>
          </a:p>
          <a:p>
            <a:pPr marL="0" marR="0">
              <a:lnSpc>
                <a:spcPts val="2929"/>
              </a:lnSpc>
              <a:spcBef>
                <a:spcPts val="288"/>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Einbeziehen </a:t>
            </a:r>
            <a:r>
              <a:rPr sz="2400" b="1" dirty="0">
                <a:solidFill>
                  <a:srgbClr val="000000"/>
                </a:solidFill>
                <a:latin typeface="INAIQV+Calibri Bold"/>
                <a:cs typeface="INAIQV+Calibri Bold"/>
              </a:rPr>
              <a:t>gesellschaftlicher Auswirkungen </a:t>
            </a:r>
            <a:r>
              <a:rPr sz="2400" dirty="0">
                <a:solidFill>
                  <a:srgbClr val="000000"/>
                </a:solidFill>
                <a:latin typeface="MMKOCD+Calibri"/>
                <a:cs typeface="MMKOCD+Calibri"/>
              </a:rPr>
              <a:t>der Lösung</a:t>
            </a:r>
          </a:p>
        </p:txBody>
      </p:sp>
      <p:sp>
        <p:nvSpPr>
          <p:cNvPr id="9" name="object 9"/>
          <p:cNvSpPr txBox="1"/>
          <p:nvPr/>
        </p:nvSpPr>
        <p:spPr>
          <a:xfrm>
            <a:off x="721461" y="5101407"/>
            <a:ext cx="6615686" cy="410542"/>
          </a:xfrm>
          <a:prstGeom prst="rect">
            <a:avLst/>
          </a:prstGeom>
        </p:spPr>
        <p:txBody>
          <a:bodyPr vert="horz" wrap="square" lIns="0" tIns="0" rIns="0" bIns="0" rtlCol="0">
            <a:spAutoFit/>
          </a:bodyPr>
          <a:lstStyle/>
          <a:p>
            <a:pPr marL="0" marR="0">
              <a:lnSpc>
                <a:spcPts val="2932"/>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Anwendungsbezug </a:t>
            </a:r>
            <a:r>
              <a:rPr sz="2400" spc="-13" dirty="0">
                <a:solidFill>
                  <a:srgbClr val="000000"/>
                </a:solidFill>
                <a:latin typeface="MMKOCD+Calibri"/>
                <a:cs typeface="MMKOCD+Calibri"/>
              </a:rPr>
              <a:t>ist</a:t>
            </a:r>
            <a:r>
              <a:rPr sz="2400" spc="12" dirty="0">
                <a:solidFill>
                  <a:srgbClr val="000000"/>
                </a:solidFill>
                <a:latin typeface="MMKOCD+Calibri"/>
                <a:cs typeface="MMKOCD+Calibri"/>
              </a:rPr>
              <a:t> </a:t>
            </a:r>
            <a:r>
              <a:rPr sz="2400" b="1" dirty="0">
                <a:solidFill>
                  <a:srgbClr val="000000"/>
                </a:solidFill>
                <a:latin typeface="INAIQV+Calibri Bold"/>
                <a:cs typeface="INAIQV+Calibri Bold"/>
              </a:rPr>
              <a:t>Softwareentwicklung </a:t>
            </a:r>
            <a:r>
              <a:rPr sz="2400" spc="-12" dirty="0">
                <a:solidFill>
                  <a:srgbClr val="000000"/>
                </a:solidFill>
                <a:latin typeface="MMKOCD+Calibri"/>
                <a:cs typeface="MMKOCD+Calibri"/>
              </a:rPr>
              <a:t>unter</a:t>
            </a:r>
          </a:p>
        </p:txBody>
      </p:sp>
      <p:sp>
        <p:nvSpPr>
          <p:cNvPr id="10" name="object 10"/>
          <p:cNvSpPr txBox="1"/>
          <p:nvPr/>
        </p:nvSpPr>
        <p:spPr>
          <a:xfrm>
            <a:off x="994257" y="5431186"/>
            <a:ext cx="4936685"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000000"/>
                </a:solidFill>
                <a:latin typeface="MMKOCD+Calibri"/>
                <a:cs typeface="MMKOCD+Calibri"/>
              </a:rPr>
              <a:t>Benutzung vorhandener</a:t>
            </a:r>
            <a:r>
              <a:rPr sz="2400" spc="13" dirty="0">
                <a:solidFill>
                  <a:srgbClr val="000000"/>
                </a:solidFill>
                <a:latin typeface="MMKOCD+Calibri"/>
                <a:cs typeface="MMKOCD+Calibri"/>
              </a:rPr>
              <a:t> </a:t>
            </a:r>
            <a:r>
              <a:rPr sz="2400" dirty="0">
                <a:solidFill>
                  <a:srgbClr val="000000"/>
                </a:solidFill>
                <a:latin typeface="MMKOCD+Calibri"/>
                <a:cs typeface="MMKOCD+Calibri"/>
              </a:rPr>
              <a:t>SW-Bausteine</a:t>
            </a:r>
          </a:p>
        </p:txBody>
      </p:sp>
      <p:sp>
        <p:nvSpPr>
          <p:cNvPr id="11" name="object 11"/>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15</a:t>
            </a:r>
          </a:p>
        </p:txBody>
      </p:sp>
      <p:sp>
        <p:nvSpPr>
          <p:cNvPr id="12" name="object 12"/>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7805228"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Diskussion: Anwendungsorientierung</a:t>
            </a:r>
          </a:p>
        </p:txBody>
      </p:sp>
      <p:sp>
        <p:nvSpPr>
          <p:cNvPr id="4" name="object 4"/>
          <p:cNvSpPr txBox="1"/>
          <p:nvPr/>
        </p:nvSpPr>
        <p:spPr>
          <a:xfrm>
            <a:off x="2528570" y="1100598"/>
            <a:ext cx="1478879"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FFFFFF"/>
                </a:solidFill>
                <a:latin typeface="INAIQV+Calibri Bold"/>
                <a:cs typeface="INAIQV+Calibri Bold"/>
              </a:rPr>
              <a:t>PRO</a:t>
            </a:r>
            <a:r>
              <a:rPr sz="1800" b="1" spc="14" dirty="0">
                <a:solidFill>
                  <a:srgbClr val="FFFFFF"/>
                </a:solidFill>
                <a:latin typeface="INAIQV+Calibri Bold"/>
                <a:cs typeface="INAIQV+Calibri Bold"/>
              </a:rPr>
              <a:t> </a:t>
            </a:r>
            <a:r>
              <a:rPr sz="1800" b="1" dirty="0">
                <a:solidFill>
                  <a:srgbClr val="FFFFFF"/>
                </a:solidFill>
                <a:latin typeface="INAIQV+Calibri Bold"/>
                <a:cs typeface="INAIQV+Calibri Bold"/>
              </a:rPr>
              <a:t>/ </a:t>
            </a:r>
            <a:r>
              <a:rPr sz="1800" b="1" spc="-10" dirty="0">
                <a:solidFill>
                  <a:srgbClr val="FFFFFF"/>
                </a:solidFill>
                <a:latin typeface="INAIQV+Calibri Bold"/>
                <a:cs typeface="INAIQV+Calibri Bold"/>
              </a:rPr>
              <a:t>Stärken</a:t>
            </a:r>
          </a:p>
        </p:txBody>
      </p:sp>
      <p:sp>
        <p:nvSpPr>
          <p:cNvPr id="5" name="object 5"/>
          <p:cNvSpPr txBox="1"/>
          <p:nvPr/>
        </p:nvSpPr>
        <p:spPr>
          <a:xfrm>
            <a:off x="7823581" y="1100598"/>
            <a:ext cx="2539125"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FFFFFF"/>
                </a:solidFill>
                <a:latin typeface="INAIQV+Calibri Bold"/>
                <a:cs typeface="INAIQV+Calibri Bold"/>
              </a:rPr>
              <a:t>CONTRA / Kritik / Risiken</a:t>
            </a:r>
          </a:p>
        </p:txBody>
      </p:sp>
      <p:sp>
        <p:nvSpPr>
          <p:cNvPr id="6" name="object 6"/>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16</a:t>
            </a:r>
          </a:p>
        </p:txBody>
      </p:sp>
      <p:sp>
        <p:nvSpPr>
          <p:cNvPr id="7" name="object 7"/>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7805228"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Diskussion: Anwendungsorientierung</a:t>
            </a:r>
          </a:p>
        </p:txBody>
      </p:sp>
      <p:sp>
        <p:nvSpPr>
          <p:cNvPr id="4" name="object 4"/>
          <p:cNvSpPr txBox="1"/>
          <p:nvPr/>
        </p:nvSpPr>
        <p:spPr>
          <a:xfrm>
            <a:off x="363321" y="948500"/>
            <a:ext cx="1239355" cy="471934"/>
          </a:xfrm>
          <a:prstGeom prst="rect">
            <a:avLst/>
          </a:prstGeom>
        </p:spPr>
        <p:txBody>
          <a:bodyPr vert="horz" wrap="square" lIns="0" tIns="0" rIns="0" bIns="0" rtlCol="0">
            <a:spAutoFit/>
          </a:bodyPr>
          <a:lstStyle/>
          <a:p>
            <a:pPr marL="0" marR="0">
              <a:lnSpc>
                <a:spcPts val="3416"/>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spc="-13" dirty="0">
                <a:solidFill>
                  <a:srgbClr val="FF0000"/>
                </a:solidFill>
                <a:latin typeface="MMKOCD+Calibri"/>
                <a:cs typeface="MMKOCD+Calibri"/>
              </a:rPr>
              <a:t>Kritik</a:t>
            </a:r>
          </a:p>
        </p:txBody>
      </p:sp>
      <p:sp>
        <p:nvSpPr>
          <p:cNvPr id="5" name="object 5"/>
          <p:cNvSpPr txBox="1"/>
          <p:nvPr/>
        </p:nvSpPr>
        <p:spPr>
          <a:xfrm>
            <a:off x="721461" y="1449558"/>
            <a:ext cx="3690553"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Überladen des Unterrichts</a:t>
            </a:r>
          </a:p>
        </p:txBody>
      </p:sp>
      <p:sp>
        <p:nvSpPr>
          <p:cNvPr id="6" name="object 6"/>
          <p:cNvSpPr txBox="1"/>
          <p:nvPr/>
        </p:nvSpPr>
        <p:spPr>
          <a:xfrm>
            <a:off x="721461" y="1876919"/>
            <a:ext cx="7552222" cy="2031445"/>
          </a:xfrm>
          <a:prstGeom prst="rect">
            <a:avLst/>
          </a:prstGeom>
        </p:spPr>
        <p:txBody>
          <a:bodyPr vert="horz" wrap="square" lIns="0" tIns="0" rIns="0" bIns="0" rtlCol="0">
            <a:spAutoFit/>
          </a:bodyPr>
          <a:lstStyle/>
          <a:p>
            <a:pPr marL="271272" marR="0">
              <a:lnSpc>
                <a:spcPts val="2446"/>
              </a:lnSpc>
              <a:spcBef>
                <a:spcPts val="0"/>
              </a:spcBef>
              <a:spcAft>
                <a:spcPts val="0"/>
              </a:spcAft>
            </a:pPr>
            <a:r>
              <a:rPr sz="2000" dirty="0">
                <a:solidFill>
                  <a:srgbClr val="000000"/>
                </a:solidFill>
                <a:latin typeface="HBBHUE+Arial"/>
                <a:cs typeface="HBBHUE+Arial"/>
              </a:rPr>
              <a:t>•</a:t>
            </a:r>
            <a:r>
              <a:rPr sz="2000" spc="216" dirty="0">
                <a:solidFill>
                  <a:srgbClr val="000000"/>
                </a:solidFill>
                <a:latin typeface="Times New Roman"/>
                <a:cs typeface="Times New Roman"/>
              </a:rPr>
              <a:t> </a:t>
            </a:r>
            <a:r>
              <a:rPr sz="2000" dirty="0">
                <a:solidFill>
                  <a:srgbClr val="000000"/>
                </a:solidFill>
                <a:latin typeface="MMKOCD+Calibri"/>
                <a:cs typeface="MMKOCD+Calibri"/>
              </a:rPr>
              <a:t>neben Algorithmen jetzt noch</a:t>
            </a:r>
            <a:r>
              <a:rPr sz="2000" spc="-28" dirty="0">
                <a:solidFill>
                  <a:srgbClr val="000000"/>
                </a:solidFill>
                <a:latin typeface="MMKOCD+Calibri"/>
                <a:cs typeface="MMKOCD+Calibri"/>
              </a:rPr>
              <a:t> </a:t>
            </a:r>
            <a:r>
              <a:rPr sz="2000" spc="-10" dirty="0">
                <a:solidFill>
                  <a:srgbClr val="000000"/>
                </a:solidFill>
                <a:latin typeface="MMKOCD+Calibri"/>
                <a:cs typeface="MMKOCD+Calibri"/>
              </a:rPr>
              <a:t>weitere</a:t>
            </a:r>
            <a:r>
              <a:rPr sz="2000" spc="26" dirty="0">
                <a:solidFill>
                  <a:srgbClr val="000000"/>
                </a:solidFill>
                <a:latin typeface="MMKOCD+Calibri"/>
                <a:cs typeface="MMKOCD+Calibri"/>
              </a:rPr>
              <a:t> </a:t>
            </a:r>
            <a:r>
              <a:rPr sz="2000" dirty="0">
                <a:solidFill>
                  <a:srgbClr val="000000"/>
                </a:solidFill>
                <a:latin typeface="MMKOCD+Calibri"/>
                <a:cs typeface="MMKOCD+Calibri"/>
              </a:rPr>
              <a:t>Ebenen</a:t>
            </a:r>
          </a:p>
          <a:p>
            <a:pPr marL="271272" marR="0">
              <a:lnSpc>
                <a:spcPts val="2446"/>
              </a:lnSpc>
              <a:spcBef>
                <a:spcPts val="483"/>
              </a:spcBef>
              <a:spcAft>
                <a:spcPts val="0"/>
              </a:spcAft>
            </a:pPr>
            <a:r>
              <a:rPr sz="2000" dirty="0">
                <a:solidFill>
                  <a:srgbClr val="000000"/>
                </a:solidFill>
                <a:latin typeface="HBBHUE+Arial"/>
                <a:cs typeface="HBBHUE+Arial"/>
              </a:rPr>
              <a:t>•</a:t>
            </a:r>
            <a:r>
              <a:rPr sz="2000" spc="216" dirty="0">
                <a:solidFill>
                  <a:srgbClr val="000000"/>
                </a:solidFill>
                <a:latin typeface="Times New Roman"/>
                <a:cs typeface="Times New Roman"/>
              </a:rPr>
              <a:t> </a:t>
            </a:r>
            <a:r>
              <a:rPr sz="2000" dirty="0">
                <a:solidFill>
                  <a:srgbClr val="000000"/>
                </a:solidFill>
                <a:latin typeface="MMKOCD+Calibri"/>
                <a:cs typeface="MMKOCD+Calibri"/>
              </a:rPr>
              <a:t>geeignete </a:t>
            </a:r>
            <a:r>
              <a:rPr sz="2000" spc="-13" dirty="0">
                <a:solidFill>
                  <a:srgbClr val="000000"/>
                </a:solidFill>
                <a:latin typeface="MMKOCD+Calibri"/>
                <a:cs typeface="MMKOCD+Calibri"/>
              </a:rPr>
              <a:t>Werkzeuge</a:t>
            </a:r>
            <a:r>
              <a:rPr sz="2000" spc="-12" dirty="0">
                <a:solidFill>
                  <a:srgbClr val="000000"/>
                </a:solidFill>
                <a:latin typeface="MMKOCD+Calibri"/>
                <a:cs typeface="MMKOCD+Calibri"/>
              </a:rPr>
              <a:t> </a:t>
            </a:r>
            <a:r>
              <a:rPr sz="2000" dirty="0">
                <a:solidFill>
                  <a:srgbClr val="000000"/>
                </a:solidFill>
                <a:latin typeface="MMKOCD+Calibri"/>
                <a:cs typeface="MMKOCD+Calibri"/>
              </a:rPr>
              <a:t>notwendig</a:t>
            </a:r>
          </a:p>
          <a:p>
            <a:pPr marL="0" marR="0">
              <a:lnSpc>
                <a:spcPts val="2929"/>
              </a:lnSpc>
              <a:spcBef>
                <a:spcPts val="577"/>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Schüler-innen und Lehrkräfte überfordert</a:t>
            </a:r>
          </a:p>
          <a:p>
            <a:pPr marL="0" marR="0">
              <a:lnSpc>
                <a:spcPts val="2929"/>
              </a:lnSpc>
              <a:spcBef>
                <a:spcPts val="526"/>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spc="-12" dirty="0">
                <a:solidFill>
                  <a:srgbClr val="000000"/>
                </a:solidFill>
                <a:latin typeface="MMKOCD+Calibri"/>
                <a:cs typeface="MMKOCD+Calibri"/>
              </a:rPr>
              <a:t>Komplexität</a:t>
            </a:r>
            <a:r>
              <a:rPr sz="2400" spc="-15" dirty="0">
                <a:solidFill>
                  <a:srgbClr val="000000"/>
                </a:solidFill>
                <a:latin typeface="MMKOCD+Calibri"/>
                <a:cs typeface="MMKOCD+Calibri"/>
              </a:rPr>
              <a:t> </a:t>
            </a:r>
            <a:r>
              <a:rPr sz="2400" dirty="0">
                <a:solidFill>
                  <a:srgbClr val="000000"/>
                </a:solidFill>
                <a:latin typeface="MMKOCD+Calibri"/>
                <a:cs typeface="MMKOCD+Calibri"/>
              </a:rPr>
              <a:t>der </a:t>
            </a:r>
            <a:r>
              <a:rPr sz="2400" spc="-10" dirty="0">
                <a:solidFill>
                  <a:srgbClr val="000000"/>
                </a:solidFill>
                <a:latin typeface="MMKOCD+Calibri"/>
                <a:cs typeface="MMKOCD+Calibri"/>
              </a:rPr>
              <a:t>Realität</a:t>
            </a:r>
            <a:r>
              <a:rPr sz="2400" spc="-28" dirty="0">
                <a:solidFill>
                  <a:srgbClr val="000000"/>
                </a:solidFill>
                <a:latin typeface="MMKOCD+Calibri"/>
                <a:cs typeface="MMKOCD+Calibri"/>
              </a:rPr>
              <a:t> </a:t>
            </a:r>
            <a:r>
              <a:rPr sz="2400" dirty="0">
                <a:solidFill>
                  <a:srgbClr val="000000"/>
                </a:solidFill>
                <a:latin typeface="MMKOCD+Calibri"/>
                <a:cs typeface="MMKOCD+Calibri"/>
              </a:rPr>
              <a:t>nicht</a:t>
            </a:r>
            <a:r>
              <a:rPr sz="2400" spc="-10" dirty="0">
                <a:solidFill>
                  <a:srgbClr val="000000"/>
                </a:solidFill>
                <a:latin typeface="MMKOCD+Calibri"/>
                <a:cs typeface="MMKOCD+Calibri"/>
              </a:rPr>
              <a:t> </a:t>
            </a:r>
            <a:r>
              <a:rPr sz="2400" dirty="0">
                <a:solidFill>
                  <a:srgbClr val="000000"/>
                </a:solidFill>
                <a:latin typeface="MMKOCD+Calibri"/>
                <a:cs typeface="MMKOCD+Calibri"/>
              </a:rPr>
              <a:t>erkennbar/</a:t>
            </a:r>
            <a:r>
              <a:rPr sz="2400" spc="-11" dirty="0">
                <a:solidFill>
                  <a:srgbClr val="000000"/>
                </a:solidFill>
                <a:latin typeface="MMKOCD+Calibri"/>
                <a:cs typeface="MMKOCD+Calibri"/>
              </a:rPr>
              <a:t> </a:t>
            </a:r>
            <a:r>
              <a:rPr sz="2400" dirty="0">
                <a:solidFill>
                  <a:srgbClr val="000000"/>
                </a:solidFill>
                <a:latin typeface="MMKOCD+Calibri"/>
                <a:cs typeface="MMKOCD+Calibri"/>
              </a:rPr>
              <a:t>nachvollziehbar</a:t>
            </a:r>
          </a:p>
          <a:p>
            <a:pPr marL="0" marR="0">
              <a:lnSpc>
                <a:spcPts val="2929"/>
              </a:lnSpc>
              <a:spcBef>
                <a:spcPts val="576"/>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meist</a:t>
            </a:r>
            <a:r>
              <a:rPr sz="2400" spc="-10" dirty="0">
                <a:solidFill>
                  <a:srgbClr val="000000"/>
                </a:solidFill>
                <a:latin typeface="MMKOCD+Calibri"/>
                <a:cs typeface="MMKOCD+Calibri"/>
              </a:rPr>
              <a:t> </a:t>
            </a:r>
            <a:r>
              <a:rPr sz="2400" spc="-12" dirty="0">
                <a:solidFill>
                  <a:srgbClr val="000000"/>
                </a:solidFill>
                <a:latin typeface="MMKOCD+Calibri"/>
                <a:cs typeface="MMKOCD+Calibri"/>
              </a:rPr>
              <a:t>zu</a:t>
            </a:r>
            <a:r>
              <a:rPr sz="2400" spc="11" dirty="0">
                <a:solidFill>
                  <a:srgbClr val="000000"/>
                </a:solidFill>
                <a:latin typeface="MMKOCD+Calibri"/>
                <a:cs typeface="MMKOCD+Calibri"/>
              </a:rPr>
              <a:t> </a:t>
            </a:r>
            <a:r>
              <a:rPr sz="2400" spc="-24" dirty="0">
                <a:solidFill>
                  <a:srgbClr val="000000"/>
                </a:solidFill>
                <a:latin typeface="MMKOCD+Calibri"/>
                <a:cs typeface="MMKOCD+Calibri"/>
              </a:rPr>
              <a:t>starke</a:t>
            </a:r>
            <a:r>
              <a:rPr sz="2400" dirty="0">
                <a:solidFill>
                  <a:srgbClr val="000000"/>
                </a:solidFill>
                <a:latin typeface="MMKOCD+Calibri"/>
                <a:cs typeface="MMKOCD+Calibri"/>
              </a:rPr>
              <a:t> Produktbindung</a:t>
            </a:r>
          </a:p>
        </p:txBody>
      </p:sp>
      <p:sp>
        <p:nvSpPr>
          <p:cNvPr id="7" name="object 7"/>
          <p:cNvSpPr txBox="1"/>
          <p:nvPr/>
        </p:nvSpPr>
        <p:spPr>
          <a:xfrm>
            <a:off x="721461" y="3936816"/>
            <a:ext cx="4824032" cy="410542"/>
          </a:xfrm>
          <a:prstGeom prst="rect">
            <a:avLst/>
          </a:prstGeom>
        </p:spPr>
        <p:txBody>
          <a:bodyPr vert="horz" wrap="square" lIns="0" tIns="0" rIns="0" bIns="0" rtlCol="0">
            <a:spAutoFit/>
          </a:bodyPr>
          <a:lstStyle/>
          <a:p>
            <a:pPr marL="0" marR="0">
              <a:lnSpc>
                <a:spcPts val="2932"/>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spc="-11" dirty="0">
                <a:solidFill>
                  <a:srgbClr val="000000"/>
                </a:solidFill>
                <a:latin typeface="MMKOCD+Calibri"/>
                <a:cs typeface="MMKOCD+Calibri"/>
              </a:rPr>
              <a:t>zu</a:t>
            </a:r>
            <a:r>
              <a:rPr sz="2400" spc="12" dirty="0">
                <a:solidFill>
                  <a:srgbClr val="000000"/>
                </a:solidFill>
                <a:latin typeface="MMKOCD+Calibri"/>
                <a:cs typeface="MMKOCD+Calibri"/>
              </a:rPr>
              <a:t> </a:t>
            </a:r>
            <a:r>
              <a:rPr sz="2400" spc="-12" dirty="0">
                <a:solidFill>
                  <a:srgbClr val="000000"/>
                </a:solidFill>
                <a:latin typeface="MMKOCD+Calibri"/>
                <a:cs typeface="MMKOCD+Calibri"/>
              </a:rPr>
              <a:t>kurz</a:t>
            </a:r>
            <a:r>
              <a:rPr sz="2400" spc="14" dirty="0">
                <a:solidFill>
                  <a:srgbClr val="000000"/>
                </a:solidFill>
                <a:latin typeface="MMKOCD+Calibri"/>
                <a:cs typeface="MMKOCD+Calibri"/>
              </a:rPr>
              <a:t> </a:t>
            </a:r>
            <a:r>
              <a:rPr sz="2400" spc="-11" dirty="0">
                <a:solidFill>
                  <a:srgbClr val="000000"/>
                </a:solidFill>
                <a:latin typeface="MMKOCD+Calibri"/>
                <a:cs typeface="MMKOCD+Calibri"/>
              </a:rPr>
              <a:t>greifende</a:t>
            </a:r>
            <a:r>
              <a:rPr sz="2400" spc="27" dirty="0">
                <a:solidFill>
                  <a:srgbClr val="000000"/>
                </a:solidFill>
                <a:latin typeface="MMKOCD+Calibri"/>
                <a:cs typeface="MMKOCD+Calibri"/>
              </a:rPr>
              <a:t> </a:t>
            </a:r>
            <a:r>
              <a:rPr sz="2400" dirty="0">
                <a:solidFill>
                  <a:srgbClr val="000000"/>
                </a:solidFill>
                <a:latin typeface="MMKOCD+Calibri"/>
                <a:cs typeface="MMKOCD+Calibri"/>
              </a:rPr>
              <a:t>Algorithmisierung</a:t>
            </a:r>
          </a:p>
        </p:txBody>
      </p:sp>
      <p:sp>
        <p:nvSpPr>
          <p:cNvPr id="8" name="object 8"/>
          <p:cNvSpPr txBox="1"/>
          <p:nvPr/>
        </p:nvSpPr>
        <p:spPr>
          <a:xfrm>
            <a:off x="363321" y="4826735"/>
            <a:ext cx="2021328" cy="471561"/>
          </a:xfrm>
          <a:prstGeom prst="rect">
            <a:avLst/>
          </a:prstGeom>
        </p:spPr>
        <p:txBody>
          <a:bodyPr vert="horz" wrap="square" lIns="0" tIns="0" rIns="0" bIns="0" rtlCol="0">
            <a:spAutoFit/>
          </a:bodyPr>
          <a:lstStyle/>
          <a:p>
            <a:pPr marL="0" marR="0">
              <a:lnSpc>
                <a:spcPts val="3413"/>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dirty="0">
                <a:solidFill>
                  <a:srgbClr val="00B050"/>
                </a:solidFill>
                <a:latin typeface="MMKOCD+Calibri"/>
                <a:cs typeface="MMKOCD+Calibri"/>
              </a:rPr>
              <a:t>Grundidee</a:t>
            </a:r>
          </a:p>
        </p:txBody>
      </p:sp>
      <p:sp>
        <p:nvSpPr>
          <p:cNvPr id="9" name="object 9"/>
          <p:cNvSpPr txBox="1"/>
          <p:nvPr/>
        </p:nvSpPr>
        <p:spPr>
          <a:xfrm>
            <a:off x="721461" y="5327554"/>
            <a:ext cx="6750315"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Fachliche</a:t>
            </a:r>
            <a:r>
              <a:rPr sz="2400" spc="-15" dirty="0">
                <a:solidFill>
                  <a:srgbClr val="000000"/>
                </a:solidFill>
                <a:latin typeface="MMKOCD+Calibri"/>
                <a:cs typeface="MMKOCD+Calibri"/>
              </a:rPr>
              <a:t> </a:t>
            </a:r>
            <a:r>
              <a:rPr sz="2400" dirty="0">
                <a:solidFill>
                  <a:srgbClr val="000000"/>
                </a:solidFill>
                <a:latin typeface="MMKOCD+Calibri"/>
                <a:cs typeface="MMKOCD+Calibri"/>
              </a:rPr>
              <a:t>Themen im</a:t>
            </a:r>
            <a:r>
              <a:rPr sz="2400" spc="-15" dirty="0">
                <a:solidFill>
                  <a:srgbClr val="000000"/>
                </a:solidFill>
                <a:latin typeface="MMKOCD+Calibri"/>
                <a:cs typeface="MMKOCD+Calibri"/>
              </a:rPr>
              <a:t> </a:t>
            </a:r>
            <a:r>
              <a:rPr sz="2400" spc="-20" dirty="0">
                <a:solidFill>
                  <a:srgbClr val="000000"/>
                </a:solidFill>
                <a:latin typeface="MMKOCD+Calibri"/>
                <a:cs typeface="MMKOCD+Calibri"/>
              </a:rPr>
              <a:t>Kontext</a:t>
            </a:r>
            <a:r>
              <a:rPr sz="2400" dirty="0">
                <a:solidFill>
                  <a:srgbClr val="000000"/>
                </a:solidFill>
                <a:latin typeface="MMKOCD+Calibri"/>
                <a:cs typeface="MMKOCD+Calibri"/>
              </a:rPr>
              <a:t> mit</a:t>
            </a:r>
            <a:r>
              <a:rPr sz="2400" spc="-13" dirty="0">
                <a:solidFill>
                  <a:srgbClr val="000000"/>
                </a:solidFill>
                <a:latin typeface="MMKOCD+Calibri"/>
                <a:cs typeface="MMKOCD+Calibri"/>
              </a:rPr>
              <a:t> </a:t>
            </a:r>
            <a:r>
              <a:rPr sz="2400" dirty="0">
                <a:solidFill>
                  <a:srgbClr val="000000"/>
                </a:solidFill>
                <a:latin typeface="MMKOCD+Calibri"/>
                <a:cs typeface="MMKOCD+Calibri"/>
              </a:rPr>
              <a:t>Lebensweltbezug</a:t>
            </a:r>
          </a:p>
        </p:txBody>
      </p:sp>
      <p:sp>
        <p:nvSpPr>
          <p:cNvPr id="10" name="object 10"/>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17</a:t>
            </a:r>
          </a:p>
        </p:txBody>
      </p:sp>
      <p:sp>
        <p:nvSpPr>
          <p:cNvPr id="11" name="object 11"/>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7987627"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Entwicklung des </a:t>
            </a:r>
            <a:r>
              <a:rPr sz="4000" spc="-17" dirty="0">
                <a:solidFill>
                  <a:srgbClr val="00549F"/>
                </a:solidFill>
                <a:latin typeface="MMKOCD+Calibri"/>
                <a:cs typeface="MMKOCD+Calibri"/>
              </a:rPr>
              <a:t>Informatikunterrichts</a:t>
            </a:r>
          </a:p>
        </p:txBody>
      </p:sp>
      <p:sp>
        <p:nvSpPr>
          <p:cNvPr id="4" name="object 4"/>
          <p:cNvSpPr txBox="1"/>
          <p:nvPr/>
        </p:nvSpPr>
        <p:spPr>
          <a:xfrm>
            <a:off x="3379343" y="3784078"/>
            <a:ext cx="2677472"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7F7F7F"/>
                </a:solidFill>
                <a:latin typeface="INAIQV+Calibri Bold"/>
                <a:cs typeface="INAIQV+Calibri Bold"/>
              </a:rPr>
              <a:t>Algorithmen</a:t>
            </a:r>
            <a:r>
              <a:rPr sz="2000" dirty="0">
                <a:solidFill>
                  <a:srgbClr val="7F7F7F"/>
                </a:solidFill>
                <a:latin typeface="MMKOCD+Calibri"/>
                <a:cs typeface="MMKOCD+Calibri"/>
              </a:rPr>
              <a:t>orientierter</a:t>
            </a:r>
          </a:p>
        </p:txBody>
      </p:sp>
      <p:sp>
        <p:nvSpPr>
          <p:cNvPr id="5" name="object 5"/>
          <p:cNvSpPr txBox="1"/>
          <p:nvPr/>
        </p:nvSpPr>
        <p:spPr>
          <a:xfrm>
            <a:off x="585520" y="3838307"/>
            <a:ext cx="2400844"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spc="-10" dirty="0">
                <a:solidFill>
                  <a:srgbClr val="7F7F7F"/>
                </a:solidFill>
                <a:latin typeface="INAIQV+Calibri Bold"/>
                <a:cs typeface="INAIQV+Calibri Bold"/>
              </a:rPr>
              <a:t>Hardware</a:t>
            </a:r>
            <a:r>
              <a:rPr sz="2000" dirty="0">
                <a:solidFill>
                  <a:srgbClr val="7F7F7F"/>
                </a:solidFill>
                <a:latin typeface="MMKOCD+Calibri"/>
                <a:cs typeface="MMKOCD+Calibri"/>
              </a:rPr>
              <a:t>orientierter</a:t>
            </a:r>
          </a:p>
        </p:txBody>
      </p:sp>
      <p:sp>
        <p:nvSpPr>
          <p:cNvPr id="6" name="object 6"/>
          <p:cNvSpPr txBox="1"/>
          <p:nvPr/>
        </p:nvSpPr>
        <p:spPr>
          <a:xfrm>
            <a:off x="6290437" y="3838307"/>
            <a:ext cx="2728796"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7F7F7F"/>
                </a:solidFill>
                <a:latin typeface="INAIQV+Calibri Bold"/>
                <a:cs typeface="INAIQV+Calibri Bold"/>
              </a:rPr>
              <a:t>Anwendung</a:t>
            </a:r>
            <a:r>
              <a:rPr sz="2000" dirty="0">
                <a:solidFill>
                  <a:srgbClr val="7F7F7F"/>
                </a:solidFill>
                <a:latin typeface="MMKOCD+Calibri"/>
                <a:cs typeface="MMKOCD+Calibri"/>
              </a:rPr>
              <a:t>sorientierter</a:t>
            </a:r>
          </a:p>
        </p:txBody>
      </p:sp>
      <p:sp>
        <p:nvSpPr>
          <p:cNvPr id="7" name="object 7"/>
          <p:cNvSpPr txBox="1"/>
          <p:nvPr/>
        </p:nvSpPr>
        <p:spPr>
          <a:xfrm>
            <a:off x="9439402" y="3838307"/>
            <a:ext cx="2305652"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FFFFFF"/>
                </a:solidFill>
                <a:latin typeface="INAIQV+Calibri Bold"/>
                <a:cs typeface="INAIQV+Calibri Bold"/>
              </a:rPr>
              <a:t>Benutzer</a:t>
            </a:r>
            <a:r>
              <a:rPr sz="2000" dirty="0">
                <a:solidFill>
                  <a:srgbClr val="FFFFFF"/>
                </a:solidFill>
                <a:latin typeface="MMKOCD+Calibri"/>
                <a:cs typeface="MMKOCD+Calibri"/>
              </a:rPr>
              <a:t>orientierter</a:t>
            </a:r>
          </a:p>
        </p:txBody>
      </p:sp>
      <p:sp>
        <p:nvSpPr>
          <p:cNvPr id="8" name="object 8"/>
          <p:cNvSpPr txBox="1"/>
          <p:nvPr/>
        </p:nvSpPr>
        <p:spPr>
          <a:xfrm>
            <a:off x="1356995"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7F7F7F"/>
                </a:solidFill>
                <a:latin typeface="MMKOCD+Calibri"/>
                <a:cs typeface="MMKOCD+Calibri"/>
              </a:rPr>
              <a:t>Ansatz</a:t>
            </a:r>
          </a:p>
        </p:txBody>
      </p:sp>
      <p:sp>
        <p:nvSpPr>
          <p:cNvPr id="9" name="object 9"/>
          <p:cNvSpPr txBox="1"/>
          <p:nvPr/>
        </p:nvSpPr>
        <p:spPr>
          <a:xfrm>
            <a:off x="7230744"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7F7F7F"/>
                </a:solidFill>
                <a:latin typeface="MMKOCD+Calibri"/>
                <a:cs typeface="MMKOCD+Calibri"/>
              </a:rPr>
              <a:t>Ansatz</a:t>
            </a:r>
          </a:p>
        </p:txBody>
      </p:sp>
      <p:sp>
        <p:nvSpPr>
          <p:cNvPr id="10" name="object 10"/>
          <p:cNvSpPr txBox="1"/>
          <p:nvPr/>
        </p:nvSpPr>
        <p:spPr>
          <a:xfrm>
            <a:off x="10167874"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FFFFFF"/>
                </a:solidFill>
                <a:latin typeface="MMKOCD+Calibri"/>
                <a:cs typeface="MMKOCD+Calibri"/>
              </a:rPr>
              <a:t>Ansatz</a:t>
            </a:r>
          </a:p>
        </p:txBody>
      </p:sp>
      <p:sp>
        <p:nvSpPr>
          <p:cNvPr id="11" name="object 11"/>
          <p:cNvSpPr txBox="1"/>
          <p:nvPr/>
        </p:nvSpPr>
        <p:spPr>
          <a:xfrm>
            <a:off x="4293743" y="4172698"/>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7F7F7F"/>
                </a:solidFill>
                <a:latin typeface="MMKOCD+Calibri"/>
                <a:cs typeface="MMKOCD+Calibri"/>
              </a:rPr>
              <a:t>Ansatz</a:t>
            </a:r>
          </a:p>
        </p:txBody>
      </p:sp>
      <p:sp>
        <p:nvSpPr>
          <p:cNvPr id="12" name="object 12"/>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18</a:t>
            </a:r>
          </a:p>
        </p:txBody>
      </p:sp>
      <p:sp>
        <p:nvSpPr>
          <p:cNvPr id="13" name="object 13"/>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6551480"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spc="-10" dirty="0">
                <a:solidFill>
                  <a:srgbClr val="00549F"/>
                </a:solidFill>
                <a:latin typeface="MMKOCD+Calibri"/>
                <a:cs typeface="MMKOCD+Calibri"/>
              </a:rPr>
              <a:t>Benutzerorientierung</a:t>
            </a:r>
            <a:r>
              <a:rPr sz="4000" spc="-16" dirty="0">
                <a:solidFill>
                  <a:srgbClr val="00549F"/>
                </a:solidFill>
                <a:latin typeface="MMKOCD+Calibri"/>
                <a:cs typeface="MMKOCD+Calibri"/>
              </a:rPr>
              <a:t> </a:t>
            </a:r>
            <a:r>
              <a:rPr sz="4000" dirty="0">
                <a:solidFill>
                  <a:srgbClr val="00549F"/>
                </a:solidFill>
                <a:latin typeface="MMKOCD+Calibri"/>
                <a:cs typeface="MMKOCD+Calibri"/>
              </a:rPr>
              <a:t>(ab 90er)</a:t>
            </a:r>
          </a:p>
        </p:txBody>
      </p:sp>
      <p:sp>
        <p:nvSpPr>
          <p:cNvPr id="4" name="object 4"/>
          <p:cNvSpPr txBox="1"/>
          <p:nvPr/>
        </p:nvSpPr>
        <p:spPr>
          <a:xfrm>
            <a:off x="363321" y="948857"/>
            <a:ext cx="8024524" cy="1314068"/>
          </a:xfrm>
          <a:prstGeom prst="rect">
            <a:avLst/>
          </a:prstGeom>
        </p:spPr>
        <p:txBody>
          <a:bodyPr vert="horz" wrap="square" lIns="0" tIns="0" rIns="0" bIns="0" rtlCol="0">
            <a:spAutoFit/>
          </a:bodyPr>
          <a:lstStyle/>
          <a:p>
            <a:pPr marL="0" marR="0">
              <a:lnSpc>
                <a:spcPts val="3181"/>
              </a:lnSpc>
              <a:spcBef>
                <a:spcPts val="0"/>
              </a:spcBef>
              <a:spcAft>
                <a:spcPts val="0"/>
              </a:spcAft>
            </a:pPr>
            <a:r>
              <a:rPr sz="2600" dirty="0">
                <a:solidFill>
                  <a:srgbClr val="00549F"/>
                </a:solidFill>
                <a:latin typeface="DOUALT+Wingdings 3"/>
                <a:cs typeface="DOUALT+Wingdings 3"/>
              </a:rPr>
              <a:t></a:t>
            </a:r>
            <a:r>
              <a:rPr sz="2600" spc="673" dirty="0">
                <a:solidFill>
                  <a:srgbClr val="00549F"/>
                </a:solidFill>
                <a:latin typeface="Times New Roman"/>
                <a:cs typeface="Times New Roman"/>
              </a:rPr>
              <a:t> </a:t>
            </a:r>
            <a:r>
              <a:rPr sz="2600" dirty="0">
                <a:solidFill>
                  <a:srgbClr val="000000"/>
                </a:solidFill>
                <a:latin typeface="MMKOCD+Calibri"/>
                <a:cs typeface="MMKOCD+Calibri"/>
              </a:rPr>
              <a:t>BLK</a:t>
            </a:r>
            <a:r>
              <a:rPr sz="2600" spc="-15" dirty="0">
                <a:solidFill>
                  <a:srgbClr val="000000"/>
                </a:solidFill>
                <a:latin typeface="MMKOCD+Calibri"/>
                <a:cs typeface="MMKOCD+Calibri"/>
              </a:rPr>
              <a:t> </a:t>
            </a:r>
            <a:r>
              <a:rPr sz="2600" dirty="0">
                <a:solidFill>
                  <a:srgbClr val="000000"/>
                </a:solidFill>
                <a:latin typeface="MMKOCD+Calibri"/>
                <a:cs typeface="MMKOCD+Calibri"/>
              </a:rPr>
              <a:t>1987:</a:t>
            </a:r>
            <a:r>
              <a:rPr sz="2600" spc="-33" dirty="0">
                <a:solidFill>
                  <a:srgbClr val="000000"/>
                </a:solidFill>
                <a:latin typeface="MMKOCD+Calibri"/>
                <a:cs typeface="MMKOCD+Calibri"/>
              </a:rPr>
              <a:t> </a:t>
            </a:r>
            <a:r>
              <a:rPr sz="2600" dirty="0">
                <a:solidFill>
                  <a:srgbClr val="000000"/>
                </a:solidFill>
                <a:latin typeface="MMKOCD+Calibri"/>
                <a:cs typeface="MMKOCD+Calibri"/>
              </a:rPr>
              <a:t>PC</a:t>
            </a:r>
            <a:r>
              <a:rPr sz="2600" spc="-13" dirty="0">
                <a:solidFill>
                  <a:srgbClr val="000000"/>
                </a:solidFill>
                <a:latin typeface="MMKOCD+Calibri"/>
                <a:cs typeface="MMKOCD+Calibri"/>
              </a:rPr>
              <a:t> </a:t>
            </a:r>
            <a:r>
              <a:rPr sz="2600" dirty="0">
                <a:solidFill>
                  <a:srgbClr val="000000"/>
                </a:solidFill>
                <a:latin typeface="MMKOCD+Calibri"/>
                <a:cs typeface="MMKOCD+Calibri"/>
              </a:rPr>
              <a:t>mit</a:t>
            </a:r>
            <a:r>
              <a:rPr sz="2600" spc="-16" dirty="0">
                <a:solidFill>
                  <a:srgbClr val="000000"/>
                </a:solidFill>
                <a:latin typeface="MMKOCD+Calibri"/>
                <a:cs typeface="MMKOCD+Calibri"/>
              </a:rPr>
              <a:t> </a:t>
            </a:r>
            <a:r>
              <a:rPr sz="2600" dirty="0">
                <a:solidFill>
                  <a:srgbClr val="000000"/>
                </a:solidFill>
                <a:latin typeface="MMKOCD+Calibri"/>
                <a:cs typeface="MMKOCD+Calibri"/>
              </a:rPr>
              <a:t>Windows im</a:t>
            </a:r>
            <a:r>
              <a:rPr sz="2600" spc="-14" dirty="0">
                <a:solidFill>
                  <a:srgbClr val="000000"/>
                </a:solidFill>
                <a:latin typeface="MMKOCD+Calibri"/>
                <a:cs typeface="MMKOCD+Calibri"/>
              </a:rPr>
              <a:t> </a:t>
            </a:r>
            <a:r>
              <a:rPr sz="2600" dirty="0">
                <a:solidFill>
                  <a:srgbClr val="000000"/>
                </a:solidFill>
                <a:latin typeface="MMKOCD+Calibri"/>
                <a:cs typeface="MMKOCD+Calibri"/>
              </a:rPr>
              <a:t>Alltag, Medienkompetenz</a:t>
            </a:r>
          </a:p>
          <a:p>
            <a:pPr marL="342900" marR="0">
              <a:lnSpc>
                <a:spcPts val="3122"/>
              </a:lnSpc>
              <a:spcBef>
                <a:spcPts val="0"/>
              </a:spcBef>
              <a:spcAft>
                <a:spcPts val="0"/>
              </a:spcAft>
            </a:pPr>
            <a:r>
              <a:rPr sz="2600" dirty="0">
                <a:solidFill>
                  <a:srgbClr val="000000"/>
                </a:solidFill>
                <a:latin typeface="MMKOCD+Calibri"/>
                <a:cs typeface="MMKOCD+Calibri"/>
              </a:rPr>
              <a:t>(später</a:t>
            </a:r>
            <a:r>
              <a:rPr sz="2600" spc="-13" dirty="0">
                <a:solidFill>
                  <a:srgbClr val="000000"/>
                </a:solidFill>
                <a:latin typeface="MMKOCD+Calibri"/>
                <a:cs typeface="MMKOCD+Calibri"/>
              </a:rPr>
              <a:t> </a:t>
            </a:r>
            <a:r>
              <a:rPr sz="2600" dirty="0">
                <a:solidFill>
                  <a:srgbClr val="000000"/>
                </a:solidFill>
                <a:latin typeface="MMKOCD+Calibri"/>
                <a:cs typeface="MMKOCD+Calibri"/>
              </a:rPr>
              <a:t>dann</a:t>
            </a:r>
            <a:r>
              <a:rPr sz="2600" spc="-20" dirty="0">
                <a:solidFill>
                  <a:srgbClr val="000000"/>
                </a:solidFill>
                <a:latin typeface="MMKOCD+Calibri"/>
                <a:cs typeface="MMKOCD+Calibri"/>
              </a:rPr>
              <a:t> </a:t>
            </a:r>
            <a:r>
              <a:rPr sz="2600" dirty="0">
                <a:solidFill>
                  <a:srgbClr val="000000"/>
                </a:solidFill>
                <a:latin typeface="MMKOCD+Calibri"/>
                <a:cs typeface="MMKOCD+Calibri"/>
              </a:rPr>
              <a:t>auch WWW)</a:t>
            </a:r>
          </a:p>
          <a:p>
            <a:pPr marL="0" marR="0">
              <a:lnSpc>
                <a:spcPts val="3178"/>
              </a:lnSpc>
              <a:spcBef>
                <a:spcPts val="515"/>
              </a:spcBef>
              <a:spcAft>
                <a:spcPts val="0"/>
              </a:spcAft>
            </a:pPr>
            <a:r>
              <a:rPr sz="2600" dirty="0">
                <a:solidFill>
                  <a:srgbClr val="00549F"/>
                </a:solidFill>
                <a:latin typeface="DOUALT+Wingdings 3"/>
                <a:cs typeface="DOUALT+Wingdings 3"/>
              </a:rPr>
              <a:t></a:t>
            </a:r>
            <a:r>
              <a:rPr sz="2600" spc="673" dirty="0">
                <a:solidFill>
                  <a:srgbClr val="00549F"/>
                </a:solidFill>
                <a:latin typeface="Times New Roman"/>
                <a:cs typeface="Times New Roman"/>
              </a:rPr>
              <a:t> </a:t>
            </a:r>
            <a:r>
              <a:rPr sz="2600" spc="-14" dirty="0">
                <a:solidFill>
                  <a:srgbClr val="000000"/>
                </a:solidFill>
                <a:latin typeface="MMKOCD+Calibri"/>
                <a:cs typeface="MMKOCD+Calibri"/>
              </a:rPr>
              <a:t>Verbreitung</a:t>
            </a:r>
            <a:r>
              <a:rPr sz="2600" dirty="0">
                <a:solidFill>
                  <a:srgbClr val="000000"/>
                </a:solidFill>
                <a:latin typeface="MMKOCD+Calibri"/>
                <a:cs typeface="MMKOCD+Calibri"/>
              </a:rPr>
              <a:t> </a:t>
            </a:r>
            <a:r>
              <a:rPr sz="2600" spc="-11" dirty="0">
                <a:solidFill>
                  <a:srgbClr val="000000"/>
                </a:solidFill>
                <a:latin typeface="MMKOCD+Calibri"/>
                <a:cs typeface="MMKOCD+Calibri"/>
              </a:rPr>
              <a:t>von</a:t>
            </a:r>
            <a:r>
              <a:rPr sz="2600" spc="13" dirty="0">
                <a:solidFill>
                  <a:srgbClr val="000000"/>
                </a:solidFill>
                <a:latin typeface="MMKOCD+Calibri"/>
                <a:cs typeface="MMKOCD+Calibri"/>
              </a:rPr>
              <a:t> </a:t>
            </a:r>
            <a:r>
              <a:rPr sz="2600" dirty="0">
                <a:solidFill>
                  <a:srgbClr val="000000"/>
                </a:solidFill>
                <a:latin typeface="MMKOCD+Calibri"/>
                <a:cs typeface="MMKOCD+Calibri"/>
              </a:rPr>
              <a:t>Mikroelektronik,</a:t>
            </a:r>
            <a:r>
              <a:rPr sz="2600" spc="-34" dirty="0">
                <a:solidFill>
                  <a:srgbClr val="000000"/>
                </a:solidFill>
                <a:latin typeface="MMKOCD+Calibri"/>
                <a:cs typeface="MMKOCD+Calibri"/>
              </a:rPr>
              <a:t> </a:t>
            </a:r>
            <a:r>
              <a:rPr sz="2600" spc="-14" dirty="0">
                <a:solidFill>
                  <a:srgbClr val="000000"/>
                </a:solidFill>
                <a:latin typeface="MMKOCD+Calibri"/>
                <a:cs typeface="MMKOCD+Calibri"/>
              </a:rPr>
              <a:t>Vernetzung</a:t>
            </a:r>
            <a:r>
              <a:rPr sz="2600" spc="-24" dirty="0">
                <a:solidFill>
                  <a:srgbClr val="000000"/>
                </a:solidFill>
                <a:latin typeface="MMKOCD+Calibri"/>
                <a:cs typeface="MMKOCD+Calibri"/>
              </a:rPr>
              <a:t> </a:t>
            </a:r>
            <a:r>
              <a:rPr sz="2600" spc="-11" dirty="0">
                <a:solidFill>
                  <a:srgbClr val="000000"/>
                </a:solidFill>
                <a:latin typeface="MMKOCD+Calibri"/>
                <a:cs typeface="MMKOCD+Calibri"/>
              </a:rPr>
              <a:t>von</a:t>
            </a:r>
          </a:p>
        </p:txBody>
      </p:sp>
      <p:sp>
        <p:nvSpPr>
          <p:cNvPr id="5" name="object 5"/>
          <p:cNvSpPr txBox="1"/>
          <p:nvPr/>
        </p:nvSpPr>
        <p:spPr>
          <a:xfrm>
            <a:off x="706221" y="2217079"/>
            <a:ext cx="3175801" cy="442168"/>
          </a:xfrm>
          <a:prstGeom prst="rect">
            <a:avLst/>
          </a:prstGeom>
        </p:spPr>
        <p:txBody>
          <a:bodyPr vert="horz" wrap="square" lIns="0" tIns="0" rIns="0" bIns="0" rtlCol="0">
            <a:spAutoFit/>
          </a:bodyPr>
          <a:lstStyle/>
          <a:p>
            <a:pPr marL="0" marR="0">
              <a:lnSpc>
                <a:spcPts val="3181"/>
              </a:lnSpc>
              <a:spcBef>
                <a:spcPts val="0"/>
              </a:spcBef>
              <a:spcAft>
                <a:spcPts val="0"/>
              </a:spcAft>
            </a:pPr>
            <a:r>
              <a:rPr sz="2600" spc="-11" dirty="0">
                <a:solidFill>
                  <a:srgbClr val="000000"/>
                </a:solidFill>
                <a:latin typeface="MMKOCD+Calibri"/>
                <a:cs typeface="MMKOCD+Calibri"/>
              </a:rPr>
              <a:t>Informationssystemen</a:t>
            </a:r>
          </a:p>
        </p:txBody>
      </p:sp>
      <p:sp>
        <p:nvSpPr>
          <p:cNvPr id="6" name="object 6"/>
          <p:cNvSpPr txBox="1"/>
          <p:nvPr/>
        </p:nvSpPr>
        <p:spPr>
          <a:xfrm>
            <a:off x="6862826" y="2357354"/>
            <a:ext cx="1619246" cy="317524"/>
          </a:xfrm>
          <a:prstGeom prst="rect">
            <a:avLst/>
          </a:prstGeom>
        </p:spPr>
        <p:txBody>
          <a:bodyPr vert="horz" wrap="square" lIns="0" tIns="0" rIns="0" bIns="0" rtlCol="0">
            <a:spAutoFit/>
          </a:bodyPr>
          <a:lstStyle/>
          <a:p>
            <a:pPr marL="0" marR="0">
              <a:lnSpc>
                <a:spcPts val="2200"/>
              </a:lnSpc>
              <a:spcBef>
                <a:spcPts val="0"/>
              </a:spcBef>
              <a:spcAft>
                <a:spcPts val="0"/>
              </a:spcAft>
            </a:pPr>
            <a:r>
              <a:rPr sz="1800" dirty="0">
                <a:solidFill>
                  <a:srgbClr val="000000"/>
                </a:solidFill>
                <a:latin typeface="MMKOCD+Calibri"/>
                <a:cs typeface="MMKOCD+Calibri"/>
              </a:rPr>
              <a:t>eher ITG/IKT als</a:t>
            </a:r>
          </a:p>
        </p:txBody>
      </p:sp>
      <p:sp>
        <p:nvSpPr>
          <p:cNvPr id="7" name="object 7"/>
          <p:cNvSpPr txBox="1"/>
          <p:nvPr/>
        </p:nvSpPr>
        <p:spPr>
          <a:xfrm>
            <a:off x="6734810" y="2635267"/>
            <a:ext cx="1877176"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000000"/>
                </a:solidFill>
                <a:latin typeface="MMKOCD+Calibri"/>
                <a:cs typeface="MMKOCD+Calibri"/>
              </a:rPr>
              <a:t>Informatik </a:t>
            </a:r>
            <a:r>
              <a:rPr sz="1800" dirty="0">
                <a:solidFill>
                  <a:srgbClr val="000000"/>
                </a:solidFill>
                <a:latin typeface="RRSOIN+Wingdings"/>
                <a:cs typeface="RRSOIN+Wingdings"/>
              </a:rPr>
              <a:t>→</a:t>
            </a:r>
            <a:r>
              <a:rPr sz="1800" spc="-26" dirty="0">
                <a:solidFill>
                  <a:srgbClr val="000000"/>
                </a:solidFill>
                <a:latin typeface="Times New Roman"/>
                <a:cs typeface="Times New Roman"/>
              </a:rPr>
              <a:t> </a:t>
            </a:r>
            <a:r>
              <a:rPr sz="1800" dirty="0">
                <a:solidFill>
                  <a:srgbClr val="000000"/>
                </a:solidFill>
                <a:latin typeface="MMKOCD+Calibri"/>
                <a:cs typeface="MMKOCD+Calibri"/>
              </a:rPr>
              <a:t>Sek I</a:t>
            </a:r>
          </a:p>
        </p:txBody>
      </p:sp>
      <p:sp>
        <p:nvSpPr>
          <p:cNvPr id="8" name="object 8"/>
          <p:cNvSpPr txBox="1"/>
          <p:nvPr/>
        </p:nvSpPr>
        <p:spPr>
          <a:xfrm>
            <a:off x="363321" y="2693238"/>
            <a:ext cx="2163100" cy="441796"/>
          </a:xfrm>
          <a:prstGeom prst="rect">
            <a:avLst/>
          </a:prstGeom>
        </p:spPr>
        <p:txBody>
          <a:bodyPr vert="horz" wrap="square" lIns="0" tIns="0" rIns="0" bIns="0" rtlCol="0">
            <a:spAutoFit/>
          </a:bodyPr>
          <a:lstStyle/>
          <a:p>
            <a:pPr marL="0" marR="0">
              <a:lnSpc>
                <a:spcPts val="3178"/>
              </a:lnSpc>
              <a:spcBef>
                <a:spcPts val="0"/>
              </a:spcBef>
              <a:spcAft>
                <a:spcPts val="0"/>
              </a:spcAft>
            </a:pPr>
            <a:r>
              <a:rPr sz="2600" dirty="0">
                <a:solidFill>
                  <a:srgbClr val="00549F"/>
                </a:solidFill>
                <a:latin typeface="DOUALT+Wingdings 3"/>
                <a:cs typeface="DOUALT+Wingdings 3"/>
              </a:rPr>
              <a:t></a:t>
            </a:r>
            <a:r>
              <a:rPr sz="2600" spc="673" dirty="0">
                <a:solidFill>
                  <a:srgbClr val="00549F"/>
                </a:solidFill>
                <a:latin typeface="Times New Roman"/>
                <a:cs typeface="Times New Roman"/>
              </a:rPr>
              <a:t> </a:t>
            </a:r>
            <a:r>
              <a:rPr sz="2600" b="1" dirty="0">
                <a:solidFill>
                  <a:srgbClr val="4F81BD"/>
                </a:solidFill>
                <a:latin typeface="INAIQV+Calibri Bold"/>
                <a:cs typeface="INAIQV+Calibri Bold"/>
              </a:rPr>
              <a:t>Begründung</a:t>
            </a:r>
          </a:p>
        </p:txBody>
      </p:sp>
      <p:sp>
        <p:nvSpPr>
          <p:cNvPr id="9" name="object 9"/>
          <p:cNvSpPr txBox="1"/>
          <p:nvPr/>
        </p:nvSpPr>
        <p:spPr>
          <a:xfrm>
            <a:off x="363321" y="3158627"/>
            <a:ext cx="8037040" cy="1256821"/>
          </a:xfrm>
          <a:prstGeom prst="rect">
            <a:avLst/>
          </a:prstGeom>
        </p:spPr>
        <p:txBody>
          <a:bodyPr vert="horz" wrap="square" lIns="0" tIns="0" rIns="0" bIns="0" rtlCol="0">
            <a:spAutoFit/>
          </a:bodyPr>
          <a:lstStyle/>
          <a:p>
            <a:pPr marL="358140" marR="0">
              <a:lnSpc>
                <a:spcPts val="2680"/>
              </a:lnSpc>
              <a:spcBef>
                <a:spcPts val="0"/>
              </a:spcBef>
              <a:spcAft>
                <a:spcPts val="0"/>
              </a:spcAft>
            </a:pPr>
            <a:r>
              <a:rPr sz="2200" dirty="0">
                <a:solidFill>
                  <a:srgbClr val="8EBAE5"/>
                </a:solidFill>
                <a:latin typeface="DOUALT+Wingdings 3"/>
                <a:cs typeface="DOUALT+Wingdings 3"/>
              </a:rPr>
              <a:t></a:t>
            </a:r>
            <a:r>
              <a:rPr sz="2200" spc="432" dirty="0">
                <a:solidFill>
                  <a:srgbClr val="8EBAE5"/>
                </a:solidFill>
                <a:latin typeface="Times New Roman"/>
                <a:cs typeface="Times New Roman"/>
              </a:rPr>
              <a:t> </a:t>
            </a:r>
            <a:r>
              <a:rPr sz="2200" dirty="0">
                <a:solidFill>
                  <a:srgbClr val="000000"/>
                </a:solidFill>
                <a:latin typeface="MMKOCD+Calibri"/>
                <a:cs typeface="MMKOCD+Calibri"/>
              </a:rPr>
              <a:t>Qualifizierung</a:t>
            </a:r>
            <a:r>
              <a:rPr sz="2200" spc="-10" dirty="0">
                <a:solidFill>
                  <a:srgbClr val="000000"/>
                </a:solidFill>
                <a:latin typeface="MMKOCD+Calibri"/>
                <a:cs typeface="MMKOCD+Calibri"/>
              </a:rPr>
              <a:t> </a:t>
            </a:r>
            <a:r>
              <a:rPr sz="2200" spc="-12" dirty="0">
                <a:solidFill>
                  <a:srgbClr val="000000"/>
                </a:solidFill>
                <a:latin typeface="MMKOCD+Calibri"/>
                <a:cs typeface="MMKOCD+Calibri"/>
              </a:rPr>
              <a:t>zum</a:t>
            </a:r>
            <a:r>
              <a:rPr sz="2200" spc="39" dirty="0">
                <a:solidFill>
                  <a:srgbClr val="000000"/>
                </a:solidFill>
                <a:latin typeface="MMKOCD+Calibri"/>
                <a:cs typeface="MMKOCD+Calibri"/>
              </a:rPr>
              <a:t> </a:t>
            </a:r>
            <a:r>
              <a:rPr sz="2200" b="1" spc="-12" dirty="0">
                <a:solidFill>
                  <a:srgbClr val="000000"/>
                </a:solidFill>
                <a:latin typeface="INAIQV+Calibri Bold"/>
                <a:cs typeface="INAIQV+Calibri Bold"/>
              </a:rPr>
              <a:t>rationalen</a:t>
            </a:r>
            <a:r>
              <a:rPr sz="2200" b="1" spc="47" dirty="0">
                <a:solidFill>
                  <a:srgbClr val="000000"/>
                </a:solidFill>
                <a:latin typeface="INAIQV+Calibri Bold"/>
                <a:cs typeface="INAIQV+Calibri Bold"/>
              </a:rPr>
              <a:t> </a:t>
            </a:r>
            <a:r>
              <a:rPr sz="2200" b="1" spc="-11" dirty="0">
                <a:solidFill>
                  <a:srgbClr val="000000"/>
                </a:solidFill>
                <a:latin typeface="INAIQV+Calibri Bold"/>
                <a:cs typeface="INAIQV+Calibri Bold"/>
              </a:rPr>
              <a:t>Umgang</a:t>
            </a:r>
            <a:r>
              <a:rPr sz="2200" b="1" spc="17" dirty="0">
                <a:solidFill>
                  <a:srgbClr val="000000"/>
                </a:solidFill>
                <a:latin typeface="INAIQV+Calibri Bold"/>
                <a:cs typeface="INAIQV+Calibri Bold"/>
              </a:rPr>
              <a:t> </a:t>
            </a:r>
            <a:r>
              <a:rPr sz="2200" b="1" dirty="0">
                <a:solidFill>
                  <a:srgbClr val="000000"/>
                </a:solidFill>
                <a:latin typeface="INAIQV+Calibri Bold"/>
                <a:cs typeface="INAIQV+Calibri Bold"/>
              </a:rPr>
              <a:t>mit</a:t>
            </a:r>
            <a:r>
              <a:rPr sz="2200" b="1" spc="14" dirty="0">
                <a:solidFill>
                  <a:srgbClr val="000000"/>
                </a:solidFill>
                <a:latin typeface="INAIQV+Calibri Bold"/>
                <a:cs typeface="INAIQV+Calibri Bold"/>
              </a:rPr>
              <a:t> </a:t>
            </a:r>
            <a:r>
              <a:rPr sz="2200" b="1" dirty="0">
                <a:solidFill>
                  <a:srgbClr val="000000"/>
                </a:solidFill>
                <a:latin typeface="INAIQV+Calibri Bold"/>
                <a:cs typeface="INAIQV+Calibri Bold"/>
              </a:rPr>
              <a:t>IKT</a:t>
            </a:r>
          </a:p>
          <a:p>
            <a:pPr marL="358140" marR="0">
              <a:lnSpc>
                <a:spcPts val="2680"/>
              </a:lnSpc>
              <a:spcBef>
                <a:spcPts val="437"/>
              </a:spcBef>
              <a:spcAft>
                <a:spcPts val="0"/>
              </a:spcAft>
            </a:pPr>
            <a:r>
              <a:rPr sz="2200" dirty="0">
                <a:solidFill>
                  <a:srgbClr val="8EBAE5"/>
                </a:solidFill>
                <a:latin typeface="DOUALT+Wingdings 3"/>
                <a:cs typeface="DOUALT+Wingdings 3"/>
              </a:rPr>
              <a:t></a:t>
            </a:r>
            <a:r>
              <a:rPr sz="2200" spc="432" dirty="0">
                <a:solidFill>
                  <a:srgbClr val="8EBAE5"/>
                </a:solidFill>
                <a:latin typeface="Times New Roman"/>
                <a:cs typeface="Times New Roman"/>
              </a:rPr>
              <a:t> </a:t>
            </a:r>
            <a:r>
              <a:rPr sz="2200" dirty="0">
                <a:solidFill>
                  <a:srgbClr val="000000"/>
                </a:solidFill>
                <a:latin typeface="MMKOCD+Calibri"/>
                <a:cs typeface="MMKOCD+Calibri"/>
              </a:rPr>
              <a:t>Einbeziehung</a:t>
            </a:r>
            <a:r>
              <a:rPr sz="2200" spc="30" dirty="0">
                <a:solidFill>
                  <a:srgbClr val="000000"/>
                </a:solidFill>
                <a:latin typeface="MMKOCD+Calibri"/>
                <a:cs typeface="MMKOCD+Calibri"/>
              </a:rPr>
              <a:t> </a:t>
            </a:r>
            <a:r>
              <a:rPr sz="2200" dirty="0">
                <a:solidFill>
                  <a:srgbClr val="000000"/>
                </a:solidFill>
                <a:latin typeface="MMKOCD+Calibri"/>
                <a:cs typeface="MMKOCD+Calibri"/>
              </a:rPr>
              <a:t>des</a:t>
            </a:r>
            <a:r>
              <a:rPr sz="2200" spc="11" dirty="0">
                <a:solidFill>
                  <a:srgbClr val="000000"/>
                </a:solidFill>
                <a:latin typeface="MMKOCD+Calibri"/>
                <a:cs typeface="MMKOCD+Calibri"/>
              </a:rPr>
              <a:t> </a:t>
            </a:r>
            <a:r>
              <a:rPr sz="2200" b="1" dirty="0">
                <a:solidFill>
                  <a:srgbClr val="000000"/>
                </a:solidFill>
                <a:latin typeface="INAIQV+Calibri Bold"/>
                <a:cs typeface="INAIQV+Calibri Bold"/>
              </a:rPr>
              <a:t>Computer</a:t>
            </a:r>
            <a:r>
              <a:rPr sz="2200" b="1" spc="23" dirty="0">
                <a:solidFill>
                  <a:srgbClr val="000000"/>
                </a:solidFill>
                <a:latin typeface="INAIQV+Calibri Bold"/>
                <a:cs typeface="INAIQV+Calibri Bold"/>
              </a:rPr>
              <a:t> </a:t>
            </a:r>
            <a:r>
              <a:rPr sz="2200" dirty="0">
                <a:solidFill>
                  <a:srgbClr val="000000"/>
                </a:solidFill>
                <a:latin typeface="MMKOCD+Calibri"/>
                <a:cs typeface="MMKOCD+Calibri"/>
              </a:rPr>
              <a:t>in den </a:t>
            </a:r>
            <a:r>
              <a:rPr sz="2200" spc="-11" dirty="0">
                <a:solidFill>
                  <a:srgbClr val="000000"/>
                </a:solidFill>
                <a:latin typeface="MMKOCD+Calibri"/>
                <a:cs typeface="MMKOCD+Calibri"/>
              </a:rPr>
              <a:t>Unterricht</a:t>
            </a:r>
          </a:p>
          <a:p>
            <a:pPr marL="0" marR="0">
              <a:lnSpc>
                <a:spcPts val="3178"/>
              </a:lnSpc>
              <a:spcBef>
                <a:spcPts val="568"/>
              </a:spcBef>
              <a:spcAft>
                <a:spcPts val="0"/>
              </a:spcAft>
            </a:pPr>
            <a:r>
              <a:rPr sz="2600" dirty="0">
                <a:solidFill>
                  <a:srgbClr val="00549F"/>
                </a:solidFill>
                <a:latin typeface="DOUALT+Wingdings 3"/>
                <a:cs typeface="DOUALT+Wingdings 3"/>
              </a:rPr>
              <a:t></a:t>
            </a:r>
            <a:r>
              <a:rPr sz="2600" spc="673" dirty="0">
                <a:solidFill>
                  <a:srgbClr val="00549F"/>
                </a:solidFill>
                <a:latin typeface="Times New Roman"/>
                <a:cs typeface="Times New Roman"/>
              </a:rPr>
              <a:t> </a:t>
            </a:r>
            <a:r>
              <a:rPr sz="2600" b="1" dirty="0">
                <a:solidFill>
                  <a:srgbClr val="4F81BD"/>
                </a:solidFill>
                <a:latin typeface="INAIQV+Calibri Bold"/>
                <a:cs typeface="INAIQV+Calibri Bold"/>
              </a:rPr>
              <a:t>Ziel</a:t>
            </a:r>
            <a:r>
              <a:rPr sz="2600" dirty="0">
                <a:solidFill>
                  <a:srgbClr val="000000"/>
                </a:solidFill>
                <a:latin typeface="MMKOCD+Calibri"/>
                <a:cs typeface="MMKOCD+Calibri"/>
              </a:rPr>
              <a:t>: </a:t>
            </a:r>
            <a:r>
              <a:rPr sz="2600" b="1" dirty="0">
                <a:solidFill>
                  <a:srgbClr val="000000"/>
                </a:solidFill>
                <a:latin typeface="INAIQV+Calibri Bold"/>
                <a:cs typeface="INAIQV+Calibri Bold"/>
              </a:rPr>
              <a:t>Beurteilung</a:t>
            </a:r>
            <a:r>
              <a:rPr sz="2600" b="1" spc="41" dirty="0">
                <a:solidFill>
                  <a:srgbClr val="000000"/>
                </a:solidFill>
                <a:latin typeface="INAIQV+Calibri Bold"/>
                <a:cs typeface="INAIQV+Calibri Bold"/>
              </a:rPr>
              <a:t> </a:t>
            </a:r>
            <a:r>
              <a:rPr sz="2600" b="1" dirty="0">
                <a:solidFill>
                  <a:srgbClr val="000000"/>
                </a:solidFill>
                <a:latin typeface="INAIQV+Calibri Bold"/>
                <a:cs typeface="INAIQV+Calibri Bold"/>
              </a:rPr>
              <a:t>von</a:t>
            </a:r>
            <a:r>
              <a:rPr sz="2600" b="1" spc="12" dirty="0">
                <a:solidFill>
                  <a:srgbClr val="000000"/>
                </a:solidFill>
                <a:latin typeface="INAIQV+Calibri Bold"/>
                <a:cs typeface="INAIQV+Calibri Bold"/>
              </a:rPr>
              <a:t> </a:t>
            </a:r>
            <a:r>
              <a:rPr sz="2600" b="1" dirty="0">
                <a:solidFill>
                  <a:srgbClr val="000000"/>
                </a:solidFill>
                <a:latin typeface="INAIQV+Calibri Bold"/>
                <a:cs typeface="INAIQV+Calibri Bold"/>
              </a:rPr>
              <a:t>Anwendungen</a:t>
            </a:r>
            <a:r>
              <a:rPr sz="2600" b="1" spc="48" dirty="0">
                <a:solidFill>
                  <a:srgbClr val="000000"/>
                </a:solidFill>
                <a:latin typeface="INAIQV+Calibri Bold"/>
                <a:cs typeface="INAIQV+Calibri Bold"/>
              </a:rPr>
              <a:t> </a:t>
            </a:r>
            <a:r>
              <a:rPr sz="2600" b="1" dirty="0">
                <a:solidFill>
                  <a:srgbClr val="000000"/>
                </a:solidFill>
                <a:latin typeface="INAIQV+Calibri Bold"/>
                <a:cs typeface="INAIQV+Calibri Bold"/>
              </a:rPr>
              <a:t>und</a:t>
            </a:r>
            <a:r>
              <a:rPr sz="2600" b="1" spc="23" dirty="0">
                <a:solidFill>
                  <a:srgbClr val="000000"/>
                </a:solidFill>
                <a:latin typeface="INAIQV+Calibri Bold"/>
                <a:cs typeface="INAIQV+Calibri Bold"/>
              </a:rPr>
              <a:t> </a:t>
            </a:r>
            <a:r>
              <a:rPr sz="2600" b="1" dirty="0">
                <a:solidFill>
                  <a:srgbClr val="000000"/>
                </a:solidFill>
                <a:latin typeface="INAIQV+Calibri Bold"/>
                <a:cs typeface="INAIQV+Calibri Bold"/>
              </a:rPr>
              <a:t>Auswirkungen</a:t>
            </a:r>
          </a:p>
        </p:txBody>
      </p:sp>
      <p:sp>
        <p:nvSpPr>
          <p:cNvPr id="10" name="object 10"/>
          <p:cNvSpPr txBox="1"/>
          <p:nvPr/>
        </p:nvSpPr>
        <p:spPr>
          <a:xfrm>
            <a:off x="363321" y="4449141"/>
            <a:ext cx="3042220" cy="441796"/>
          </a:xfrm>
          <a:prstGeom prst="rect">
            <a:avLst/>
          </a:prstGeom>
        </p:spPr>
        <p:txBody>
          <a:bodyPr vert="horz" wrap="square" lIns="0" tIns="0" rIns="0" bIns="0" rtlCol="0">
            <a:spAutoFit/>
          </a:bodyPr>
          <a:lstStyle/>
          <a:p>
            <a:pPr marL="0" marR="0">
              <a:lnSpc>
                <a:spcPts val="3178"/>
              </a:lnSpc>
              <a:spcBef>
                <a:spcPts val="0"/>
              </a:spcBef>
              <a:spcAft>
                <a:spcPts val="0"/>
              </a:spcAft>
            </a:pPr>
            <a:r>
              <a:rPr sz="2600" dirty="0">
                <a:solidFill>
                  <a:srgbClr val="00549F"/>
                </a:solidFill>
                <a:latin typeface="DOUALT+Wingdings 3"/>
                <a:cs typeface="DOUALT+Wingdings 3"/>
              </a:rPr>
              <a:t></a:t>
            </a:r>
            <a:r>
              <a:rPr sz="2600" spc="673" dirty="0">
                <a:solidFill>
                  <a:srgbClr val="00549F"/>
                </a:solidFill>
                <a:latin typeface="Times New Roman"/>
                <a:cs typeface="Times New Roman"/>
              </a:rPr>
              <a:t> </a:t>
            </a:r>
            <a:r>
              <a:rPr sz="2600" b="1" dirty="0">
                <a:solidFill>
                  <a:srgbClr val="4F81BD"/>
                </a:solidFill>
                <a:latin typeface="INAIQV+Calibri Bold"/>
                <a:cs typeface="INAIQV+Calibri Bold"/>
              </a:rPr>
              <a:t>Methoden/Inhalte</a:t>
            </a:r>
          </a:p>
        </p:txBody>
      </p:sp>
      <p:sp>
        <p:nvSpPr>
          <p:cNvPr id="11" name="object 11"/>
          <p:cNvSpPr txBox="1"/>
          <p:nvPr/>
        </p:nvSpPr>
        <p:spPr>
          <a:xfrm>
            <a:off x="721461" y="4914529"/>
            <a:ext cx="5602377" cy="1183521"/>
          </a:xfrm>
          <a:prstGeom prst="rect">
            <a:avLst/>
          </a:prstGeom>
        </p:spPr>
        <p:txBody>
          <a:bodyPr vert="horz" wrap="square" lIns="0" tIns="0" rIns="0" bIns="0" rtlCol="0">
            <a:spAutoFit/>
          </a:bodyPr>
          <a:lstStyle/>
          <a:p>
            <a:pPr marL="0" marR="0">
              <a:lnSpc>
                <a:spcPts val="2680"/>
              </a:lnSpc>
              <a:spcBef>
                <a:spcPts val="0"/>
              </a:spcBef>
              <a:spcAft>
                <a:spcPts val="0"/>
              </a:spcAft>
            </a:pPr>
            <a:r>
              <a:rPr sz="2200" dirty="0">
                <a:solidFill>
                  <a:srgbClr val="8EBAE5"/>
                </a:solidFill>
                <a:latin typeface="DOUALT+Wingdings 3"/>
                <a:cs typeface="DOUALT+Wingdings 3"/>
              </a:rPr>
              <a:t></a:t>
            </a:r>
            <a:r>
              <a:rPr sz="2200" spc="432" dirty="0">
                <a:solidFill>
                  <a:srgbClr val="8EBAE5"/>
                </a:solidFill>
                <a:latin typeface="Times New Roman"/>
                <a:cs typeface="Times New Roman"/>
              </a:rPr>
              <a:t> </a:t>
            </a:r>
            <a:r>
              <a:rPr sz="2200" spc="-21" dirty="0">
                <a:solidFill>
                  <a:srgbClr val="000000"/>
                </a:solidFill>
                <a:latin typeface="MMKOCD+Calibri"/>
                <a:cs typeface="MMKOCD+Calibri"/>
              </a:rPr>
              <a:t>Verzicht</a:t>
            </a:r>
            <a:r>
              <a:rPr sz="2200" spc="32" dirty="0">
                <a:solidFill>
                  <a:srgbClr val="000000"/>
                </a:solidFill>
                <a:latin typeface="MMKOCD+Calibri"/>
                <a:cs typeface="MMKOCD+Calibri"/>
              </a:rPr>
              <a:t> </a:t>
            </a:r>
            <a:r>
              <a:rPr sz="2200" dirty="0">
                <a:solidFill>
                  <a:srgbClr val="000000"/>
                </a:solidFill>
                <a:latin typeface="MMKOCD+Calibri"/>
                <a:cs typeface="MMKOCD+Calibri"/>
              </a:rPr>
              <a:t>auf Programmierung</a:t>
            </a:r>
          </a:p>
          <a:p>
            <a:pPr marL="0" marR="0">
              <a:lnSpc>
                <a:spcPts val="2683"/>
              </a:lnSpc>
              <a:spcBef>
                <a:spcPts val="435"/>
              </a:spcBef>
              <a:spcAft>
                <a:spcPts val="0"/>
              </a:spcAft>
            </a:pPr>
            <a:r>
              <a:rPr sz="2200" dirty="0">
                <a:solidFill>
                  <a:srgbClr val="8EBAE5"/>
                </a:solidFill>
                <a:latin typeface="DOUALT+Wingdings 3"/>
                <a:cs typeface="DOUALT+Wingdings 3"/>
              </a:rPr>
              <a:t></a:t>
            </a:r>
            <a:r>
              <a:rPr sz="2200" spc="432" dirty="0">
                <a:solidFill>
                  <a:srgbClr val="8EBAE5"/>
                </a:solidFill>
                <a:latin typeface="Times New Roman"/>
                <a:cs typeface="Times New Roman"/>
              </a:rPr>
              <a:t> </a:t>
            </a:r>
            <a:r>
              <a:rPr sz="2200" dirty="0">
                <a:solidFill>
                  <a:srgbClr val="000000"/>
                </a:solidFill>
                <a:latin typeface="MMKOCD+Calibri"/>
                <a:cs typeface="MMKOCD+Calibri"/>
              </a:rPr>
              <a:t>Ausrichtung an Arbeitswelt</a:t>
            </a:r>
          </a:p>
          <a:p>
            <a:pPr marL="0" marR="0">
              <a:lnSpc>
                <a:spcPts val="2680"/>
              </a:lnSpc>
              <a:spcBef>
                <a:spcPts val="489"/>
              </a:spcBef>
              <a:spcAft>
                <a:spcPts val="0"/>
              </a:spcAft>
            </a:pPr>
            <a:r>
              <a:rPr sz="2200" dirty="0">
                <a:solidFill>
                  <a:srgbClr val="8EBAE5"/>
                </a:solidFill>
                <a:latin typeface="DOUALT+Wingdings 3"/>
                <a:cs typeface="DOUALT+Wingdings 3"/>
              </a:rPr>
              <a:t></a:t>
            </a:r>
            <a:r>
              <a:rPr sz="2200" spc="432" dirty="0">
                <a:solidFill>
                  <a:srgbClr val="8EBAE5"/>
                </a:solidFill>
                <a:latin typeface="Times New Roman"/>
                <a:cs typeface="Times New Roman"/>
              </a:rPr>
              <a:t> </a:t>
            </a:r>
            <a:r>
              <a:rPr sz="2200" spc="-25" dirty="0">
                <a:solidFill>
                  <a:srgbClr val="000000"/>
                </a:solidFill>
                <a:latin typeface="MMKOCD+Calibri"/>
                <a:cs typeface="MMKOCD+Calibri"/>
              </a:rPr>
              <a:t>kein</a:t>
            </a:r>
            <a:r>
              <a:rPr sz="2200" spc="21" dirty="0">
                <a:solidFill>
                  <a:srgbClr val="000000"/>
                </a:solidFill>
                <a:latin typeface="MMKOCD+Calibri"/>
                <a:cs typeface="MMKOCD+Calibri"/>
              </a:rPr>
              <a:t> </a:t>
            </a:r>
            <a:r>
              <a:rPr sz="2200" spc="-12" dirty="0">
                <a:solidFill>
                  <a:srgbClr val="000000"/>
                </a:solidFill>
                <a:latin typeface="MMKOCD+Calibri"/>
                <a:cs typeface="MMKOCD+Calibri"/>
              </a:rPr>
              <a:t>ausgezeichnetes</a:t>
            </a:r>
            <a:r>
              <a:rPr sz="2200" spc="66" dirty="0">
                <a:solidFill>
                  <a:srgbClr val="000000"/>
                </a:solidFill>
                <a:latin typeface="MMKOCD+Calibri"/>
                <a:cs typeface="MMKOCD+Calibri"/>
              </a:rPr>
              <a:t> </a:t>
            </a:r>
            <a:r>
              <a:rPr sz="2200" dirty="0">
                <a:solidFill>
                  <a:srgbClr val="000000"/>
                </a:solidFill>
                <a:latin typeface="MMKOCD+Calibri"/>
                <a:cs typeface="MMKOCD+Calibri"/>
              </a:rPr>
              <a:t>methodisches</a:t>
            </a:r>
            <a:r>
              <a:rPr sz="2200" spc="22" dirty="0">
                <a:solidFill>
                  <a:srgbClr val="000000"/>
                </a:solidFill>
                <a:latin typeface="MMKOCD+Calibri"/>
                <a:cs typeface="MMKOCD+Calibri"/>
              </a:rPr>
              <a:t> </a:t>
            </a:r>
            <a:r>
              <a:rPr sz="2200" spc="-21" dirty="0">
                <a:solidFill>
                  <a:srgbClr val="000000"/>
                </a:solidFill>
                <a:latin typeface="MMKOCD+Calibri"/>
                <a:cs typeface="MMKOCD+Calibri"/>
              </a:rPr>
              <a:t>Vorgehen</a:t>
            </a:r>
          </a:p>
        </p:txBody>
      </p:sp>
      <p:sp>
        <p:nvSpPr>
          <p:cNvPr id="12" name="object 12"/>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19</a:t>
            </a:r>
          </a:p>
        </p:txBody>
      </p:sp>
      <p:sp>
        <p:nvSpPr>
          <p:cNvPr id="13" name="object 13"/>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6508006"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spc="-13" dirty="0">
                <a:solidFill>
                  <a:srgbClr val="00549F"/>
                </a:solidFill>
                <a:latin typeface="MMKOCD+Calibri"/>
                <a:cs typeface="MMKOCD+Calibri"/>
              </a:rPr>
              <a:t>Übersicht:</a:t>
            </a:r>
            <a:r>
              <a:rPr sz="4000" spc="13" dirty="0">
                <a:solidFill>
                  <a:srgbClr val="00549F"/>
                </a:solidFill>
                <a:latin typeface="MMKOCD+Calibri"/>
                <a:cs typeface="MMKOCD+Calibri"/>
              </a:rPr>
              <a:t> </a:t>
            </a:r>
            <a:r>
              <a:rPr sz="4000" dirty="0">
                <a:solidFill>
                  <a:srgbClr val="00549F"/>
                </a:solidFill>
                <a:latin typeface="MMKOCD+Calibri"/>
                <a:cs typeface="MMKOCD+Calibri"/>
              </a:rPr>
              <a:t>Theorien &amp; Modelle</a:t>
            </a:r>
          </a:p>
        </p:txBody>
      </p:sp>
      <p:sp>
        <p:nvSpPr>
          <p:cNvPr id="4" name="object 4"/>
          <p:cNvSpPr txBox="1"/>
          <p:nvPr/>
        </p:nvSpPr>
        <p:spPr>
          <a:xfrm>
            <a:off x="3773678" y="1461115"/>
            <a:ext cx="3954593" cy="739354"/>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FFFFFF"/>
                </a:solidFill>
                <a:latin typeface="MMKOCD+Calibri"/>
                <a:cs typeface="MMKOCD+Calibri"/>
              </a:rPr>
              <a:t>Lerntheorien, Merkmale</a:t>
            </a:r>
            <a:r>
              <a:rPr sz="2400" spc="-22" dirty="0">
                <a:solidFill>
                  <a:srgbClr val="FFFFFF"/>
                </a:solidFill>
                <a:latin typeface="MMKOCD+Calibri"/>
                <a:cs typeface="MMKOCD+Calibri"/>
              </a:rPr>
              <a:t> </a:t>
            </a:r>
            <a:r>
              <a:rPr sz="2400" dirty="0">
                <a:solidFill>
                  <a:srgbClr val="FFFFFF"/>
                </a:solidFill>
                <a:latin typeface="MMKOCD+Calibri"/>
                <a:cs typeface="MMKOCD+Calibri"/>
              </a:rPr>
              <a:t>guten</a:t>
            </a:r>
          </a:p>
          <a:p>
            <a:pPr marL="1204340" marR="0">
              <a:lnSpc>
                <a:spcPts val="2592"/>
              </a:lnSpc>
              <a:spcBef>
                <a:spcPts val="0"/>
              </a:spcBef>
              <a:spcAft>
                <a:spcPts val="0"/>
              </a:spcAft>
            </a:pPr>
            <a:r>
              <a:rPr sz="2400" dirty="0">
                <a:solidFill>
                  <a:srgbClr val="FFFFFF"/>
                </a:solidFill>
                <a:latin typeface="MMKOCD+Calibri"/>
                <a:cs typeface="MMKOCD+Calibri"/>
              </a:rPr>
              <a:t>Unterrichts</a:t>
            </a:r>
          </a:p>
        </p:txBody>
      </p:sp>
      <p:sp>
        <p:nvSpPr>
          <p:cNvPr id="5" name="object 5"/>
          <p:cNvSpPr txBox="1"/>
          <p:nvPr/>
        </p:nvSpPr>
        <p:spPr>
          <a:xfrm>
            <a:off x="9009634" y="1700122"/>
            <a:ext cx="1675238" cy="855610"/>
          </a:xfrm>
          <a:prstGeom prst="rect">
            <a:avLst/>
          </a:prstGeom>
        </p:spPr>
        <p:txBody>
          <a:bodyPr vert="horz" wrap="square" lIns="0" tIns="0" rIns="0" bIns="0" rtlCol="0">
            <a:spAutoFit/>
          </a:bodyPr>
          <a:lstStyle/>
          <a:p>
            <a:pPr marL="0" marR="0">
              <a:lnSpc>
                <a:spcPts val="3413"/>
              </a:lnSpc>
              <a:spcBef>
                <a:spcPts val="0"/>
              </a:spcBef>
              <a:spcAft>
                <a:spcPts val="0"/>
              </a:spcAft>
            </a:pPr>
            <a:r>
              <a:rPr sz="2800" dirty="0">
                <a:solidFill>
                  <a:srgbClr val="FFFFFF"/>
                </a:solidFill>
                <a:latin typeface="MMKOCD+Calibri"/>
                <a:cs typeface="MMKOCD+Calibri"/>
              </a:rPr>
              <a:t>Methoden</a:t>
            </a:r>
          </a:p>
          <a:p>
            <a:pPr marL="638556" marR="0">
              <a:lnSpc>
                <a:spcPts val="3024"/>
              </a:lnSpc>
              <a:spcBef>
                <a:spcPts val="0"/>
              </a:spcBef>
              <a:spcAft>
                <a:spcPts val="0"/>
              </a:spcAft>
            </a:pPr>
            <a:r>
              <a:rPr sz="2800" dirty="0">
                <a:solidFill>
                  <a:srgbClr val="FFFFFF"/>
                </a:solidFill>
                <a:latin typeface="MMKOCD+Calibri"/>
                <a:cs typeface="MMKOCD+Calibri"/>
              </a:rPr>
              <a:t>&amp;</a:t>
            </a:r>
          </a:p>
        </p:txBody>
      </p:sp>
      <p:sp>
        <p:nvSpPr>
          <p:cNvPr id="6" name="object 6"/>
          <p:cNvSpPr txBox="1"/>
          <p:nvPr/>
        </p:nvSpPr>
        <p:spPr>
          <a:xfrm>
            <a:off x="9215374" y="2468218"/>
            <a:ext cx="1263969" cy="471561"/>
          </a:xfrm>
          <a:prstGeom prst="rect">
            <a:avLst/>
          </a:prstGeom>
        </p:spPr>
        <p:txBody>
          <a:bodyPr vert="horz" wrap="square" lIns="0" tIns="0" rIns="0" bIns="0" rtlCol="0">
            <a:spAutoFit/>
          </a:bodyPr>
          <a:lstStyle/>
          <a:p>
            <a:pPr marL="0" marR="0">
              <a:lnSpc>
                <a:spcPts val="3413"/>
              </a:lnSpc>
              <a:spcBef>
                <a:spcPts val="0"/>
              </a:spcBef>
              <a:spcAft>
                <a:spcPts val="0"/>
              </a:spcAft>
            </a:pPr>
            <a:r>
              <a:rPr sz="2800" dirty="0">
                <a:solidFill>
                  <a:srgbClr val="FFFFFF"/>
                </a:solidFill>
                <a:latin typeface="MMKOCD+Calibri"/>
                <a:cs typeface="MMKOCD+Calibri"/>
              </a:rPr>
              <a:t>Medien</a:t>
            </a:r>
          </a:p>
        </p:txBody>
      </p:sp>
      <p:sp>
        <p:nvSpPr>
          <p:cNvPr id="7" name="object 7"/>
          <p:cNvSpPr txBox="1"/>
          <p:nvPr/>
        </p:nvSpPr>
        <p:spPr>
          <a:xfrm>
            <a:off x="3909314" y="2503023"/>
            <a:ext cx="3696733"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FFFFFF"/>
                </a:solidFill>
                <a:latin typeface="MMKOCD+Calibri"/>
                <a:cs typeface="MMKOCD+Calibri"/>
              </a:rPr>
              <a:t>(Fach-)didaktische</a:t>
            </a:r>
            <a:r>
              <a:rPr sz="2400" spc="-27" dirty="0">
                <a:solidFill>
                  <a:srgbClr val="FFFFFF"/>
                </a:solidFill>
                <a:latin typeface="MMKOCD+Calibri"/>
                <a:cs typeface="MMKOCD+Calibri"/>
              </a:rPr>
              <a:t> </a:t>
            </a:r>
            <a:r>
              <a:rPr sz="2400" dirty="0">
                <a:solidFill>
                  <a:srgbClr val="FFFFFF"/>
                </a:solidFill>
                <a:latin typeface="MMKOCD+Calibri"/>
                <a:cs typeface="MMKOCD+Calibri"/>
              </a:rPr>
              <a:t>Prinzipien</a:t>
            </a:r>
          </a:p>
        </p:txBody>
      </p:sp>
      <p:sp>
        <p:nvSpPr>
          <p:cNvPr id="8" name="object 8"/>
          <p:cNvSpPr txBox="1"/>
          <p:nvPr/>
        </p:nvSpPr>
        <p:spPr>
          <a:xfrm>
            <a:off x="9233662" y="4239995"/>
            <a:ext cx="1162192" cy="1239912"/>
          </a:xfrm>
          <a:prstGeom prst="rect">
            <a:avLst/>
          </a:prstGeom>
        </p:spPr>
        <p:txBody>
          <a:bodyPr vert="horz" wrap="square" lIns="0" tIns="0" rIns="0" bIns="0" rtlCol="0">
            <a:spAutoFit/>
          </a:bodyPr>
          <a:lstStyle/>
          <a:p>
            <a:pPr marL="161544" marR="0">
              <a:lnSpc>
                <a:spcPts val="3413"/>
              </a:lnSpc>
              <a:spcBef>
                <a:spcPts val="0"/>
              </a:spcBef>
              <a:spcAft>
                <a:spcPts val="0"/>
              </a:spcAft>
            </a:pPr>
            <a:r>
              <a:rPr sz="2800" dirty="0">
                <a:solidFill>
                  <a:srgbClr val="FFFFFF"/>
                </a:solidFill>
                <a:latin typeface="MMKOCD+Calibri"/>
                <a:cs typeface="MMKOCD+Calibri"/>
              </a:rPr>
              <a:t>Ziele</a:t>
            </a:r>
          </a:p>
          <a:p>
            <a:pPr marL="381000" marR="0">
              <a:lnSpc>
                <a:spcPts val="3024"/>
              </a:lnSpc>
              <a:spcBef>
                <a:spcPts val="0"/>
              </a:spcBef>
              <a:spcAft>
                <a:spcPts val="0"/>
              </a:spcAft>
            </a:pPr>
            <a:r>
              <a:rPr sz="2800" dirty="0">
                <a:solidFill>
                  <a:srgbClr val="FFFFFF"/>
                </a:solidFill>
                <a:latin typeface="MMKOCD+Calibri"/>
                <a:cs typeface="MMKOCD+Calibri"/>
              </a:rPr>
              <a:t>&amp;</a:t>
            </a:r>
          </a:p>
          <a:p>
            <a:pPr marL="0" marR="0">
              <a:lnSpc>
                <a:spcPts val="3026"/>
              </a:lnSpc>
              <a:spcBef>
                <a:spcPts val="50"/>
              </a:spcBef>
              <a:spcAft>
                <a:spcPts val="0"/>
              </a:spcAft>
            </a:pPr>
            <a:r>
              <a:rPr sz="2800" dirty="0">
                <a:solidFill>
                  <a:srgbClr val="FFFFFF"/>
                </a:solidFill>
                <a:latin typeface="MMKOCD+Calibri"/>
                <a:cs typeface="MMKOCD+Calibri"/>
              </a:rPr>
              <a:t>Inhalte</a:t>
            </a:r>
          </a:p>
        </p:txBody>
      </p:sp>
      <p:sp>
        <p:nvSpPr>
          <p:cNvPr id="9" name="object 9"/>
          <p:cNvSpPr txBox="1"/>
          <p:nvPr/>
        </p:nvSpPr>
        <p:spPr>
          <a:xfrm>
            <a:off x="3521328" y="4308927"/>
            <a:ext cx="4441656" cy="1269742"/>
          </a:xfrm>
          <a:prstGeom prst="rect">
            <a:avLst/>
          </a:prstGeom>
        </p:spPr>
        <p:txBody>
          <a:bodyPr vert="horz" wrap="square" lIns="0" tIns="0" rIns="0" bIns="0" rtlCol="0">
            <a:spAutoFit/>
          </a:bodyPr>
          <a:lstStyle/>
          <a:p>
            <a:pPr marL="74676" marR="0">
              <a:lnSpc>
                <a:spcPts val="2932"/>
              </a:lnSpc>
              <a:spcBef>
                <a:spcPts val="0"/>
              </a:spcBef>
              <a:spcAft>
                <a:spcPts val="0"/>
              </a:spcAft>
            </a:pPr>
            <a:r>
              <a:rPr sz="2400" dirty="0">
                <a:solidFill>
                  <a:srgbClr val="FFFFFF"/>
                </a:solidFill>
                <a:latin typeface="MMKOCD+Calibri"/>
                <a:cs typeface="MMKOCD+Calibri"/>
              </a:rPr>
              <a:t>Modelle für IU</a:t>
            </a:r>
            <a:r>
              <a:rPr sz="2400" spc="-12" dirty="0">
                <a:solidFill>
                  <a:srgbClr val="FFFFFF"/>
                </a:solidFill>
                <a:latin typeface="MMKOCD+Calibri"/>
                <a:cs typeface="MMKOCD+Calibri"/>
              </a:rPr>
              <a:t> </a:t>
            </a:r>
            <a:r>
              <a:rPr sz="2400" dirty="0">
                <a:solidFill>
                  <a:srgbClr val="FFFFFF"/>
                </a:solidFill>
                <a:latin typeface="MMKOCD+Calibri"/>
                <a:cs typeface="MMKOCD+Calibri"/>
              </a:rPr>
              <a:t>/ Grundpositionen</a:t>
            </a:r>
          </a:p>
          <a:p>
            <a:pPr marL="0" marR="0">
              <a:lnSpc>
                <a:spcPts val="2929"/>
              </a:lnSpc>
              <a:spcBef>
                <a:spcPts val="3885"/>
              </a:spcBef>
              <a:spcAft>
                <a:spcPts val="0"/>
              </a:spcAft>
            </a:pPr>
            <a:r>
              <a:rPr sz="2400" dirty="0">
                <a:solidFill>
                  <a:srgbClr val="FFFFFF"/>
                </a:solidFill>
                <a:latin typeface="MMKOCD+Calibri"/>
                <a:cs typeface="MMKOCD+Calibri"/>
              </a:rPr>
              <a:t>Leitlinien und (Bildungs-)standards</a:t>
            </a:r>
          </a:p>
        </p:txBody>
      </p:sp>
      <p:sp>
        <p:nvSpPr>
          <p:cNvPr id="10" name="object 10"/>
          <p:cNvSpPr txBox="1"/>
          <p:nvPr/>
        </p:nvSpPr>
        <p:spPr>
          <a:xfrm>
            <a:off x="558393" y="6497977"/>
            <a:ext cx="2551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2</a:t>
            </a:r>
          </a:p>
        </p:txBody>
      </p:sp>
      <p:sp>
        <p:nvSpPr>
          <p:cNvPr id="11" name="object 11"/>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6977509"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Diskussion: </a:t>
            </a:r>
            <a:r>
              <a:rPr sz="4000" spc="-10" dirty="0">
                <a:solidFill>
                  <a:srgbClr val="00549F"/>
                </a:solidFill>
                <a:latin typeface="MMKOCD+Calibri"/>
                <a:cs typeface="MMKOCD+Calibri"/>
              </a:rPr>
              <a:t>Benutzerorientierung</a:t>
            </a:r>
          </a:p>
        </p:txBody>
      </p:sp>
      <p:sp>
        <p:nvSpPr>
          <p:cNvPr id="4" name="object 4"/>
          <p:cNvSpPr txBox="1"/>
          <p:nvPr/>
        </p:nvSpPr>
        <p:spPr>
          <a:xfrm>
            <a:off x="2528570" y="1100598"/>
            <a:ext cx="1478879"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FFFFFF"/>
                </a:solidFill>
                <a:latin typeface="INAIQV+Calibri Bold"/>
                <a:cs typeface="INAIQV+Calibri Bold"/>
              </a:rPr>
              <a:t>PRO</a:t>
            </a:r>
            <a:r>
              <a:rPr sz="1800" b="1" spc="14" dirty="0">
                <a:solidFill>
                  <a:srgbClr val="FFFFFF"/>
                </a:solidFill>
                <a:latin typeface="INAIQV+Calibri Bold"/>
                <a:cs typeface="INAIQV+Calibri Bold"/>
              </a:rPr>
              <a:t> </a:t>
            </a:r>
            <a:r>
              <a:rPr sz="1800" b="1" dirty="0">
                <a:solidFill>
                  <a:srgbClr val="FFFFFF"/>
                </a:solidFill>
                <a:latin typeface="INAIQV+Calibri Bold"/>
                <a:cs typeface="INAIQV+Calibri Bold"/>
              </a:rPr>
              <a:t>/ </a:t>
            </a:r>
            <a:r>
              <a:rPr sz="1800" b="1" spc="-10" dirty="0">
                <a:solidFill>
                  <a:srgbClr val="FFFFFF"/>
                </a:solidFill>
                <a:latin typeface="INAIQV+Calibri Bold"/>
                <a:cs typeface="INAIQV+Calibri Bold"/>
              </a:rPr>
              <a:t>Stärken</a:t>
            </a:r>
          </a:p>
        </p:txBody>
      </p:sp>
      <p:sp>
        <p:nvSpPr>
          <p:cNvPr id="5" name="object 5"/>
          <p:cNvSpPr txBox="1"/>
          <p:nvPr/>
        </p:nvSpPr>
        <p:spPr>
          <a:xfrm>
            <a:off x="7823581" y="1100598"/>
            <a:ext cx="2539125"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FFFFFF"/>
                </a:solidFill>
                <a:latin typeface="INAIQV+Calibri Bold"/>
                <a:cs typeface="INAIQV+Calibri Bold"/>
              </a:rPr>
              <a:t>CONTRA / Kritik / Risiken</a:t>
            </a:r>
          </a:p>
        </p:txBody>
      </p:sp>
      <p:sp>
        <p:nvSpPr>
          <p:cNvPr id="6" name="object 6"/>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20</a:t>
            </a:r>
          </a:p>
        </p:txBody>
      </p:sp>
      <p:sp>
        <p:nvSpPr>
          <p:cNvPr id="7" name="object 7"/>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4127341"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Bedien-Schulungen</a:t>
            </a:r>
          </a:p>
        </p:txBody>
      </p:sp>
      <p:sp>
        <p:nvSpPr>
          <p:cNvPr id="4" name="object 4"/>
          <p:cNvSpPr txBox="1"/>
          <p:nvPr/>
        </p:nvSpPr>
        <p:spPr>
          <a:xfrm>
            <a:off x="2586228" y="1444411"/>
            <a:ext cx="6950083" cy="534813"/>
          </a:xfrm>
          <a:prstGeom prst="rect">
            <a:avLst/>
          </a:prstGeom>
        </p:spPr>
        <p:txBody>
          <a:bodyPr vert="horz" wrap="square" lIns="0" tIns="0" rIns="0" bIns="0" rtlCol="0">
            <a:spAutoFit/>
          </a:bodyPr>
          <a:lstStyle/>
          <a:p>
            <a:pPr marL="0" marR="0">
              <a:lnSpc>
                <a:spcPts val="3911"/>
              </a:lnSpc>
              <a:spcBef>
                <a:spcPts val="0"/>
              </a:spcBef>
              <a:spcAft>
                <a:spcPts val="0"/>
              </a:spcAft>
            </a:pPr>
            <a:r>
              <a:rPr sz="3200" dirty="0">
                <a:solidFill>
                  <a:srgbClr val="FFFFFF"/>
                </a:solidFill>
                <a:latin typeface="JWUOKN+Calibri"/>
                <a:cs typeface="JWUOKN+Calibri"/>
              </a:rPr>
              <a:t>„In</a:t>
            </a:r>
            <a:r>
              <a:rPr sz="3200" spc="14" dirty="0">
                <a:solidFill>
                  <a:srgbClr val="FFFFFF"/>
                </a:solidFill>
                <a:latin typeface="JWUOKN+Calibri"/>
                <a:cs typeface="JWUOKN+Calibri"/>
              </a:rPr>
              <a:t> </a:t>
            </a:r>
            <a:r>
              <a:rPr sz="3200" dirty="0">
                <a:solidFill>
                  <a:srgbClr val="FFFFFF"/>
                </a:solidFill>
                <a:latin typeface="JWUOKN+Calibri"/>
                <a:cs typeface="JWUOKN+Calibri"/>
              </a:rPr>
              <a:t>der </a:t>
            </a:r>
            <a:r>
              <a:rPr sz="3200" spc="-11" dirty="0">
                <a:solidFill>
                  <a:srgbClr val="FFFFFF"/>
                </a:solidFill>
                <a:latin typeface="JWUOKN+Calibri"/>
                <a:cs typeface="JWUOKN+Calibri"/>
              </a:rPr>
              <a:t>Informatik</a:t>
            </a:r>
            <a:r>
              <a:rPr sz="3200" spc="50" dirty="0">
                <a:solidFill>
                  <a:srgbClr val="FFFFFF"/>
                </a:solidFill>
                <a:latin typeface="JWUOKN+Calibri"/>
                <a:cs typeface="JWUOKN+Calibri"/>
              </a:rPr>
              <a:t> </a:t>
            </a:r>
            <a:r>
              <a:rPr sz="3200" spc="-12" dirty="0">
                <a:solidFill>
                  <a:srgbClr val="FFFFFF"/>
                </a:solidFill>
                <a:latin typeface="JWUOKN+Calibri"/>
                <a:cs typeface="JWUOKN+Calibri"/>
              </a:rPr>
              <a:t>geht</a:t>
            </a:r>
            <a:r>
              <a:rPr sz="3200" spc="14" dirty="0">
                <a:solidFill>
                  <a:srgbClr val="FFFFFF"/>
                </a:solidFill>
                <a:latin typeface="JWUOKN+Calibri"/>
                <a:cs typeface="JWUOKN+Calibri"/>
              </a:rPr>
              <a:t> </a:t>
            </a:r>
            <a:r>
              <a:rPr sz="3200" dirty="0">
                <a:solidFill>
                  <a:srgbClr val="FFFFFF"/>
                </a:solidFill>
                <a:latin typeface="JWUOKN+Calibri"/>
                <a:cs typeface="JWUOKN+Calibri"/>
              </a:rPr>
              <a:t>es genauso</a:t>
            </a:r>
            <a:r>
              <a:rPr sz="3200" spc="11" dirty="0">
                <a:solidFill>
                  <a:srgbClr val="FFFFFF"/>
                </a:solidFill>
                <a:latin typeface="JWUOKN+Calibri"/>
                <a:cs typeface="JWUOKN+Calibri"/>
              </a:rPr>
              <a:t> </a:t>
            </a:r>
            <a:r>
              <a:rPr sz="3200" dirty="0">
                <a:solidFill>
                  <a:srgbClr val="FFFFFF"/>
                </a:solidFill>
                <a:latin typeface="JWUOKN+Calibri"/>
                <a:cs typeface="JWUOKN+Calibri"/>
              </a:rPr>
              <a:t>wenig</a:t>
            </a:r>
          </a:p>
        </p:txBody>
      </p:sp>
      <p:sp>
        <p:nvSpPr>
          <p:cNvPr id="5" name="object 5"/>
          <p:cNvSpPr txBox="1"/>
          <p:nvPr/>
        </p:nvSpPr>
        <p:spPr>
          <a:xfrm>
            <a:off x="2157984" y="1932091"/>
            <a:ext cx="7796453" cy="1510427"/>
          </a:xfrm>
          <a:prstGeom prst="rect">
            <a:avLst/>
          </a:prstGeom>
        </p:spPr>
        <p:txBody>
          <a:bodyPr vert="horz" wrap="square" lIns="0" tIns="0" rIns="0" bIns="0" rtlCol="0">
            <a:spAutoFit/>
          </a:bodyPr>
          <a:lstStyle/>
          <a:p>
            <a:pPr marL="1676654" marR="0">
              <a:lnSpc>
                <a:spcPts val="3911"/>
              </a:lnSpc>
              <a:spcBef>
                <a:spcPts val="0"/>
              </a:spcBef>
              <a:spcAft>
                <a:spcPts val="0"/>
              </a:spcAft>
            </a:pPr>
            <a:r>
              <a:rPr sz="3200" dirty="0">
                <a:solidFill>
                  <a:srgbClr val="FFFFFF"/>
                </a:solidFill>
                <a:latin typeface="MMKOCD+Calibri"/>
                <a:cs typeface="MMKOCD+Calibri"/>
              </a:rPr>
              <a:t>um</a:t>
            </a:r>
            <a:r>
              <a:rPr sz="3200" spc="13" dirty="0">
                <a:solidFill>
                  <a:srgbClr val="FFFFFF"/>
                </a:solidFill>
                <a:latin typeface="MMKOCD+Calibri"/>
                <a:cs typeface="MMKOCD+Calibri"/>
              </a:rPr>
              <a:t> </a:t>
            </a:r>
            <a:r>
              <a:rPr sz="3200" dirty="0">
                <a:solidFill>
                  <a:srgbClr val="FFFFFF"/>
                </a:solidFill>
                <a:latin typeface="MMKOCD+Calibri"/>
                <a:cs typeface="MMKOCD+Calibri"/>
              </a:rPr>
              <a:t>Computer</a:t>
            </a:r>
            <a:r>
              <a:rPr sz="3200" spc="25" dirty="0">
                <a:solidFill>
                  <a:srgbClr val="FFFFFF"/>
                </a:solidFill>
                <a:latin typeface="MMKOCD+Calibri"/>
                <a:cs typeface="MMKOCD+Calibri"/>
              </a:rPr>
              <a:t> </a:t>
            </a:r>
            <a:r>
              <a:rPr sz="3200" dirty="0">
                <a:solidFill>
                  <a:srgbClr val="FFFFFF"/>
                </a:solidFill>
                <a:latin typeface="MMKOCD+Calibri"/>
                <a:cs typeface="MMKOCD+Calibri"/>
              </a:rPr>
              <a:t>[bedienen],</a:t>
            </a:r>
          </a:p>
          <a:p>
            <a:pPr marL="0" marR="0">
              <a:lnSpc>
                <a:spcPts val="3839"/>
              </a:lnSpc>
              <a:spcBef>
                <a:spcPts val="50"/>
              </a:spcBef>
              <a:spcAft>
                <a:spcPts val="0"/>
              </a:spcAft>
            </a:pPr>
            <a:r>
              <a:rPr sz="3200" dirty="0">
                <a:solidFill>
                  <a:srgbClr val="FFFFFF"/>
                </a:solidFill>
                <a:latin typeface="MMKOCD+Calibri"/>
                <a:cs typeface="MMKOCD+Calibri"/>
              </a:rPr>
              <a:t>wie</a:t>
            </a:r>
            <a:r>
              <a:rPr sz="3200" spc="-11" dirty="0">
                <a:solidFill>
                  <a:srgbClr val="FFFFFF"/>
                </a:solidFill>
                <a:latin typeface="MMKOCD+Calibri"/>
                <a:cs typeface="MMKOCD+Calibri"/>
              </a:rPr>
              <a:t> </a:t>
            </a:r>
            <a:r>
              <a:rPr sz="3200" dirty="0">
                <a:solidFill>
                  <a:srgbClr val="FFFFFF"/>
                </a:solidFill>
                <a:latin typeface="MMKOCD+Calibri"/>
                <a:cs typeface="MMKOCD+Calibri"/>
              </a:rPr>
              <a:t>in der</a:t>
            </a:r>
            <a:r>
              <a:rPr sz="3200" spc="-12" dirty="0">
                <a:solidFill>
                  <a:srgbClr val="FFFFFF"/>
                </a:solidFill>
                <a:latin typeface="MMKOCD+Calibri"/>
                <a:cs typeface="MMKOCD+Calibri"/>
              </a:rPr>
              <a:t> </a:t>
            </a:r>
            <a:r>
              <a:rPr sz="3200" spc="-10" dirty="0">
                <a:solidFill>
                  <a:srgbClr val="FFFFFF"/>
                </a:solidFill>
                <a:latin typeface="MMKOCD+Calibri"/>
                <a:cs typeface="MMKOCD+Calibri"/>
              </a:rPr>
              <a:t>Astronomie</a:t>
            </a:r>
            <a:r>
              <a:rPr sz="3200" spc="16" dirty="0">
                <a:solidFill>
                  <a:srgbClr val="FFFFFF"/>
                </a:solidFill>
                <a:latin typeface="MMKOCD+Calibri"/>
                <a:cs typeface="MMKOCD+Calibri"/>
              </a:rPr>
              <a:t> </a:t>
            </a:r>
            <a:r>
              <a:rPr sz="3200" dirty="0">
                <a:solidFill>
                  <a:srgbClr val="FFFFFF"/>
                </a:solidFill>
                <a:latin typeface="MMKOCD+Calibri"/>
                <a:cs typeface="MMKOCD+Calibri"/>
              </a:rPr>
              <a:t>um</a:t>
            </a:r>
            <a:r>
              <a:rPr sz="3200" spc="18" dirty="0">
                <a:solidFill>
                  <a:srgbClr val="FFFFFF"/>
                </a:solidFill>
                <a:latin typeface="MMKOCD+Calibri"/>
                <a:cs typeface="MMKOCD+Calibri"/>
              </a:rPr>
              <a:t> </a:t>
            </a:r>
            <a:r>
              <a:rPr sz="3200" dirty="0">
                <a:solidFill>
                  <a:srgbClr val="FFFFFF"/>
                </a:solidFill>
                <a:latin typeface="MMKOCD+Calibri"/>
                <a:cs typeface="MMKOCD+Calibri"/>
              </a:rPr>
              <a:t>[die Bedienung</a:t>
            </a:r>
            <a:r>
              <a:rPr sz="3200" spc="13" dirty="0">
                <a:solidFill>
                  <a:srgbClr val="FFFFFF"/>
                </a:solidFill>
                <a:latin typeface="MMKOCD+Calibri"/>
                <a:cs typeface="MMKOCD+Calibri"/>
              </a:rPr>
              <a:t> </a:t>
            </a:r>
            <a:r>
              <a:rPr sz="3200" dirty="0">
                <a:solidFill>
                  <a:srgbClr val="FFFFFF"/>
                </a:solidFill>
                <a:latin typeface="MMKOCD+Calibri"/>
                <a:cs typeface="MMKOCD+Calibri"/>
              </a:rPr>
              <a:t>der]</a:t>
            </a:r>
          </a:p>
          <a:p>
            <a:pPr marL="2895854" marR="0">
              <a:lnSpc>
                <a:spcPts val="3841"/>
              </a:lnSpc>
              <a:spcBef>
                <a:spcPts val="0"/>
              </a:spcBef>
              <a:spcAft>
                <a:spcPts val="0"/>
              </a:spcAft>
            </a:pPr>
            <a:r>
              <a:rPr sz="3200" spc="-63" dirty="0">
                <a:solidFill>
                  <a:srgbClr val="FFFFFF"/>
                </a:solidFill>
                <a:latin typeface="JWUOKN+Calibri"/>
                <a:cs typeface="JWUOKN+Calibri"/>
              </a:rPr>
              <a:t>Teleskope.“</a:t>
            </a:r>
          </a:p>
        </p:txBody>
      </p:sp>
      <p:sp>
        <p:nvSpPr>
          <p:cNvPr id="6" name="object 6"/>
          <p:cNvSpPr txBox="1"/>
          <p:nvPr/>
        </p:nvSpPr>
        <p:spPr>
          <a:xfrm>
            <a:off x="4488815" y="5884424"/>
            <a:ext cx="1846783"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spc="-21" dirty="0">
                <a:solidFill>
                  <a:srgbClr val="000000"/>
                </a:solidFill>
                <a:latin typeface="MMKOCD+Calibri"/>
                <a:cs typeface="MMKOCD+Calibri"/>
              </a:rPr>
              <a:t>Edgar</a:t>
            </a:r>
            <a:r>
              <a:rPr sz="2400" spc="21" dirty="0">
                <a:solidFill>
                  <a:srgbClr val="000000"/>
                </a:solidFill>
                <a:latin typeface="MMKOCD+Calibri"/>
                <a:cs typeface="MMKOCD+Calibri"/>
              </a:rPr>
              <a:t> </a:t>
            </a:r>
            <a:r>
              <a:rPr sz="2400" spc="-13" dirty="0">
                <a:solidFill>
                  <a:srgbClr val="000000"/>
                </a:solidFill>
                <a:latin typeface="MMKOCD+Calibri"/>
                <a:cs typeface="MMKOCD+Calibri"/>
              </a:rPr>
              <a:t>Dijkstra</a:t>
            </a:r>
          </a:p>
        </p:txBody>
      </p:sp>
      <p:sp>
        <p:nvSpPr>
          <p:cNvPr id="7" name="object 7"/>
          <p:cNvSpPr txBox="1"/>
          <p:nvPr/>
        </p:nvSpPr>
        <p:spPr>
          <a:xfrm>
            <a:off x="6669913" y="5943917"/>
            <a:ext cx="2717517" cy="256133"/>
          </a:xfrm>
          <a:prstGeom prst="rect">
            <a:avLst/>
          </a:prstGeom>
        </p:spPr>
        <p:txBody>
          <a:bodyPr vert="horz" wrap="square" lIns="0" tIns="0" rIns="0" bIns="0" rtlCol="0">
            <a:spAutoFit/>
          </a:bodyPr>
          <a:lstStyle/>
          <a:p>
            <a:pPr marL="0" marR="0">
              <a:lnSpc>
                <a:spcPts val="1716"/>
              </a:lnSpc>
              <a:spcBef>
                <a:spcPts val="0"/>
              </a:spcBef>
              <a:spcAft>
                <a:spcPts val="0"/>
              </a:spcAft>
            </a:pPr>
            <a:r>
              <a:rPr sz="1400" dirty="0">
                <a:solidFill>
                  <a:srgbClr val="7F7F7F"/>
                </a:solidFill>
                <a:latin typeface="MMKOCD+Calibri"/>
                <a:cs typeface="MMKOCD+Calibri"/>
              </a:rPr>
              <a:t>wiki/File:Edsger_Wybe_Dijkstra.jpg</a:t>
            </a:r>
          </a:p>
        </p:txBody>
      </p:sp>
      <p:sp>
        <p:nvSpPr>
          <p:cNvPr id="8" name="object 8"/>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21</a:t>
            </a:r>
          </a:p>
        </p:txBody>
      </p:sp>
      <p:sp>
        <p:nvSpPr>
          <p:cNvPr id="9" name="object 9"/>
          <p:cNvSpPr txBox="1"/>
          <p:nvPr/>
        </p:nvSpPr>
        <p:spPr>
          <a:xfrm>
            <a:off x="5130419" y="6497977"/>
            <a:ext cx="310420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spc="-25" dirty="0">
                <a:solidFill>
                  <a:srgbClr val="00549F"/>
                </a:solidFill>
                <a:latin typeface="MMKOCD+Calibri"/>
                <a:cs typeface="MMKOCD+Calibri"/>
              </a:rPr>
              <a:t>Fa</a:t>
            </a:r>
            <a:r>
              <a:rPr sz="1600" spc="-364" dirty="0">
                <a:solidFill>
                  <a:srgbClr val="00549F"/>
                </a:solidFill>
                <a:latin typeface="MMKOCD+Calibri"/>
                <a:cs typeface="MMKOCD+Calibri"/>
              </a:rPr>
              <a:t> </a:t>
            </a:r>
            <a:r>
              <a:rPr sz="1600" dirty="0">
                <a:solidFill>
                  <a:srgbClr val="00549F"/>
                </a:solidFill>
                <a:latin typeface="MMKOCD+Calibri"/>
                <a:cs typeface="MMKOCD+Calibri"/>
              </a:rPr>
              <a:t>c</a:t>
            </a:r>
            <a:r>
              <a:rPr sz="1600" spc="-363" dirty="0">
                <a:solidFill>
                  <a:srgbClr val="00549F"/>
                </a:solidFill>
                <a:latin typeface="MMKOCD+Calibri"/>
                <a:cs typeface="MMKOCD+Calibri"/>
              </a:rPr>
              <a:t> </a:t>
            </a:r>
            <a:r>
              <a:rPr sz="1600" spc="-316" dirty="0">
                <a:solidFill>
                  <a:srgbClr val="00549F"/>
                </a:solidFill>
                <a:latin typeface="MMKOCD+Calibri"/>
                <a:cs typeface="MMKOCD+Calibri"/>
              </a:rPr>
              <a:t>hFddi</a:t>
            </a:r>
            <a:r>
              <a:rPr sz="1600" spc="-354" dirty="0">
                <a:solidFill>
                  <a:srgbClr val="00549F"/>
                </a:solidFill>
                <a:latin typeface="MMKOCD+Calibri"/>
                <a:cs typeface="MMKOCD+Calibri"/>
              </a:rPr>
              <a:t> </a:t>
            </a:r>
            <a:r>
              <a:rPr sz="1600" spc="-355" dirty="0">
                <a:solidFill>
                  <a:srgbClr val="00549F"/>
                </a:solidFill>
                <a:latin typeface="MMKOCD+Calibri"/>
                <a:cs typeface="MMKOCD+Calibri"/>
              </a:rPr>
              <a:t>dI</a:t>
            </a:r>
            <a:r>
              <a:rPr sz="1600" spc="298" dirty="0">
                <a:solidFill>
                  <a:srgbClr val="00549F"/>
                </a:solidFill>
                <a:latin typeface="MMKOCD+Calibri"/>
                <a:cs typeface="MMKOCD+Calibri"/>
              </a:rPr>
              <a:t> </a:t>
            </a:r>
            <a:r>
              <a:rPr sz="1600" spc="-359" dirty="0">
                <a:solidFill>
                  <a:srgbClr val="00549F"/>
                </a:solidFill>
                <a:latin typeface="MMKOCD+Calibri"/>
                <a:cs typeface="MMKOCD+Calibri"/>
              </a:rPr>
              <a:t>a1</a:t>
            </a:r>
            <a:r>
              <a:rPr sz="1600" spc="-453" dirty="0">
                <a:solidFill>
                  <a:srgbClr val="00549F"/>
                </a:solidFill>
                <a:latin typeface="MMKOCD+Calibri"/>
                <a:cs typeface="MMKOCD+Calibri"/>
              </a:rPr>
              <a:t> </a:t>
            </a:r>
            <a:r>
              <a:rPr sz="1600" dirty="0">
                <a:solidFill>
                  <a:srgbClr val="00549F"/>
                </a:solidFill>
                <a:latin typeface="MMKOCD+Calibri"/>
                <a:cs typeface="MMKOCD+Calibri"/>
              </a:rPr>
              <a:t>k</a:t>
            </a:r>
            <a:r>
              <a:rPr sz="1600" spc="-546" dirty="0">
                <a:solidFill>
                  <a:srgbClr val="00549F"/>
                </a:solidFill>
                <a:latin typeface="JWUOKN+Calibri"/>
                <a:cs typeface="JWUOKN+Calibri"/>
              </a:rPr>
              <a:t>–</a:t>
            </a:r>
            <a:r>
              <a:rPr sz="1600" spc="-318" dirty="0">
                <a:solidFill>
                  <a:srgbClr val="00549F"/>
                </a:solidFill>
                <a:latin typeface="MMKOCD+Calibri"/>
                <a:cs typeface="MMKOCD+Calibri"/>
              </a:rPr>
              <a:t>tikSSIn2f0o2rm2</a:t>
            </a:r>
            <a:r>
              <a:rPr sz="1600" spc="306" dirty="0">
                <a:solidFill>
                  <a:srgbClr val="00549F"/>
                </a:solidFill>
                <a:latin typeface="MMKOCD+Calibri"/>
                <a:cs typeface="MMKOCD+Calibri"/>
              </a:rPr>
              <a:t> </a:t>
            </a:r>
            <a:r>
              <a:rPr sz="1600" dirty="0">
                <a:solidFill>
                  <a:srgbClr val="00549F"/>
                </a:solidFill>
                <a:latin typeface="MMKOCD+Calibri"/>
                <a:cs typeface="MMKOCD+Calibri"/>
              </a:rPr>
              <a:t>atik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63321" y="198655"/>
            <a:ext cx="6994578" cy="1179107"/>
          </a:xfrm>
          <a:prstGeom prst="rect">
            <a:avLst/>
          </a:prstGeom>
        </p:spPr>
        <p:txBody>
          <a:bodyPr vert="horz" wrap="square" lIns="0" tIns="0" rIns="0" bIns="0" rtlCol="0">
            <a:spAutoFit/>
          </a:bodyPr>
          <a:lstStyle/>
          <a:p>
            <a:pPr marL="17068" marR="0">
              <a:lnSpc>
                <a:spcPts val="4877"/>
              </a:lnSpc>
              <a:spcBef>
                <a:spcPts val="0"/>
              </a:spcBef>
              <a:spcAft>
                <a:spcPts val="0"/>
              </a:spcAft>
            </a:pPr>
            <a:r>
              <a:rPr sz="4000" dirty="0">
                <a:solidFill>
                  <a:srgbClr val="00549F"/>
                </a:solidFill>
                <a:latin typeface="MMKOCD+Calibri"/>
                <a:cs typeface="MMKOCD+Calibri"/>
              </a:rPr>
              <a:t>Diskussion: </a:t>
            </a:r>
            <a:r>
              <a:rPr sz="4000" spc="-10" dirty="0">
                <a:solidFill>
                  <a:srgbClr val="00549F"/>
                </a:solidFill>
                <a:latin typeface="MMKOCD+Calibri"/>
                <a:cs typeface="MMKOCD+Calibri"/>
              </a:rPr>
              <a:t>Benutzerorientierung</a:t>
            </a:r>
          </a:p>
          <a:p>
            <a:pPr marL="0" marR="0">
              <a:lnSpc>
                <a:spcPts val="3416"/>
              </a:lnSpc>
              <a:spcBef>
                <a:spcPts val="69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spc="-13" dirty="0">
                <a:solidFill>
                  <a:srgbClr val="FF0000"/>
                </a:solidFill>
                <a:latin typeface="MMKOCD+Calibri"/>
                <a:cs typeface="MMKOCD+Calibri"/>
              </a:rPr>
              <a:t>Kritik</a:t>
            </a:r>
          </a:p>
        </p:txBody>
      </p:sp>
      <p:sp>
        <p:nvSpPr>
          <p:cNvPr id="4" name="object 4"/>
          <p:cNvSpPr txBox="1"/>
          <p:nvPr/>
        </p:nvSpPr>
        <p:spPr>
          <a:xfrm>
            <a:off x="721461" y="1370310"/>
            <a:ext cx="5772399" cy="1812631"/>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Eher Medienkompetenz, </a:t>
            </a:r>
            <a:r>
              <a:rPr sz="2400" spc="-13" dirty="0">
                <a:solidFill>
                  <a:srgbClr val="000000"/>
                </a:solidFill>
                <a:latin typeface="MMKOCD+Calibri"/>
                <a:cs typeface="MMKOCD+Calibri"/>
              </a:rPr>
              <a:t>Informatiksystem-</a:t>
            </a:r>
          </a:p>
          <a:p>
            <a:pPr marL="272796" marR="0">
              <a:lnSpc>
                <a:spcPts val="2592"/>
              </a:lnSpc>
              <a:spcBef>
                <a:spcPts val="0"/>
              </a:spcBef>
              <a:spcAft>
                <a:spcPts val="0"/>
              </a:spcAft>
            </a:pPr>
            <a:r>
              <a:rPr sz="2400" dirty="0">
                <a:solidFill>
                  <a:srgbClr val="000000"/>
                </a:solidFill>
                <a:latin typeface="MMKOCD+Calibri"/>
                <a:cs typeface="MMKOCD+Calibri"/>
              </a:rPr>
              <a:t>Nutzungskompetenz</a:t>
            </a:r>
          </a:p>
          <a:p>
            <a:pPr marL="271272" marR="0">
              <a:lnSpc>
                <a:spcPts val="2446"/>
              </a:lnSpc>
              <a:spcBef>
                <a:spcPts val="245"/>
              </a:spcBef>
              <a:spcAft>
                <a:spcPts val="0"/>
              </a:spcAft>
            </a:pPr>
            <a:r>
              <a:rPr sz="2000" dirty="0">
                <a:solidFill>
                  <a:srgbClr val="000000"/>
                </a:solidFill>
                <a:latin typeface="HBBHUE+Arial"/>
                <a:cs typeface="HBBHUE+Arial"/>
              </a:rPr>
              <a:t>•</a:t>
            </a:r>
            <a:r>
              <a:rPr sz="2000" spc="216" dirty="0">
                <a:solidFill>
                  <a:srgbClr val="000000"/>
                </a:solidFill>
                <a:latin typeface="Times New Roman"/>
                <a:cs typeface="Times New Roman"/>
              </a:rPr>
              <a:t> </a:t>
            </a:r>
            <a:r>
              <a:rPr sz="2000" dirty="0">
                <a:solidFill>
                  <a:srgbClr val="000000"/>
                </a:solidFill>
                <a:latin typeface="MMKOCD+Calibri"/>
                <a:cs typeface="MMKOCD+Calibri"/>
              </a:rPr>
              <a:t>es </a:t>
            </a:r>
            <a:r>
              <a:rPr sz="2000" spc="-11" dirty="0">
                <a:solidFill>
                  <a:srgbClr val="000000"/>
                </a:solidFill>
                <a:latin typeface="MMKOCD+Calibri"/>
                <a:cs typeface="MMKOCD+Calibri"/>
              </a:rPr>
              <a:t>fehlt</a:t>
            </a:r>
            <a:r>
              <a:rPr sz="2000" spc="13" dirty="0">
                <a:solidFill>
                  <a:srgbClr val="000000"/>
                </a:solidFill>
                <a:latin typeface="MMKOCD+Calibri"/>
                <a:cs typeface="MMKOCD+Calibri"/>
              </a:rPr>
              <a:t> </a:t>
            </a:r>
            <a:r>
              <a:rPr sz="2000" dirty="0">
                <a:solidFill>
                  <a:srgbClr val="000000"/>
                </a:solidFill>
                <a:latin typeface="MMKOCD+Calibri"/>
                <a:cs typeface="MMKOCD+Calibri"/>
              </a:rPr>
              <a:t>die intellektuelle</a:t>
            </a:r>
            <a:r>
              <a:rPr sz="2000" spc="56" dirty="0">
                <a:solidFill>
                  <a:srgbClr val="000000"/>
                </a:solidFill>
                <a:latin typeface="MMKOCD+Calibri"/>
                <a:cs typeface="MMKOCD+Calibri"/>
              </a:rPr>
              <a:t> </a:t>
            </a:r>
            <a:r>
              <a:rPr sz="2000" spc="-16" dirty="0">
                <a:solidFill>
                  <a:srgbClr val="000000"/>
                </a:solidFill>
                <a:latin typeface="MMKOCD+Calibri"/>
                <a:cs typeface="MMKOCD+Calibri"/>
              </a:rPr>
              <a:t>Tiefe</a:t>
            </a:r>
          </a:p>
          <a:p>
            <a:pPr marL="271272" marR="0">
              <a:lnSpc>
                <a:spcPts val="2449"/>
              </a:lnSpc>
              <a:spcBef>
                <a:spcPts val="191"/>
              </a:spcBef>
              <a:spcAft>
                <a:spcPts val="0"/>
              </a:spcAft>
            </a:pPr>
            <a:r>
              <a:rPr sz="2000" dirty="0">
                <a:solidFill>
                  <a:srgbClr val="000000"/>
                </a:solidFill>
                <a:latin typeface="HBBHUE+Arial"/>
                <a:cs typeface="HBBHUE+Arial"/>
              </a:rPr>
              <a:t>•</a:t>
            </a:r>
            <a:r>
              <a:rPr sz="2000" spc="216" dirty="0">
                <a:solidFill>
                  <a:srgbClr val="000000"/>
                </a:solidFill>
                <a:latin typeface="Times New Roman"/>
                <a:cs typeface="Times New Roman"/>
              </a:rPr>
              <a:t> </a:t>
            </a:r>
            <a:r>
              <a:rPr sz="2000" dirty="0">
                <a:solidFill>
                  <a:srgbClr val="000000"/>
                </a:solidFill>
                <a:latin typeface="MMKOCD+Calibri"/>
                <a:cs typeface="MMKOCD+Calibri"/>
              </a:rPr>
              <a:t>meist</a:t>
            </a:r>
            <a:r>
              <a:rPr sz="2000" spc="35" dirty="0">
                <a:solidFill>
                  <a:srgbClr val="000000"/>
                </a:solidFill>
                <a:latin typeface="MMKOCD+Calibri"/>
                <a:cs typeface="MMKOCD+Calibri"/>
              </a:rPr>
              <a:t> </a:t>
            </a:r>
            <a:r>
              <a:rPr sz="2000" spc="-10" dirty="0">
                <a:solidFill>
                  <a:srgbClr val="000000"/>
                </a:solidFill>
                <a:latin typeface="MMKOCD+Calibri"/>
                <a:cs typeface="MMKOCD+Calibri"/>
              </a:rPr>
              <a:t>zu</a:t>
            </a:r>
            <a:r>
              <a:rPr sz="2000" dirty="0">
                <a:solidFill>
                  <a:srgbClr val="000000"/>
                </a:solidFill>
                <a:latin typeface="MMKOCD+Calibri"/>
                <a:cs typeface="MMKOCD+Calibri"/>
              </a:rPr>
              <a:t> </a:t>
            </a:r>
            <a:r>
              <a:rPr sz="2000" spc="-21" dirty="0">
                <a:solidFill>
                  <a:srgbClr val="000000"/>
                </a:solidFill>
                <a:latin typeface="MMKOCD+Calibri"/>
                <a:cs typeface="MMKOCD+Calibri"/>
              </a:rPr>
              <a:t>starke</a:t>
            </a:r>
            <a:r>
              <a:rPr sz="2000" spc="48" dirty="0">
                <a:solidFill>
                  <a:srgbClr val="000000"/>
                </a:solidFill>
                <a:latin typeface="MMKOCD+Calibri"/>
                <a:cs typeface="MMKOCD+Calibri"/>
              </a:rPr>
              <a:t> </a:t>
            </a:r>
            <a:r>
              <a:rPr sz="2000" dirty="0">
                <a:solidFill>
                  <a:srgbClr val="000000"/>
                </a:solidFill>
                <a:latin typeface="MMKOCD+Calibri"/>
                <a:cs typeface="MMKOCD+Calibri"/>
              </a:rPr>
              <a:t>Produktbindung</a:t>
            </a:r>
          </a:p>
          <a:p>
            <a:pPr marL="0" marR="0">
              <a:lnSpc>
                <a:spcPts val="2929"/>
              </a:lnSpc>
              <a:spcBef>
                <a:spcPts val="289"/>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spc="-19" dirty="0">
                <a:solidFill>
                  <a:srgbClr val="000000"/>
                </a:solidFill>
                <a:latin typeface="MMKOCD+Calibri"/>
                <a:cs typeface="MMKOCD+Calibri"/>
              </a:rPr>
              <a:t>Vermittelt</a:t>
            </a:r>
            <a:r>
              <a:rPr sz="2400" dirty="0">
                <a:solidFill>
                  <a:srgbClr val="000000"/>
                </a:solidFill>
                <a:latin typeface="MMKOCD+Calibri"/>
                <a:cs typeface="MMKOCD+Calibri"/>
              </a:rPr>
              <a:t> falsches Bild</a:t>
            </a:r>
            <a:r>
              <a:rPr sz="2400" spc="-19" dirty="0">
                <a:solidFill>
                  <a:srgbClr val="000000"/>
                </a:solidFill>
                <a:latin typeface="MMKOCD+Calibri"/>
                <a:cs typeface="MMKOCD+Calibri"/>
              </a:rPr>
              <a:t> </a:t>
            </a:r>
            <a:r>
              <a:rPr sz="2400" dirty="0">
                <a:solidFill>
                  <a:srgbClr val="000000"/>
                </a:solidFill>
                <a:latin typeface="MMKOCD+Calibri"/>
                <a:cs typeface="MMKOCD+Calibri"/>
              </a:rPr>
              <a:t>der </a:t>
            </a:r>
            <a:r>
              <a:rPr sz="2400" spc="-10" dirty="0">
                <a:solidFill>
                  <a:srgbClr val="000000"/>
                </a:solidFill>
                <a:latin typeface="MMKOCD+Calibri"/>
                <a:cs typeface="MMKOCD+Calibri"/>
              </a:rPr>
              <a:t>Informatik</a:t>
            </a:r>
          </a:p>
        </p:txBody>
      </p:sp>
      <p:sp>
        <p:nvSpPr>
          <p:cNvPr id="5" name="object 5"/>
          <p:cNvSpPr txBox="1"/>
          <p:nvPr/>
        </p:nvSpPr>
        <p:spPr>
          <a:xfrm>
            <a:off x="992733" y="3169652"/>
            <a:ext cx="6515399"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000000"/>
                </a:solidFill>
                <a:latin typeface="HBBHUE+Arial"/>
                <a:cs typeface="HBBHUE+Arial"/>
              </a:rPr>
              <a:t>•</a:t>
            </a:r>
            <a:r>
              <a:rPr sz="2000" spc="216" dirty="0">
                <a:solidFill>
                  <a:srgbClr val="000000"/>
                </a:solidFill>
                <a:latin typeface="Times New Roman"/>
                <a:cs typeface="Times New Roman"/>
              </a:rPr>
              <a:t> </a:t>
            </a:r>
            <a:r>
              <a:rPr sz="2000" spc="-14" dirty="0">
                <a:solidFill>
                  <a:srgbClr val="000000"/>
                </a:solidFill>
                <a:latin typeface="MMKOCD+Calibri"/>
                <a:cs typeface="MMKOCD+Calibri"/>
              </a:rPr>
              <a:t>keine</a:t>
            </a:r>
            <a:r>
              <a:rPr sz="2000" spc="18" dirty="0">
                <a:solidFill>
                  <a:srgbClr val="000000"/>
                </a:solidFill>
                <a:latin typeface="MMKOCD+Calibri"/>
                <a:cs typeface="MMKOCD+Calibri"/>
              </a:rPr>
              <a:t> </a:t>
            </a:r>
            <a:r>
              <a:rPr sz="2000" spc="-10" dirty="0">
                <a:solidFill>
                  <a:srgbClr val="000000"/>
                </a:solidFill>
                <a:latin typeface="MMKOCD+Calibri"/>
                <a:cs typeface="MMKOCD+Calibri"/>
              </a:rPr>
              <a:t>systematische</a:t>
            </a:r>
            <a:r>
              <a:rPr sz="2000" spc="49" dirty="0">
                <a:solidFill>
                  <a:srgbClr val="000000"/>
                </a:solidFill>
                <a:latin typeface="MMKOCD+Calibri"/>
                <a:cs typeface="MMKOCD+Calibri"/>
              </a:rPr>
              <a:t> </a:t>
            </a:r>
            <a:r>
              <a:rPr sz="2000" dirty="0">
                <a:solidFill>
                  <a:srgbClr val="000000"/>
                </a:solidFill>
                <a:latin typeface="MMKOCD+Calibri"/>
                <a:cs typeface="MMKOCD+Calibri"/>
              </a:rPr>
              <a:t>Einführung</a:t>
            </a:r>
            <a:r>
              <a:rPr sz="2000" spc="-36" dirty="0">
                <a:solidFill>
                  <a:srgbClr val="000000"/>
                </a:solidFill>
                <a:latin typeface="MMKOCD+Calibri"/>
                <a:cs typeface="MMKOCD+Calibri"/>
              </a:rPr>
              <a:t> </a:t>
            </a:r>
            <a:r>
              <a:rPr sz="2000" dirty="0">
                <a:solidFill>
                  <a:srgbClr val="000000"/>
                </a:solidFill>
                <a:latin typeface="MMKOCD+Calibri"/>
                <a:cs typeface="MMKOCD+Calibri"/>
              </a:rPr>
              <a:t>in Methoden</a:t>
            </a:r>
            <a:r>
              <a:rPr sz="2000" spc="-17" dirty="0">
                <a:solidFill>
                  <a:srgbClr val="000000"/>
                </a:solidFill>
                <a:latin typeface="MMKOCD+Calibri"/>
                <a:cs typeface="MMKOCD+Calibri"/>
              </a:rPr>
              <a:t> </a:t>
            </a:r>
            <a:r>
              <a:rPr sz="2000" dirty="0">
                <a:solidFill>
                  <a:srgbClr val="000000"/>
                </a:solidFill>
                <a:latin typeface="MMKOCD+Calibri"/>
                <a:cs typeface="MMKOCD+Calibri"/>
              </a:rPr>
              <a:t>der Informatik</a:t>
            </a:r>
          </a:p>
        </p:txBody>
      </p:sp>
      <p:sp>
        <p:nvSpPr>
          <p:cNvPr id="6" name="object 6"/>
          <p:cNvSpPr txBox="1"/>
          <p:nvPr/>
        </p:nvSpPr>
        <p:spPr>
          <a:xfrm>
            <a:off x="992733" y="3504932"/>
            <a:ext cx="678388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000000"/>
                </a:solidFill>
                <a:latin typeface="HBBHUE+Arial"/>
                <a:cs typeface="HBBHUE+Arial"/>
              </a:rPr>
              <a:t>•</a:t>
            </a:r>
            <a:r>
              <a:rPr sz="2000" spc="216" dirty="0">
                <a:solidFill>
                  <a:srgbClr val="000000"/>
                </a:solidFill>
                <a:latin typeface="Times New Roman"/>
                <a:cs typeface="Times New Roman"/>
              </a:rPr>
              <a:t> </a:t>
            </a:r>
            <a:r>
              <a:rPr sz="2000" dirty="0">
                <a:solidFill>
                  <a:srgbClr val="000000"/>
                </a:solidFill>
                <a:latin typeface="MMKOCD+Calibri"/>
                <a:cs typeface="MMKOCD+Calibri"/>
              </a:rPr>
              <a:t>innere </a:t>
            </a:r>
            <a:r>
              <a:rPr sz="2000" spc="-11" dirty="0">
                <a:solidFill>
                  <a:srgbClr val="000000"/>
                </a:solidFill>
                <a:latin typeface="MMKOCD+Calibri"/>
                <a:cs typeface="MMKOCD+Calibri"/>
              </a:rPr>
              <a:t>Komplexität</a:t>
            </a:r>
            <a:r>
              <a:rPr sz="2000" spc="27" dirty="0">
                <a:solidFill>
                  <a:srgbClr val="000000"/>
                </a:solidFill>
                <a:latin typeface="MMKOCD+Calibri"/>
                <a:cs typeface="MMKOCD+Calibri"/>
              </a:rPr>
              <a:t> </a:t>
            </a:r>
            <a:r>
              <a:rPr sz="2000" dirty="0">
                <a:solidFill>
                  <a:srgbClr val="000000"/>
                </a:solidFill>
                <a:latin typeface="MMKOCD+Calibri"/>
                <a:cs typeface="MMKOCD+Calibri"/>
              </a:rPr>
              <a:t>(Konzeption,</a:t>
            </a:r>
            <a:r>
              <a:rPr sz="2000" spc="-21" dirty="0">
                <a:solidFill>
                  <a:srgbClr val="000000"/>
                </a:solidFill>
                <a:latin typeface="MMKOCD+Calibri"/>
                <a:cs typeface="MMKOCD+Calibri"/>
              </a:rPr>
              <a:t> </a:t>
            </a:r>
            <a:r>
              <a:rPr sz="2000" dirty="0">
                <a:solidFill>
                  <a:srgbClr val="000000"/>
                </a:solidFill>
                <a:latin typeface="MMKOCD+Calibri"/>
                <a:cs typeface="MMKOCD+Calibri"/>
              </a:rPr>
              <a:t>Abstraktion, Datenstrukturen,</a:t>
            </a:r>
          </a:p>
        </p:txBody>
      </p:sp>
      <p:sp>
        <p:nvSpPr>
          <p:cNvPr id="7" name="object 7"/>
          <p:cNvSpPr txBox="1"/>
          <p:nvPr/>
        </p:nvSpPr>
        <p:spPr>
          <a:xfrm>
            <a:off x="1172565" y="3778962"/>
            <a:ext cx="4964384" cy="349150"/>
          </a:xfrm>
          <a:prstGeom prst="rect">
            <a:avLst/>
          </a:prstGeom>
        </p:spPr>
        <p:txBody>
          <a:bodyPr vert="horz" wrap="square" lIns="0" tIns="0" rIns="0" bIns="0" rtlCol="0">
            <a:spAutoFit/>
          </a:bodyPr>
          <a:lstStyle/>
          <a:p>
            <a:pPr marL="0" marR="0">
              <a:lnSpc>
                <a:spcPts val="2449"/>
              </a:lnSpc>
              <a:spcBef>
                <a:spcPts val="0"/>
              </a:spcBef>
              <a:spcAft>
                <a:spcPts val="0"/>
              </a:spcAft>
            </a:pPr>
            <a:r>
              <a:rPr sz="2000" spc="-14" dirty="0">
                <a:solidFill>
                  <a:srgbClr val="000000"/>
                </a:solidFill>
                <a:latin typeface="MMKOCD+Calibri"/>
                <a:cs typeface="MMKOCD+Calibri"/>
              </a:rPr>
              <a:t>Prozesse,</a:t>
            </a:r>
            <a:r>
              <a:rPr sz="2000" spc="32" dirty="0">
                <a:solidFill>
                  <a:srgbClr val="000000"/>
                </a:solidFill>
                <a:latin typeface="MMKOCD+Calibri"/>
                <a:cs typeface="MMKOCD+Calibri"/>
              </a:rPr>
              <a:t> </a:t>
            </a:r>
            <a:r>
              <a:rPr sz="2000" dirty="0">
                <a:solidFill>
                  <a:srgbClr val="000000"/>
                </a:solidFill>
                <a:latin typeface="MMKOCD+Calibri"/>
                <a:cs typeface="MMKOCD+Calibri"/>
              </a:rPr>
              <a:t>Problemlösungsstil)</a:t>
            </a:r>
            <a:r>
              <a:rPr sz="2000" spc="46" dirty="0">
                <a:solidFill>
                  <a:srgbClr val="000000"/>
                </a:solidFill>
                <a:latin typeface="MMKOCD+Calibri"/>
                <a:cs typeface="MMKOCD+Calibri"/>
              </a:rPr>
              <a:t> </a:t>
            </a:r>
            <a:r>
              <a:rPr sz="2000" dirty="0">
                <a:solidFill>
                  <a:srgbClr val="000000"/>
                </a:solidFill>
                <a:latin typeface="MMKOCD+Calibri"/>
                <a:cs typeface="MMKOCD+Calibri"/>
              </a:rPr>
              <a:t>bleibt verborgen</a:t>
            </a:r>
          </a:p>
        </p:txBody>
      </p:sp>
      <p:sp>
        <p:nvSpPr>
          <p:cNvPr id="8" name="object 8"/>
          <p:cNvSpPr txBox="1"/>
          <p:nvPr/>
        </p:nvSpPr>
        <p:spPr>
          <a:xfrm>
            <a:off x="363321" y="4595087"/>
            <a:ext cx="2021328" cy="471561"/>
          </a:xfrm>
          <a:prstGeom prst="rect">
            <a:avLst/>
          </a:prstGeom>
        </p:spPr>
        <p:txBody>
          <a:bodyPr vert="horz" wrap="square" lIns="0" tIns="0" rIns="0" bIns="0" rtlCol="0">
            <a:spAutoFit/>
          </a:bodyPr>
          <a:lstStyle/>
          <a:p>
            <a:pPr marL="0" marR="0">
              <a:lnSpc>
                <a:spcPts val="3413"/>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dirty="0">
                <a:solidFill>
                  <a:srgbClr val="00B050"/>
                </a:solidFill>
                <a:latin typeface="MMKOCD+Calibri"/>
                <a:cs typeface="MMKOCD+Calibri"/>
              </a:rPr>
              <a:t>Grundidee</a:t>
            </a:r>
          </a:p>
        </p:txBody>
      </p:sp>
      <p:sp>
        <p:nvSpPr>
          <p:cNvPr id="9" name="object 9"/>
          <p:cNvSpPr txBox="1"/>
          <p:nvPr/>
        </p:nvSpPr>
        <p:spPr>
          <a:xfrm>
            <a:off x="721461" y="5058735"/>
            <a:ext cx="7703052" cy="1069133"/>
          </a:xfrm>
          <a:prstGeom prst="rect">
            <a:avLst/>
          </a:prstGeom>
        </p:spPr>
        <p:txBody>
          <a:bodyPr vert="horz" wrap="square" lIns="0" tIns="0" rIns="0" bIns="0" rtlCol="0">
            <a:spAutoFit/>
          </a:bodyPr>
          <a:lstStyle/>
          <a:p>
            <a:pPr marL="0" marR="0">
              <a:lnSpc>
                <a:spcPts val="2932"/>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Geeignetes</a:t>
            </a:r>
            <a:r>
              <a:rPr sz="2400" spc="-11" dirty="0">
                <a:solidFill>
                  <a:srgbClr val="000000"/>
                </a:solidFill>
                <a:latin typeface="MMKOCD+Calibri"/>
                <a:cs typeface="MMKOCD+Calibri"/>
              </a:rPr>
              <a:t> </a:t>
            </a:r>
            <a:r>
              <a:rPr sz="2400" dirty="0">
                <a:solidFill>
                  <a:srgbClr val="000000"/>
                </a:solidFill>
                <a:latin typeface="MMKOCD+Calibri"/>
                <a:cs typeface="MMKOCD+Calibri"/>
              </a:rPr>
              <a:t>Modell für die Primar-</a:t>
            </a:r>
            <a:r>
              <a:rPr sz="2400" spc="-18" dirty="0">
                <a:solidFill>
                  <a:srgbClr val="000000"/>
                </a:solidFill>
                <a:latin typeface="MMKOCD+Calibri"/>
                <a:cs typeface="MMKOCD+Calibri"/>
              </a:rPr>
              <a:t> </a:t>
            </a:r>
            <a:r>
              <a:rPr sz="2400" dirty="0">
                <a:solidFill>
                  <a:srgbClr val="000000"/>
                </a:solidFill>
                <a:latin typeface="MMKOCD+Calibri"/>
                <a:cs typeface="MMKOCD+Calibri"/>
              </a:rPr>
              <a:t>oder </a:t>
            </a:r>
            <a:r>
              <a:rPr sz="2400" spc="-16" dirty="0">
                <a:solidFill>
                  <a:srgbClr val="000000"/>
                </a:solidFill>
                <a:latin typeface="MMKOCD+Calibri"/>
                <a:cs typeface="MMKOCD+Calibri"/>
              </a:rPr>
              <a:t>Unterstufe:</a:t>
            </a:r>
            <a:r>
              <a:rPr sz="2400" dirty="0">
                <a:solidFill>
                  <a:srgbClr val="000000"/>
                </a:solidFill>
                <a:latin typeface="MMKOCD+Calibri"/>
                <a:cs typeface="MMKOCD+Calibri"/>
              </a:rPr>
              <a:t> Zugang</a:t>
            </a:r>
          </a:p>
          <a:p>
            <a:pPr marL="272796" marR="0">
              <a:lnSpc>
                <a:spcPts val="2594"/>
              </a:lnSpc>
              <a:spcBef>
                <a:spcPts val="0"/>
              </a:spcBef>
              <a:spcAft>
                <a:spcPts val="0"/>
              </a:spcAft>
            </a:pPr>
            <a:r>
              <a:rPr sz="2400" spc="-12" dirty="0">
                <a:solidFill>
                  <a:srgbClr val="000000"/>
                </a:solidFill>
                <a:latin typeface="MMKOCD+Calibri"/>
                <a:cs typeface="MMKOCD+Calibri"/>
              </a:rPr>
              <a:t>zu</a:t>
            </a:r>
            <a:r>
              <a:rPr sz="2400" spc="11" dirty="0">
                <a:solidFill>
                  <a:srgbClr val="000000"/>
                </a:solidFill>
                <a:latin typeface="MMKOCD+Calibri"/>
                <a:cs typeface="MMKOCD+Calibri"/>
              </a:rPr>
              <a:t> </a:t>
            </a:r>
            <a:r>
              <a:rPr sz="2400" spc="-13" dirty="0">
                <a:solidFill>
                  <a:srgbClr val="000000"/>
                </a:solidFill>
                <a:latin typeface="MMKOCD+Calibri"/>
                <a:cs typeface="MMKOCD+Calibri"/>
              </a:rPr>
              <a:t>Informatiksystemen</a:t>
            </a:r>
            <a:r>
              <a:rPr sz="2400" spc="-15" dirty="0">
                <a:solidFill>
                  <a:srgbClr val="000000"/>
                </a:solidFill>
                <a:latin typeface="MMKOCD+Calibri"/>
                <a:cs typeface="MMKOCD+Calibri"/>
              </a:rPr>
              <a:t> </a:t>
            </a:r>
            <a:r>
              <a:rPr sz="2400" dirty="0">
                <a:solidFill>
                  <a:srgbClr val="000000"/>
                </a:solidFill>
                <a:latin typeface="MMKOCD+Calibri"/>
                <a:cs typeface="MMKOCD+Calibri"/>
              </a:rPr>
              <a:t>als Grundlage für informatische</a:t>
            </a:r>
          </a:p>
          <a:p>
            <a:pPr marL="272796" marR="0">
              <a:lnSpc>
                <a:spcPts val="2592"/>
              </a:lnSpc>
              <a:spcBef>
                <a:spcPts val="0"/>
              </a:spcBef>
              <a:spcAft>
                <a:spcPts val="0"/>
              </a:spcAft>
            </a:pPr>
            <a:r>
              <a:rPr sz="2400" dirty="0">
                <a:solidFill>
                  <a:srgbClr val="000000"/>
                </a:solidFill>
                <a:latin typeface="MMKOCD+Calibri"/>
                <a:cs typeface="MMKOCD+Calibri"/>
              </a:rPr>
              <a:t>Bildung</a:t>
            </a:r>
          </a:p>
        </p:txBody>
      </p:sp>
      <p:sp>
        <p:nvSpPr>
          <p:cNvPr id="10" name="object 10"/>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22</a:t>
            </a:r>
          </a:p>
        </p:txBody>
      </p:sp>
      <p:sp>
        <p:nvSpPr>
          <p:cNvPr id="11" name="object 11"/>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11214994"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Moderne </a:t>
            </a:r>
            <a:r>
              <a:rPr sz="4000" spc="-12" dirty="0">
                <a:solidFill>
                  <a:srgbClr val="00549F"/>
                </a:solidFill>
                <a:latin typeface="MMKOCD+Calibri"/>
                <a:cs typeface="MMKOCD+Calibri"/>
              </a:rPr>
              <a:t>Kombination</a:t>
            </a:r>
            <a:r>
              <a:rPr sz="4000" dirty="0">
                <a:solidFill>
                  <a:srgbClr val="00549F"/>
                </a:solidFill>
                <a:latin typeface="MMKOCD+Calibri"/>
                <a:cs typeface="MMKOCD+Calibri"/>
              </a:rPr>
              <a:t> </a:t>
            </a:r>
            <a:r>
              <a:rPr sz="4000" spc="-13" dirty="0">
                <a:solidFill>
                  <a:srgbClr val="00549F"/>
                </a:solidFill>
                <a:latin typeface="MMKOCD+Calibri"/>
                <a:cs typeface="MMKOCD+Calibri"/>
              </a:rPr>
              <a:t>FdI:</a:t>
            </a:r>
            <a:r>
              <a:rPr sz="4000" spc="13" dirty="0">
                <a:solidFill>
                  <a:srgbClr val="00549F"/>
                </a:solidFill>
                <a:latin typeface="MMKOCD+Calibri"/>
                <a:cs typeface="MMKOCD+Calibri"/>
              </a:rPr>
              <a:t> </a:t>
            </a:r>
            <a:r>
              <a:rPr sz="4000" spc="-17" dirty="0">
                <a:solidFill>
                  <a:srgbClr val="00549F"/>
                </a:solidFill>
                <a:latin typeface="MMKOCD+Calibri"/>
                <a:cs typeface="MMKOCD+Calibri"/>
              </a:rPr>
              <a:t>Systemorientierte</a:t>
            </a:r>
            <a:r>
              <a:rPr sz="4000" spc="15" dirty="0">
                <a:solidFill>
                  <a:srgbClr val="00549F"/>
                </a:solidFill>
                <a:latin typeface="MMKOCD+Calibri"/>
                <a:cs typeface="MMKOCD+Calibri"/>
              </a:rPr>
              <a:t> </a:t>
            </a:r>
            <a:r>
              <a:rPr sz="4000" spc="-19" dirty="0">
                <a:solidFill>
                  <a:srgbClr val="00549F"/>
                </a:solidFill>
                <a:latin typeface="MMKOCD+Calibri"/>
                <a:cs typeface="MMKOCD+Calibri"/>
              </a:rPr>
              <a:t>Ansätze</a:t>
            </a:r>
          </a:p>
        </p:txBody>
      </p:sp>
      <p:sp>
        <p:nvSpPr>
          <p:cNvPr id="4" name="object 4"/>
          <p:cNvSpPr txBox="1"/>
          <p:nvPr/>
        </p:nvSpPr>
        <p:spPr>
          <a:xfrm>
            <a:off x="1159154" y="1245379"/>
            <a:ext cx="2572791"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000000"/>
                </a:solidFill>
                <a:latin typeface="INAIQV+Calibri Bold"/>
                <a:cs typeface="INAIQV+Calibri Bold"/>
              </a:rPr>
              <a:t>Anwendungsorientierung</a:t>
            </a:r>
          </a:p>
        </p:txBody>
      </p:sp>
      <p:sp>
        <p:nvSpPr>
          <p:cNvPr id="5" name="object 5"/>
          <p:cNvSpPr txBox="1"/>
          <p:nvPr/>
        </p:nvSpPr>
        <p:spPr>
          <a:xfrm>
            <a:off x="8659622" y="1245379"/>
            <a:ext cx="2276437"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000000"/>
                </a:solidFill>
                <a:latin typeface="INAIQV+Calibri Bold"/>
                <a:cs typeface="INAIQV+Calibri Bold"/>
              </a:rPr>
              <a:t>Hardwareorientierung</a:t>
            </a:r>
          </a:p>
        </p:txBody>
      </p:sp>
      <p:sp>
        <p:nvSpPr>
          <p:cNvPr id="6" name="object 6"/>
          <p:cNvSpPr txBox="1"/>
          <p:nvPr/>
        </p:nvSpPr>
        <p:spPr>
          <a:xfrm>
            <a:off x="8683498" y="1780647"/>
            <a:ext cx="2235456" cy="592016"/>
          </a:xfrm>
          <a:prstGeom prst="rect">
            <a:avLst/>
          </a:prstGeom>
        </p:spPr>
        <p:txBody>
          <a:bodyPr vert="horz" wrap="square" lIns="0" tIns="0" rIns="0" bIns="0" rtlCol="0">
            <a:spAutoFit/>
          </a:bodyPr>
          <a:lstStyle/>
          <a:p>
            <a:pPr marL="0" marR="0">
              <a:lnSpc>
                <a:spcPts val="2200"/>
              </a:lnSpc>
              <a:spcBef>
                <a:spcPts val="0"/>
              </a:spcBef>
              <a:spcAft>
                <a:spcPts val="0"/>
              </a:spcAft>
            </a:pPr>
            <a:r>
              <a:rPr sz="1800" dirty="0">
                <a:solidFill>
                  <a:srgbClr val="000000"/>
                </a:solidFill>
                <a:latin typeface="MMKOCD+Calibri"/>
                <a:cs typeface="MMKOCD+Calibri"/>
              </a:rPr>
              <a:t>Rechnerkomponenten</a:t>
            </a:r>
          </a:p>
          <a:p>
            <a:pPr marL="487933" marR="0">
              <a:lnSpc>
                <a:spcPts val="2161"/>
              </a:lnSpc>
              <a:spcBef>
                <a:spcPts val="0"/>
              </a:spcBef>
              <a:spcAft>
                <a:spcPts val="0"/>
              </a:spcAft>
            </a:pPr>
            <a:r>
              <a:rPr sz="1800" dirty="0">
                <a:solidFill>
                  <a:srgbClr val="000000"/>
                </a:solidFill>
                <a:latin typeface="MMKOCD+Calibri"/>
                <a:cs typeface="MMKOCD+Calibri"/>
              </a:rPr>
              <a:t>Grundlagen</a:t>
            </a:r>
          </a:p>
        </p:txBody>
      </p:sp>
      <p:sp>
        <p:nvSpPr>
          <p:cNvPr id="7" name="object 7"/>
          <p:cNvSpPr txBox="1"/>
          <p:nvPr/>
        </p:nvSpPr>
        <p:spPr>
          <a:xfrm>
            <a:off x="1614805" y="2928129"/>
            <a:ext cx="2524906"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000000"/>
                </a:solidFill>
                <a:latin typeface="INAIQV+Calibri Bold"/>
                <a:cs typeface="INAIQV+Calibri Bold"/>
              </a:rPr>
              <a:t>Algorithmenorientierung</a:t>
            </a:r>
          </a:p>
        </p:txBody>
      </p:sp>
      <p:sp>
        <p:nvSpPr>
          <p:cNvPr id="8" name="object 8"/>
          <p:cNvSpPr txBox="1"/>
          <p:nvPr/>
        </p:nvSpPr>
        <p:spPr>
          <a:xfrm>
            <a:off x="5258689" y="2931267"/>
            <a:ext cx="2036769" cy="592016"/>
          </a:xfrm>
          <a:prstGeom prst="rect">
            <a:avLst/>
          </a:prstGeom>
        </p:spPr>
        <p:txBody>
          <a:bodyPr vert="horz" wrap="square" lIns="0" tIns="0" rIns="0" bIns="0" rtlCol="0">
            <a:spAutoFit/>
          </a:bodyPr>
          <a:lstStyle/>
          <a:p>
            <a:pPr marL="0" marR="0">
              <a:lnSpc>
                <a:spcPts val="2200"/>
              </a:lnSpc>
              <a:spcBef>
                <a:spcPts val="0"/>
              </a:spcBef>
              <a:spcAft>
                <a:spcPts val="0"/>
              </a:spcAft>
            </a:pPr>
            <a:r>
              <a:rPr sz="1800" dirty="0">
                <a:solidFill>
                  <a:srgbClr val="000000"/>
                </a:solidFill>
                <a:latin typeface="MMKOCD+Calibri"/>
                <a:cs typeface="MMKOCD+Calibri"/>
              </a:rPr>
              <a:t>Problemstellung</a:t>
            </a:r>
            <a:r>
              <a:rPr sz="1800" spc="37" dirty="0">
                <a:solidFill>
                  <a:srgbClr val="000000"/>
                </a:solidFill>
                <a:latin typeface="MMKOCD+Calibri"/>
                <a:cs typeface="MMKOCD+Calibri"/>
              </a:rPr>
              <a:t> </a:t>
            </a:r>
            <a:r>
              <a:rPr sz="1800" dirty="0">
                <a:solidFill>
                  <a:srgbClr val="000000"/>
                </a:solidFill>
                <a:latin typeface="MMKOCD+Calibri"/>
                <a:cs typeface="MMKOCD+Calibri"/>
              </a:rPr>
              <a:t>aus</a:t>
            </a:r>
          </a:p>
          <a:p>
            <a:pPr marL="211835" marR="0">
              <a:lnSpc>
                <a:spcPts val="2161"/>
              </a:lnSpc>
              <a:spcBef>
                <a:spcPts val="0"/>
              </a:spcBef>
              <a:spcAft>
                <a:spcPts val="0"/>
              </a:spcAft>
            </a:pPr>
            <a:r>
              <a:rPr sz="1800" dirty="0">
                <a:solidFill>
                  <a:srgbClr val="000000"/>
                </a:solidFill>
                <a:latin typeface="MMKOCD+Calibri"/>
                <a:cs typeface="MMKOCD+Calibri"/>
              </a:rPr>
              <a:t>der Schülerwelt</a:t>
            </a:r>
          </a:p>
        </p:txBody>
      </p:sp>
      <p:sp>
        <p:nvSpPr>
          <p:cNvPr id="9" name="object 9"/>
          <p:cNvSpPr txBox="1"/>
          <p:nvPr/>
        </p:nvSpPr>
        <p:spPr>
          <a:xfrm>
            <a:off x="8862060" y="3166598"/>
            <a:ext cx="1872704" cy="866337"/>
          </a:xfrm>
          <a:prstGeom prst="rect">
            <a:avLst/>
          </a:prstGeom>
        </p:spPr>
        <p:txBody>
          <a:bodyPr vert="horz" wrap="square" lIns="0" tIns="0" rIns="0" bIns="0" rtlCol="0">
            <a:spAutoFit/>
          </a:bodyPr>
          <a:lstStyle/>
          <a:p>
            <a:pPr marL="332232" marR="0">
              <a:lnSpc>
                <a:spcPts val="2200"/>
              </a:lnSpc>
              <a:spcBef>
                <a:spcPts val="0"/>
              </a:spcBef>
              <a:spcAft>
                <a:spcPts val="0"/>
              </a:spcAft>
            </a:pPr>
            <a:r>
              <a:rPr sz="1800" dirty="0">
                <a:solidFill>
                  <a:srgbClr val="000000"/>
                </a:solidFill>
                <a:latin typeface="MMKOCD+Calibri"/>
                <a:cs typeface="MMKOCD+Calibri"/>
              </a:rPr>
              <a:t>Einsatz von</a:t>
            </a:r>
          </a:p>
          <a:p>
            <a:pPr marL="0" marR="0">
              <a:lnSpc>
                <a:spcPts val="2161"/>
              </a:lnSpc>
              <a:spcBef>
                <a:spcPts val="0"/>
              </a:spcBef>
              <a:spcAft>
                <a:spcPts val="0"/>
              </a:spcAft>
            </a:pPr>
            <a:r>
              <a:rPr sz="1800" dirty="0">
                <a:solidFill>
                  <a:srgbClr val="000000"/>
                </a:solidFill>
                <a:latin typeface="MMKOCD+Calibri"/>
                <a:cs typeface="MMKOCD+Calibri"/>
              </a:rPr>
              <a:t>Standardsoftware,</a:t>
            </a:r>
          </a:p>
          <a:p>
            <a:pPr marL="449580" marR="0">
              <a:lnSpc>
                <a:spcPts val="2160"/>
              </a:lnSpc>
              <a:spcBef>
                <a:spcPts val="0"/>
              </a:spcBef>
              <a:spcAft>
                <a:spcPts val="0"/>
              </a:spcAft>
            </a:pPr>
            <a:r>
              <a:rPr sz="1800" dirty="0">
                <a:solidFill>
                  <a:srgbClr val="000000"/>
                </a:solidFill>
                <a:latin typeface="MMKOCD+Calibri"/>
                <a:cs typeface="MMKOCD+Calibri"/>
              </a:rPr>
              <a:t>Internet,</a:t>
            </a:r>
          </a:p>
        </p:txBody>
      </p:sp>
      <p:sp>
        <p:nvSpPr>
          <p:cNvPr id="10" name="object 10"/>
          <p:cNvSpPr txBox="1"/>
          <p:nvPr/>
        </p:nvSpPr>
        <p:spPr>
          <a:xfrm>
            <a:off x="1862074" y="3467969"/>
            <a:ext cx="2019994" cy="592144"/>
          </a:xfrm>
          <a:prstGeom prst="rect">
            <a:avLst/>
          </a:prstGeom>
        </p:spPr>
        <p:txBody>
          <a:bodyPr vert="horz" wrap="square" lIns="0" tIns="0" rIns="0" bIns="0" rtlCol="0">
            <a:spAutoFit/>
          </a:bodyPr>
          <a:lstStyle/>
          <a:p>
            <a:pPr marL="0" marR="0">
              <a:lnSpc>
                <a:spcPts val="2200"/>
              </a:lnSpc>
              <a:spcBef>
                <a:spcPts val="0"/>
              </a:spcBef>
              <a:spcAft>
                <a:spcPts val="0"/>
              </a:spcAft>
            </a:pPr>
            <a:r>
              <a:rPr sz="1800" dirty="0">
                <a:solidFill>
                  <a:srgbClr val="000000"/>
                </a:solidFill>
                <a:latin typeface="MMKOCD+Calibri"/>
                <a:cs typeface="MMKOCD+Calibri"/>
              </a:rPr>
              <a:t>Algorithmisierung</a:t>
            </a:r>
            <a:r>
              <a:rPr sz="1800" spc="23" dirty="0">
                <a:solidFill>
                  <a:srgbClr val="000000"/>
                </a:solidFill>
                <a:latin typeface="MMKOCD+Calibri"/>
                <a:cs typeface="MMKOCD+Calibri"/>
              </a:rPr>
              <a:t> </a:t>
            </a:r>
            <a:r>
              <a:rPr sz="1800" dirty="0">
                <a:solidFill>
                  <a:srgbClr val="000000"/>
                </a:solidFill>
                <a:latin typeface="MMKOCD+Calibri"/>
                <a:cs typeface="MMKOCD+Calibri"/>
              </a:rPr>
              <a:t>&amp;</a:t>
            </a:r>
          </a:p>
          <a:p>
            <a:pPr marL="149352" marR="0">
              <a:lnSpc>
                <a:spcPts val="2163"/>
              </a:lnSpc>
              <a:spcBef>
                <a:spcPts val="0"/>
              </a:spcBef>
              <a:spcAft>
                <a:spcPts val="0"/>
              </a:spcAft>
            </a:pPr>
            <a:r>
              <a:rPr sz="1800" dirty="0">
                <a:solidFill>
                  <a:srgbClr val="000000"/>
                </a:solidFill>
                <a:latin typeface="MMKOCD+Calibri"/>
                <a:cs typeface="MMKOCD+Calibri"/>
              </a:rPr>
              <a:t>Programmierung</a:t>
            </a:r>
          </a:p>
        </p:txBody>
      </p:sp>
      <p:sp>
        <p:nvSpPr>
          <p:cNvPr id="11" name="object 11"/>
          <p:cNvSpPr txBox="1"/>
          <p:nvPr/>
        </p:nvSpPr>
        <p:spPr>
          <a:xfrm>
            <a:off x="8842248" y="3990103"/>
            <a:ext cx="1909650"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000000"/>
                </a:solidFill>
                <a:latin typeface="MMKOCD+Calibri"/>
                <a:cs typeface="MMKOCD+Calibri"/>
              </a:rPr>
              <a:t>Medienkompetenz</a:t>
            </a:r>
          </a:p>
        </p:txBody>
      </p:sp>
      <p:sp>
        <p:nvSpPr>
          <p:cNvPr id="12" name="object 12"/>
          <p:cNvSpPr txBox="1"/>
          <p:nvPr/>
        </p:nvSpPr>
        <p:spPr>
          <a:xfrm>
            <a:off x="5514467" y="4044331"/>
            <a:ext cx="1545971" cy="591472"/>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000000"/>
                </a:solidFill>
                <a:latin typeface="MMKOCD+Calibri"/>
                <a:cs typeface="MMKOCD+Calibri"/>
              </a:rPr>
              <a:t>Bewertung des</a:t>
            </a:r>
          </a:p>
          <a:p>
            <a:pPr marL="153923" marR="0">
              <a:lnSpc>
                <a:spcPts val="2160"/>
              </a:lnSpc>
              <a:spcBef>
                <a:spcPts val="0"/>
              </a:spcBef>
              <a:spcAft>
                <a:spcPts val="0"/>
              </a:spcAft>
            </a:pPr>
            <a:r>
              <a:rPr sz="1800" dirty="0">
                <a:solidFill>
                  <a:srgbClr val="000000"/>
                </a:solidFill>
                <a:latin typeface="MMKOCD+Calibri"/>
                <a:cs typeface="MMKOCD+Calibri"/>
              </a:rPr>
              <a:t>Ergebnisses</a:t>
            </a:r>
          </a:p>
        </p:txBody>
      </p:sp>
      <p:sp>
        <p:nvSpPr>
          <p:cNvPr id="13" name="object 13"/>
          <p:cNvSpPr txBox="1"/>
          <p:nvPr/>
        </p:nvSpPr>
        <p:spPr>
          <a:xfrm>
            <a:off x="2192782" y="4899042"/>
            <a:ext cx="1360586" cy="591472"/>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000000"/>
                </a:solidFill>
                <a:latin typeface="MMKOCD+Calibri"/>
                <a:cs typeface="MMKOCD+Calibri"/>
              </a:rPr>
              <a:t>Theoretische</a:t>
            </a:r>
          </a:p>
          <a:p>
            <a:pPr marL="4572" marR="0">
              <a:lnSpc>
                <a:spcPts val="2159"/>
              </a:lnSpc>
              <a:spcBef>
                <a:spcPts val="0"/>
              </a:spcBef>
              <a:spcAft>
                <a:spcPts val="0"/>
              </a:spcAft>
            </a:pPr>
            <a:r>
              <a:rPr sz="1800" dirty="0">
                <a:solidFill>
                  <a:srgbClr val="000000"/>
                </a:solidFill>
                <a:latin typeface="MMKOCD+Calibri"/>
                <a:cs typeface="MMKOCD+Calibri"/>
              </a:rPr>
              <a:t>Grundlagen?</a:t>
            </a:r>
          </a:p>
        </p:txBody>
      </p:sp>
      <p:sp>
        <p:nvSpPr>
          <p:cNvPr id="14" name="object 14"/>
          <p:cNvSpPr txBox="1"/>
          <p:nvPr/>
        </p:nvSpPr>
        <p:spPr>
          <a:xfrm>
            <a:off x="5445506" y="5020327"/>
            <a:ext cx="1699023" cy="591472"/>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000000"/>
                </a:solidFill>
                <a:latin typeface="MMKOCD+Calibri"/>
                <a:cs typeface="MMKOCD+Calibri"/>
              </a:rPr>
              <a:t>Abschätzung</a:t>
            </a:r>
            <a:r>
              <a:rPr sz="1800" spc="20" dirty="0">
                <a:solidFill>
                  <a:srgbClr val="000000"/>
                </a:solidFill>
                <a:latin typeface="MMKOCD+Calibri"/>
                <a:cs typeface="MMKOCD+Calibri"/>
              </a:rPr>
              <a:t> </a:t>
            </a:r>
            <a:r>
              <a:rPr sz="1800" dirty="0">
                <a:solidFill>
                  <a:srgbClr val="000000"/>
                </a:solidFill>
                <a:latin typeface="MMKOCD+Calibri"/>
                <a:cs typeface="MMKOCD+Calibri"/>
              </a:rPr>
              <a:t>der</a:t>
            </a:r>
          </a:p>
          <a:p>
            <a:pPr marL="96011" marR="0">
              <a:lnSpc>
                <a:spcPts val="2160"/>
              </a:lnSpc>
              <a:spcBef>
                <a:spcPts val="0"/>
              </a:spcBef>
              <a:spcAft>
                <a:spcPts val="0"/>
              </a:spcAft>
            </a:pPr>
            <a:r>
              <a:rPr sz="1800" dirty="0">
                <a:solidFill>
                  <a:srgbClr val="000000"/>
                </a:solidFill>
                <a:latin typeface="MMKOCD+Calibri"/>
                <a:cs typeface="MMKOCD+Calibri"/>
              </a:rPr>
              <a:t>Konsequenzen</a:t>
            </a:r>
          </a:p>
        </p:txBody>
      </p:sp>
      <p:sp>
        <p:nvSpPr>
          <p:cNvPr id="15" name="object 15"/>
          <p:cNvSpPr txBox="1"/>
          <p:nvPr/>
        </p:nvSpPr>
        <p:spPr>
          <a:xfrm>
            <a:off x="8737727" y="5522347"/>
            <a:ext cx="2193654" cy="317524"/>
          </a:xfrm>
          <a:prstGeom prst="rect">
            <a:avLst/>
          </a:prstGeom>
        </p:spPr>
        <p:txBody>
          <a:bodyPr vert="horz" wrap="square" lIns="0" tIns="0" rIns="0" bIns="0" rtlCol="0">
            <a:spAutoFit/>
          </a:bodyPr>
          <a:lstStyle/>
          <a:p>
            <a:pPr marL="0" marR="0">
              <a:lnSpc>
                <a:spcPts val="2200"/>
              </a:lnSpc>
              <a:spcBef>
                <a:spcPts val="0"/>
              </a:spcBef>
              <a:spcAft>
                <a:spcPts val="0"/>
              </a:spcAft>
            </a:pPr>
            <a:r>
              <a:rPr sz="1800" b="1" dirty="0">
                <a:solidFill>
                  <a:srgbClr val="000000"/>
                </a:solidFill>
                <a:latin typeface="INAIQV+Calibri Bold"/>
                <a:cs typeface="INAIQV+Calibri Bold"/>
              </a:rPr>
              <a:t>Benutzerorientierung</a:t>
            </a:r>
          </a:p>
        </p:txBody>
      </p:sp>
      <p:sp>
        <p:nvSpPr>
          <p:cNvPr id="16" name="object 16"/>
          <p:cNvSpPr txBox="1"/>
          <p:nvPr/>
        </p:nvSpPr>
        <p:spPr>
          <a:xfrm>
            <a:off x="558393" y="6497977"/>
            <a:ext cx="357863"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23</a:t>
            </a:r>
          </a:p>
        </p:txBody>
      </p:sp>
      <p:sp>
        <p:nvSpPr>
          <p:cNvPr id="17" name="object 17"/>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81BE4FA3-AC4B-2FC9-B79F-5B73562B21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159" y="5906279"/>
            <a:ext cx="1604865" cy="557333"/>
          </a:xfrm>
          <a:prstGeom prst="rect">
            <a:avLst/>
          </a:prstGeom>
        </p:spPr>
      </p:pic>
      <p:pic>
        <p:nvPicPr>
          <p:cNvPr id="13" name="Grafik 12">
            <a:extLst>
              <a:ext uri="{FF2B5EF4-FFF2-40B4-BE49-F238E27FC236}">
                <a16:creationId xmlns:a16="http://schemas.microsoft.com/office/drawing/2014/main" id="{44B8956A-225D-8F15-907E-86B4B0364A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0645" y="5704781"/>
            <a:ext cx="2276475" cy="828675"/>
          </a:xfrm>
          <a:prstGeom prst="rect">
            <a:avLst/>
          </a:prstGeom>
        </p:spPr>
      </p:pic>
      <p:pic>
        <p:nvPicPr>
          <p:cNvPr id="16" name="Grafik 15">
            <a:extLst>
              <a:ext uri="{FF2B5EF4-FFF2-40B4-BE49-F238E27FC236}">
                <a16:creationId xmlns:a16="http://schemas.microsoft.com/office/drawing/2014/main" id="{C8DC80B3-F432-92CA-17FE-9FA4377350A6}"/>
              </a:ext>
            </a:extLst>
          </p:cNvPr>
          <p:cNvPicPr>
            <a:picLocks noChangeAspect="1"/>
          </p:cNvPicPr>
          <p:nvPr/>
        </p:nvPicPr>
        <p:blipFill>
          <a:blip r:embed="rId6"/>
          <a:stretch>
            <a:fillRect/>
          </a:stretch>
        </p:blipFill>
        <p:spPr>
          <a:xfrm>
            <a:off x="6960636" y="5755755"/>
            <a:ext cx="1306286" cy="707857"/>
          </a:xfrm>
          <a:prstGeom prst="rect">
            <a:avLst/>
          </a:prstGeom>
        </p:spPr>
      </p:pic>
      <p:sp>
        <p:nvSpPr>
          <p:cNvPr id="18" name="Textfeld 17">
            <a:extLst>
              <a:ext uri="{FF2B5EF4-FFF2-40B4-BE49-F238E27FC236}">
                <a16:creationId xmlns:a16="http://schemas.microsoft.com/office/drawing/2014/main" id="{0BC685B1-6D36-FE7B-6ED6-90005B5A3DA0}"/>
              </a:ext>
            </a:extLst>
          </p:cNvPr>
          <p:cNvSpPr txBox="1"/>
          <p:nvPr/>
        </p:nvSpPr>
        <p:spPr>
          <a:xfrm>
            <a:off x="597159" y="541176"/>
            <a:ext cx="8244837" cy="3785652"/>
          </a:xfrm>
          <a:prstGeom prst="rect">
            <a:avLst/>
          </a:prstGeom>
          <a:noFill/>
        </p:spPr>
        <p:txBody>
          <a:bodyPr wrap="square" rtlCol="0">
            <a:spAutoFit/>
          </a:bodyPr>
          <a:lstStyle/>
          <a:p>
            <a:pPr algn="just"/>
            <a:r>
              <a:rPr lang="de-DE" sz="1600" dirty="0"/>
              <a:t>Das vorliegende Gesamtwerk „Informatik Unterrichtsmodelle“ wurde im Rahmen des Projektes </a:t>
            </a:r>
            <a:r>
              <a:rPr lang="de-DE" sz="1600" dirty="0" err="1"/>
              <a:t>FAIBLE.nrw</a:t>
            </a:r>
            <a:r>
              <a:rPr lang="de-DE" sz="1600" dirty="0"/>
              <a:t> von der RWTH Aachen erstellt und ist unter der (CC BY 4.0) - Lizenz veröffentlicht. Ausdrücklich ausgenommen von dieser Lizenz sind alle Logos! Weiterhin kann die Lizenz einzelner verwendeter Materialien, wie gekennzeichnet, abweichen. Nicht gekennzeichnete Bilder sind entweder gemeinfrei oder selbst erstellt und stehen unter der Lizenz des Gesamtwerkes (CC BY 4.0).</a:t>
            </a:r>
          </a:p>
          <a:p>
            <a:pPr algn="just"/>
            <a:endParaRPr lang="de-DE" sz="1600" dirty="0"/>
          </a:p>
          <a:p>
            <a:pPr algn="just"/>
            <a:r>
              <a:rPr lang="de-DE" sz="1600" dirty="0"/>
              <a:t>Sonderregelung für die Verwendung im Bildungskontext: </a:t>
            </a:r>
          </a:p>
          <a:p>
            <a:pPr algn="just"/>
            <a:r>
              <a:rPr lang="de-DE" sz="1600" dirty="0"/>
              <a:t>Die CC BY 4.0-Lizenz verlangt die Namensnennung bei der Übernahme von Materialien. Da dies den gewünschten Anwendungsfall erschweren kann, genügt dem Projekt FAIBLE.nrw bei der Verwendung in informatikdidaktischen Kontexten (Hochschule, Weiterbildung etc.) ein Verweis auf das Gesamtwerk anstelle der aufwändigeren Einzelangaben nach der TULLU-Regel. In allen anderen Kontexten gilt diese Sonderregel nicht!</a:t>
            </a:r>
          </a:p>
          <a:p>
            <a:pPr algn="just"/>
            <a:endParaRPr lang="de-DE" sz="1600" dirty="0"/>
          </a:p>
          <a:p>
            <a:pPr algn="just"/>
            <a:r>
              <a:rPr lang="de-DE" sz="1600" dirty="0"/>
              <a:t>Das Werk ist Online unter </a:t>
            </a:r>
            <a:r>
              <a:rPr lang="de-DE" sz="1600" dirty="0">
                <a:hlinkClick r:id="rId7"/>
              </a:rPr>
              <a:t>https://www.orca.nrw/</a:t>
            </a:r>
            <a:r>
              <a:rPr lang="de-DE" sz="1600" dirty="0"/>
              <a:t> verfügbar. </a:t>
            </a:r>
          </a:p>
        </p:txBody>
      </p:sp>
      <p:pic>
        <p:nvPicPr>
          <p:cNvPr id="20" name="Grafik 19">
            <a:extLst>
              <a:ext uri="{FF2B5EF4-FFF2-40B4-BE49-F238E27FC236}">
                <a16:creationId xmlns:a16="http://schemas.microsoft.com/office/drawing/2014/main" id="{6FCD7A78-66A4-5DEC-207C-A43A5C74DC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789" y="4681289"/>
            <a:ext cx="1143000" cy="400050"/>
          </a:xfrm>
          <a:prstGeom prst="rect">
            <a:avLst/>
          </a:prstGeom>
        </p:spPr>
      </p:pic>
      <p:sp>
        <p:nvSpPr>
          <p:cNvPr id="22" name="Textfeld 21">
            <a:extLst>
              <a:ext uri="{FF2B5EF4-FFF2-40B4-BE49-F238E27FC236}">
                <a16:creationId xmlns:a16="http://schemas.microsoft.com/office/drawing/2014/main" id="{8CB68AB2-E096-EA38-0D0C-AA813099036B}"/>
              </a:ext>
            </a:extLst>
          </p:cNvPr>
          <p:cNvSpPr txBox="1"/>
          <p:nvPr/>
        </p:nvSpPr>
        <p:spPr>
          <a:xfrm>
            <a:off x="486546" y="5081339"/>
            <a:ext cx="6094602" cy="276999"/>
          </a:xfrm>
          <a:prstGeom prst="rect">
            <a:avLst/>
          </a:prstGeom>
          <a:noFill/>
        </p:spPr>
        <p:txBody>
          <a:bodyPr wrap="square">
            <a:spAutoFit/>
          </a:bodyPr>
          <a:lstStyle/>
          <a:p>
            <a:r>
              <a:rPr lang="de-DE" sz="1200" dirty="0">
                <a:hlinkClick r:id="rId10"/>
              </a:rPr>
              <a:t>(https://creativecommons.org/licenses/by/4.0/deed.de)</a:t>
            </a:r>
            <a:endParaRPr lang="de-DE" sz="1200" dirty="0"/>
          </a:p>
        </p:txBody>
      </p:sp>
      <p:sp>
        <p:nvSpPr>
          <p:cNvPr id="25" name="Textfeld 24">
            <a:extLst>
              <a:ext uri="{FF2B5EF4-FFF2-40B4-BE49-F238E27FC236}">
                <a16:creationId xmlns:a16="http://schemas.microsoft.com/office/drawing/2014/main" id="{DE95745B-BB7C-DC8F-E2CE-388135E92674}"/>
              </a:ext>
            </a:extLst>
          </p:cNvPr>
          <p:cNvSpPr txBox="1"/>
          <p:nvPr/>
        </p:nvSpPr>
        <p:spPr>
          <a:xfrm>
            <a:off x="9068500" y="1484851"/>
            <a:ext cx="1317990" cy="230832"/>
          </a:xfrm>
          <a:prstGeom prst="rect">
            <a:avLst/>
          </a:prstGeom>
          <a:noFill/>
        </p:spPr>
        <p:txBody>
          <a:bodyPr wrap="none" rtlCol="0">
            <a:spAutoFit/>
          </a:bodyPr>
          <a:lstStyle/>
          <a:p>
            <a:r>
              <a:rPr lang="de-DE" sz="900" dirty="0"/>
              <a:t>Beteiligte Hochschulen: </a:t>
            </a:r>
          </a:p>
        </p:txBody>
      </p:sp>
      <p:grpSp>
        <p:nvGrpSpPr>
          <p:cNvPr id="31" name="Gruppieren 30">
            <a:extLst>
              <a:ext uri="{FF2B5EF4-FFF2-40B4-BE49-F238E27FC236}">
                <a16:creationId xmlns:a16="http://schemas.microsoft.com/office/drawing/2014/main" id="{33E872C0-8BFA-BC27-94FE-E9056F62F486}"/>
              </a:ext>
            </a:extLst>
          </p:cNvPr>
          <p:cNvGrpSpPr/>
          <p:nvPr/>
        </p:nvGrpSpPr>
        <p:grpSpPr>
          <a:xfrm>
            <a:off x="9068500" y="2142353"/>
            <a:ext cx="2301656" cy="523220"/>
            <a:chOff x="9149034" y="1823146"/>
            <a:chExt cx="2301656" cy="523220"/>
          </a:xfrm>
        </p:grpSpPr>
        <p:sp>
          <p:nvSpPr>
            <p:cNvPr id="32" name="Textfeld 31">
              <a:extLst>
                <a:ext uri="{FF2B5EF4-FFF2-40B4-BE49-F238E27FC236}">
                  <a16:creationId xmlns:a16="http://schemas.microsoft.com/office/drawing/2014/main" id="{33DB10BB-7F43-A3A9-955C-4EFC8D42D879}"/>
                </a:ext>
              </a:extLst>
            </p:cNvPr>
            <p:cNvSpPr txBox="1"/>
            <p:nvPr/>
          </p:nvSpPr>
          <p:spPr>
            <a:xfrm>
              <a:off x="9564533" y="1823146"/>
              <a:ext cx="1886157" cy="523220"/>
            </a:xfrm>
            <a:prstGeom prst="rect">
              <a:avLst/>
            </a:prstGeom>
            <a:noFill/>
          </p:spPr>
          <p:txBody>
            <a:bodyPr wrap="none" rtlCol="0">
              <a:spAutoFit/>
            </a:bodyPr>
            <a:lstStyle/>
            <a:p>
              <a:r>
                <a:rPr lang="de-DE" sz="1400" dirty="0"/>
                <a:t>Westfälische Wilhelms-</a:t>
              </a:r>
            </a:p>
            <a:p>
              <a:r>
                <a:rPr lang="de-DE" sz="1400" dirty="0"/>
                <a:t>Universität Münster </a:t>
              </a:r>
            </a:p>
          </p:txBody>
        </p:sp>
        <p:pic>
          <p:nvPicPr>
            <p:cNvPr id="33" name="Grafik 32" descr="Schulgebäude Silhouette">
              <a:extLst>
                <a:ext uri="{FF2B5EF4-FFF2-40B4-BE49-F238E27FC236}">
                  <a16:creationId xmlns:a16="http://schemas.microsoft.com/office/drawing/2014/main" id="{F731E133-32A0-8139-14A5-B0A9062786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9034" y="1859572"/>
              <a:ext cx="415499" cy="415499"/>
            </a:xfrm>
            <a:prstGeom prst="rect">
              <a:avLst/>
            </a:prstGeom>
          </p:spPr>
        </p:pic>
      </p:grpSp>
      <p:grpSp>
        <p:nvGrpSpPr>
          <p:cNvPr id="34" name="Gruppieren 33">
            <a:extLst>
              <a:ext uri="{FF2B5EF4-FFF2-40B4-BE49-F238E27FC236}">
                <a16:creationId xmlns:a16="http://schemas.microsoft.com/office/drawing/2014/main" id="{459BCE12-0386-9CA9-4386-9963EF94FAD1}"/>
              </a:ext>
            </a:extLst>
          </p:cNvPr>
          <p:cNvGrpSpPr/>
          <p:nvPr/>
        </p:nvGrpSpPr>
        <p:grpSpPr>
          <a:xfrm>
            <a:off x="9068500" y="1714573"/>
            <a:ext cx="1656544" cy="415499"/>
            <a:chOff x="9227112" y="1877006"/>
            <a:chExt cx="1656544" cy="415499"/>
          </a:xfrm>
        </p:grpSpPr>
        <p:sp>
          <p:nvSpPr>
            <p:cNvPr id="35" name="Textfeld 34">
              <a:extLst>
                <a:ext uri="{FF2B5EF4-FFF2-40B4-BE49-F238E27FC236}">
                  <a16:creationId xmlns:a16="http://schemas.microsoft.com/office/drawing/2014/main" id="{23DF5600-94F8-9ABA-12E8-A475EA584441}"/>
                </a:ext>
              </a:extLst>
            </p:cNvPr>
            <p:cNvSpPr txBox="1"/>
            <p:nvPr/>
          </p:nvSpPr>
          <p:spPr>
            <a:xfrm>
              <a:off x="9642611" y="1964924"/>
              <a:ext cx="1241045" cy="307777"/>
            </a:xfrm>
            <a:prstGeom prst="rect">
              <a:avLst/>
            </a:prstGeom>
            <a:noFill/>
          </p:spPr>
          <p:txBody>
            <a:bodyPr wrap="none" rtlCol="0">
              <a:spAutoFit/>
            </a:bodyPr>
            <a:lstStyle/>
            <a:p>
              <a:r>
                <a:rPr lang="de-DE" sz="1400" dirty="0"/>
                <a:t>RWTH-Aachen</a:t>
              </a:r>
            </a:p>
          </p:txBody>
        </p:sp>
        <p:pic>
          <p:nvPicPr>
            <p:cNvPr id="36" name="Grafik 35" descr="Schulgebäude Silhouette">
              <a:extLst>
                <a:ext uri="{FF2B5EF4-FFF2-40B4-BE49-F238E27FC236}">
                  <a16:creationId xmlns:a16="http://schemas.microsoft.com/office/drawing/2014/main" id="{298F5BB9-0A2C-BAE2-563F-DDA47EE8DF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37" name="Gruppieren 36">
            <a:extLst>
              <a:ext uri="{FF2B5EF4-FFF2-40B4-BE49-F238E27FC236}">
                <a16:creationId xmlns:a16="http://schemas.microsoft.com/office/drawing/2014/main" id="{E79D517F-4281-CF54-EC73-428BFD1E0540}"/>
              </a:ext>
            </a:extLst>
          </p:cNvPr>
          <p:cNvGrpSpPr/>
          <p:nvPr/>
        </p:nvGrpSpPr>
        <p:grpSpPr>
          <a:xfrm>
            <a:off x="9068500" y="2589935"/>
            <a:ext cx="2597635" cy="415499"/>
            <a:chOff x="9227112" y="1877006"/>
            <a:chExt cx="2597635" cy="415499"/>
          </a:xfrm>
        </p:grpSpPr>
        <p:sp>
          <p:nvSpPr>
            <p:cNvPr id="38" name="Textfeld 37">
              <a:extLst>
                <a:ext uri="{FF2B5EF4-FFF2-40B4-BE49-F238E27FC236}">
                  <a16:creationId xmlns:a16="http://schemas.microsoft.com/office/drawing/2014/main" id="{A91E6119-101A-2855-73A2-65756DBB4D07}"/>
                </a:ext>
              </a:extLst>
            </p:cNvPr>
            <p:cNvSpPr txBox="1"/>
            <p:nvPr/>
          </p:nvSpPr>
          <p:spPr>
            <a:xfrm>
              <a:off x="9642611" y="1964924"/>
              <a:ext cx="2182136" cy="307777"/>
            </a:xfrm>
            <a:prstGeom prst="rect">
              <a:avLst/>
            </a:prstGeom>
            <a:noFill/>
          </p:spPr>
          <p:txBody>
            <a:bodyPr wrap="none" rtlCol="0">
              <a:spAutoFit/>
            </a:bodyPr>
            <a:lstStyle/>
            <a:p>
              <a:r>
                <a:rPr lang="de-DE" sz="1400" dirty="0"/>
                <a:t>Universität Duisburg-Essen </a:t>
              </a:r>
            </a:p>
          </p:txBody>
        </p:sp>
        <p:pic>
          <p:nvPicPr>
            <p:cNvPr id="39" name="Grafik 38" descr="Schulgebäude Silhouette">
              <a:extLst>
                <a:ext uri="{FF2B5EF4-FFF2-40B4-BE49-F238E27FC236}">
                  <a16:creationId xmlns:a16="http://schemas.microsoft.com/office/drawing/2014/main" id="{B33C6787-FF2C-652E-B2C0-9D9E15A68C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0" name="Gruppieren 39">
            <a:extLst>
              <a:ext uri="{FF2B5EF4-FFF2-40B4-BE49-F238E27FC236}">
                <a16:creationId xmlns:a16="http://schemas.microsoft.com/office/drawing/2014/main" id="{EEA86DE1-BDBF-1E33-D796-8079976AE513}"/>
              </a:ext>
            </a:extLst>
          </p:cNvPr>
          <p:cNvGrpSpPr/>
          <p:nvPr/>
        </p:nvGrpSpPr>
        <p:grpSpPr>
          <a:xfrm>
            <a:off x="9068757" y="2941615"/>
            <a:ext cx="1859484" cy="415499"/>
            <a:chOff x="9227112" y="1877006"/>
            <a:chExt cx="1859484" cy="415499"/>
          </a:xfrm>
        </p:grpSpPr>
        <p:sp>
          <p:nvSpPr>
            <p:cNvPr id="41" name="Textfeld 40">
              <a:extLst>
                <a:ext uri="{FF2B5EF4-FFF2-40B4-BE49-F238E27FC236}">
                  <a16:creationId xmlns:a16="http://schemas.microsoft.com/office/drawing/2014/main" id="{1B39D1CF-5E7E-A39B-C215-FF9C4222D9B1}"/>
                </a:ext>
              </a:extLst>
            </p:cNvPr>
            <p:cNvSpPr txBox="1"/>
            <p:nvPr/>
          </p:nvSpPr>
          <p:spPr>
            <a:xfrm>
              <a:off x="9642611" y="1964924"/>
              <a:ext cx="1443985" cy="307777"/>
            </a:xfrm>
            <a:prstGeom prst="rect">
              <a:avLst/>
            </a:prstGeom>
            <a:noFill/>
          </p:spPr>
          <p:txBody>
            <a:bodyPr wrap="none" rtlCol="0">
              <a:spAutoFit/>
            </a:bodyPr>
            <a:lstStyle/>
            <a:p>
              <a:r>
                <a:rPr lang="de-DE" sz="1400" dirty="0"/>
                <a:t>Universität Bonn </a:t>
              </a:r>
            </a:p>
          </p:txBody>
        </p:sp>
        <p:pic>
          <p:nvPicPr>
            <p:cNvPr id="42" name="Grafik 41" descr="Schulgebäude Silhouette">
              <a:extLst>
                <a:ext uri="{FF2B5EF4-FFF2-40B4-BE49-F238E27FC236}">
                  <a16:creationId xmlns:a16="http://schemas.microsoft.com/office/drawing/2014/main" id="{E4077173-01D0-FC9C-296C-47D9065D68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3" name="Gruppieren 42">
            <a:extLst>
              <a:ext uri="{FF2B5EF4-FFF2-40B4-BE49-F238E27FC236}">
                <a16:creationId xmlns:a16="http://schemas.microsoft.com/office/drawing/2014/main" id="{3CFC84D2-547C-472D-6933-86C86E9B90FD}"/>
              </a:ext>
            </a:extLst>
          </p:cNvPr>
          <p:cNvGrpSpPr/>
          <p:nvPr/>
        </p:nvGrpSpPr>
        <p:grpSpPr>
          <a:xfrm>
            <a:off x="9068757" y="3288952"/>
            <a:ext cx="2246770" cy="415499"/>
            <a:chOff x="9227112" y="1877006"/>
            <a:chExt cx="2246770" cy="415499"/>
          </a:xfrm>
        </p:grpSpPr>
        <p:sp>
          <p:nvSpPr>
            <p:cNvPr id="44" name="Textfeld 43">
              <a:extLst>
                <a:ext uri="{FF2B5EF4-FFF2-40B4-BE49-F238E27FC236}">
                  <a16:creationId xmlns:a16="http://schemas.microsoft.com/office/drawing/2014/main" id="{DC055A3E-83C3-7448-A2C3-BBA355BEEADE}"/>
                </a:ext>
              </a:extLst>
            </p:cNvPr>
            <p:cNvSpPr txBox="1"/>
            <p:nvPr/>
          </p:nvSpPr>
          <p:spPr>
            <a:xfrm>
              <a:off x="9642611" y="1964924"/>
              <a:ext cx="1831271" cy="307777"/>
            </a:xfrm>
            <a:prstGeom prst="rect">
              <a:avLst/>
            </a:prstGeom>
            <a:noFill/>
          </p:spPr>
          <p:txBody>
            <a:bodyPr wrap="none" rtlCol="0">
              <a:spAutoFit/>
            </a:bodyPr>
            <a:lstStyle/>
            <a:p>
              <a:r>
                <a:rPr lang="de-DE" sz="1400" dirty="0"/>
                <a:t>Universität Paderborn </a:t>
              </a:r>
            </a:p>
          </p:txBody>
        </p:sp>
        <p:pic>
          <p:nvPicPr>
            <p:cNvPr id="45" name="Grafik 44" descr="Schulgebäude Silhouette">
              <a:extLst>
                <a:ext uri="{FF2B5EF4-FFF2-40B4-BE49-F238E27FC236}">
                  <a16:creationId xmlns:a16="http://schemas.microsoft.com/office/drawing/2014/main" id="{38508A31-BF47-C829-7520-ECB3014F89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6" name="Gruppieren 45">
            <a:extLst>
              <a:ext uri="{FF2B5EF4-FFF2-40B4-BE49-F238E27FC236}">
                <a16:creationId xmlns:a16="http://schemas.microsoft.com/office/drawing/2014/main" id="{3AA81F93-FB06-3133-C2F2-10144CFDEAEF}"/>
              </a:ext>
            </a:extLst>
          </p:cNvPr>
          <p:cNvGrpSpPr/>
          <p:nvPr/>
        </p:nvGrpSpPr>
        <p:grpSpPr>
          <a:xfrm>
            <a:off x="9068500" y="3627633"/>
            <a:ext cx="2926379" cy="415499"/>
            <a:chOff x="9227112" y="1877006"/>
            <a:chExt cx="2926379" cy="415499"/>
          </a:xfrm>
        </p:grpSpPr>
        <p:sp>
          <p:nvSpPr>
            <p:cNvPr id="47" name="Textfeld 46">
              <a:extLst>
                <a:ext uri="{FF2B5EF4-FFF2-40B4-BE49-F238E27FC236}">
                  <a16:creationId xmlns:a16="http://schemas.microsoft.com/office/drawing/2014/main" id="{95F2000D-BDCB-3F91-90B6-31C360FED96F}"/>
                </a:ext>
              </a:extLst>
            </p:cNvPr>
            <p:cNvSpPr txBox="1"/>
            <p:nvPr/>
          </p:nvSpPr>
          <p:spPr>
            <a:xfrm>
              <a:off x="9642611" y="1964924"/>
              <a:ext cx="2510880" cy="307777"/>
            </a:xfrm>
            <a:prstGeom prst="rect">
              <a:avLst/>
            </a:prstGeom>
            <a:noFill/>
          </p:spPr>
          <p:txBody>
            <a:bodyPr wrap="none" rtlCol="0">
              <a:spAutoFit/>
            </a:bodyPr>
            <a:lstStyle/>
            <a:p>
              <a:r>
                <a:rPr lang="de-DE" sz="1400" dirty="0"/>
                <a:t>Technische Universität Dresden</a:t>
              </a:r>
            </a:p>
          </p:txBody>
        </p:sp>
        <p:pic>
          <p:nvPicPr>
            <p:cNvPr id="48" name="Grafik 47" descr="Schulgebäude Silhouette">
              <a:extLst>
                <a:ext uri="{FF2B5EF4-FFF2-40B4-BE49-F238E27FC236}">
                  <a16:creationId xmlns:a16="http://schemas.microsoft.com/office/drawing/2014/main" id="{6E2FA530-A3C8-2B95-ADB5-26C1652611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9" name="Gruppieren 48">
            <a:extLst>
              <a:ext uri="{FF2B5EF4-FFF2-40B4-BE49-F238E27FC236}">
                <a16:creationId xmlns:a16="http://schemas.microsoft.com/office/drawing/2014/main" id="{910A27A0-7C89-8C8A-B68A-256FE9625CA2}"/>
              </a:ext>
            </a:extLst>
          </p:cNvPr>
          <p:cNvGrpSpPr/>
          <p:nvPr/>
        </p:nvGrpSpPr>
        <p:grpSpPr>
          <a:xfrm>
            <a:off x="9068500" y="4012055"/>
            <a:ext cx="2211312" cy="523220"/>
            <a:chOff x="9149034" y="1823146"/>
            <a:chExt cx="2211312" cy="523220"/>
          </a:xfrm>
        </p:grpSpPr>
        <p:sp>
          <p:nvSpPr>
            <p:cNvPr id="50" name="Textfeld 49">
              <a:extLst>
                <a:ext uri="{FF2B5EF4-FFF2-40B4-BE49-F238E27FC236}">
                  <a16:creationId xmlns:a16="http://schemas.microsoft.com/office/drawing/2014/main" id="{A5BD2530-E4F2-9270-395D-59AE5C0AC577}"/>
                </a:ext>
              </a:extLst>
            </p:cNvPr>
            <p:cNvSpPr txBox="1"/>
            <p:nvPr/>
          </p:nvSpPr>
          <p:spPr>
            <a:xfrm>
              <a:off x="9564533" y="1823146"/>
              <a:ext cx="1795813" cy="523220"/>
            </a:xfrm>
            <a:prstGeom prst="rect">
              <a:avLst/>
            </a:prstGeom>
            <a:noFill/>
          </p:spPr>
          <p:txBody>
            <a:bodyPr wrap="none" rtlCol="0">
              <a:spAutoFit/>
            </a:bodyPr>
            <a:lstStyle/>
            <a:p>
              <a:r>
                <a:rPr lang="de-DE" sz="1400" dirty="0"/>
                <a:t>Carl von Ossietzky </a:t>
              </a:r>
            </a:p>
            <a:p>
              <a:r>
                <a:rPr lang="de-DE" sz="1400" dirty="0"/>
                <a:t>Universität Oldenburg</a:t>
              </a:r>
            </a:p>
          </p:txBody>
        </p:sp>
        <p:pic>
          <p:nvPicPr>
            <p:cNvPr id="51" name="Grafik 50" descr="Schulgebäude Silhouette">
              <a:extLst>
                <a:ext uri="{FF2B5EF4-FFF2-40B4-BE49-F238E27FC236}">
                  <a16:creationId xmlns:a16="http://schemas.microsoft.com/office/drawing/2014/main" id="{63524D8E-2D5F-25D4-B024-BF7A4428B7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9034" y="1859572"/>
              <a:ext cx="415499" cy="415499"/>
            </a:xfrm>
            <a:prstGeom prst="rect">
              <a:avLst/>
            </a:prstGeom>
          </p:spPr>
        </p:pic>
      </p:grpSp>
      <p:pic>
        <p:nvPicPr>
          <p:cNvPr id="4" name="Grafik 3">
            <a:extLst>
              <a:ext uri="{FF2B5EF4-FFF2-40B4-BE49-F238E27FC236}">
                <a16:creationId xmlns:a16="http://schemas.microsoft.com/office/drawing/2014/main" id="{7C17C847-02DA-6E37-84EB-78B1BC5CB89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68500" y="598486"/>
            <a:ext cx="2926379" cy="799557"/>
          </a:xfrm>
          <a:prstGeom prst="rect">
            <a:avLst/>
          </a:prstGeom>
        </p:spPr>
      </p:pic>
    </p:spTree>
    <p:extLst>
      <p:ext uri="{BB962C8B-B14F-4D97-AF65-F5344CB8AC3E}">
        <p14:creationId xmlns:p14="http://schemas.microsoft.com/office/powerpoint/2010/main" val="164536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2000969"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Lernziele</a:t>
            </a:r>
          </a:p>
        </p:txBody>
      </p:sp>
      <p:sp>
        <p:nvSpPr>
          <p:cNvPr id="4" name="object 4"/>
          <p:cNvSpPr txBox="1"/>
          <p:nvPr/>
        </p:nvSpPr>
        <p:spPr>
          <a:xfrm>
            <a:off x="363321" y="948500"/>
            <a:ext cx="2175768" cy="471934"/>
          </a:xfrm>
          <a:prstGeom prst="rect">
            <a:avLst/>
          </a:prstGeom>
        </p:spPr>
        <p:txBody>
          <a:bodyPr vert="horz" wrap="square" lIns="0" tIns="0" rIns="0" bIns="0" rtlCol="0">
            <a:spAutoFit/>
          </a:bodyPr>
          <a:lstStyle/>
          <a:p>
            <a:pPr marL="0" marR="0">
              <a:lnSpc>
                <a:spcPts val="3416"/>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dirty="0">
                <a:solidFill>
                  <a:srgbClr val="000000"/>
                </a:solidFill>
                <a:latin typeface="JWUOKN+Calibri"/>
                <a:cs typeface="JWUOKN+Calibri"/>
              </a:rPr>
              <a:t>Sie sollen</a:t>
            </a:r>
            <a:r>
              <a:rPr sz="2800" spc="17" dirty="0">
                <a:solidFill>
                  <a:srgbClr val="000000"/>
                </a:solidFill>
                <a:latin typeface="JWUOKN+Calibri"/>
                <a:cs typeface="JWUOKN+Calibri"/>
              </a:rPr>
              <a:t> </a:t>
            </a:r>
            <a:r>
              <a:rPr sz="2800" dirty="0">
                <a:solidFill>
                  <a:srgbClr val="000000"/>
                </a:solidFill>
                <a:latin typeface="JWUOKN+Calibri"/>
                <a:cs typeface="JWUOKN+Calibri"/>
              </a:rPr>
              <a:t>…</a:t>
            </a:r>
          </a:p>
        </p:txBody>
      </p:sp>
      <p:sp>
        <p:nvSpPr>
          <p:cNvPr id="5" name="object 5"/>
          <p:cNvSpPr txBox="1"/>
          <p:nvPr/>
        </p:nvSpPr>
        <p:spPr>
          <a:xfrm>
            <a:off x="721461" y="1961622"/>
            <a:ext cx="10416097"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JWUOKN+Calibri"/>
                <a:cs typeface="JWUOKN+Calibri"/>
              </a:rPr>
              <a:t>… die Entwicklung</a:t>
            </a:r>
            <a:r>
              <a:rPr sz="2400" spc="-22" dirty="0">
                <a:solidFill>
                  <a:srgbClr val="000000"/>
                </a:solidFill>
                <a:latin typeface="JWUOKN+Calibri"/>
                <a:cs typeface="JWUOKN+Calibri"/>
              </a:rPr>
              <a:t> </a:t>
            </a:r>
            <a:r>
              <a:rPr sz="2400" dirty="0">
                <a:solidFill>
                  <a:srgbClr val="000000"/>
                </a:solidFill>
                <a:latin typeface="JWUOKN+Calibri"/>
                <a:cs typeface="JWUOKN+Calibri"/>
              </a:rPr>
              <a:t>der Informatik</a:t>
            </a:r>
            <a:r>
              <a:rPr sz="2400" dirty="0">
                <a:solidFill>
                  <a:srgbClr val="000000"/>
                </a:solidFill>
                <a:latin typeface="MMKOCD+Calibri"/>
                <a:cs typeface="MMKOCD+Calibri"/>
              </a:rPr>
              <a:t>-Unterrichtsmodelle</a:t>
            </a:r>
            <a:r>
              <a:rPr sz="2400" spc="-17" dirty="0">
                <a:solidFill>
                  <a:srgbClr val="000000"/>
                </a:solidFill>
                <a:latin typeface="MMKOCD+Calibri"/>
                <a:cs typeface="MMKOCD+Calibri"/>
              </a:rPr>
              <a:t> </a:t>
            </a:r>
            <a:r>
              <a:rPr sz="2400" dirty="0">
                <a:solidFill>
                  <a:srgbClr val="000000"/>
                </a:solidFill>
                <a:latin typeface="MMKOCD+Calibri"/>
                <a:cs typeface="MMKOCD+Calibri"/>
              </a:rPr>
              <a:t>darstellen</a:t>
            </a:r>
            <a:r>
              <a:rPr sz="2400" spc="-20" dirty="0">
                <a:solidFill>
                  <a:srgbClr val="000000"/>
                </a:solidFill>
                <a:latin typeface="MMKOCD+Calibri"/>
                <a:cs typeface="MMKOCD+Calibri"/>
              </a:rPr>
              <a:t> </a:t>
            </a:r>
            <a:r>
              <a:rPr sz="2400" dirty="0">
                <a:solidFill>
                  <a:srgbClr val="000000"/>
                </a:solidFill>
                <a:latin typeface="MMKOCD+Calibri"/>
                <a:cs typeface="MMKOCD+Calibri"/>
              </a:rPr>
              <a:t>und miteinander</a:t>
            </a:r>
          </a:p>
        </p:txBody>
      </p:sp>
      <p:sp>
        <p:nvSpPr>
          <p:cNvPr id="6" name="object 6"/>
          <p:cNvSpPr txBox="1"/>
          <p:nvPr/>
        </p:nvSpPr>
        <p:spPr>
          <a:xfrm>
            <a:off x="994257" y="2327091"/>
            <a:ext cx="2644991" cy="410542"/>
          </a:xfrm>
          <a:prstGeom prst="rect">
            <a:avLst/>
          </a:prstGeom>
        </p:spPr>
        <p:txBody>
          <a:bodyPr vert="horz" wrap="square" lIns="0" tIns="0" rIns="0" bIns="0" rtlCol="0">
            <a:spAutoFit/>
          </a:bodyPr>
          <a:lstStyle/>
          <a:p>
            <a:pPr marL="0" marR="0">
              <a:lnSpc>
                <a:spcPts val="2932"/>
              </a:lnSpc>
              <a:spcBef>
                <a:spcPts val="0"/>
              </a:spcBef>
              <a:spcAft>
                <a:spcPts val="0"/>
              </a:spcAft>
            </a:pPr>
            <a:r>
              <a:rPr sz="2400" dirty="0">
                <a:solidFill>
                  <a:srgbClr val="000000"/>
                </a:solidFill>
                <a:latin typeface="MMKOCD+Calibri"/>
                <a:cs typeface="MMKOCD+Calibri"/>
              </a:rPr>
              <a:t>vergleichen </a:t>
            </a:r>
            <a:r>
              <a:rPr sz="2400" spc="-14" dirty="0">
                <a:solidFill>
                  <a:srgbClr val="000000"/>
                </a:solidFill>
                <a:latin typeface="MMKOCD+Calibri"/>
                <a:cs typeface="MMKOCD+Calibri"/>
              </a:rPr>
              <a:t>können.</a:t>
            </a:r>
          </a:p>
        </p:txBody>
      </p:sp>
      <p:sp>
        <p:nvSpPr>
          <p:cNvPr id="7" name="object 7"/>
          <p:cNvSpPr txBox="1"/>
          <p:nvPr/>
        </p:nvSpPr>
        <p:spPr>
          <a:xfrm>
            <a:off x="721461" y="3205587"/>
            <a:ext cx="10375381"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JWUOKN+Calibri"/>
                <a:cs typeface="JWUOKN+Calibri"/>
              </a:rPr>
              <a:t>… die </a:t>
            </a:r>
            <a:r>
              <a:rPr sz="2400" spc="-14" dirty="0">
                <a:solidFill>
                  <a:srgbClr val="000000"/>
                </a:solidFill>
                <a:latin typeface="JWUOKN+Calibri"/>
                <a:cs typeface="JWUOKN+Calibri"/>
              </a:rPr>
              <a:t>Stärken</a:t>
            </a:r>
            <a:r>
              <a:rPr sz="2400" dirty="0">
                <a:solidFill>
                  <a:srgbClr val="000000"/>
                </a:solidFill>
                <a:latin typeface="JWUOKN+Calibri"/>
                <a:cs typeface="JWUOKN+Calibri"/>
              </a:rPr>
              <a:t> und Schwächen</a:t>
            </a:r>
            <a:r>
              <a:rPr sz="2400" spc="-25" dirty="0">
                <a:solidFill>
                  <a:srgbClr val="000000"/>
                </a:solidFill>
                <a:latin typeface="JWUOKN+Calibri"/>
                <a:cs typeface="JWUOKN+Calibri"/>
              </a:rPr>
              <a:t> </a:t>
            </a:r>
            <a:r>
              <a:rPr sz="2400" dirty="0">
                <a:solidFill>
                  <a:srgbClr val="000000"/>
                </a:solidFill>
                <a:latin typeface="JWUOKN+Calibri"/>
                <a:cs typeface="JWUOKN+Calibri"/>
              </a:rPr>
              <a:t>der traditionellen</a:t>
            </a:r>
            <a:r>
              <a:rPr sz="2400" spc="-13" dirty="0">
                <a:solidFill>
                  <a:srgbClr val="000000"/>
                </a:solidFill>
                <a:latin typeface="JWUOKN+Calibri"/>
                <a:cs typeface="JWUOKN+Calibri"/>
              </a:rPr>
              <a:t> </a:t>
            </a:r>
            <a:r>
              <a:rPr sz="2400" spc="-12" dirty="0">
                <a:solidFill>
                  <a:srgbClr val="000000"/>
                </a:solidFill>
                <a:latin typeface="JWUOKN+Calibri"/>
                <a:cs typeface="JWUOKN+Calibri"/>
              </a:rPr>
              <a:t>Ansätze</a:t>
            </a:r>
            <a:r>
              <a:rPr sz="2400" dirty="0">
                <a:solidFill>
                  <a:srgbClr val="000000"/>
                </a:solidFill>
                <a:latin typeface="JWUOKN+Calibri"/>
                <a:cs typeface="JWUOKN+Calibri"/>
              </a:rPr>
              <a:t> für </a:t>
            </a:r>
            <a:r>
              <a:rPr sz="2400" spc="-10" dirty="0">
                <a:solidFill>
                  <a:srgbClr val="000000"/>
                </a:solidFill>
                <a:latin typeface="JWUOKN+Calibri"/>
                <a:cs typeface="JWUOKN+Calibri"/>
              </a:rPr>
              <a:t>Informatikunterricht</a:t>
            </a:r>
          </a:p>
        </p:txBody>
      </p:sp>
      <p:sp>
        <p:nvSpPr>
          <p:cNvPr id="8" name="object 8"/>
          <p:cNvSpPr txBox="1"/>
          <p:nvPr/>
        </p:nvSpPr>
        <p:spPr>
          <a:xfrm>
            <a:off x="994257" y="3571347"/>
            <a:ext cx="2600688"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000000"/>
                </a:solidFill>
                <a:latin typeface="MMKOCD+Calibri"/>
                <a:cs typeface="MMKOCD+Calibri"/>
              </a:rPr>
              <a:t>diskutieren </a:t>
            </a:r>
            <a:r>
              <a:rPr sz="2400" spc="-14" dirty="0">
                <a:solidFill>
                  <a:srgbClr val="000000"/>
                </a:solidFill>
                <a:latin typeface="MMKOCD+Calibri"/>
                <a:cs typeface="MMKOCD+Calibri"/>
              </a:rPr>
              <a:t>können.</a:t>
            </a:r>
          </a:p>
        </p:txBody>
      </p:sp>
      <p:sp>
        <p:nvSpPr>
          <p:cNvPr id="9" name="object 9"/>
          <p:cNvSpPr txBox="1"/>
          <p:nvPr/>
        </p:nvSpPr>
        <p:spPr>
          <a:xfrm>
            <a:off x="721461" y="4449425"/>
            <a:ext cx="11012275"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JWUOKN+Calibri"/>
                <a:cs typeface="JWUOKN+Calibri"/>
              </a:rPr>
              <a:t>Zukünftig:</a:t>
            </a:r>
            <a:r>
              <a:rPr sz="2400" spc="-22" dirty="0">
                <a:solidFill>
                  <a:srgbClr val="000000"/>
                </a:solidFill>
                <a:latin typeface="JWUOKN+Calibri"/>
                <a:cs typeface="JWUOKN+Calibri"/>
              </a:rPr>
              <a:t> </a:t>
            </a:r>
            <a:r>
              <a:rPr sz="2400" dirty="0">
                <a:solidFill>
                  <a:srgbClr val="000000"/>
                </a:solidFill>
                <a:latin typeface="JWUOKN+Calibri"/>
                <a:cs typeface="JWUOKN+Calibri"/>
              </a:rPr>
              <a:t>… die Grundpositionen der traditionellen</a:t>
            </a:r>
            <a:r>
              <a:rPr sz="2400" spc="-13" dirty="0">
                <a:solidFill>
                  <a:srgbClr val="000000"/>
                </a:solidFill>
                <a:latin typeface="JWUOKN+Calibri"/>
                <a:cs typeface="JWUOKN+Calibri"/>
              </a:rPr>
              <a:t> </a:t>
            </a:r>
            <a:r>
              <a:rPr sz="2400" spc="-12" dirty="0">
                <a:solidFill>
                  <a:srgbClr val="000000"/>
                </a:solidFill>
                <a:latin typeface="JWUOKN+Calibri"/>
                <a:cs typeface="JWUOKN+Calibri"/>
              </a:rPr>
              <a:t>Ansätze</a:t>
            </a:r>
            <a:r>
              <a:rPr sz="2400" dirty="0">
                <a:solidFill>
                  <a:srgbClr val="000000"/>
                </a:solidFill>
                <a:latin typeface="JWUOKN+Calibri"/>
                <a:cs typeface="JWUOKN+Calibri"/>
              </a:rPr>
              <a:t> innerhalb der modernen,</a:t>
            </a:r>
          </a:p>
        </p:txBody>
      </p:sp>
      <p:sp>
        <p:nvSpPr>
          <p:cNvPr id="10" name="object 10"/>
          <p:cNvSpPr txBox="1"/>
          <p:nvPr/>
        </p:nvSpPr>
        <p:spPr>
          <a:xfrm>
            <a:off x="994257" y="4815185"/>
            <a:ext cx="5257934"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000000"/>
                </a:solidFill>
                <a:latin typeface="MMKOCD+Calibri"/>
                <a:cs typeface="MMKOCD+Calibri"/>
              </a:rPr>
              <a:t>umfassenden </a:t>
            </a:r>
            <a:r>
              <a:rPr sz="2400" spc="-12" dirty="0">
                <a:solidFill>
                  <a:srgbClr val="000000"/>
                </a:solidFill>
                <a:latin typeface="MMKOCD+Calibri"/>
                <a:cs typeface="MMKOCD+Calibri"/>
              </a:rPr>
              <a:t>Ansätze</a:t>
            </a:r>
            <a:r>
              <a:rPr sz="2400" spc="13" dirty="0">
                <a:solidFill>
                  <a:srgbClr val="000000"/>
                </a:solidFill>
                <a:latin typeface="MMKOCD+Calibri"/>
                <a:cs typeface="MMKOCD+Calibri"/>
              </a:rPr>
              <a:t> </a:t>
            </a:r>
            <a:r>
              <a:rPr sz="2400" dirty="0">
                <a:solidFill>
                  <a:srgbClr val="000000"/>
                </a:solidFill>
                <a:latin typeface="MMKOCD+Calibri"/>
                <a:cs typeface="MMKOCD+Calibri"/>
              </a:rPr>
              <a:t>einordnen </a:t>
            </a:r>
            <a:r>
              <a:rPr sz="2400" spc="-14" dirty="0">
                <a:solidFill>
                  <a:srgbClr val="000000"/>
                </a:solidFill>
                <a:latin typeface="MMKOCD+Calibri"/>
                <a:cs typeface="MMKOCD+Calibri"/>
              </a:rPr>
              <a:t>können.</a:t>
            </a:r>
          </a:p>
        </p:txBody>
      </p:sp>
      <p:sp>
        <p:nvSpPr>
          <p:cNvPr id="11" name="object 11"/>
          <p:cNvSpPr txBox="1"/>
          <p:nvPr/>
        </p:nvSpPr>
        <p:spPr>
          <a:xfrm>
            <a:off x="597408" y="6497977"/>
            <a:ext cx="2551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3</a:t>
            </a:r>
          </a:p>
        </p:txBody>
      </p:sp>
      <p:sp>
        <p:nvSpPr>
          <p:cNvPr id="12" name="object 12"/>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8177936"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spc="-10" dirty="0">
                <a:solidFill>
                  <a:srgbClr val="00549F"/>
                </a:solidFill>
                <a:latin typeface="MMKOCD+Calibri"/>
                <a:cs typeface="MMKOCD+Calibri"/>
              </a:rPr>
              <a:t>Meilensteine</a:t>
            </a:r>
            <a:r>
              <a:rPr sz="4000" dirty="0">
                <a:solidFill>
                  <a:srgbClr val="00549F"/>
                </a:solidFill>
                <a:latin typeface="MMKOCD+Calibri"/>
                <a:cs typeface="MMKOCD+Calibri"/>
              </a:rPr>
              <a:t> des </a:t>
            </a:r>
            <a:r>
              <a:rPr sz="4000" spc="-17" dirty="0">
                <a:solidFill>
                  <a:srgbClr val="00549F"/>
                </a:solidFill>
                <a:latin typeface="MMKOCD+Calibri"/>
                <a:cs typeface="MMKOCD+Calibri"/>
              </a:rPr>
              <a:t>Informatikunterrichts</a:t>
            </a:r>
          </a:p>
        </p:txBody>
      </p:sp>
      <p:sp>
        <p:nvSpPr>
          <p:cNvPr id="4" name="object 4"/>
          <p:cNvSpPr txBox="1"/>
          <p:nvPr/>
        </p:nvSpPr>
        <p:spPr>
          <a:xfrm>
            <a:off x="2695956" y="1095101"/>
            <a:ext cx="616468" cy="317524"/>
          </a:xfrm>
          <a:prstGeom prst="rect">
            <a:avLst/>
          </a:prstGeom>
        </p:spPr>
        <p:txBody>
          <a:bodyPr vert="horz" wrap="square" lIns="0" tIns="0" rIns="0" bIns="0" rtlCol="0">
            <a:spAutoFit/>
          </a:bodyPr>
          <a:lstStyle/>
          <a:p>
            <a:pPr marL="0" marR="0">
              <a:lnSpc>
                <a:spcPts val="2200"/>
              </a:lnSpc>
              <a:spcBef>
                <a:spcPts val="0"/>
              </a:spcBef>
              <a:spcAft>
                <a:spcPts val="0"/>
              </a:spcAft>
            </a:pPr>
            <a:r>
              <a:rPr sz="1800" dirty="0">
                <a:solidFill>
                  <a:srgbClr val="4F81BD"/>
                </a:solidFill>
                <a:latin typeface="MMKOCD+Calibri"/>
                <a:cs typeface="MMKOCD+Calibri"/>
              </a:rPr>
              <a:t>1976</a:t>
            </a:r>
          </a:p>
        </p:txBody>
      </p:sp>
      <p:sp>
        <p:nvSpPr>
          <p:cNvPr id="5" name="object 5"/>
          <p:cNvSpPr txBox="1"/>
          <p:nvPr/>
        </p:nvSpPr>
        <p:spPr>
          <a:xfrm>
            <a:off x="6260338" y="1095101"/>
            <a:ext cx="599591" cy="317524"/>
          </a:xfrm>
          <a:prstGeom prst="rect">
            <a:avLst/>
          </a:prstGeom>
        </p:spPr>
        <p:txBody>
          <a:bodyPr vert="horz" wrap="square" lIns="0" tIns="0" rIns="0" bIns="0" rtlCol="0">
            <a:spAutoFit/>
          </a:bodyPr>
          <a:lstStyle/>
          <a:p>
            <a:pPr marL="0" marR="0">
              <a:lnSpc>
                <a:spcPts val="2200"/>
              </a:lnSpc>
              <a:spcBef>
                <a:spcPts val="0"/>
              </a:spcBef>
              <a:spcAft>
                <a:spcPts val="0"/>
              </a:spcAft>
            </a:pPr>
            <a:r>
              <a:rPr sz="1800" dirty="0">
                <a:solidFill>
                  <a:srgbClr val="4F81BD"/>
                </a:solidFill>
                <a:latin typeface="MMKOCD+Calibri"/>
                <a:cs typeface="MMKOCD+Calibri"/>
              </a:rPr>
              <a:t>200x</a:t>
            </a:r>
          </a:p>
        </p:txBody>
      </p:sp>
      <p:sp>
        <p:nvSpPr>
          <p:cNvPr id="6" name="object 6"/>
          <p:cNvSpPr txBox="1"/>
          <p:nvPr/>
        </p:nvSpPr>
        <p:spPr>
          <a:xfrm>
            <a:off x="9356725" y="1105170"/>
            <a:ext cx="615850"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4F81BD"/>
                </a:solidFill>
                <a:latin typeface="MMKOCD+Calibri"/>
                <a:cs typeface="MMKOCD+Calibri"/>
              </a:rPr>
              <a:t>2016</a:t>
            </a:r>
          </a:p>
        </p:txBody>
      </p:sp>
      <p:sp>
        <p:nvSpPr>
          <p:cNvPr id="7" name="object 7"/>
          <p:cNvSpPr txBox="1"/>
          <p:nvPr/>
        </p:nvSpPr>
        <p:spPr>
          <a:xfrm>
            <a:off x="2695956" y="1370092"/>
            <a:ext cx="3092332" cy="59147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000000"/>
                </a:solidFill>
                <a:latin typeface="INAIQV+Calibri Bold"/>
                <a:cs typeface="INAIQV+Calibri Bold"/>
              </a:rPr>
              <a:t>GI-Empfehlung</a:t>
            </a:r>
            <a:r>
              <a:rPr sz="1800" b="1" spc="-49" dirty="0">
                <a:solidFill>
                  <a:srgbClr val="000000"/>
                </a:solidFill>
                <a:latin typeface="INAIQV+Calibri Bold"/>
                <a:cs typeface="INAIQV+Calibri Bold"/>
              </a:rPr>
              <a:t> </a:t>
            </a:r>
            <a:r>
              <a:rPr sz="1800" dirty="0">
                <a:solidFill>
                  <a:srgbClr val="000000"/>
                </a:solidFill>
                <a:latin typeface="MMKOCD+Calibri"/>
                <a:cs typeface="MMKOCD+Calibri"/>
              </a:rPr>
              <a:t>zum</a:t>
            </a:r>
            <a:r>
              <a:rPr sz="1800" spc="24" dirty="0">
                <a:solidFill>
                  <a:srgbClr val="000000"/>
                </a:solidFill>
                <a:latin typeface="MMKOCD+Calibri"/>
                <a:cs typeface="MMKOCD+Calibri"/>
              </a:rPr>
              <a:t> </a:t>
            </a:r>
            <a:r>
              <a:rPr sz="1800" dirty="0">
                <a:solidFill>
                  <a:srgbClr val="000000"/>
                </a:solidFill>
                <a:latin typeface="MMKOCD+Calibri"/>
                <a:cs typeface="MMKOCD+Calibri"/>
              </a:rPr>
              <a:t>Informatik-</a:t>
            </a:r>
          </a:p>
          <a:p>
            <a:pPr marL="0" marR="0">
              <a:lnSpc>
                <a:spcPts val="2160"/>
              </a:lnSpc>
              <a:spcBef>
                <a:spcPts val="0"/>
              </a:spcBef>
              <a:spcAft>
                <a:spcPts val="0"/>
              </a:spcAft>
            </a:pPr>
            <a:r>
              <a:rPr sz="1800" dirty="0">
                <a:solidFill>
                  <a:srgbClr val="000000"/>
                </a:solidFill>
                <a:latin typeface="MMKOCD+Calibri"/>
                <a:cs typeface="MMKOCD+Calibri"/>
              </a:rPr>
              <a:t>unterricht</a:t>
            </a:r>
            <a:r>
              <a:rPr sz="1800" spc="26" dirty="0">
                <a:solidFill>
                  <a:srgbClr val="000000"/>
                </a:solidFill>
                <a:latin typeface="MMKOCD+Calibri"/>
                <a:cs typeface="MMKOCD+Calibri"/>
              </a:rPr>
              <a:t> </a:t>
            </a:r>
            <a:r>
              <a:rPr sz="1800" dirty="0">
                <a:solidFill>
                  <a:srgbClr val="000000"/>
                </a:solidFill>
                <a:latin typeface="MMKOCD+Calibri"/>
                <a:cs typeface="MMKOCD+Calibri"/>
              </a:rPr>
              <a:t>in der Sek II</a:t>
            </a:r>
          </a:p>
        </p:txBody>
      </p:sp>
      <p:sp>
        <p:nvSpPr>
          <p:cNvPr id="8" name="object 8"/>
          <p:cNvSpPr txBox="1"/>
          <p:nvPr/>
        </p:nvSpPr>
        <p:spPr>
          <a:xfrm>
            <a:off x="6260338" y="1370092"/>
            <a:ext cx="2676276" cy="59147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000000"/>
                </a:solidFill>
                <a:latin typeface="INAIQV+Calibri Bold"/>
                <a:cs typeface="INAIQV+Calibri Bold"/>
              </a:rPr>
              <a:t>Modellbildung</a:t>
            </a:r>
            <a:r>
              <a:rPr sz="1800" b="1" spc="-19" dirty="0">
                <a:solidFill>
                  <a:srgbClr val="000000"/>
                </a:solidFill>
                <a:latin typeface="INAIQV+Calibri Bold"/>
                <a:cs typeface="INAIQV+Calibri Bold"/>
              </a:rPr>
              <a:t> </a:t>
            </a:r>
            <a:r>
              <a:rPr sz="1800" dirty="0">
                <a:solidFill>
                  <a:srgbClr val="000000"/>
                </a:solidFill>
                <a:latin typeface="MMKOCD+Calibri"/>
                <a:cs typeface="MMKOCD+Calibri"/>
              </a:rPr>
              <a:t>als Leitlinie;</a:t>
            </a:r>
          </a:p>
          <a:p>
            <a:pPr marL="0" marR="0">
              <a:lnSpc>
                <a:spcPts val="2160"/>
              </a:lnSpc>
              <a:spcBef>
                <a:spcPts val="0"/>
              </a:spcBef>
              <a:spcAft>
                <a:spcPts val="0"/>
              </a:spcAft>
            </a:pPr>
            <a:r>
              <a:rPr sz="1800" dirty="0">
                <a:solidFill>
                  <a:srgbClr val="000000"/>
                </a:solidFill>
                <a:latin typeface="MMKOCD+Calibri"/>
                <a:cs typeface="MMKOCD+Calibri"/>
              </a:rPr>
              <a:t>Zentralabitur-</a:t>
            </a:r>
            <a:r>
              <a:rPr sz="1800" spc="-16" dirty="0">
                <a:solidFill>
                  <a:srgbClr val="000000"/>
                </a:solidFill>
                <a:latin typeface="JWUOKN+Calibri"/>
                <a:cs typeface="JWUOKN+Calibri"/>
              </a:rPr>
              <a:t>Vorgaben,</a:t>
            </a:r>
            <a:r>
              <a:rPr sz="1800" spc="36" dirty="0">
                <a:solidFill>
                  <a:srgbClr val="000000"/>
                </a:solidFill>
                <a:latin typeface="JWUOKN+Calibri"/>
                <a:cs typeface="JWUOKN+Calibri"/>
              </a:rPr>
              <a:t> </a:t>
            </a:r>
            <a:r>
              <a:rPr sz="1800" dirty="0">
                <a:solidFill>
                  <a:srgbClr val="000000"/>
                </a:solidFill>
                <a:latin typeface="JWUOKN+Calibri"/>
                <a:cs typeface="JWUOKN+Calibri"/>
              </a:rPr>
              <a:t>…</a:t>
            </a:r>
          </a:p>
        </p:txBody>
      </p:sp>
      <p:sp>
        <p:nvSpPr>
          <p:cNvPr id="9" name="object 9"/>
          <p:cNvSpPr txBox="1"/>
          <p:nvPr/>
        </p:nvSpPr>
        <p:spPr>
          <a:xfrm>
            <a:off x="9356725" y="1379200"/>
            <a:ext cx="2752700" cy="592016"/>
          </a:xfrm>
          <a:prstGeom prst="rect">
            <a:avLst/>
          </a:prstGeom>
        </p:spPr>
        <p:txBody>
          <a:bodyPr vert="horz" wrap="square" lIns="0" tIns="0" rIns="0" bIns="0" rtlCol="0">
            <a:spAutoFit/>
          </a:bodyPr>
          <a:lstStyle/>
          <a:p>
            <a:pPr marL="0" marR="0">
              <a:lnSpc>
                <a:spcPts val="2200"/>
              </a:lnSpc>
              <a:spcBef>
                <a:spcPts val="0"/>
              </a:spcBef>
              <a:spcAft>
                <a:spcPts val="0"/>
              </a:spcAft>
            </a:pPr>
            <a:r>
              <a:rPr sz="1800" dirty="0">
                <a:solidFill>
                  <a:srgbClr val="000000"/>
                </a:solidFill>
                <a:latin typeface="MMKOCD+Calibri"/>
                <a:cs typeface="MMKOCD+Calibri"/>
              </a:rPr>
              <a:t>Empfehlungen</a:t>
            </a:r>
            <a:r>
              <a:rPr sz="1800" spc="20" dirty="0">
                <a:solidFill>
                  <a:srgbClr val="000000"/>
                </a:solidFill>
                <a:latin typeface="MMKOCD+Calibri"/>
                <a:cs typeface="MMKOCD+Calibri"/>
              </a:rPr>
              <a:t> </a:t>
            </a:r>
            <a:r>
              <a:rPr sz="1800" dirty="0">
                <a:solidFill>
                  <a:srgbClr val="000000"/>
                </a:solidFill>
                <a:latin typeface="MMKOCD+Calibri"/>
                <a:cs typeface="MMKOCD+Calibri"/>
              </a:rPr>
              <a:t>für </a:t>
            </a:r>
            <a:r>
              <a:rPr sz="1800" b="1" dirty="0">
                <a:solidFill>
                  <a:srgbClr val="000000"/>
                </a:solidFill>
                <a:latin typeface="INAIQV+Calibri Bold"/>
                <a:cs typeface="INAIQV+Calibri Bold"/>
              </a:rPr>
              <a:t>Bildungs-</a:t>
            </a:r>
          </a:p>
          <a:p>
            <a:pPr marL="0" marR="0">
              <a:lnSpc>
                <a:spcPts val="2161"/>
              </a:lnSpc>
              <a:spcBef>
                <a:spcPts val="0"/>
              </a:spcBef>
              <a:spcAft>
                <a:spcPts val="0"/>
              </a:spcAft>
            </a:pPr>
            <a:r>
              <a:rPr sz="1800" b="1" dirty="0">
                <a:solidFill>
                  <a:srgbClr val="000000"/>
                </a:solidFill>
                <a:latin typeface="INAIQV+Calibri Bold"/>
                <a:cs typeface="INAIQV+Calibri Bold"/>
              </a:rPr>
              <a:t>standards</a:t>
            </a:r>
            <a:r>
              <a:rPr sz="1800" b="1" spc="-26" dirty="0">
                <a:solidFill>
                  <a:srgbClr val="000000"/>
                </a:solidFill>
                <a:latin typeface="INAIQV+Calibri Bold"/>
                <a:cs typeface="INAIQV+Calibri Bold"/>
              </a:rPr>
              <a:t> </a:t>
            </a:r>
            <a:r>
              <a:rPr sz="1800" b="1" dirty="0">
                <a:solidFill>
                  <a:srgbClr val="000000"/>
                </a:solidFill>
                <a:latin typeface="INAIQV+Calibri Bold"/>
                <a:cs typeface="INAIQV+Calibri Bold"/>
              </a:rPr>
              <a:t>Informatik</a:t>
            </a:r>
            <a:r>
              <a:rPr sz="1800" b="1" spc="-16" dirty="0">
                <a:solidFill>
                  <a:srgbClr val="000000"/>
                </a:solidFill>
                <a:latin typeface="INAIQV+Calibri Bold"/>
                <a:cs typeface="INAIQV+Calibri Bold"/>
              </a:rPr>
              <a:t> </a:t>
            </a:r>
            <a:r>
              <a:rPr sz="1800" b="1" dirty="0">
                <a:solidFill>
                  <a:srgbClr val="000000"/>
                </a:solidFill>
                <a:latin typeface="INAIQV+Calibri Bold"/>
                <a:cs typeface="INAIQV+Calibri Bold"/>
              </a:rPr>
              <a:t>Sek</a:t>
            </a:r>
            <a:r>
              <a:rPr sz="1800" b="1" spc="-14" dirty="0">
                <a:solidFill>
                  <a:srgbClr val="000000"/>
                </a:solidFill>
                <a:latin typeface="INAIQV+Calibri Bold"/>
                <a:cs typeface="INAIQV+Calibri Bold"/>
              </a:rPr>
              <a:t> </a:t>
            </a:r>
            <a:r>
              <a:rPr sz="1800" b="1" dirty="0">
                <a:solidFill>
                  <a:srgbClr val="000000"/>
                </a:solidFill>
                <a:latin typeface="INAIQV+Calibri Bold"/>
                <a:cs typeface="INAIQV+Calibri Bold"/>
              </a:rPr>
              <a:t>II</a:t>
            </a:r>
          </a:p>
        </p:txBody>
      </p:sp>
      <p:sp>
        <p:nvSpPr>
          <p:cNvPr id="10" name="object 10"/>
          <p:cNvSpPr txBox="1"/>
          <p:nvPr/>
        </p:nvSpPr>
        <p:spPr>
          <a:xfrm>
            <a:off x="507492" y="2311543"/>
            <a:ext cx="897780"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4F81BD"/>
                </a:solidFill>
                <a:latin typeface="MMKOCD+Calibri"/>
                <a:cs typeface="MMKOCD+Calibri"/>
              </a:rPr>
              <a:t>60/70er</a:t>
            </a:r>
          </a:p>
        </p:txBody>
      </p:sp>
      <p:sp>
        <p:nvSpPr>
          <p:cNvPr id="11" name="object 11"/>
          <p:cNvSpPr txBox="1"/>
          <p:nvPr/>
        </p:nvSpPr>
        <p:spPr>
          <a:xfrm>
            <a:off x="3063494" y="2311543"/>
            <a:ext cx="577740"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4F81BD"/>
                </a:solidFill>
                <a:latin typeface="MMKOCD+Calibri"/>
                <a:cs typeface="MMKOCD+Calibri"/>
              </a:rPr>
              <a:t>80er</a:t>
            </a:r>
          </a:p>
        </p:txBody>
      </p:sp>
      <p:sp>
        <p:nvSpPr>
          <p:cNvPr id="12" name="object 12"/>
          <p:cNvSpPr txBox="1"/>
          <p:nvPr/>
        </p:nvSpPr>
        <p:spPr>
          <a:xfrm>
            <a:off x="6548374" y="2305448"/>
            <a:ext cx="615850"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4F81BD"/>
                </a:solidFill>
                <a:latin typeface="MMKOCD+Calibri"/>
                <a:cs typeface="MMKOCD+Calibri"/>
              </a:rPr>
              <a:t>2008</a:t>
            </a:r>
          </a:p>
        </p:txBody>
      </p:sp>
      <p:sp>
        <p:nvSpPr>
          <p:cNvPr id="13" name="object 13"/>
          <p:cNvSpPr txBox="1"/>
          <p:nvPr/>
        </p:nvSpPr>
        <p:spPr>
          <a:xfrm>
            <a:off x="507492" y="2585573"/>
            <a:ext cx="2201031" cy="592144"/>
          </a:xfrm>
          <a:prstGeom prst="rect">
            <a:avLst/>
          </a:prstGeom>
        </p:spPr>
        <p:txBody>
          <a:bodyPr vert="horz" wrap="square" lIns="0" tIns="0" rIns="0" bIns="0" rtlCol="0">
            <a:spAutoFit/>
          </a:bodyPr>
          <a:lstStyle/>
          <a:p>
            <a:pPr marL="0" marR="0">
              <a:lnSpc>
                <a:spcPts val="2200"/>
              </a:lnSpc>
              <a:spcBef>
                <a:spcPts val="0"/>
              </a:spcBef>
              <a:spcAft>
                <a:spcPts val="0"/>
              </a:spcAft>
            </a:pPr>
            <a:r>
              <a:rPr sz="1800" b="1" dirty="0">
                <a:solidFill>
                  <a:srgbClr val="000000"/>
                </a:solidFill>
                <a:latin typeface="INAIQV+Calibri Bold"/>
                <a:cs typeface="INAIQV+Calibri Bold"/>
              </a:rPr>
              <a:t>Hardwareorientierter</a:t>
            </a:r>
          </a:p>
          <a:p>
            <a:pPr marL="0" marR="0">
              <a:lnSpc>
                <a:spcPts val="2163"/>
              </a:lnSpc>
              <a:spcBef>
                <a:spcPts val="0"/>
              </a:spcBef>
              <a:spcAft>
                <a:spcPts val="0"/>
              </a:spcAft>
            </a:pPr>
            <a:r>
              <a:rPr sz="1800" dirty="0">
                <a:solidFill>
                  <a:srgbClr val="000000"/>
                </a:solidFill>
                <a:latin typeface="MMKOCD+Calibri"/>
                <a:cs typeface="MMKOCD+Calibri"/>
              </a:rPr>
              <a:t>Ansatz</a:t>
            </a:r>
          </a:p>
        </p:txBody>
      </p:sp>
      <p:sp>
        <p:nvSpPr>
          <p:cNvPr id="14" name="object 14"/>
          <p:cNvSpPr txBox="1"/>
          <p:nvPr/>
        </p:nvSpPr>
        <p:spPr>
          <a:xfrm>
            <a:off x="3063494" y="2585573"/>
            <a:ext cx="2416411" cy="592144"/>
          </a:xfrm>
          <a:prstGeom prst="rect">
            <a:avLst/>
          </a:prstGeom>
        </p:spPr>
        <p:txBody>
          <a:bodyPr vert="horz" wrap="square" lIns="0" tIns="0" rIns="0" bIns="0" rtlCol="0">
            <a:spAutoFit/>
          </a:bodyPr>
          <a:lstStyle/>
          <a:p>
            <a:pPr marL="0" marR="0">
              <a:lnSpc>
                <a:spcPts val="2200"/>
              </a:lnSpc>
              <a:spcBef>
                <a:spcPts val="0"/>
              </a:spcBef>
              <a:spcAft>
                <a:spcPts val="0"/>
              </a:spcAft>
            </a:pPr>
            <a:r>
              <a:rPr sz="1800" b="1" dirty="0">
                <a:solidFill>
                  <a:srgbClr val="000000"/>
                </a:solidFill>
                <a:latin typeface="INAIQV+Calibri Bold"/>
                <a:cs typeface="INAIQV+Calibri Bold"/>
              </a:rPr>
              <a:t>Anwendungsorientierte</a:t>
            </a:r>
          </a:p>
          <a:p>
            <a:pPr marL="0" marR="0">
              <a:lnSpc>
                <a:spcPts val="2163"/>
              </a:lnSpc>
              <a:spcBef>
                <a:spcPts val="0"/>
              </a:spcBef>
              <a:spcAft>
                <a:spcPts val="0"/>
              </a:spcAft>
            </a:pPr>
            <a:r>
              <a:rPr sz="1800" dirty="0">
                <a:solidFill>
                  <a:srgbClr val="000000"/>
                </a:solidFill>
                <a:latin typeface="MMKOCD+Calibri"/>
                <a:cs typeface="MMKOCD+Calibri"/>
              </a:rPr>
              <a:t>Sichtweise</a:t>
            </a:r>
          </a:p>
        </p:txBody>
      </p:sp>
      <p:sp>
        <p:nvSpPr>
          <p:cNvPr id="15" name="object 15"/>
          <p:cNvSpPr txBox="1"/>
          <p:nvPr/>
        </p:nvSpPr>
        <p:spPr>
          <a:xfrm>
            <a:off x="6548374" y="2579767"/>
            <a:ext cx="2752480" cy="591472"/>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000000"/>
                </a:solidFill>
                <a:latin typeface="MMKOCD+Calibri"/>
                <a:cs typeface="MMKOCD+Calibri"/>
              </a:rPr>
              <a:t>Empfehlungen</a:t>
            </a:r>
            <a:r>
              <a:rPr sz="1800" spc="21" dirty="0">
                <a:solidFill>
                  <a:srgbClr val="000000"/>
                </a:solidFill>
                <a:latin typeface="MMKOCD+Calibri"/>
                <a:cs typeface="MMKOCD+Calibri"/>
              </a:rPr>
              <a:t> </a:t>
            </a:r>
            <a:r>
              <a:rPr sz="1800" dirty="0">
                <a:solidFill>
                  <a:srgbClr val="000000"/>
                </a:solidFill>
                <a:latin typeface="MMKOCD+Calibri"/>
                <a:cs typeface="MMKOCD+Calibri"/>
              </a:rPr>
              <a:t>für </a:t>
            </a:r>
            <a:r>
              <a:rPr sz="1800" b="1" dirty="0">
                <a:solidFill>
                  <a:srgbClr val="000000"/>
                </a:solidFill>
                <a:latin typeface="INAIQV+Calibri Bold"/>
                <a:cs typeface="INAIQV+Calibri Bold"/>
              </a:rPr>
              <a:t>Bildungs-</a:t>
            </a:r>
          </a:p>
          <a:p>
            <a:pPr marL="0" marR="0">
              <a:lnSpc>
                <a:spcPts val="2160"/>
              </a:lnSpc>
              <a:spcBef>
                <a:spcPts val="0"/>
              </a:spcBef>
              <a:spcAft>
                <a:spcPts val="0"/>
              </a:spcAft>
            </a:pPr>
            <a:r>
              <a:rPr sz="1800" b="1" dirty="0">
                <a:solidFill>
                  <a:srgbClr val="000000"/>
                </a:solidFill>
                <a:latin typeface="INAIQV+Calibri Bold"/>
                <a:cs typeface="INAIQV+Calibri Bold"/>
              </a:rPr>
              <a:t>standards</a:t>
            </a:r>
            <a:r>
              <a:rPr sz="1800" b="1" spc="-26" dirty="0">
                <a:solidFill>
                  <a:srgbClr val="000000"/>
                </a:solidFill>
                <a:latin typeface="INAIQV+Calibri Bold"/>
                <a:cs typeface="INAIQV+Calibri Bold"/>
              </a:rPr>
              <a:t> </a:t>
            </a:r>
            <a:r>
              <a:rPr sz="1800" b="1" dirty="0">
                <a:solidFill>
                  <a:srgbClr val="000000"/>
                </a:solidFill>
                <a:latin typeface="INAIQV+Calibri Bold"/>
                <a:cs typeface="INAIQV+Calibri Bold"/>
              </a:rPr>
              <a:t>Informatik</a:t>
            </a:r>
            <a:r>
              <a:rPr sz="1800" b="1" spc="-16" dirty="0">
                <a:solidFill>
                  <a:srgbClr val="000000"/>
                </a:solidFill>
                <a:latin typeface="INAIQV+Calibri Bold"/>
                <a:cs typeface="INAIQV+Calibri Bold"/>
              </a:rPr>
              <a:t> </a:t>
            </a:r>
            <a:r>
              <a:rPr sz="1800" b="1" dirty="0">
                <a:solidFill>
                  <a:srgbClr val="000000"/>
                </a:solidFill>
                <a:latin typeface="INAIQV+Calibri Bold"/>
                <a:cs typeface="INAIQV+Calibri Bold"/>
              </a:rPr>
              <a:t>Sek</a:t>
            </a:r>
            <a:r>
              <a:rPr sz="1800" b="1" spc="-14" dirty="0">
                <a:solidFill>
                  <a:srgbClr val="000000"/>
                </a:solidFill>
                <a:latin typeface="INAIQV+Calibri Bold"/>
                <a:cs typeface="INAIQV+Calibri Bold"/>
              </a:rPr>
              <a:t> </a:t>
            </a:r>
            <a:r>
              <a:rPr sz="1800" b="1" dirty="0">
                <a:solidFill>
                  <a:srgbClr val="000000"/>
                </a:solidFill>
                <a:latin typeface="INAIQV+Calibri Bold"/>
                <a:cs typeface="INAIQV+Calibri Bold"/>
              </a:rPr>
              <a:t>I</a:t>
            </a:r>
          </a:p>
        </p:txBody>
      </p:sp>
      <p:sp>
        <p:nvSpPr>
          <p:cNvPr id="16" name="object 16"/>
          <p:cNvSpPr txBox="1"/>
          <p:nvPr/>
        </p:nvSpPr>
        <p:spPr>
          <a:xfrm>
            <a:off x="930859" y="4436634"/>
            <a:ext cx="1918324" cy="865874"/>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4F81BD"/>
                </a:solidFill>
                <a:latin typeface="JWUOKN+Calibri"/>
                <a:cs typeface="JWUOKN+Calibri"/>
              </a:rPr>
              <a:t>70er …</a:t>
            </a:r>
          </a:p>
          <a:p>
            <a:pPr marL="0" marR="0">
              <a:lnSpc>
                <a:spcPts val="2160"/>
              </a:lnSpc>
              <a:spcBef>
                <a:spcPts val="0"/>
              </a:spcBef>
              <a:spcAft>
                <a:spcPts val="0"/>
              </a:spcAft>
            </a:pPr>
            <a:r>
              <a:rPr sz="1800" b="1" dirty="0">
                <a:solidFill>
                  <a:srgbClr val="000000"/>
                </a:solidFill>
                <a:latin typeface="INAIQV+Calibri Bold"/>
                <a:cs typeface="INAIQV+Calibri Bold"/>
              </a:rPr>
              <a:t>Algorithmen-</a:t>
            </a:r>
          </a:p>
          <a:p>
            <a:pPr marL="0" marR="0">
              <a:lnSpc>
                <a:spcPts val="2159"/>
              </a:lnSpc>
              <a:spcBef>
                <a:spcPts val="0"/>
              </a:spcBef>
              <a:spcAft>
                <a:spcPts val="0"/>
              </a:spcAft>
            </a:pPr>
            <a:r>
              <a:rPr sz="1800" b="1" dirty="0">
                <a:solidFill>
                  <a:srgbClr val="000000"/>
                </a:solidFill>
                <a:latin typeface="INAIQV+Calibri Bold"/>
                <a:cs typeface="INAIQV+Calibri Bold"/>
              </a:rPr>
              <a:t>orientierter</a:t>
            </a:r>
            <a:r>
              <a:rPr sz="1800" b="1" spc="-27" dirty="0">
                <a:solidFill>
                  <a:srgbClr val="000000"/>
                </a:solidFill>
                <a:latin typeface="INAIQV+Calibri Bold"/>
                <a:cs typeface="INAIQV+Calibri Bold"/>
              </a:rPr>
              <a:t> </a:t>
            </a:r>
            <a:r>
              <a:rPr sz="1800" dirty="0">
                <a:solidFill>
                  <a:srgbClr val="000000"/>
                </a:solidFill>
                <a:latin typeface="MMKOCD+Calibri"/>
                <a:cs typeface="MMKOCD+Calibri"/>
              </a:rPr>
              <a:t>Ansatz</a:t>
            </a:r>
          </a:p>
        </p:txBody>
      </p:sp>
      <p:sp>
        <p:nvSpPr>
          <p:cNvPr id="17" name="object 17"/>
          <p:cNvSpPr txBox="1"/>
          <p:nvPr/>
        </p:nvSpPr>
        <p:spPr>
          <a:xfrm>
            <a:off x="3481070" y="4437270"/>
            <a:ext cx="577740"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4F81BD"/>
                </a:solidFill>
                <a:latin typeface="MMKOCD+Calibri"/>
                <a:cs typeface="MMKOCD+Calibri"/>
              </a:rPr>
              <a:t>90er</a:t>
            </a:r>
          </a:p>
        </p:txBody>
      </p:sp>
      <p:sp>
        <p:nvSpPr>
          <p:cNvPr id="18" name="object 18"/>
          <p:cNvSpPr txBox="1"/>
          <p:nvPr/>
        </p:nvSpPr>
        <p:spPr>
          <a:xfrm>
            <a:off x="6065266" y="4481466"/>
            <a:ext cx="1864332" cy="865792"/>
          </a:xfrm>
          <a:prstGeom prst="rect">
            <a:avLst/>
          </a:prstGeom>
        </p:spPr>
        <p:txBody>
          <a:bodyPr vert="horz" wrap="square" lIns="0" tIns="0" rIns="0" bIns="0" rtlCol="0">
            <a:spAutoFit/>
          </a:bodyPr>
          <a:lstStyle/>
          <a:p>
            <a:pPr marL="0" marR="0">
              <a:lnSpc>
                <a:spcPts val="2197"/>
              </a:lnSpc>
              <a:spcBef>
                <a:spcPts val="0"/>
              </a:spcBef>
              <a:spcAft>
                <a:spcPts val="0"/>
              </a:spcAft>
            </a:pPr>
            <a:r>
              <a:rPr sz="1800" spc="-31" dirty="0">
                <a:solidFill>
                  <a:srgbClr val="4F81BD"/>
                </a:solidFill>
                <a:latin typeface="MMKOCD+Calibri"/>
                <a:cs typeface="MMKOCD+Calibri"/>
              </a:rPr>
              <a:t>90er,</a:t>
            </a:r>
            <a:r>
              <a:rPr sz="1800" spc="37" dirty="0">
                <a:solidFill>
                  <a:srgbClr val="4F81BD"/>
                </a:solidFill>
                <a:latin typeface="MMKOCD+Calibri"/>
                <a:cs typeface="MMKOCD+Calibri"/>
              </a:rPr>
              <a:t> </a:t>
            </a:r>
            <a:r>
              <a:rPr sz="1800" dirty="0">
                <a:solidFill>
                  <a:srgbClr val="4F81BD"/>
                </a:solidFill>
                <a:latin typeface="MMKOCD+Calibri"/>
                <a:cs typeface="MMKOCD+Calibri"/>
              </a:rPr>
              <a:t>200x</a:t>
            </a:r>
          </a:p>
          <a:p>
            <a:pPr marL="0" marR="0">
              <a:lnSpc>
                <a:spcPts val="2159"/>
              </a:lnSpc>
              <a:spcBef>
                <a:spcPts val="0"/>
              </a:spcBef>
              <a:spcAft>
                <a:spcPts val="0"/>
              </a:spcAft>
            </a:pPr>
            <a:r>
              <a:rPr sz="1800" b="1" dirty="0">
                <a:solidFill>
                  <a:srgbClr val="000000"/>
                </a:solidFill>
                <a:latin typeface="INAIQV+Calibri Bold"/>
                <a:cs typeface="INAIQV+Calibri Bold"/>
              </a:rPr>
              <a:t>Systemorientierte</a:t>
            </a:r>
          </a:p>
          <a:p>
            <a:pPr marL="0" marR="0">
              <a:lnSpc>
                <a:spcPts val="2160"/>
              </a:lnSpc>
              <a:spcBef>
                <a:spcPts val="0"/>
              </a:spcBef>
              <a:spcAft>
                <a:spcPts val="0"/>
              </a:spcAft>
            </a:pPr>
            <a:r>
              <a:rPr sz="1800" dirty="0">
                <a:solidFill>
                  <a:srgbClr val="000000"/>
                </a:solidFill>
                <a:latin typeface="MMKOCD+Calibri"/>
                <a:cs typeface="MMKOCD+Calibri"/>
              </a:rPr>
              <a:t>Ansätze</a:t>
            </a:r>
          </a:p>
        </p:txBody>
      </p:sp>
      <p:sp>
        <p:nvSpPr>
          <p:cNvPr id="19" name="object 19"/>
          <p:cNvSpPr txBox="1"/>
          <p:nvPr/>
        </p:nvSpPr>
        <p:spPr>
          <a:xfrm>
            <a:off x="9045194" y="4484514"/>
            <a:ext cx="2034144" cy="866046"/>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4F81BD"/>
                </a:solidFill>
                <a:latin typeface="MMKOCD+Calibri"/>
                <a:cs typeface="MMKOCD+Calibri"/>
              </a:rPr>
              <a:t>2014</a:t>
            </a:r>
          </a:p>
          <a:p>
            <a:pPr marL="0" marR="0">
              <a:lnSpc>
                <a:spcPts val="2160"/>
              </a:lnSpc>
              <a:spcBef>
                <a:spcPts val="0"/>
              </a:spcBef>
              <a:spcAft>
                <a:spcPts val="0"/>
              </a:spcAft>
            </a:pPr>
            <a:r>
              <a:rPr sz="1800" dirty="0">
                <a:solidFill>
                  <a:srgbClr val="000000"/>
                </a:solidFill>
                <a:latin typeface="MMKOCD+Calibri"/>
                <a:cs typeface="MMKOCD+Calibri"/>
              </a:rPr>
              <a:t>NRW-</a:t>
            </a:r>
            <a:r>
              <a:rPr sz="1800" b="1" dirty="0">
                <a:solidFill>
                  <a:srgbClr val="000000"/>
                </a:solidFill>
                <a:latin typeface="INAIQV+Calibri Bold"/>
                <a:cs typeface="INAIQV+Calibri Bold"/>
              </a:rPr>
              <a:t>Kernlehrplan</a:t>
            </a:r>
          </a:p>
          <a:p>
            <a:pPr marL="0" marR="0">
              <a:lnSpc>
                <a:spcPts val="2161"/>
              </a:lnSpc>
              <a:spcBef>
                <a:spcPts val="0"/>
              </a:spcBef>
              <a:spcAft>
                <a:spcPts val="0"/>
              </a:spcAft>
            </a:pPr>
            <a:r>
              <a:rPr sz="1800" b="1" dirty="0">
                <a:solidFill>
                  <a:srgbClr val="000000"/>
                </a:solidFill>
                <a:latin typeface="INAIQV+Calibri Bold"/>
                <a:cs typeface="INAIQV+Calibri Bold"/>
              </a:rPr>
              <a:t>Informatik</a:t>
            </a:r>
            <a:r>
              <a:rPr sz="1800" b="1" spc="-16" dirty="0">
                <a:solidFill>
                  <a:srgbClr val="000000"/>
                </a:solidFill>
                <a:latin typeface="INAIQV+Calibri Bold"/>
                <a:cs typeface="INAIQV+Calibri Bold"/>
              </a:rPr>
              <a:t> </a:t>
            </a:r>
            <a:r>
              <a:rPr sz="1800" b="1" dirty="0">
                <a:solidFill>
                  <a:srgbClr val="000000"/>
                </a:solidFill>
                <a:latin typeface="INAIQV+Calibri Bold"/>
                <a:cs typeface="INAIQV+Calibri Bold"/>
              </a:rPr>
              <a:t>für Sek</a:t>
            </a:r>
            <a:r>
              <a:rPr sz="1800" b="1" spc="-14" dirty="0">
                <a:solidFill>
                  <a:srgbClr val="000000"/>
                </a:solidFill>
                <a:latin typeface="INAIQV+Calibri Bold"/>
                <a:cs typeface="INAIQV+Calibri Bold"/>
              </a:rPr>
              <a:t> </a:t>
            </a:r>
            <a:r>
              <a:rPr sz="1800" b="1" dirty="0">
                <a:solidFill>
                  <a:srgbClr val="000000"/>
                </a:solidFill>
                <a:latin typeface="INAIQV+Calibri Bold"/>
                <a:cs typeface="INAIQV+Calibri Bold"/>
              </a:rPr>
              <a:t>II</a:t>
            </a:r>
          </a:p>
        </p:txBody>
      </p:sp>
      <p:sp>
        <p:nvSpPr>
          <p:cNvPr id="20" name="object 20"/>
          <p:cNvSpPr txBox="1"/>
          <p:nvPr/>
        </p:nvSpPr>
        <p:spPr>
          <a:xfrm>
            <a:off x="3481070" y="4711590"/>
            <a:ext cx="2031541" cy="59147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000000"/>
                </a:solidFill>
                <a:latin typeface="INAIQV+Calibri Bold"/>
                <a:cs typeface="INAIQV+Calibri Bold"/>
              </a:rPr>
              <a:t>Benutzerorientierte</a:t>
            </a:r>
          </a:p>
          <a:p>
            <a:pPr marL="0" marR="0">
              <a:lnSpc>
                <a:spcPts val="2159"/>
              </a:lnSpc>
              <a:spcBef>
                <a:spcPts val="0"/>
              </a:spcBef>
              <a:spcAft>
                <a:spcPts val="0"/>
              </a:spcAft>
            </a:pPr>
            <a:r>
              <a:rPr sz="1800" dirty="0">
                <a:solidFill>
                  <a:srgbClr val="000000"/>
                </a:solidFill>
                <a:latin typeface="MMKOCD+Calibri"/>
                <a:cs typeface="MMKOCD+Calibri"/>
              </a:rPr>
              <a:t>Sichtweise</a:t>
            </a:r>
          </a:p>
        </p:txBody>
      </p:sp>
      <p:sp>
        <p:nvSpPr>
          <p:cNvPr id="21" name="object 21"/>
          <p:cNvSpPr txBox="1"/>
          <p:nvPr/>
        </p:nvSpPr>
        <p:spPr>
          <a:xfrm>
            <a:off x="3313430" y="5500096"/>
            <a:ext cx="616468" cy="317524"/>
          </a:xfrm>
          <a:prstGeom prst="rect">
            <a:avLst/>
          </a:prstGeom>
        </p:spPr>
        <p:txBody>
          <a:bodyPr vert="horz" wrap="square" lIns="0" tIns="0" rIns="0" bIns="0" rtlCol="0">
            <a:spAutoFit/>
          </a:bodyPr>
          <a:lstStyle/>
          <a:p>
            <a:pPr marL="0" marR="0">
              <a:lnSpc>
                <a:spcPts val="2200"/>
              </a:lnSpc>
              <a:spcBef>
                <a:spcPts val="0"/>
              </a:spcBef>
              <a:spcAft>
                <a:spcPts val="0"/>
              </a:spcAft>
            </a:pPr>
            <a:r>
              <a:rPr sz="1800" dirty="0">
                <a:solidFill>
                  <a:srgbClr val="4F81BD"/>
                </a:solidFill>
                <a:latin typeface="MMKOCD+Calibri"/>
                <a:cs typeface="MMKOCD+Calibri"/>
              </a:rPr>
              <a:t>1986</a:t>
            </a:r>
          </a:p>
        </p:txBody>
      </p:sp>
      <p:sp>
        <p:nvSpPr>
          <p:cNvPr id="22" name="object 22"/>
          <p:cNvSpPr txBox="1"/>
          <p:nvPr/>
        </p:nvSpPr>
        <p:spPr>
          <a:xfrm>
            <a:off x="5683885" y="5487890"/>
            <a:ext cx="1167803"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dirty="0">
                <a:solidFill>
                  <a:srgbClr val="4F81BD"/>
                </a:solidFill>
                <a:latin typeface="MMKOCD+Calibri"/>
                <a:cs typeface="MMKOCD+Calibri"/>
              </a:rPr>
              <a:t>1993/1994</a:t>
            </a:r>
          </a:p>
        </p:txBody>
      </p:sp>
      <p:sp>
        <p:nvSpPr>
          <p:cNvPr id="23" name="object 23"/>
          <p:cNvSpPr txBox="1"/>
          <p:nvPr/>
        </p:nvSpPr>
        <p:spPr>
          <a:xfrm>
            <a:off x="3313430" y="5775012"/>
            <a:ext cx="2003487" cy="59147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000000"/>
                </a:solidFill>
                <a:latin typeface="INAIQV+Calibri Bold"/>
                <a:cs typeface="INAIQV+Calibri Bold"/>
              </a:rPr>
              <a:t>GI-Empfehlung</a:t>
            </a:r>
            <a:r>
              <a:rPr sz="1800" b="1" spc="-27" dirty="0">
                <a:solidFill>
                  <a:srgbClr val="000000"/>
                </a:solidFill>
                <a:latin typeface="INAIQV+Calibri Bold"/>
                <a:cs typeface="INAIQV+Calibri Bold"/>
              </a:rPr>
              <a:t> </a:t>
            </a:r>
            <a:r>
              <a:rPr sz="1800" dirty="0">
                <a:solidFill>
                  <a:srgbClr val="000000"/>
                </a:solidFill>
                <a:latin typeface="MMKOCD+Calibri"/>
                <a:cs typeface="MMKOCD+Calibri"/>
              </a:rPr>
              <a:t>zum</a:t>
            </a:r>
          </a:p>
          <a:p>
            <a:pPr marL="0" marR="0">
              <a:lnSpc>
                <a:spcPts val="2159"/>
              </a:lnSpc>
              <a:spcBef>
                <a:spcPts val="0"/>
              </a:spcBef>
              <a:spcAft>
                <a:spcPts val="0"/>
              </a:spcAft>
            </a:pPr>
            <a:r>
              <a:rPr sz="1800" dirty="0">
                <a:solidFill>
                  <a:srgbClr val="000000"/>
                </a:solidFill>
                <a:latin typeface="MMKOCD+Calibri"/>
                <a:cs typeface="MMKOCD+Calibri"/>
              </a:rPr>
              <a:t>IU in</a:t>
            </a:r>
            <a:r>
              <a:rPr sz="1800" spc="18" dirty="0">
                <a:solidFill>
                  <a:srgbClr val="000000"/>
                </a:solidFill>
                <a:latin typeface="MMKOCD+Calibri"/>
                <a:cs typeface="MMKOCD+Calibri"/>
              </a:rPr>
              <a:t> </a:t>
            </a:r>
            <a:r>
              <a:rPr sz="1800" dirty="0">
                <a:solidFill>
                  <a:srgbClr val="000000"/>
                </a:solidFill>
                <a:latin typeface="MMKOCD+Calibri"/>
                <a:cs typeface="MMKOCD+Calibri"/>
              </a:rPr>
              <a:t>der Sek I</a:t>
            </a:r>
          </a:p>
        </p:txBody>
      </p:sp>
      <p:sp>
        <p:nvSpPr>
          <p:cNvPr id="24" name="object 24"/>
          <p:cNvSpPr txBox="1"/>
          <p:nvPr/>
        </p:nvSpPr>
        <p:spPr>
          <a:xfrm>
            <a:off x="5683885" y="5761920"/>
            <a:ext cx="3486148" cy="592067"/>
          </a:xfrm>
          <a:prstGeom prst="rect">
            <a:avLst/>
          </a:prstGeom>
        </p:spPr>
        <p:txBody>
          <a:bodyPr vert="horz" wrap="square" lIns="0" tIns="0" rIns="0" bIns="0" rtlCol="0">
            <a:spAutoFit/>
          </a:bodyPr>
          <a:lstStyle/>
          <a:p>
            <a:pPr marL="0" marR="0">
              <a:lnSpc>
                <a:spcPts val="2200"/>
              </a:lnSpc>
              <a:spcBef>
                <a:spcPts val="0"/>
              </a:spcBef>
              <a:spcAft>
                <a:spcPts val="0"/>
              </a:spcAft>
            </a:pPr>
            <a:r>
              <a:rPr sz="1800" b="1" dirty="0">
                <a:solidFill>
                  <a:srgbClr val="000000"/>
                </a:solidFill>
                <a:latin typeface="INAIQV+Calibri Bold"/>
                <a:cs typeface="INAIQV+Calibri Bold"/>
              </a:rPr>
              <a:t>Fundamentale</a:t>
            </a:r>
            <a:r>
              <a:rPr sz="1800" b="1" spc="-40" dirty="0">
                <a:solidFill>
                  <a:srgbClr val="000000"/>
                </a:solidFill>
                <a:latin typeface="INAIQV+Calibri Bold"/>
                <a:cs typeface="INAIQV+Calibri Bold"/>
              </a:rPr>
              <a:t> </a:t>
            </a:r>
            <a:r>
              <a:rPr sz="1800" b="1" dirty="0">
                <a:solidFill>
                  <a:srgbClr val="000000"/>
                </a:solidFill>
                <a:latin typeface="INAIQV+Calibri Bold"/>
                <a:cs typeface="INAIQV+Calibri Bold"/>
              </a:rPr>
              <a:t>Ideen </a:t>
            </a:r>
            <a:r>
              <a:rPr sz="1800" dirty="0">
                <a:solidFill>
                  <a:srgbClr val="000000"/>
                </a:solidFill>
                <a:latin typeface="MMKOCD+Calibri"/>
                <a:cs typeface="MMKOCD+Calibri"/>
              </a:rPr>
              <a:t>der</a:t>
            </a:r>
            <a:r>
              <a:rPr sz="1800" spc="-23" dirty="0">
                <a:solidFill>
                  <a:srgbClr val="000000"/>
                </a:solidFill>
                <a:latin typeface="MMKOCD+Calibri"/>
                <a:cs typeface="MMKOCD+Calibri"/>
              </a:rPr>
              <a:t> </a:t>
            </a:r>
            <a:r>
              <a:rPr sz="1800" dirty="0">
                <a:solidFill>
                  <a:srgbClr val="000000"/>
                </a:solidFill>
                <a:latin typeface="MMKOCD+Calibri"/>
                <a:cs typeface="MMKOCD+Calibri"/>
              </a:rPr>
              <a:t>Informatik</a:t>
            </a:r>
          </a:p>
          <a:p>
            <a:pPr marL="0" marR="0">
              <a:lnSpc>
                <a:spcPts val="2162"/>
              </a:lnSpc>
              <a:spcBef>
                <a:spcPts val="0"/>
              </a:spcBef>
              <a:spcAft>
                <a:spcPts val="0"/>
              </a:spcAft>
            </a:pPr>
            <a:r>
              <a:rPr sz="1800" b="1" dirty="0">
                <a:solidFill>
                  <a:srgbClr val="000000"/>
                </a:solidFill>
                <a:latin typeface="INAIQV+Calibri Bold"/>
                <a:cs typeface="INAIQV+Calibri Bold"/>
              </a:rPr>
              <a:t>Informations-zentrierter</a:t>
            </a:r>
            <a:r>
              <a:rPr sz="1800" b="1" spc="-21" dirty="0">
                <a:solidFill>
                  <a:srgbClr val="000000"/>
                </a:solidFill>
                <a:latin typeface="INAIQV+Calibri Bold"/>
                <a:cs typeface="INAIQV+Calibri Bold"/>
              </a:rPr>
              <a:t> </a:t>
            </a:r>
            <a:r>
              <a:rPr sz="1800" dirty="0">
                <a:solidFill>
                  <a:srgbClr val="000000"/>
                </a:solidFill>
                <a:latin typeface="MMKOCD+Calibri"/>
                <a:cs typeface="MMKOCD+Calibri"/>
              </a:rPr>
              <a:t>Ansatz</a:t>
            </a:r>
          </a:p>
        </p:txBody>
      </p:sp>
      <p:sp>
        <p:nvSpPr>
          <p:cNvPr id="25" name="object 25"/>
          <p:cNvSpPr txBox="1"/>
          <p:nvPr/>
        </p:nvSpPr>
        <p:spPr>
          <a:xfrm>
            <a:off x="558393" y="6497977"/>
            <a:ext cx="2551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4</a:t>
            </a:r>
          </a:p>
        </p:txBody>
      </p:sp>
      <p:sp>
        <p:nvSpPr>
          <p:cNvPr id="26" name="object 26"/>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8666573"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Grundpositionen</a:t>
            </a:r>
            <a:r>
              <a:rPr sz="4000" spc="13" dirty="0">
                <a:solidFill>
                  <a:srgbClr val="00549F"/>
                </a:solidFill>
                <a:latin typeface="MMKOCD+Calibri"/>
                <a:cs typeface="MMKOCD+Calibri"/>
              </a:rPr>
              <a:t> </a:t>
            </a:r>
            <a:r>
              <a:rPr sz="4000" dirty="0">
                <a:solidFill>
                  <a:srgbClr val="00549F"/>
                </a:solidFill>
                <a:latin typeface="MMKOCD+Calibri"/>
                <a:cs typeface="MMKOCD+Calibri"/>
              </a:rPr>
              <a:t>für </a:t>
            </a:r>
            <a:r>
              <a:rPr sz="4000" spc="-17" dirty="0">
                <a:solidFill>
                  <a:srgbClr val="00549F"/>
                </a:solidFill>
                <a:latin typeface="MMKOCD+Calibri"/>
                <a:cs typeface="MMKOCD+Calibri"/>
              </a:rPr>
              <a:t>Informatikunterricht</a:t>
            </a:r>
          </a:p>
        </p:txBody>
      </p:sp>
      <p:sp>
        <p:nvSpPr>
          <p:cNvPr id="4" name="object 4"/>
          <p:cNvSpPr txBox="1"/>
          <p:nvPr/>
        </p:nvSpPr>
        <p:spPr>
          <a:xfrm>
            <a:off x="3379343" y="3784078"/>
            <a:ext cx="2677472"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FFFFFF"/>
                </a:solidFill>
                <a:latin typeface="INAIQV+Calibri Bold"/>
                <a:cs typeface="INAIQV+Calibri Bold"/>
              </a:rPr>
              <a:t>Algorithmen</a:t>
            </a:r>
            <a:r>
              <a:rPr sz="2000" dirty="0">
                <a:solidFill>
                  <a:srgbClr val="FFFFFF"/>
                </a:solidFill>
                <a:latin typeface="MMKOCD+Calibri"/>
                <a:cs typeface="MMKOCD+Calibri"/>
              </a:rPr>
              <a:t>orientierter</a:t>
            </a:r>
          </a:p>
        </p:txBody>
      </p:sp>
      <p:sp>
        <p:nvSpPr>
          <p:cNvPr id="5" name="object 5"/>
          <p:cNvSpPr txBox="1"/>
          <p:nvPr/>
        </p:nvSpPr>
        <p:spPr>
          <a:xfrm>
            <a:off x="585520" y="3838307"/>
            <a:ext cx="2400844"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spc="-10" dirty="0">
                <a:solidFill>
                  <a:srgbClr val="FFFFFF"/>
                </a:solidFill>
                <a:latin typeface="INAIQV+Calibri Bold"/>
                <a:cs typeface="INAIQV+Calibri Bold"/>
              </a:rPr>
              <a:t>Hardware</a:t>
            </a:r>
            <a:r>
              <a:rPr sz="2000" dirty="0">
                <a:solidFill>
                  <a:srgbClr val="FFFFFF"/>
                </a:solidFill>
                <a:latin typeface="MMKOCD+Calibri"/>
                <a:cs typeface="MMKOCD+Calibri"/>
              </a:rPr>
              <a:t>orientierter</a:t>
            </a:r>
          </a:p>
        </p:txBody>
      </p:sp>
      <p:sp>
        <p:nvSpPr>
          <p:cNvPr id="6" name="object 6"/>
          <p:cNvSpPr txBox="1"/>
          <p:nvPr/>
        </p:nvSpPr>
        <p:spPr>
          <a:xfrm>
            <a:off x="6290437" y="3838307"/>
            <a:ext cx="2728796"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FFFFFF"/>
                </a:solidFill>
                <a:latin typeface="INAIQV+Calibri Bold"/>
                <a:cs typeface="INAIQV+Calibri Bold"/>
              </a:rPr>
              <a:t>Anwendung</a:t>
            </a:r>
            <a:r>
              <a:rPr sz="2000" dirty="0">
                <a:solidFill>
                  <a:srgbClr val="FFFFFF"/>
                </a:solidFill>
                <a:latin typeface="MMKOCD+Calibri"/>
                <a:cs typeface="MMKOCD+Calibri"/>
              </a:rPr>
              <a:t>sorientierter</a:t>
            </a:r>
          </a:p>
        </p:txBody>
      </p:sp>
      <p:sp>
        <p:nvSpPr>
          <p:cNvPr id="7" name="object 7"/>
          <p:cNvSpPr txBox="1"/>
          <p:nvPr/>
        </p:nvSpPr>
        <p:spPr>
          <a:xfrm>
            <a:off x="9439402" y="3838307"/>
            <a:ext cx="2305652"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FFFFFF"/>
                </a:solidFill>
                <a:latin typeface="INAIQV+Calibri Bold"/>
                <a:cs typeface="INAIQV+Calibri Bold"/>
              </a:rPr>
              <a:t>Benutzer</a:t>
            </a:r>
            <a:r>
              <a:rPr sz="2000" dirty="0">
                <a:solidFill>
                  <a:srgbClr val="FFFFFF"/>
                </a:solidFill>
                <a:latin typeface="MMKOCD+Calibri"/>
                <a:cs typeface="MMKOCD+Calibri"/>
              </a:rPr>
              <a:t>orientierter</a:t>
            </a:r>
          </a:p>
        </p:txBody>
      </p:sp>
      <p:sp>
        <p:nvSpPr>
          <p:cNvPr id="8" name="object 8"/>
          <p:cNvSpPr txBox="1"/>
          <p:nvPr/>
        </p:nvSpPr>
        <p:spPr>
          <a:xfrm>
            <a:off x="1356995"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FFFFFF"/>
                </a:solidFill>
                <a:latin typeface="MMKOCD+Calibri"/>
                <a:cs typeface="MMKOCD+Calibri"/>
              </a:rPr>
              <a:t>Ansatz</a:t>
            </a:r>
          </a:p>
        </p:txBody>
      </p:sp>
      <p:sp>
        <p:nvSpPr>
          <p:cNvPr id="9" name="object 9"/>
          <p:cNvSpPr txBox="1"/>
          <p:nvPr/>
        </p:nvSpPr>
        <p:spPr>
          <a:xfrm>
            <a:off x="7230744"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FFFFFF"/>
                </a:solidFill>
                <a:latin typeface="MMKOCD+Calibri"/>
                <a:cs typeface="MMKOCD+Calibri"/>
              </a:rPr>
              <a:t>Ansatz</a:t>
            </a:r>
          </a:p>
        </p:txBody>
      </p:sp>
      <p:sp>
        <p:nvSpPr>
          <p:cNvPr id="10" name="object 10"/>
          <p:cNvSpPr txBox="1"/>
          <p:nvPr/>
        </p:nvSpPr>
        <p:spPr>
          <a:xfrm>
            <a:off x="10167874"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FFFFFF"/>
                </a:solidFill>
                <a:latin typeface="MMKOCD+Calibri"/>
                <a:cs typeface="MMKOCD+Calibri"/>
              </a:rPr>
              <a:t>Ansatz</a:t>
            </a:r>
          </a:p>
        </p:txBody>
      </p:sp>
      <p:sp>
        <p:nvSpPr>
          <p:cNvPr id="11" name="object 11"/>
          <p:cNvSpPr txBox="1"/>
          <p:nvPr/>
        </p:nvSpPr>
        <p:spPr>
          <a:xfrm>
            <a:off x="4293743" y="4172698"/>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FFFFFF"/>
                </a:solidFill>
                <a:latin typeface="MMKOCD+Calibri"/>
                <a:cs typeface="MMKOCD+Calibri"/>
              </a:rPr>
              <a:t>Ansatz</a:t>
            </a:r>
          </a:p>
        </p:txBody>
      </p:sp>
      <p:sp>
        <p:nvSpPr>
          <p:cNvPr id="12" name="object 12"/>
          <p:cNvSpPr txBox="1"/>
          <p:nvPr/>
        </p:nvSpPr>
        <p:spPr>
          <a:xfrm>
            <a:off x="558393" y="6497977"/>
            <a:ext cx="2551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5</a:t>
            </a:r>
          </a:p>
        </p:txBody>
      </p:sp>
      <p:sp>
        <p:nvSpPr>
          <p:cNvPr id="13" name="object 13"/>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7987627"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Entwicklung des </a:t>
            </a:r>
            <a:r>
              <a:rPr sz="4000" spc="-17" dirty="0">
                <a:solidFill>
                  <a:srgbClr val="00549F"/>
                </a:solidFill>
                <a:latin typeface="MMKOCD+Calibri"/>
                <a:cs typeface="MMKOCD+Calibri"/>
              </a:rPr>
              <a:t>Informatikunterrichts</a:t>
            </a:r>
          </a:p>
        </p:txBody>
      </p:sp>
      <p:sp>
        <p:nvSpPr>
          <p:cNvPr id="4" name="object 4"/>
          <p:cNvSpPr txBox="1"/>
          <p:nvPr/>
        </p:nvSpPr>
        <p:spPr>
          <a:xfrm>
            <a:off x="3379343" y="3784078"/>
            <a:ext cx="2677472"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7F7F7F"/>
                </a:solidFill>
                <a:latin typeface="INAIQV+Calibri Bold"/>
                <a:cs typeface="INAIQV+Calibri Bold"/>
              </a:rPr>
              <a:t>Algorithmen</a:t>
            </a:r>
            <a:r>
              <a:rPr sz="2000" dirty="0">
                <a:solidFill>
                  <a:srgbClr val="7F7F7F"/>
                </a:solidFill>
                <a:latin typeface="MMKOCD+Calibri"/>
                <a:cs typeface="MMKOCD+Calibri"/>
              </a:rPr>
              <a:t>orientierter</a:t>
            </a:r>
          </a:p>
        </p:txBody>
      </p:sp>
      <p:sp>
        <p:nvSpPr>
          <p:cNvPr id="5" name="object 5"/>
          <p:cNvSpPr txBox="1"/>
          <p:nvPr/>
        </p:nvSpPr>
        <p:spPr>
          <a:xfrm>
            <a:off x="585520" y="3838307"/>
            <a:ext cx="2400844"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spc="-10" dirty="0">
                <a:solidFill>
                  <a:srgbClr val="FFFFFF"/>
                </a:solidFill>
                <a:latin typeface="INAIQV+Calibri Bold"/>
                <a:cs typeface="INAIQV+Calibri Bold"/>
              </a:rPr>
              <a:t>Hardware</a:t>
            </a:r>
            <a:r>
              <a:rPr sz="2000" dirty="0">
                <a:solidFill>
                  <a:srgbClr val="FFFFFF"/>
                </a:solidFill>
                <a:latin typeface="MMKOCD+Calibri"/>
                <a:cs typeface="MMKOCD+Calibri"/>
              </a:rPr>
              <a:t>orientierter</a:t>
            </a:r>
          </a:p>
        </p:txBody>
      </p:sp>
      <p:sp>
        <p:nvSpPr>
          <p:cNvPr id="6" name="object 6"/>
          <p:cNvSpPr txBox="1"/>
          <p:nvPr/>
        </p:nvSpPr>
        <p:spPr>
          <a:xfrm>
            <a:off x="6290437" y="3838307"/>
            <a:ext cx="2728796"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7F7F7F"/>
                </a:solidFill>
                <a:latin typeface="INAIQV+Calibri Bold"/>
                <a:cs typeface="INAIQV+Calibri Bold"/>
              </a:rPr>
              <a:t>Anwendung</a:t>
            </a:r>
            <a:r>
              <a:rPr sz="2000" dirty="0">
                <a:solidFill>
                  <a:srgbClr val="7F7F7F"/>
                </a:solidFill>
                <a:latin typeface="MMKOCD+Calibri"/>
                <a:cs typeface="MMKOCD+Calibri"/>
              </a:rPr>
              <a:t>sorientierter</a:t>
            </a:r>
          </a:p>
        </p:txBody>
      </p:sp>
      <p:sp>
        <p:nvSpPr>
          <p:cNvPr id="7" name="object 7"/>
          <p:cNvSpPr txBox="1"/>
          <p:nvPr/>
        </p:nvSpPr>
        <p:spPr>
          <a:xfrm>
            <a:off x="9439402" y="3838307"/>
            <a:ext cx="2305652"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b="1" dirty="0">
                <a:solidFill>
                  <a:srgbClr val="7F7F7F"/>
                </a:solidFill>
                <a:latin typeface="INAIQV+Calibri Bold"/>
                <a:cs typeface="INAIQV+Calibri Bold"/>
              </a:rPr>
              <a:t>Benutzer</a:t>
            </a:r>
            <a:r>
              <a:rPr sz="2000" dirty="0">
                <a:solidFill>
                  <a:srgbClr val="7F7F7F"/>
                </a:solidFill>
                <a:latin typeface="MMKOCD+Calibri"/>
                <a:cs typeface="MMKOCD+Calibri"/>
              </a:rPr>
              <a:t>orientierter</a:t>
            </a:r>
          </a:p>
        </p:txBody>
      </p:sp>
      <p:sp>
        <p:nvSpPr>
          <p:cNvPr id="8" name="object 8"/>
          <p:cNvSpPr txBox="1"/>
          <p:nvPr/>
        </p:nvSpPr>
        <p:spPr>
          <a:xfrm>
            <a:off x="1356995"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FFFFFF"/>
                </a:solidFill>
                <a:latin typeface="MMKOCD+Calibri"/>
                <a:cs typeface="MMKOCD+Calibri"/>
              </a:rPr>
              <a:t>Ansatz</a:t>
            </a:r>
          </a:p>
        </p:txBody>
      </p:sp>
      <p:sp>
        <p:nvSpPr>
          <p:cNvPr id="9" name="object 9"/>
          <p:cNvSpPr txBox="1"/>
          <p:nvPr/>
        </p:nvSpPr>
        <p:spPr>
          <a:xfrm>
            <a:off x="7230744"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7F7F7F"/>
                </a:solidFill>
                <a:latin typeface="MMKOCD+Calibri"/>
                <a:cs typeface="MMKOCD+Calibri"/>
              </a:rPr>
              <a:t>Ansatz</a:t>
            </a:r>
          </a:p>
        </p:txBody>
      </p:sp>
      <p:sp>
        <p:nvSpPr>
          <p:cNvPr id="10" name="object 10"/>
          <p:cNvSpPr txBox="1"/>
          <p:nvPr/>
        </p:nvSpPr>
        <p:spPr>
          <a:xfrm>
            <a:off x="10167874" y="4118723"/>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7F7F7F"/>
                </a:solidFill>
                <a:latin typeface="MMKOCD+Calibri"/>
                <a:cs typeface="MMKOCD+Calibri"/>
              </a:rPr>
              <a:t>Ansatz</a:t>
            </a:r>
          </a:p>
        </p:txBody>
      </p:sp>
      <p:sp>
        <p:nvSpPr>
          <p:cNvPr id="11" name="object 11"/>
          <p:cNvSpPr txBox="1"/>
          <p:nvPr/>
        </p:nvSpPr>
        <p:spPr>
          <a:xfrm>
            <a:off x="4293743" y="4172698"/>
            <a:ext cx="840615"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7F7F7F"/>
                </a:solidFill>
                <a:latin typeface="MMKOCD+Calibri"/>
                <a:cs typeface="MMKOCD+Calibri"/>
              </a:rPr>
              <a:t>Ansatz</a:t>
            </a:r>
          </a:p>
        </p:txBody>
      </p:sp>
      <p:sp>
        <p:nvSpPr>
          <p:cNvPr id="12" name="object 12"/>
          <p:cNvSpPr txBox="1"/>
          <p:nvPr/>
        </p:nvSpPr>
        <p:spPr>
          <a:xfrm>
            <a:off x="558393" y="6497977"/>
            <a:ext cx="2551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6</a:t>
            </a:r>
          </a:p>
        </p:txBody>
      </p:sp>
      <p:sp>
        <p:nvSpPr>
          <p:cNvPr id="13" name="object 13"/>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260898"/>
            <a:ext cx="7797885" cy="534813"/>
          </a:xfrm>
          <a:prstGeom prst="rect">
            <a:avLst/>
          </a:prstGeom>
        </p:spPr>
        <p:txBody>
          <a:bodyPr vert="horz" wrap="square" lIns="0" tIns="0" rIns="0" bIns="0" rtlCol="0">
            <a:spAutoFit/>
          </a:bodyPr>
          <a:lstStyle/>
          <a:p>
            <a:pPr marL="0" marR="0">
              <a:lnSpc>
                <a:spcPts val="3911"/>
              </a:lnSpc>
              <a:spcBef>
                <a:spcPts val="0"/>
              </a:spcBef>
              <a:spcAft>
                <a:spcPts val="0"/>
              </a:spcAft>
            </a:pPr>
            <a:r>
              <a:rPr sz="3200" dirty="0">
                <a:solidFill>
                  <a:srgbClr val="00549F"/>
                </a:solidFill>
                <a:latin typeface="MMKOCD+Calibri"/>
                <a:cs typeface="MMKOCD+Calibri"/>
              </a:rPr>
              <a:t>Hardwareorientierter Ansatz</a:t>
            </a:r>
            <a:r>
              <a:rPr sz="3200" spc="14" dirty="0">
                <a:solidFill>
                  <a:srgbClr val="00549F"/>
                </a:solidFill>
                <a:latin typeface="MMKOCD+Calibri"/>
                <a:cs typeface="MMKOCD+Calibri"/>
              </a:rPr>
              <a:t> </a:t>
            </a:r>
            <a:r>
              <a:rPr sz="3200" dirty="0">
                <a:solidFill>
                  <a:srgbClr val="00549F"/>
                </a:solidFill>
                <a:latin typeface="MMKOCD+Calibri"/>
                <a:cs typeface="MMKOCD+Calibri"/>
              </a:rPr>
              <a:t>(Ende </a:t>
            </a:r>
            <a:r>
              <a:rPr sz="3200" spc="-55" dirty="0">
                <a:solidFill>
                  <a:srgbClr val="00549F"/>
                </a:solidFill>
                <a:latin typeface="MMKOCD+Calibri"/>
                <a:cs typeface="MMKOCD+Calibri"/>
              </a:rPr>
              <a:t>60er,</a:t>
            </a:r>
            <a:r>
              <a:rPr sz="3200" spc="58" dirty="0">
                <a:solidFill>
                  <a:srgbClr val="00549F"/>
                </a:solidFill>
                <a:latin typeface="MMKOCD+Calibri"/>
                <a:cs typeface="MMKOCD+Calibri"/>
              </a:rPr>
              <a:t> </a:t>
            </a:r>
            <a:r>
              <a:rPr sz="3200" dirty="0">
                <a:solidFill>
                  <a:srgbClr val="00549F"/>
                </a:solidFill>
                <a:latin typeface="MMKOCD+Calibri"/>
                <a:cs typeface="MMKOCD+Calibri"/>
              </a:rPr>
              <a:t>70er)</a:t>
            </a:r>
          </a:p>
        </p:txBody>
      </p:sp>
      <p:sp>
        <p:nvSpPr>
          <p:cNvPr id="4" name="object 4"/>
          <p:cNvSpPr txBox="1"/>
          <p:nvPr/>
        </p:nvSpPr>
        <p:spPr>
          <a:xfrm>
            <a:off x="363321" y="948500"/>
            <a:ext cx="5839930" cy="3227961"/>
          </a:xfrm>
          <a:prstGeom prst="rect">
            <a:avLst/>
          </a:prstGeom>
        </p:spPr>
        <p:txBody>
          <a:bodyPr vert="horz" wrap="square" lIns="0" tIns="0" rIns="0" bIns="0" rtlCol="0">
            <a:spAutoFit/>
          </a:bodyPr>
          <a:lstStyle/>
          <a:p>
            <a:pPr marL="0" marR="0">
              <a:lnSpc>
                <a:spcPts val="3416"/>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dirty="0">
                <a:solidFill>
                  <a:srgbClr val="000000"/>
                </a:solidFill>
                <a:latin typeface="MMKOCD+Calibri"/>
                <a:cs typeface="MMKOCD+Calibri"/>
              </a:rPr>
              <a:t>Rechenanlagen</a:t>
            </a:r>
            <a:r>
              <a:rPr sz="2800" spc="10" dirty="0">
                <a:solidFill>
                  <a:srgbClr val="000000"/>
                </a:solidFill>
                <a:latin typeface="MMKOCD+Calibri"/>
                <a:cs typeface="MMKOCD+Calibri"/>
              </a:rPr>
              <a:t> </a:t>
            </a:r>
            <a:r>
              <a:rPr sz="2800" dirty="0">
                <a:solidFill>
                  <a:srgbClr val="000000"/>
                </a:solidFill>
                <a:latin typeface="MMKOCD+Calibri"/>
                <a:cs typeface="MMKOCD+Calibri"/>
              </a:rPr>
              <a:t>am </a:t>
            </a:r>
            <a:r>
              <a:rPr sz="2800" spc="-16" dirty="0">
                <a:solidFill>
                  <a:srgbClr val="000000"/>
                </a:solidFill>
                <a:latin typeface="MMKOCD+Calibri"/>
                <a:cs typeface="MMKOCD+Calibri"/>
              </a:rPr>
              <a:t>Anfang</a:t>
            </a:r>
            <a:r>
              <a:rPr sz="2800" spc="30" dirty="0">
                <a:solidFill>
                  <a:srgbClr val="000000"/>
                </a:solidFill>
                <a:latin typeface="MMKOCD+Calibri"/>
                <a:cs typeface="MMKOCD+Calibri"/>
              </a:rPr>
              <a:t> </a:t>
            </a:r>
            <a:r>
              <a:rPr sz="2800" dirty="0">
                <a:solidFill>
                  <a:srgbClr val="000000"/>
                </a:solidFill>
                <a:latin typeface="MMKOCD+Calibri"/>
                <a:cs typeface="MMKOCD+Calibri"/>
              </a:rPr>
              <a:t>der</a:t>
            </a:r>
          </a:p>
          <a:p>
            <a:pPr marL="342900" marR="0">
              <a:lnSpc>
                <a:spcPts val="3362"/>
              </a:lnSpc>
              <a:spcBef>
                <a:spcPts val="0"/>
              </a:spcBef>
              <a:spcAft>
                <a:spcPts val="0"/>
              </a:spcAft>
            </a:pPr>
            <a:r>
              <a:rPr sz="2800" dirty="0">
                <a:solidFill>
                  <a:srgbClr val="000000"/>
                </a:solidFill>
                <a:latin typeface="MMKOCD+Calibri"/>
                <a:cs typeface="MMKOCD+Calibri"/>
              </a:rPr>
              <a:t>Entwicklung</a:t>
            </a:r>
          </a:p>
          <a:p>
            <a:pPr marL="358140" marR="0">
              <a:lnSpc>
                <a:spcPts val="2929"/>
              </a:lnSpc>
              <a:spcBef>
                <a:spcPts val="527"/>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wenige</a:t>
            </a:r>
            <a:r>
              <a:rPr sz="2400" spc="10" dirty="0">
                <a:solidFill>
                  <a:srgbClr val="000000"/>
                </a:solidFill>
                <a:latin typeface="MMKOCD+Calibri"/>
                <a:cs typeface="MMKOCD+Calibri"/>
              </a:rPr>
              <a:t> </a:t>
            </a:r>
            <a:r>
              <a:rPr sz="2400" dirty="0">
                <a:solidFill>
                  <a:srgbClr val="000000"/>
                </a:solidFill>
                <a:latin typeface="MMKOCD+Calibri"/>
                <a:cs typeface="MMKOCD+Calibri"/>
              </a:rPr>
              <a:t>Anwendungen, hoch-spezialisiert</a:t>
            </a:r>
          </a:p>
          <a:p>
            <a:pPr marL="0" marR="0">
              <a:lnSpc>
                <a:spcPts val="3416"/>
              </a:lnSpc>
              <a:spcBef>
                <a:spcPts val="664"/>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b="1" dirty="0">
                <a:solidFill>
                  <a:srgbClr val="4F81BD"/>
                </a:solidFill>
                <a:latin typeface="INAIQV+Calibri Bold"/>
                <a:cs typeface="INAIQV+Calibri Bold"/>
              </a:rPr>
              <a:t>Begründung</a:t>
            </a:r>
          </a:p>
          <a:p>
            <a:pPr marL="358140" marR="0">
              <a:lnSpc>
                <a:spcPts val="2929"/>
              </a:lnSpc>
              <a:spcBef>
                <a:spcPts val="53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"Kybernetische Rechnerkunde"</a:t>
            </a:r>
          </a:p>
          <a:p>
            <a:pPr marL="0" marR="0">
              <a:lnSpc>
                <a:spcPts val="3413"/>
              </a:lnSpc>
              <a:spcBef>
                <a:spcPts val="667"/>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b="1" dirty="0">
                <a:solidFill>
                  <a:srgbClr val="4F81BD"/>
                </a:solidFill>
                <a:latin typeface="INAIQV+Calibri Bold"/>
                <a:cs typeface="INAIQV+Calibri Bold"/>
              </a:rPr>
              <a:t>Ziel</a:t>
            </a:r>
            <a:r>
              <a:rPr sz="2800" dirty="0">
                <a:solidFill>
                  <a:srgbClr val="000000"/>
                </a:solidFill>
                <a:latin typeface="MMKOCD+Calibri"/>
                <a:cs typeface="MMKOCD+Calibri"/>
              </a:rPr>
              <a:t>:</a:t>
            </a:r>
            <a:r>
              <a:rPr sz="2800" spc="22" dirty="0">
                <a:solidFill>
                  <a:srgbClr val="000000"/>
                </a:solidFill>
                <a:latin typeface="MMKOCD+Calibri"/>
                <a:cs typeface="MMKOCD+Calibri"/>
              </a:rPr>
              <a:t> </a:t>
            </a:r>
            <a:r>
              <a:rPr sz="2800" b="1" dirty="0">
                <a:solidFill>
                  <a:srgbClr val="000000"/>
                </a:solidFill>
                <a:latin typeface="INAIQV+Calibri Bold"/>
                <a:cs typeface="INAIQV+Calibri Bold"/>
              </a:rPr>
              <a:t>mathematisch-technische</a:t>
            </a:r>
          </a:p>
          <a:p>
            <a:pPr marL="342900" marR="0">
              <a:lnSpc>
                <a:spcPts val="3360"/>
              </a:lnSpc>
              <a:spcBef>
                <a:spcPts val="0"/>
              </a:spcBef>
              <a:spcAft>
                <a:spcPts val="0"/>
              </a:spcAft>
            </a:pPr>
            <a:r>
              <a:rPr sz="2800" b="1" dirty="0">
                <a:solidFill>
                  <a:srgbClr val="000000"/>
                </a:solidFill>
                <a:latin typeface="INAIQV+Calibri Bold"/>
                <a:cs typeface="INAIQV+Calibri Bold"/>
              </a:rPr>
              <a:t>Grundlagen</a:t>
            </a:r>
            <a:r>
              <a:rPr sz="2800" b="1" spc="37" dirty="0">
                <a:solidFill>
                  <a:srgbClr val="000000"/>
                </a:solidFill>
                <a:latin typeface="INAIQV+Calibri Bold"/>
                <a:cs typeface="INAIQV+Calibri Bold"/>
              </a:rPr>
              <a:t> </a:t>
            </a:r>
            <a:r>
              <a:rPr sz="2800" dirty="0">
                <a:solidFill>
                  <a:srgbClr val="000000"/>
                </a:solidFill>
                <a:latin typeface="MMKOCD+Calibri"/>
                <a:cs typeface="MMKOCD+Calibri"/>
              </a:rPr>
              <a:t>der </a:t>
            </a:r>
            <a:r>
              <a:rPr sz="2800" spc="-15" dirty="0">
                <a:solidFill>
                  <a:srgbClr val="000000"/>
                </a:solidFill>
                <a:latin typeface="MMKOCD+Calibri"/>
                <a:cs typeface="MMKOCD+Calibri"/>
              </a:rPr>
              <a:t>Datenverarbeitung</a:t>
            </a:r>
          </a:p>
        </p:txBody>
      </p:sp>
      <p:sp>
        <p:nvSpPr>
          <p:cNvPr id="5" name="object 5"/>
          <p:cNvSpPr txBox="1"/>
          <p:nvPr/>
        </p:nvSpPr>
        <p:spPr>
          <a:xfrm>
            <a:off x="363321" y="4217135"/>
            <a:ext cx="3232852" cy="471561"/>
          </a:xfrm>
          <a:prstGeom prst="rect">
            <a:avLst/>
          </a:prstGeom>
        </p:spPr>
        <p:txBody>
          <a:bodyPr vert="horz" wrap="square" lIns="0" tIns="0" rIns="0" bIns="0" rtlCol="0">
            <a:spAutoFit/>
          </a:bodyPr>
          <a:lstStyle/>
          <a:p>
            <a:pPr marL="0" marR="0">
              <a:lnSpc>
                <a:spcPts val="3413"/>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b="1" dirty="0">
                <a:solidFill>
                  <a:srgbClr val="4F81BD"/>
                </a:solidFill>
                <a:latin typeface="INAIQV+Calibri Bold"/>
                <a:cs typeface="INAIQV+Calibri Bold"/>
              </a:rPr>
              <a:t>Methoden/Inhalte</a:t>
            </a:r>
          </a:p>
        </p:txBody>
      </p:sp>
      <p:sp>
        <p:nvSpPr>
          <p:cNvPr id="6" name="object 6"/>
          <p:cNvSpPr txBox="1"/>
          <p:nvPr/>
        </p:nvSpPr>
        <p:spPr>
          <a:xfrm>
            <a:off x="721461" y="4717649"/>
            <a:ext cx="4547475" cy="1215147"/>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b="1" dirty="0">
                <a:solidFill>
                  <a:srgbClr val="000000"/>
                </a:solidFill>
                <a:latin typeface="INAIQV+Calibri Bold"/>
                <a:cs typeface="INAIQV+Calibri Bold"/>
              </a:rPr>
              <a:t>Inhalte</a:t>
            </a:r>
            <a:r>
              <a:rPr sz="2400" b="1" spc="20" dirty="0">
                <a:solidFill>
                  <a:srgbClr val="000000"/>
                </a:solidFill>
                <a:latin typeface="INAIQV+Calibri Bold"/>
                <a:cs typeface="INAIQV+Calibri Bold"/>
              </a:rPr>
              <a:t> </a:t>
            </a:r>
            <a:r>
              <a:rPr sz="2400" dirty="0">
                <a:solidFill>
                  <a:srgbClr val="000000"/>
                </a:solidFill>
                <a:latin typeface="MMKOCD+Calibri"/>
                <a:cs typeface="MMKOCD+Calibri"/>
              </a:rPr>
              <a:t>orientiert</a:t>
            </a:r>
            <a:r>
              <a:rPr sz="2400" spc="-13" dirty="0">
                <a:solidFill>
                  <a:srgbClr val="000000"/>
                </a:solidFill>
                <a:latin typeface="MMKOCD+Calibri"/>
                <a:cs typeface="MMKOCD+Calibri"/>
              </a:rPr>
              <a:t> </a:t>
            </a:r>
            <a:r>
              <a:rPr sz="2400" dirty="0">
                <a:solidFill>
                  <a:srgbClr val="000000"/>
                </a:solidFill>
                <a:latin typeface="MMKOCD+Calibri"/>
                <a:cs typeface="MMKOCD+Calibri"/>
              </a:rPr>
              <a:t>am </a:t>
            </a:r>
            <a:r>
              <a:rPr sz="2400" b="1" dirty="0">
                <a:solidFill>
                  <a:srgbClr val="000000"/>
                </a:solidFill>
                <a:latin typeface="INAIQV+Calibri Bold"/>
                <a:cs typeface="INAIQV+Calibri Bold"/>
              </a:rPr>
              <a:t>Aufbau von</a:t>
            </a:r>
          </a:p>
          <a:p>
            <a:pPr marL="272796" marR="0">
              <a:lnSpc>
                <a:spcPts val="2879"/>
              </a:lnSpc>
              <a:spcBef>
                <a:spcPts val="0"/>
              </a:spcBef>
              <a:spcAft>
                <a:spcPts val="0"/>
              </a:spcAft>
            </a:pPr>
            <a:r>
              <a:rPr sz="2400" b="1" dirty="0">
                <a:solidFill>
                  <a:srgbClr val="000000"/>
                </a:solidFill>
                <a:latin typeface="INAIQV+Calibri Bold"/>
                <a:cs typeface="INAIQV+Calibri Bold"/>
              </a:rPr>
              <a:t>Rechenanlagen</a:t>
            </a:r>
          </a:p>
          <a:p>
            <a:pPr marL="0" marR="0">
              <a:lnSpc>
                <a:spcPts val="2929"/>
              </a:lnSpc>
              <a:spcBef>
                <a:spcPts val="578"/>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Algorithmen</a:t>
            </a:r>
            <a:r>
              <a:rPr sz="2400" spc="-22" dirty="0">
                <a:solidFill>
                  <a:srgbClr val="000000"/>
                </a:solidFill>
                <a:latin typeface="MMKOCD+Calibri"/>
                <a:cs typeface="MMKOCD+Calibri"/>
              </a:rPr>
              <a:t> </a:t>
            </a:r>
            <a:r>
              <a:rPr sz="2400" dirty="0">
                <a:solidFill>
                  <a:srgbClr val="000000"/>
                </a:solidFill>
                <a:latin typeface="MMKOCD+Calibri"/>
                <a:cs typeface="MMKOCD+Calibri"/>
              </a:rPr>
              <a:t>als Flussdiagramme</a:t>
            </a:r>
          </a:p>
        </p:txBody>
      </p:sp>
      <p:sp>
        <p:nvSpPr>
          <p:cNvPr id="7" name="object 7"/>
          <p:cNvSpPr txBox="1"/>
          <p:nvPr/>
        </p:nvSpPr>
        <p:spPr>
          <a:xfrm>
            <a:off x="558393" y="6497977"/>
            <a:ext cx="2551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7</a:t>
            </a:r>
          </a:p>
        </p:txBody>
      </p:sp>
      <p:sp>
        <p:nvSpPr>
          <p:cNvPr id="8" name="object 8"/>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7152086"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Diskussion: </a:t>
            </a:r>
            <a:r>
              <a:rPr sz="4000" spc="-11" dirty="0">
                <a:solidFill>
                  <a:srgbClr val="00549F"/>
                </a:solidFill>
                <a:latin typeface="MMKOCD+Calibri"/>
                <a:cs typeface="MMKOCD+Calibri"/>
              </a:rPr>
              <a:t>Hardwareorientierung</a:t>
            </a:r>
          </a:p>
        </p:txBody>
      </p:sp>
      <p:sp>
        <p:nvSpPr>
          <p:cNvPr id="4" name="object 4"/>
          <p:cNvSpPr txBox="1"/>
          <p:nvPr/>
        </p:nvSpPr>
        <p:spPr>
          <a:xfrm>
            <a:off x="2564892" y="1100598"/>
            <a:ext cx="1478879"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FFFFFF"/>
                </a:solidFill>
                <a:latin typeface="INAIQV+Calibri Bold"/>
                <a:cs typeface="INAIQV+Calibri Bold"/>
              </a:rPr>
              <a:t>PRO</a:t>
            </a:r>
            <a:r>
              <a:rPr sz="1800" b="1" spc="14" dirty="0">
                <a:solidFill>
                  <a:srgbClr val="FFFFFF"/>
                </a:solidFill>
                <a:latin typeface="INAIQV+Calibri Bold"/>
                <a:cs typeface="INAIQV+Calibri Bold"/>
              </a:rPr>
              <a:t> </a:t>
            </a:r>
            <a:r>
              <a:rPr sz="1800" b="1" dirty="0">
                <a:solidFill>
                  <a:srgbClr val="FFFFFF"/>
                </a:solidFill>
                <a:latin typeface="INAIQV+Calibri Bold"/>
                <a:cs typeface="INAIQV+Calibri Bold"/>
              </a:rPr>
              <a:t>/ </a:t>
            </a:r>
            <a:r>
              <a:rPr sz="1800" b="1" spc="-10" dirty="0">
                <a:solidFill>
                  <a:srgbClr val="FFFFFF"/>
                </a:solidFill>
                <a:latin typeface="INAIQV+Calibri Bold"/>
                <a:cs typeface="INAIQV+Calibri Bold"/>
              </a:rPr>
              <a:t>Stärken</a:t>
            </a:r>
          </a:p>
        </p:txBody>
      </p:sp>
      <p:sp>
        <p:nvSpPr>
          <p:cNvPr id="5" name="object 5"/>
          <p:cNvSpPr txBox="1"/>
          <p:nvPr/>
        </p:nvSpPr>
        <p:spPr>
          <a:xfrm>
            <a:off x="7859522" y="1100598"/>
            <a:ext cx="2539125" cy="317152"/>
          </a:xfrm>
          <a:prstGeom prst="rect">
            <a:avLst/>
          </a:prstGeom>
        </p:spPr>
        <p:txBody>
          <a:bodyPr vert="horz" wrap="square" lIns="0" tIns="0" rIns="0" bIns="0" rtlCol="0">
            <a:spAutoFit/>
          </a:bodyPr>
          <a:lstStyle/>
          <a:p>
            <a:pPr marL="0" marR="0">
              <a:lnSpc>
                <a:spcPts val="2197"/>
              </a:lnSpc>
              <a:spcBef>
                <a:spcPts val="0"/>
              </a:spcBef>
              <a:spcAft>
                <a:spcPts val="0"/>
              </a:spcAft>
            </a:pPr>
            <a:r>
              <a:rPr sz="1800" b="1" dirty="0">
                <a:solidFill>
                  <a:srgbClr val="FFFFFF"/>
                </a:solidFill>
                <a:latin typeface="INAIQV+Calibri Bold"/>
                <a:cs typeface="INAIQV+Calibri Bold"/>
              </a:rPr>
              <a:t>CONTRA / Kritik / Risiken</a:t>
            </a:r>
          </a:p>
        </p:txBody>
      </p:sp>
      <p:sp>
        <p:nvSpPr>
          <p:cNvPr id="6" name="object 6"/>
          <p:cNvSpPr txBox="1"/>
          <p:nvPr/>
        </p:nvSpPr>
        <p:spPr>
          <a:xfrm>
            <a:off x="558393" y="6497977"/>
            <a:ext cx="2551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8</a:t>
            </a:r>
          </a:p>
        </p:txBody>
      </p:sp>
      <p:sp>
        <p:nvSpPr>
          <p:cNvPr id="7" name="object 7"/>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390" y="198655"/>
            <a:ext cx="7152086" cy="657597"/>
          </a:xfrm>
          <a:prstGeom prst="rect">
            <a:avLst/>
          </a:prstGeom>
        </p:spPr>
        <p:txBody>
          <a:bodyPr vert="horz" wrap="square" lIns="0" tIns="0" rIns="0" bIns="0" rtlCol="0">
            <a:spAutoFit/>
          </a:bodyPr>
          <a:lstStyle/>
          <a:p>
            <a:pPr marL="0" marR="0">
              <a:lnSpc>
                <a:spcPts val="4877"/>
              </a:lnSpc>
              <a:spcBef>
                <a:spcPts val="0"/>
              </a:spcBef>
              <a:spcAft>
                <a:spcPts val="0"/>
              </a:spcAft>
            </a:pPr>
            <a:r>
              <a:rPr sz="4000" dirty="0">
                <a:solidFill>
                  <a:srgbClr val="00549F"/>
                </a:solidFill>
                <a:latin typeface="MMKOCD+Calibri"/>
                <a:cs typeface="MMKOCD+Calibri"/>
              </a:rPr>
              <a:t>Diskussion: </a:t>
            </a:r>
            <a:r>
              <a:rPr sz="4000" spc="-11" dirty="0">
                <a:solidFill>
                  <a:srgbClr val="00549F"/>
                </a:solidFill>
                <a:latin typeface="MMKOCD+Calibri"/>
                <a:cs typeface="MMKOCD+Calibri"/>
              </a:rPr>
              <a:t>Hardwareorientierung</a:t>
            </a:r>
          </a:p>
        </p:txBody>
      </p:sp>
      <p:sp>
        <p:nvSpPr>
          <p:cNvPr id="4" name="object 4"/>
          <p:cNvSpPr txBox="1"/>
          <p:nvPr/>
        </p:nvSpPr>
        <p:spPr>
          <a:xfrm>
            <a:off x="363321" y="948500"/>
            <a:ext cx="1239355" cy="471934"/>
          </a:xfrm>
          <a:prstGeom prst="rect">
            <a:avLst/>
          </a:prstGeom>
        </p:spPr>
        <p:txBody>
          <a:bodyPr vert="horz" wrap="square" lIns="0" tIns="0" rIns="0" bIns="0" rtlCol="0">
            <a:spAutoFit/>
          </a:bodyPr>
          <a:lstStyle/>
          <a:p>
            <a:pPr marL="0" marR="0">
              <a:lnSpc>
                <a:spcPts val="3416"/>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spc="-13" dirty="0">
                <a:solidFill>
                  <a:srgbClr val="FF0000"/>
                </a:solidFill>
                <a:latin typeface="MMKOCD+Calibri"/>
                <a:cs typeface="MMKOCD+Calibri"/>
              </a:rPr>
              <a:t>Kritik</a:t>
            </a:r>
          </a:p>
        </p:txBody>
      </p:sp>
      <p:sp>
        <p:nvSpPr>
          <p:cNvPr id="5" name="object 5"/>
          <p:cNvSpPr txBox="1"/>
          <p:nvPr/>
        </p:nvSpPr>
        <p:spPr>
          <a:xfrm>
            <a:off x="721461" y="1452606"/>
            <a:ext cx="7695406" cy="2016847"/>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spc="-15" dirty="0">
                <a:solidFill>
                  <a:srgbClr val="000000"/>
                </a:solidFill>
                <a:latin typeface="MMKOCD+Calibri"/>
                <a:cs typeface="MMKOCD+Calibri"/>
              </a:rPr>
              <a:t>rasante</a:t>
            </a:r>
            <a:r>
              <a:rPr sz="2400" dirty="0">
                <a:solidFill>
                  <a:srgbClr val="000000"/>
                </a:solidFill>
                <a:latin typeface="MMKOCD+Calibri"/>
                <a:cs typeface="MMKOCD+Calibri"/>
              </a:rPr>
              <a:t> Entwicklung</a:t>
            </a:r>
            <a:r>
              <a:rPr sz="2400" spc="-22" dirty="0">
                <a:solidFill>
                  <a:srgbClr val="000000"/>
                </a:solidFill>
                <a:latin typeface="MMKOCD+Calibri"/>
                <a:cs typeface="MMKOCD+Calibri"/>
              </a:rPr>
              <a:t> </a:t>
            </a:r>
            <a:r>
              <a:rPr sz="2400" dirty="0">
                <a:solidFill>
                  <a:srgbClr val="000000"/>
                </a:solidFill>
                <a:latin typeface="MMKOCD+Calibri"/>
                <a:cs typeface="MMKOCD+Calibri"/>
              </a:rPr>
              <a:t>der Rechnertechnik</a:t>
            </a:r>
            <a:r>
              <a:rPr sz="2400" spc="-20" dirty="0">
                <a:solidFill>
                  <a:srgbClr val="000000"/>
                </a:solidFill>
                <a:latin typeface="MMKOCD+Calibri"/>
                <a:cs typeface="MMKOCD+Calibri"/>
              </a:rPr>
              <a:t> </a:t>
            </a:r>
            <a:r>
              <a:rPr sz="2400" dirty="0">
                <a:solidFill>
                  <a:srgbClr val="000000"/>
                </a:solidFill>
                <a:latin typeface="RRSOIN+Wingdings"/>
                <a:cs typeface="RRSOIN+Wingdings"/>
              </a:rPr>
              <a:t>→</a:t>
            </a:r>
            <a:r>
              <a:rPr sz="2400" spc="-58" dirty="0">
                <a:solidFill>
                  <a:srgbClr val="000000"/>
                </a:solidFill>
                <a:latin typeface="Times New Roman"/>
                <a:cs typeface="Times New Roman"/>
              </a:rPr>
              <a:t> </a:t>
            </a:r>
            <a:r>
              <a:rPr sz="2400" dirty="0">
                <a:solidFill>
                  <a:srgbClr val="000000"/>
                </a:solidFill>
                <a:latin typeface="MMKOCD+Calibri"/>
                <a:cs typeface="MMKOCD+Calibri"/>
              </a:rPr>
              <a:t>ständiges</a:t>
            </a:r>
          </a:p>
          <a:p>
            <a:pPr marL="272796" marR="0">
              <a:lnSpc>
                <a:spcPts val="2855"/>
              </a:lnSpc>
              <a:spcBef>
                <a:spcPts val="0"/>
              </a:spcBef>
              <a:spcAft>
                <a:spcPts val="0"/>
              </a:spcAft>
            </a:pPr>
            <a:r>
              <a:rPr sz="2400" dirty="0">
                <a:solidFill>
                  <a:srgbClr val="000000"/>
                </a:solidFill>
                <a:latin typeface="MMKOCD+Calibri"/>
                <a:cs typeface="MMKOCD+Calibri"/>
              </a:rPr>
              <a:t>Umlernen</a:t>
            </a:r>
            <a:r>
              <a:rPr sz="2400" spc="-17" dirty="0">
                <a:solidFill>
                  <a:srgbClr val="000000"/>
                </a:solidFill>
                <a:latin typeface="MMKOCD+Calibri"/>
                <a:cs typeface="MMKOCD+Calibri"/>
              </a:rPr>
              <a:t> </a:t>
            </a:r>
            <a:r>
              <a:rPr sz="2400" dirty="0">
                <a:solidFill>
                  <a:srgbClr val="000000"/>
                </a:solidFill>
                <a:latin typeface="MMKOCD+Calibri"/>
                <a:cs typeface="MMKOCD+Calibri"/>
              </a:rPr>
              <a:t>notwendig</a:t>
            </a:r>
          </a:p>
          <a:p>
            <a:pPr marL="0" marR="0">
              <a:lnSpc>
                <a:spcPts val="2932"/>
              </a:lnSpc>
              <a:spcBef>
                <a:spcPts val="524"/>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detailliertes</a:t>
            </a:r>
            <a:r>
              <a:rPr sz="2400" spc="-22" dirty="0">
                <a:solidFill>
                  <a:srgbClr val="000000"/>
                </a:solidFill>
                <a:latin typeface="MMKOCD+Calibri"/>
                <a:cs typeface="MMKOCD+Calibri"/>
              </a:rPr>
              <a:t> </a:t>
            </a:r>
            <a:r>
              <a:rPr sz="2400" spc="-20" dirty="0">
                <a:solidFill>
                  <a:srgbClr val="000000"/>
                </a:solidFill>
                <a:latin typeface="MMKOCD+Calibri"/>
                <a:cs typeface="MMKOCD+Calibri"/>
              </a:rPr>
              <a:t>Verständnis</a:t>
            </a:r>
            <a:r>
              <a:rPr sz="2400" dirty="0">
                <a:solidFill>
                  <a:srgbClr val="000000"/>
                </a:solidFill>
                <a:latin typeface="MMKOCD+Calibri"/>
                <a:cs typeface="MMKOCD+Calibri"/>
              </a:rPr>
              <a:t> nicht</a:t>
            </a:r>
            <a:r>
              <a:rPr sz="2400" spc="-10" dirty="0">
                <a:solidFill>
                  <a:srgbClr val="000000"/>
                </a:solidFill>
                <a:latin typeface="MMKOCD+Calibri"/>
                <a:cs typeface="MMKOCD+Calibri"/>
              </a:rPr>
              <a:t> </a:t>
            </a:r>
            <a:r>
              <a:rPr sz="2400" dirty="0">
                <a:solidFill>
                  <a:srgbClr val="000000"/>
                </a:solidFill>
                <a:latin typeface="MMKOCD+Calibri"/>
                <a:cs typeface="MMKOCD+Calibri"/>
              </a:rPr>
              <a:t>hilfreich für Methoden der</a:t>
            </a:r>
          </a:p>
          <a:p>
            <a:pPr marL="272796" marR="0">
              <a:lnSpc>
                <a:spcPts val="2882"/>
              </a:lnSpc>
              <a:spcBef>
                <a:spcPts val="0"/>
              </a:spcBef>
              <a:spcAft>
                <a:spcPts val="0"/>
              </a:spcAft>
            </a:pPr>
            <a:r>
              <a:rPr sz="2400" dirty="0">
                <a:solidFill>
                  <a:srgbClr val="000000"/>
                </a:solidFill>
                <a:latin typeface="MMKOCD+Calibri"/>
                <a:cs typeface="MMKOCD+Calibri"/>
              </a:rPr>
              <a:t>Informatik, nicht</a:t>
            </a:r>
            <a:r>
              <a:rPr sz="2400" spc="-10" dirty="0">
                <a:solidFill>
                  <a:srgbClr val="000000"/>
                </a:solidFill>
                <a:latin typeface="MMKOCD+Calibri"/>
                <a:cs typeface="MMKOCD+Calibri"/>
              </a:rPr>
              <a:t> </a:t>
            </a:r>
            <a:r>
              <a:rPr sz="2400" dirty="0">
                <a:solidFill>
                  <a:srgbClr val="000000"/>
                </a:solidFill>
                <a:latin typeface="MMKOCD+Calibri"/>
                <a:cs typeface="MMKOCD+Calibri"/>
              </a:rPr>
              <a:t>ausreichend allgemeinbildend</a:t>
            </a:r>
          </a:p>
          <a:p>
            <a:pPr marL="0" marR="0">
              <a:lnSpc>
                <a:spcPts val="2929"/>
              </a:lnSpc>
              <a:spcBef>
                <a:spcPts val="576"/>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Denkweise: Maschine diktiert</a:t>
            </a:r>
            <a:r>
              <a:rPr sz="2400" spc="-26" dirty="0">
                <a:solidFill>
                  <a:srgbClr val="000000"/>
                </a:solidFill>
                <a:latin typeface="MMKOCD+Calibri"/>
                <a:cs typeface="MMKOCD+Calibri"/>
              </a:rPr>
              <a:t> </a:t>
            </a:r>
            <a:r>
              <a:rPr sz="2400" dirty="0">
                <a:solidFill>
                  <a:srgbClr val="000000"/>
                </a:solidFill>
                <a:latin typeface="MMKOCD+Calibri"/>
                <a:cs typeface="MMKOCD+Calibri"/>
              </a:rPr>
              <a:t>das </a:t>
            </a:r>
            <a:r>
              <a:rPr sz="2400" spc="-23" dirty="0">
                <a:solidFill>
                  <a:srgbClr val="000000"/>
                </a:solidFill>
                <a:latin typeface="MMKOCD+Calibri"/>
                <a:cs typeface="MMKOCD+Calibri"/>
              </a:rPr>
              <a:t>Vorgehen</a:t>
            </a:r>
            <a:r>
              <a:rPr sz="2400" spc="29" dirty="0">
                <a:solidFill>
                  <a:srgbClr val="000000"/>
                </a:solidFill>
                <a:latin typeface="MMKOCD+Calibri"/>
                <a:cs typeface="MMKOCD+Calibri"/>
              </a:rPr>
              <a:t> </a:t>
            </a:r>
            <a:r>
              <a:rPr sz="2400" dirty="0">
                <a:solidFill>
                  <a:srgbClr val="000000"/>
                </a:solidFill>
                <a:latin typeface="MMKOCD+Calibri"/>
                <a:cs typeface="MMKOCD+Calibri"/>
              </a:rPr>
              <a:t>des Menschen</a:t>
            </a:r>
          </a:p>
        </p:txBody>
      </p:sp>
      <p:sp>
        <p:nvSpPr>
          <p:cNvPr id="6" name="object 6"/>
          <p:cNvSpPr txBox="1"/>
          <p:nvPr/>
        </p:nvSpPr>
        <p:spPr>
          <a:xfrm>
            <a:off x="363321" y="4022063"/>
            <a:ext cx="2021328" cy="471561"/>
          </a:xfrm>
          <a:prstGeom prst="rect">
            <a:avLst/>
          </a:prstGeom>
        </p:spPr>
        <p:txBody>
          <a:bodyPr vert="horz" wrap="square" lIns="0" tIns="0" rIns="0" bIns="0" rtlCol="0">
            <a:spAutoFit/>
          </a:bodyPr>
          <a:lstStyle/>
          <a:p>
            <a:pPr marL="0" marR="0">
              <a:lnSpc>
                <a:spcPts val="3413"/>
              </a:lnSpc>
              <a:spcBef>
                <a:spcPts val="0"/>
              </a:spcBef>
              <a:spcAft>
                <a:spcPts val="0"/>
              </a:spcAft>
            </a:pPr>
            <a:r>
              <a:rPr sz="2800" dirty="0">
                <a:solidFill>
                  <a:srgbClr val="00549F"/>
                </a:solidFill>
                <a:latin typeface="DOUALT+Wingdings 3"/>
                <a:cs typeface="DOUALT+Wingdings 3"/>
              </a:rPr>
              <a:t></a:t>
            </a:r>
            <a:r>
              <a:rPr sz="2800" spc="517" dirty="0">
                <a:solidFill>
                  <a:srgbClr val="00549F"/>
                </a:solidFill>
                <a:latin typeface="Times New Roman"/>
                <a:cs typeface="Times New Roman"/>
              </a:rPr>
              <a:t> </a:t>
            </a:r>
            <a:r>
              <a:rPr sz="2800" dirty="0">
                <a:solidFill>
                  <a:srgbClr val="00B050"/>
                </a:solidFill>
                <a:latin typeface="MMKOCD+Calibri"/>
                <a:cs typeface="MMKOCD+Calibri"/>
              </a:rPr>
              <a:t>Grundidee</a:t>
            </a:r>
          </a:p>
        </p:txBody>
      </p:sp>
      <p:sp>
        <p:nvSpPr>
          <p:cNvPr id="7" name="object 7"/>
          <p:cNvSpPr txBox="1"/>
          <p:nvPr/>
        </p:nvSpPr>
        <p:spPr>
          <a:xfrm>
            <a:off x="721461" y="4522577"/>
            <a:ext cx="8069918" cy="1215146"/>
          </a:xfrm>
          <a:prstGeom prst="rect">
            <a:avLst/>
          </a:prstGeom>
        </p:spPr>
        <p:txBody>
          <a:bodyPr vert="horz" wrap="square" lIns="0" tIns="0" rIns="0" bIns="0" rtlCol="0">
            <a:spAutoFit/>
          </a:bodyPr>
          <a:lstStyle/>
          <a:p>
            <a:pPr marL="0" marR="0">
              <a:lnSpc>
                <a:spcPts val="2929"/>
              </a:lnSpc>
              <a:spcBef>
                <a:spcPts val="0"/>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spc="-42" dirty="0">
                <a:solidFill>
                  <a:srgbClr val="000000"/>
                </a:solidFill>
                <a:latin typeface="MMKOCD+Calibri"/>
                <a:cs typeface="MMKOCD+Calibri"/>
              </a:rPr>
              <a:t>Was</a:t>
            </a:r>
            <a:r>
              <a:rPr sz="2400" spc="41" dirty="0">
                <a:solidFill>
                  <a:srgbClr val="000000"/>
                </a:solidFill>
                <a:latin typeface="MMKOCD+Calibri"/>
                <a:cs typeface="MMKOCD+Calibri"/>
              </a:rPr>
              <a:t> </a:t>
            </a:r>
            <a:r>
              <a:rPr sz="2400" spc="-14" dirty="0">
                <a:solidFill>
                  <a:srgbClr val="000000"/>
                </a:solidFill>
                <a:latin typeface="MMKOCD+Calibri"/>
                <a:cs typeface="MMKOCD+Calibri"/>
              </a:rPr>
              <a:t>ist</a:t>
            </a:r>
            <a:r>
              <a:rPr sz="2400" dirty="0">
                <a:solidFill>
                  <a:srgbClr val="000000"/>
                </a:solidFill>
                <a:latin typeface="MMKOCD+Calibri"/>
                <a:cs typeface="MMKOCD+Calibri"/>
              </a:rPr>
              <a:t> generell maschinell</a:t>
            </a:r>
            <a:r>
              <a:rPr sz="2400" spc="-27" dirty="0">
                <a:solidFill>
                  <a:srgbClr val="000000"/>
                </a:solidFill>
                <a:latin typeface="MMKOCD+Calibri"/>
                <a:cs typeface="MMKOCD+Calibri"/>
              </a:rPr>
              <a:t> </a:t>
            </a:r>
            <a:r>
              <a:rPr sz="2400" dirty="0">
                <a:solidFill>
                  <a:srgbClr val="000000"/>
                </a:solidFill>
                <a:latin typeface="MMKOCD+Calibri"/>
                <a:cs typeface="MMKOCD+Calibri"/>
              </a:rPr>
              <a:t>lösbar?</a:t>
            </a:r>
          </a:p>
          <a:p>
            <a:pPr marL="271272" marR="0">
              <a:lnSpc>
                <a:spcPts val="2446"/>
              </a:lnSpc>
              <a:spcBef>
                <a:spcPts val="485"/>
              </a:spcBef>
              <a:spcAft>
                <a:spcPts val="0"/>
              </a:spcAft>
            </a:pPr>
            <a:r>
              <a:rPr sz="2000" dirty="0">
                <a:solidFill>
                  <a:srgbClr val="000000"/>
                </a:solidFill>
                <a:latin typeface="HBBHUE+Arial"/>
                <a:cs typeface="HBBHUE+Arial"/>
              </a:rPr>
              <a:t>•</a:t>
            </a:r>
            <a:r>
              <a:rPr sz="2000" spc="216" dirty="0">
                <a:solidFill>
                  <a:srgbClr val="000000"/>
                </a:solidFill>
                <a:latin typeface="Times New Roman"/>
                <a:cs typeface="Times New Roman"/>
              </a:rPr>
              <a:t> </a:t>
            </a:r>
            <a:r>
              <a:rPr sz="2000" dirty="0">
                <a:solidFill>
                  <a:srgbClr val="000000"/>
                </a:solidFill>
                <a:latin typeface="MMKOCD+Calibri"/>
                <a:cs typeface="MMKOCD+Calibri"/>
              </a:rPr>
              <a:t>Möglichkeiten &amp; </a:t>
            </a:r>
            <a:r>
              <a:rPr sz="2000" spc="-11" dirty="0">
                <a:solidFill>
                  <a:srgbClr val="000000"/>
                </a:solidFill>
                <a:latin typeface="MMKOCD+Calibri"/>
                <a:cs typeface="MMKOCD+Calibri"/>
              </a:rPr>
              <a:t>Grenzen</a:t>
            </a:r>
            <a:r>
              <a:rPr sz="2000" spc="25" dirty="0">
                <a:solidFill>
                  <a:srgbClr val="000000"/>
                </a:solidFill>
                <a:latin typeface="MMKOCD+Calibri"/>
                <a:cs typeface="MMKOCD+Calibri"/>
              </a:rPr>
              <a:t> </a:t>
            </a:r>
            <a:r>
              <a:rPr sz="2000" dirty="0">
                <a:solidFill>
                  <a:srgbClr val="000000"/>
                </a:solidFill>
                <a:latin typeface="JWUOKN+Calibri"/>
                <a:cs typeface="JWUOKN+Calibri"/>
              </a:rPr>
              <a:t>der KI und</a:t>
            </a:r>
            <a:r>
              <a:rPr sz="2000" spc="-18" dirty="0">
                <a:solidFill>
                  <a:srgbClr val="000000"/>
                </a:solidFill>
                <a:latin typeface="JWUOKN+Calibri"/>
                <a:cs typeface="JWUOKN+Calibri"/>
              </a:rPr>
              <a:t> </a:t>
            </a:r>
            <a:r>
              <a:rPr sz="2000" dirty="0">
                <a:solidFill>
                  <a:srgbClr val="000000"/>
                </a:solidFill>
                <a:latin typeface="JWUOKN+Calibri"/>
                <a:cs typeface="JWUOKN+Calibri"/>
              </a:rPr>
              <a:t>„intelligenter“</a:t>
            </a:r>
            <a:r>
              <a:rPr sz="2000" spc="35" dirty="0">
                <a:solidFill>
                  <a:srgbClr val="000000"/>
                </a:solidFill>
                <a:latin typeface="JWUOKN+Calibri"/>
                <a:cs typeface="JWUOKN+Calibri"/>
              </a:rPr>
              <a:t> </a:t>
            </a:r>
            <a:r>
              <a:rPr sz="2000" dirty="0">
                <a:solidFill>
                  <a:srgbClr val="000000"/>
                </a:solidFill>
                <a:latin typeface="JWUOKN+Calibri"/>
                <a:cs typeface="JWUOKN+Calibri"/>
              </a:rPr>
              <a:t>Algorithmen</a:t>
            </a:r>
          </a:p>
          <a:p>
            <a:pPr marL="0" marR="0">
              <a:lnSpc>
                <a:spcPts val="2929"/>
              </a:lnSpc>
              <a:spcBef>
                <a:spcPts val="577"/>
              </a:spcBef>
              <a:spcAft>
                <a:spcPts val="0"/>
              </a:spcAft>
            </a:pPr>
            <a:r>
              <a:rPr sz="2400" dirty="0">
                <a:solidFill>
                  <a:srgbClr val="8EBAE5"/>
                </a:solidFill>
                <a:latin typeface="DOUALT+Wingdings 3"/>
                <a:cs typeface="DOUALT+Wingdings 3"/>
              </a:rPr>
              <a:t></a:t>
            </a:r>
            <a:r>
              <a:rPr sz="2400" spc="277" dirty="0">
                <a:solidFill>
                  <a:srgbClr val="8EBAE5"/>
                </a:solidFill>
                <a:latin typeface="Times New Roman"/>
                <a:cs typeface="Times New Roman"/>
              </a:rPr>
              <a:t> </a:t>
            </a:r>
            <a:r>
              <a:rPr sz="2400" dirty="0">
                <a:solidFill>
                  <a:srgbClr val="000000"/>
                </a:solidFill>
                <a:latin typeface="MMKOCD+Calibri"/>
                <a:cs typeface="MMKOCD+Calibri"/>
              </a:rPr>
              <a:t>Grundlagen immer</a:t>
            </a:r>
            <a:r>
              <a:rPr sz="2400" spc="-23" dirty="0">
                <a:solidFill>
                  <a:srgbClr val="000000"/>
                </a:solidFill>
                <a:latin typeface="MMKOCD+Calibri"/>
                <a:cs typeface="MMKOCD+Calibri"/>
              </a:rPr>
              <a:t> </a:t>
            </a:r>
            <a:r>
              <a:rPr sz="2400" dirty="0">
                <a:solidFill>
                  <a:srgbClr val="000000"/>
                </a:solidFill>
                <a:latin typeface="MMKOCD+Calibri"/>
                <a:cs typeface="MMKOCD+Calibri"/>
              </a:rPr>
              <a:t>noch Bestandteil</a:t>
            </a:r>
            <a:r>
              <a:rPr sz="2400" spc="-14" dirty="0">
                <a:solidFill>
                  <a:srgbClr val="000000"/>
                </a:solidFill>
                <a:latin typeface="MMKOCD+Calibri"/>
                <a:cs typeface="MMKOCD+Calibri"/>
              </a:rPr>
              <a:t> </a:t>
            </a:r>
            <a:r>
              <a:rPr sz="2400" dirty="0">
                <a:solidFill>
                  <a:srgbClr val="000000"/>
                </a:solidFill>
                <a:latin typeface="MMKOCD+Calibri"/>
                <a:cs typeface="MMKOCD+Calibri"/>
              </a:rPr>
              <a:t>des aktuellen</a:t>
            </a:r>
            <a:r>
              <a:rPr sz="2400" spc="-16" dirty="0">
                <a:solidFill>
                  <a:srgbClr val="000000"/>
                </a:solidFill>
                <a:latin typeface="MMKOCD+Calibri"/>
                <a:cs typeface="MMKOCD+Calibri"/>
              </a:rPr>
              <a:t> </a:t>
            </a:r>
            <a:r>
              <a:rPr sz="2400" dirty="0">
                <a:solidFill>
                  <a:srgbClr val="000000"/>
                </a:solidFill>
                <a:latin typeface="MMKOCD+Calibri"/>
                <a:cs typeface="MMKOCD+Calibri"/>
              </a:rPr>
              <a:t>Unterrichts</a:t>
            </a:r>
          </a:p>
        </p:txBody>
      </p:sp>
      <p:sp>
        <p:nvSpPr>
          <p:cNvPr id="8" name="object 8"/>
          <p:cNvSpPr txBox="1"/>
          <p:nvPr/>
        </p:nvSpPr>
        <p:spPr>
          <a:xfrm>
            <a:off x="992733" y="5754915"/>
            <a:ext cx="6245612" cy="348778"/>
          </a:xfrm>
          <a:prstGeom prst="rect">
            <a:avLst/>
          </a:prstGeom>
        </p:spPr>
        <p:txBody>
          <a:bodyPr vert="horz" wrap="square" lIns="0" tIns="0" rIns="0" bIns="0" rtlCol="0">
            <a:spAutoFit/>
          </a:bodyPr>
          <a:lstStyle/>
          <a:p>
            <a:pPr marL="0" marR="0">
              <a:lnSpc>
                <a:spcPts val="2446"/>
              </a:lnSpc>
              <a:spcBef>
                <a:spcPts val="0"/>
              </a:spcBef>
              <a:spcAft>
                <a:spcPts val="0"/>
              </a:spcAft>
            </a:pPr>
            <a:r>
              <a:rPr sz="2000" dirty="0">
                <a:solidFill>
                  <a:srgbClr val="000000"/>
                </a:solidFill>
                <a:latin typeface="HBBHUE+Arial"/>
                <a:cs typeface="HBBHUE+Arial"/>
              </a:rPr>
              <a:t>•</a:t>
            </a:r>
            <a:r>
              <a:rPr sz="2000" spc="216" dirty="0">
                <a:solidFill>
                  <a:srgbClr val="000000"/>
                </a:solidFill>
                <a:latin typeface="Times New Roman"/>
                <a:cs typeface="Times New Roman"/>
              </a:rPr>
              <a:t> </a:t>
            </a:r>
            <a:r>
              <a:rPr sz="2000" dirty="0">
                <a:solidFill>
                  <a:srgbClr val="000000"/>
                </a:solidFill>
                <a:latin typeface="MMKOCD+Calibri"/>
                <a:cs typeface="MMKOCD+Calibri"/>
              </a:rPr>
              <a:t>Z.B.</a:t>
            </a:r>
            <a:r>
              <a:rPr sz="2000" spc="-10" dirty="0">
                <a:solidFill>
                  <a:srgbClr val="000000"/>
                </a:solidFill>
                <a:latin typeface="MMKOCD+Calibri"/>
                <a:cs typeface="MMKOCD+Calibri"/>
              </a:rPr>
              <a:t> </a:t>
            </a:r>
            <a:r>
              <a:rPr sz="2000" spc="-14" dirty="0">
                <a:solidFill>
                  <a:srgbClr val="000000"/>
                </a:solidFill>
                <a:latin typeface="MMKOCD+Calibri"/>
                <a:cs typeface="MMKOCD+Calibri"/>
              </a:rPr>
              <a:t>Rechnerarchitektur,</a:t>
            </a:r>
            <a:r>
              <a:rPr sz="2000" spc="17" dirty="0">
                <a:solidFill>
                  <a:srgbClr val="000000"/>
                </a:solidFill>
                <a:latin typeface="MMKOCD+Calibri"/>
                <a:cs typeface="MMKOCD+Calibri"/>
              </a:rPr>
              <a:t> </a:t>
            </a:r>
            <a:r>
              <a:rPr sz="2000" dirty="0">
                <a:solidFill>
                  <a:srgbClr val="000000"/>
                </a:solidFill>
                <a:latin typeface="MMKOCD+Calibri"/>
                <a:cs typeface="MMKOCD+Calibri"/>
              </a:rPr>
              <a:t>Binärcodierung,</a:t>
            </a:r>
            <a:r>
              <a:rPr sz="2000" spc="-40" dirty="0">
                <a:solidFill>
                  <a:srgbClr val="000000"/>
                </a:solidFill>
                <a:latin typeface="MMKOCD+Calibri"/>
                <a:cs typeface="MMKOCD+Calibri"/>
              </a:rPr>
              <a:t> </a:t>
            </a:r>
            <a:r>
              <a:rPr sz="2000" dirty="0">
                <a:solidFill>
                  <a:srgbClr val="000000"/>
                </a:solidFill>
                <a:latin typeface="MMKOCD+Calibri"/>
                <a:cs typeface="MMKOCD+Calibri"/>
              </a:rPr>
              <a:t>Betriebssysteme</a:t>
            </a:r>
          </a:p>
        </p:txBody>
      </p:sp>
      <p:sp>
        <p:nvSpPr>
          <p:cNvPr id="9" name="object 9"/>
          <p:cNvSpPr txBox="1"/>
          <p:nvPr/>
        </p:nvSpPr>
        <p:spPr>
          <a:xfrm>
            <a:off x="558393" y="6497977"/>
            <a:ext cx="2551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9</a:t>
            </a:r>
          </a:p>
        </p:txBody>
      </p:sp>
      <p:sp>
        <p:nvSpPr>
          <p:cNvPr id="10" name="object 10"/>
          <p:cNvSpPr txBox="1"/>
          <p:nvPr/>
        </p:nvSpPr>
        <p:spPr>
          <a:xfrm>
            <a:off x="5479415" y="6497977"/>
            <a:ext cx="1387631" cy="285526"/>
          </a:xfrm>
          <a:prstGeom prst="rect">
            <a:avLst/>
          </a:prstGeom>
        </p:spPr>
        <p:txBody>
          <a:bodyPr vert="horz" wrap="square" lIns="0" tIns="0" rIns="0" bIns="0" rtlCol="0">
            <a:spAutoFit/>
          </a:bodyPr>
          <a:lstStyle/>
          <a:p>
            <a:pPr marL="0" marR="0">
              <a:lnSpc>
                <a:spcPts val="1948"/>
              </a:lnSpc>
              <a:spcBef>
                <a:spcPts val="0"/>
              </a:spcBef>
              <a:spcAft>
                <a:spcPts val="0"/>
              </a:spcAft>
            </a:pPr>
            <a:r>
              <a:rPr sz="1600" dirty="0">
                <a:solidFill>
                  <a:srgbClr val="00549F"/>
                </a:solidFill>
                <a:latin typeface="MMKOCD+Calibri"/>
                <a:cs typeface="MMKOCD+Calibri"/>
              </a:rPr>
              <a:t>FdI 1 </a:t>
            </a:r>
            <a:r>
              <a:rPr sz="1600" dirty="0">
                <a:solidFill>
                  <a:srgbClr val="00549F"/>
                </a:solidFill>
                <a:latin typeface="JWUOKN+Calibri"/>
                <a:cs typeface="JWUOKN+Calibri"/>
              </a:rPr>
              <a:t>– </a:t>
            </a:r>
            <a:r>
              <a:rPr sz="1600" dirty="0">
                <a:solidFill>
                  <a:srgbClr val="00549F"/>
                </a:solidFill>
                <a:latin typeface="MMKOCD+Calibri"/>
                <a:cs typeface="MMKOCD+Calibri"/>
              </a:rPr>
              <a:t>SS</a:t>
            </a:r>
            <a:r>
              <a:rPr sz="1600" spc="12" dirty="0">
                <a:solidFill>
                  <a:srgbClr val="00549F"/>
                </a:solidFill>
                <a:latin typeface="MMKOCD+Calibri"/>
                <a:cs typeface="MMKOCD+Calibri"/>
              </a:rPr>
              <a:t> </a:t>
            </a:r>
            <a:r>
              <a:rPr sz="1600" dirty="0">
                <a:solidFill>
                  <a:srgbClr val="00549F"/>
                </a:solidFill>
                <a:latin typeface="MMKOCD+Calibri"/>
                <a:cs typeface="MMKOCD+Calibri"/>
              </a:rPr>
              <a:t>2022</a:t>
            </a:r>
          </a:p>
        </p:txBody>
      </p:sp>
    </p:spTree>
  </p:cSld>
  <p:clrMapOvr>
    <a:masterClrMapping/>
  </p:clrMapOvr>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1199</Words>
  <Application>Microsoft Office PowerPoint</Application>
  <PresentationFormat>Breitbild</PresentationFormat>
  <Paragraphs>310</Paragraphs>
  <Slides>24</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24</vt:i4>
      </vt:variant>
    </vt:vector>
  </HeadingPairs>
  <TitlesOfParts>
    <vt:vector size="34" baseType="lpstr">
      <vt:lpstr>JWUOKN+Calibri</vt:lpstr>
      <vt:lpstr>DOUALT+Wingdings 3</vt:lpstr>
      <vt:lpstr>Times New Roman</vt:lpstr>
      <vt:lpstr>HBBHUE+Arial</vt:lpstr>
      <vt:lpstr>MMKOCD+Calibri</vt:lpstr>
      <vt:lpstr>INAIQV+Calibri Bold</vt:lpstr>
      <vt:lpstr>FKTBOH+Arial</vt:lpstr>
      <vt:lpstr>Calibri</vt:lpstr>
      <vt:lpstr>RRSOIN+Wingdings</vt:lpstr>
      <vt:lpstr>Theme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user</dc:creator>
  <cp:lastModifiedBy>Robin Kreft</cp:lastModifiedBy>
  <cp:revision>2</cp:revision>
  <dcterms:modified xsi:type="dcterms:W3CDTF">2024-08-06T05:56:31Z</dcterms:modified>
</cp:coreProperties>
</file>